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343" r:id="rId3"/>
    <p:sldId id="345" r:id="rId4"/>
    <p:sldId id="346" r:id="rId5"/>
    <p:sldId id="347" r:id="rId6"/>
    <p:sldId id="348" r:id="rId7"/>
    <p:sldId id="349" r:id="rId8"/>
    <p:sldId id="350" r:id="rId9"/>
    <p:sldId id="329" r:id="rId10"/>
    <p:sldId id="351" r:id="rId11"/>
    <p:sldId id="330" r:id="rId12"/>
    <p:sldId id="334" r:id="rId13"/>
    <p:sldId id="335" r:id="rId14"/>
    <p:sldId id="336" r:id="rId15"/>
    <p:sldId id="331" r:id="rId16"/>
    <p:sldId id="333" r:id="rId17"/>
    <p:sldId id="337" r:id="rId18"/>
    <p:sldId id="338" r:id="rId19"/>
    <p:sldId id="341" r:id="rId20"/>
    <p:sldId id="339" r:id="rId21"/>
    <p:sldId id="340" r:id="rId22"/>
    <p:sldId id="342" r:id="rId23"/>
  </p:sldIdLst>
  <p:sldSz cx="13004800" cy="9753600"/>
  <p:notesSz cx="6797675" cy="9874250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64C8"/>
    <a:srgbClr val="FFD200"/>
    <a:srgbClr val="FFFFFF"/>
    <a:srgbClr val="00FF00"/>
    <a:srgbClr val="FF7F00"/>
    <a:srgbClr val="FFFF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744" autoAdjust="0"/>
  </p:normalViewPr>
  <p:slideViewPr>
    <p:cSldViewPr snapToGrid="0" showGuides="1">
      <p:cViewPr varScale="1">
        <p:scale>
          <a:sx n="39" d="100"/>
          <a:sy n="39" d="100"/>
        </p:scale>
        <p:origin x="1758" y="4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0C0C-85DF-417F-8238-DB0D15743621}" type="datetimeFigureOut">
              <a:rPr lang="en-GB" smtClean="0"/>
              <a:t>10/04/2021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0A48-EDB1-4AFE-B1B7-10CE2A416496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0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1235075"/>
            <a:ext cx="4441825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nl-BE" altLang="nl-BE" sz="1100" dirty="0" smtClean="0">
              <a:latin typeface="UGent Panno Text" panose="02000506040000040003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5888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815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8237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319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662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694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2425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918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612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9815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145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249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811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873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3090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5828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177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432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65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kumimoji="0" lang="nl-NL" sz="9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847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607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 Larg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27" y="2275285"/>
            <a:ext cx="4096770" cy="4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85842" y="0"/>
            <a:ext cx="12318958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920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968364" y="2286000"/>
            <a:ext cx="11388220" cy="4436316"/>
          </a:xfrm>
        </p:spPr>
        <p:txBody>
          <a:bodyPr anchor="b">
            <a:noAutofit/>
          </a:bodyPr>
          <a:lstStyle>
            <a:lvl1pPr algn="l">
              <a:lnSpc>
                <a:spcPts val="8250"/>
              </a:lnSpc>
              <a:defRPr sz="75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nl-BE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962619" y="6874716"/>
            <a:ext cx="11393965" cy="583200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2250" baseline="0">
                <a:solidFill>
                  <a:srgbClr val="FFD200"/>
                </a:solidFill>
              </a:defRPr>
            </a:lvl1pPr>
            <a:lvl2pPr marL="487638" indent="0" algn="ctr">
              <a:buNone/>
              <a:defRPr sz="2133"/>
            </a:lvl2pPr>
            <a:lvl3pPr marL="975276" indent="0" algn="ctr">
              <a:buNone/>
              <a:defRPr sz="1920"/>
            </a:lvl3pPr>
            <a:lvl4pPr marL="1462914" indent="0" algn="ctr">
              <a:buNone/>
              <a:defRPr sz="1706"/>
            </a:lvl4pPr>
            <a:lvl5pPr marL="1950552" indent="0" algn="ctr">
              <a:buNone/>
              <a:defRPr sz="1706"/>
            </a:lvl5pPr>
            <a:lvl6pPr marL="2438191" indent="0" algn="ctr">
              <a:buNone/>
              <a:defRPr sz="1706"/>
            </a:lvl6pPr>
            <a:lvl7pPr marL="2925829" indent="0" algn="ctr">
              <a:buNone/>
              <a:defRPr sz="1706"/>
            </a:lvl7pPr>
            <a:lvl8pPr marL="3413467" indent="0" algn="ctr">
              <a:buNone/>
              <a:defRPr sz="1706"/>
            </a:lvl8pPr>
            <a:lvl9pPr marL="3901105" indent="0" algn="ctr">
              <a:buNone/>
              <a:defRPr sz="1706"/>
            </a:lvl9pPr>
          </a:lstStyle>
          <a:p>
            <a:r>
              <a:rPr lang="nl-BE" noProof="0" dirty="0"/>
              <a:t>Klik om de ondertitel / presentator / datum [</a:t>
            </a:r>
            <a:r>
              <a:rPr lang="nl-BE" noProof="0" dirty="0" err="1"/>
              <a:t>dd</a:t>
            </a:r>
            <a:r>
              <a:rPr lang="nl-BE" noProof="0" dirty="0"/>
              <a:t>-mm-</a:t>
            </a:r>
            <a:r>
              <a:rPr lang="nl-BE" noProof="0" dirty="0" err="1"/>
              <a:t>yyyy</a:t>
            </a:r>
            <a:r>
              <a:rPr lang="nl-BE" noProof="0" dirty="0"/>
              <a:t>] te maken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028763" y="6408000"/>
            <a:ext cx="11259687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68364" y="270000"/>
            <a:ext cx="11388220" cy="540000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1275"/>
              </a:lnSpc>
              <a:buNone/>
              <a:defRPr sz="1050" b="1" i="0" u="sng" cap="all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275"/>
              </a:lnSpc>
              <a:buNone/>
              <a:defRPr sz="1050" cap="all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2pPr>
          </a:lstStyle>
          <a:p>
            <a:pPr lvl="0"/>
            <a:r>
              <a:rPr lang="nl-BE" noProof="0" dirty="0"/>
              <a:t>Klik om de organisatie stijlen te bewerken</a:t>
            </a:r>
          </a:p>
          <a:p>
            <a:pPr lvl="1"/>
            <a:r>
              <a:rPr lang="nl-BE" noProof="0" dirty="0"/>
              <a:t>tweede niveau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2400446" y="8366400"/>
            <a:ext cx="1714605" cy="928800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285161" y="8366400"/>
            <a:ext cx="1714605" cy="928800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72577" y="8366400"/>
            <a:ext cx="1741606" cy="928800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059992" y="8366400"/>
            <a:ext cx="1741606" cy="928800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Partnerlogo 4</a:t>
            </a:r>
          </a:p>
        </p:txBody>
      </p:sp>
    </p:spTree>
    <p:extLst>
      <p:ext uri="{BB962C8B-B14F-4D97-AF65-F5344CB8AC3E}">
        <p14:creationId xmlns:p14="http://schemas.microsoft.com/office/powerpoint/2010/main" val="94181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85842" y="0"/>
            <a:ext cx="12318958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920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68364" y="3246120"/>
            <a:ext cx="11388220" cy="4436316"/>
          </a:xfrm>
        </p:spPr>
        <p:txBody>
          <a:bodyPr anchor="b">
            <a:noAutofit/>
          </a:bodyPr>
          <a:lstStyle>
            <a:lvl1pPr algn="l">
              <a:lnSpc>
                <a:spcPts val="8250"/>
              </a:lnSpc>
              <a:defRPr sz="75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nl-BE" noProof="0" dirty="0"/>
              <a:t>klik om een hoofdstuktitel te maken.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028763" y="7344000"/>
            <a:ext cx="11259687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 dirty="0"/>
          </a:p>
        </p:txBody>
      </p:sp>
    </p:spTree>
    <p:extLst>
      <p:ext uri="{BB962C8B-B14F-4D97-AF65-F5344CB8AC3E}">
        <p14:creationId xmlns:p14="http://schemas.microsoft.com/office/powerpoint/2010/main" val="1294732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l-B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6907" y="1194364"/>
            <a:ext cx="11775400" cy="6696000"/>
          </a:xfrm>
        </p:spPr>
        <p:txBody>
          <a:bodyPr/>
          <a:lstStyle>
            <a:lvl1pPr defTabSz="3429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342900">
              <a:lnSpc>
                <a:spcPct val="120000"/>
              </a:lnSpc>
              <a:defRPr/>
            </a:lvl3pPr>
            <a:lvl4pPr marL="1746647" indent="-413147" defTabSz="1434704">
              <a:lnSpc>
                <a:spcPct val="120000"/>
              </a:lnSpc>
              <a:tabLst/>
              <a:defRPr/>
            </a:lvl4pPr>
            <a:lvl5pPr marL="2221706" indent="-332185" defTabSz="342900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  <a:p>
            <a:pPr lvl="3"/>
            <a:r>
              <a:rPr lang="nl-BE" noProof="0" dirty="0" err="1"/>
              <a:t>Fourth</a:t>
            </a:r>
            <a:r>
              <a:rPr lang="nl-BE" noProof="0" dirty="0"/>
              <a:t> level</a:t>
            </a:r>
          </a:p>
          <a:p>
            <a:pPr lvl="4"/>
            <a:r>
              <a:rPr lang="nl-BE" noProof="0" dirty="0" err="1"/>
              <a:t>Fifth</a:t>
            </a:r>
            <a:r>
              <a:rPr lang="nl-BE" noProof="0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3081577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l-BE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7578791" y="1371918"/>
            <a:ext cx="4725288" cy="6498000"/>
          </a:xfrm>
        </p:spPr>
        <p:txBody>
          <a:bodyPr/>
          <a:lstStyle>
            <a:lvl1pPr marL="64294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Photo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6907" y="1194364"/>
            <a:ext cx="6331886" cy="6696000"/>
          </a:xfrm>
        </p:spPr>
        <p:txBody>
          <a:bodyPr/>
          <a:lstStyle>
            <a:lvl1pPr defTabSz="3429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342900">
              <a:lnSpc>
                <a:spcPct val="120000"/>
              </a:lnSpc>
              <a:defRPr/>
            </a:lvl3pPr>
            <a:lvl4pPr defTabSz="342900">
              <a:lnSpc>
                <a:spcPct val="120000"/>
              </a:lnSpc>
              <a:defRPr/>
            </a:lvl4pPr>
            <a:lvl5pPr defTabSz="342900">
              <a:lnSpc>
                <a:spcPct val="120000"/>
              </a:lnSpc>
              <a:defRPr/>
            </a:lvl5pPr>
          </a:lstStyle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1314887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nl-BE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714072" y="1371600"/>
            <a:ext cx="11610709" cy="65016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BE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4516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418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85842" y="0"/>
            <a:ext cx="12318958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920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6912421" y="3096000"/>
            <a:ext cx="5443532" cy="1717969"/>
          </a:xfrm>
        </p:spPr>
        <p:txBody>
          <a:bodyPr>
            <a:normAutofit/>
          </a:bodyPr>
          <a:lstStyle>
            <a:lvl1pPr marL="0" indent="0">
              <a:lnSpc>
                <a:spcPts val="2625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namen van </a:t>
            </a:r>
            <a:r>
              <a:rPr lang="nl-NL" dirty="0" err="1"/>
              <a:t>social</a:t>
            </a:r>
            <a:r>
              <a:rPr lang="nl-NL" dirty="0"/>
              <a:t> media in te typen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968364" y="1743240"/>
            <a:ext cx="5564998" cy="5769600"/>
          </a:xfrm>
        </p:spPr>
        <p:txBody>
          <a:bodyPr anchor="t" anchorCtr="0">
            <a:noAutofit/>
          </a:bodyPr>
          <a:lstStyle>
            <a:lvl1pPr algn="l">
              <a:lnSpc>
                <a:spcPts val="2625"/>
              </a:lnSpc>
              <a:defRPr sz="1875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nl-BE" noProof="0" dirty="0"/>
              <a:t>Klik om de gegevens van de presentator in </a:t>
            </a:r>
            <a:r>
              <a:rPr lang="nl-BE" noProof="0"/>
              <a:t>te typen</a:t>
            </a:r>
            <a:endParaRPr lang="nl-BE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028763" y="1828800"/>
            <a:ext cx="11259687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 dirty="0"/>
          </a:p>
        </p:txBody>
      </p:sp>
    </p:spTree>
    <p:extLst>
      <p:ext uri="{BB962C8B-B14F-4D97-AF65-F5344CB8AC3E}">
        <p14:creationId xmlns:p14="http://schemas.microsoft.com/office/powerpoint/2010/main" val="310378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1600" y="136800"/>
            <a:ext cx="11779680" cy="86369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l-BE" noProof="0" dirty="0"/>
              <a:t>Klik om de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200" y="2023200"/>
            <a:ext cx="11775400" cy="588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noProof="0" dirty="0"/>
              <a:t>Click </a:t>
            </a:r>
            <a:r>
              <a:rPr lang="nl-BE" noProof="0" dirty="0" err="1"/>
              <a:t>to</a:t>
            </a:r>
            <a:r>
              <a:rPr lang="nl-BE" noProof="0" dirty="0"/>
              <a:t> </a:t>
            </a:r>
            <a:r>
              <a:rPr lang="nl-BE" noProof="0" dirty="0" err="1"/>
              <a:t>edit</a:t>
            </a:r>
            <a:r>
              <a:rPr lang="nl-BE" noProof="0" dirty="0"/>
              <a:t> Master </a:t>
            </a:r>
            <a:r>
              <a:rPr lang="nl-BE" noProof="0" dirty="0" err="1"/>
              <a:t>text</a:t>
            </a:r>
            <a:r>
              <a:rPr lang="nl-BE" noProof="0" dirty="0"/>
              <a:t> </a:t>
            </a:r>
            <a:r>
              <a:rPr lang="nl-BE" noProof="0" dirty="0" err="1"/>
              <a:t>styles</a:t>
            </a:r>
            <a:endParaRPr lang="nl-BE" noProof="0" dirty="0"/>
          </a:p>
          <a:p>
            <a:pPr lvl="1"/>
            <a:r>
              <a:rPr lang="nl-BE" noProof="0" dirty="0"/>
              <a:t>Second level</a:t>
            </a:r>
          </a:p>
          <a:p>
            <a:pPr lvl="2"/>
            <a:r>
              <a:rPr lang="nl-BE" noProof="0" dirty="0" err="1"/>
              <a:t>Third</a:t>
            </a:r>
            <a:r>
              <a:rPr lang="nl-BE" noProof="0" dirty="0"/>
              <a:t> level</a:t>
            </a:r>
          </a:p>
        </p:txBody>
      </p:sp>
      <p:sp>
        <p:nvSpPr>
          <p:cNvPr id="7" name="Title positioning box" hidden="1"/>
          <p:cNvSpPr/>
          <p:nvPr userDrawn="1"/>
        </p:nvSpPr>
        <p:spPr>
          <a:xfrm>
            <a:off x="695491" y="367200"/>
            <a:ext cx="11610709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 dirty="0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695491" y="1584000"/>
            <a:ext cx="6172577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 dirty="0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696643" y="7878843"/>
            <a:ext cx="11609557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0" y="7906160"/>
            <a:ext cx="2306893" cy="1845514"/>
          </a:xfrm>
          <a:prstGeom prst="rect">
            <a:avLst/>
          </a:prstGeom>
        </p:spPr>
      </p:pic>
      <p:sp>
        <p:nvSpPr>
          <p:cNvPr id="12" name="Text positoning box" hidden="1"/>
          <p:cNvSpPr/>
          <p:nvPr userDrawn="1"/>
        </p:nvSpPr>
        <p:spPr>
          <a:xfrm>
            <a:off x="6879499" y="1584000"/>
            <a:ext cx="685842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 dirty="0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7574989" y="1356360"/>
            <a:ext cx="4731210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20" dirty="0"/>
          </a:p>
        </p:txBody>
      </p: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3052119" y="8994423"/>
            <a:ext cx="8321425" cy="4379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300368" rtl="0" eaLnBrk="1" latinLnBrk="0" hangingPunct="1">
              <a:defRPr sz="1600" kern="1200">
                <a:solidFill>
                  <a:srgbClr val="1E64C8"/>
                </a:solidFill>
                <a:latin typeface="UGent Panno Text" panose="02000506040000040003" pitchFamily="50" charset="0"/>
                <a:ea typeface="+mn-ea"/>
                <a:cs typeface="+mn-cs"/>
              </a:defRPr>
            </a:lvl1pPr>
            <a:lvl2pPr marL="650184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368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552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736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921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105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289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473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400" cap="all" dirty="0" smtClean="0">
                <a:latin typeface="+mj-lt"/>
              </a:rPr>
              <a:t>PROF. DR. Stijn Baert – @STIJN_BAERT – Discriminatie op de Vlaamse arbeidsmarkt</a:t>
            </a:r>
            <a:endParaRPr lang="nl-BE" sz="1400" cap="all" dirty="0">
              <a:latin typeface="+mj-lt"/>
            </a:endParaRPr>
          </a:p>
        </p:txBody>
      </p:sp>
      <p:sp>
        <p:nvSpPr>
          <p:cNvPr id="19" name="Date Placeholder 1"/>
          <p:cNvSpPr txBox="1">
            <a:spLocks/>
          </p:cNvSpPr>
          <p:nvPr userDrawn="1"/>
        </p:nvSpPr>
        <p:spPr>
          <a:xfrm flipH="1">
            <a:off x="11874840" y="8994423"/>
            <a:ext cx="527465" cy="43793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300368" rtl="0" eaLnBrk="1" latinLnBrk="0" hangingPunct="1">
              <a:defRPr sz="1400" kern="1200">
                <a:solidFill>
                  <a:srgbClr val="1E64C8"/>
                </a:solidFill>
                <a:latin typeface="UGent Panno Text" panose="02000506040000040003" pitchFamily="50" charset="0"/>
                <a:ea typeface="+mn-ea"/>
                <a:cs typeface="+mn-cs"/>
              </a:defRPr>
            </a:lvl1pPr>
            <a:lvl2pPr marL="650184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368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552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736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0921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105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289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473" algn="l" defTabSz="1300368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0727D70-5242-47AA-B5CD-9DB32BB5D6E6}" type="slidenum">
              <a:rPr lang="nl-NL" smtClean="0">
                <a:latin typeface="+mj-lt"/>
              </a:rPr>
              <a:t>‹nr.›</a:t>
            </a:fld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74" r:id="rId5"/>
    <p:sldLayoutId id="2147483666" r:id="rId6"/>
    <p:sldLayoutId id="2147483675" r:id="rId7"/>
    <p:sldLayoutId id="2147483676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75276" rtl="0" eaLnBrk="1" latinLnBrk="0" hangingPunct="1">
        <a:lnSpc>
          <a:spcPct val="90000"/>
        </a:lnSpc>
        <a:spcBef>
          <a:spcPct val="0"/>
        </a:spcBef>
        <a:buNone/>
        <a:defRPr sz="4800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UGent Panno Text" panose="02000506040000040003" pitchFamily="50" charset="0"/>
          <a:ea typeface="+mj-ea"/>
          <a:cs typeface="+mj-cs"/>
        </a:defRPr>
      </a:lvl1pPr>
    </p:titleStyle>
    <p:bodyStyle>
      <a:lvl1pPr marL="402431" indent="-338138" algn="l" defTabSz="975276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defRPr sz="3200" kern="1200">
          <a:solidFill>
            <a:srgbClr val="1E64C8"/>
          </a:solidFill>
          <a:latin typeface="UGent Panno Text" panose="02000506040000040003" pitchFamily="50" charset="0"/>
          <a:ea typeface="+mn-ea"/>
          <a:cs typeface="+mn-cs"/>
        </a:defRPr>
      </a:lvl1pPr>
      <a:lvl2pPr marL="877491" indent="-338138" algn="l" defTabSz="3429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2800" kern="1200">
          <a:solidFill>
            <a:srgbClr val="1E64C8"/>
          </a:solidFill>
          <a:latin typeface="UGent Panno Text" panose="02000506040000040003" pitchFamily="50" charset="0"/>
          <a:ea typeface="+mn-ea"/>
          <a:cs typeface="+mn-cs"/>
        </a:defRPr>
      </a:lvl2pPr>
      <a:lvl3pPr marL="1316831" indent="-337500" algn="l" defTabSz="975276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2400" kern="1200">
          <a:solidFill>
            <a:srgbClr val="1E64C8"/>
          </a:solidFill>
          <a:latin typeface="UGent Panno Text" panose="02000506040000040003" pitchFamily="50" charset="0"/>
          <a:ea typeface="+mn-ea"/>
          <a:cs typeface="+mn-cs"/>
        </a:defRPr>
      </a:lvl3pPr>
      <a:lvl4pPr marL="1081088" indent="-413147" algn="l" defTabSz="975276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244" indent="-869156" algn="l" defTabSz="975276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010" indent="-243819" algn="l" defTabSz="975276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69648" indent="-243819" algn="l" defTabSz="975276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286" indent="-243819" algn="l" defTabSz="975276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4924" indent="-243819" algn="l" defTabSz="975276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276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38" algn="l" defTabSz="975276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276" algn="l" defTabSz="975276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14" algn="l" defTabSz="975276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552" algn="l" defTabSz="975276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191" algn="l" defTabSz="975276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5829" algn="l" defTabSz="975276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467" algn="l" defTabSz="975276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105" algn="l" defTabSz="975276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.repec.org/a/eee/ecolet/v155y2017icp35-38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ideas.repec.org/a/eee/joepsy/v57y2016icp86-101.html" TargetMode="External"/><Relationship Id="rId5" Type="http://schemas.openxmlformats.org/officeDocument/2006/relationships/hyperlink" Target="https://ideas.repec.org/a/spr/eujhec/v17y2016i1p71-86.html" TargetMode="External"/><Relationship Id="rId4" Type="http://schemas.openxmlformats.org/officeDocument/2006/relationships/hyperlink" Target="https://ideas.repec.org/a/eee/ecolet/v146y2016icp95-98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.repec.org/a/sae/ilrrev/v69y2016i3p714-736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deas.repec.org/a/kap/decono/v163y2015i3p263-280.html" TargetMode="External"/><Relationship Id="rId4" Type="http://schemas.openxmlformats.org/officeDocument/2006/relationships/hyperlink" Target="https://ideas.repec.org/a/eee/socmed/v170y2016icp247-254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deas.repec.org/a/bla/indrel/v45y2014i6p543-561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BE" sz="6000" dirty="0" smtClean="0">
                <a:latin typeface="+mj-lt"/>
              </a:rPr>
              <a:t>Discriminatie op de Vlaamse arbeidsmarkt: reflecties na vijf jaar veldonderzoek</a:t>
            </a:r>
            <a:endParaRPr lang="nl-BE" sz="6000" dirty="0">
              <a:latin typeface="+mj-lt"/>
            </a:endParaRPr>
          </a:p>
        </p:txBody>
      </p:sp>
      <p:sp>
        <p:nvSpPr>
          <p:cNvPr id="18" name="Ondertitel 1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2800" dirty="0" smtClean="0">
                <a:latin typeface="+mj-lt"/>
              </a:rPr>
              <a:t>Prof. dr. Stijn Baert</a:t>
            </a:r>
            <a:endParaRPr lang="nl-NL" sz="28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2358" y="7942793"/>
            <a:ext cx="11117179" cy="2340195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5618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BE" sz="4400" dirty="0" smtClean="0">
                <a:latin typeface="Arial"/>
              </a:rPr>
              <a:t>2. VIJF JAAR </a:t>
            </a:r>
            <a:r>
              <a:rPr lang="nl-BE" sz="4400" dirty="0">
                <a:latin typeface="Arial"/>
              </a:rPr>
              <a:t>UNDERCOVER</a:t>
            </a:r>
            <a:br>
              <a:rPr lang="nl-BE" sz="4400" dirty="0">
                <a:latin typeface="Arial"/>
              </a:rPr>
            </a:br>
            <a:r>
              <a:rPr lang="nl-NL" sz="4400" u="none" dirty="0" smtClean="0">
                <a:latin typeface="+mj-lt"/>
              </a:rPr>
              <a:t/>
            </a:r>
            <a:br>
              <a:rPr lang="nl-NL" sz="4400" u="none" dirty="0" smtClean="0">
                <a:latin typeface="+mj-lt"/>
              </a:rPr>
            </a:b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2627" y="2160001"/>
            <a:ext cx="11779681" cy="81229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l-BE" sz="2800" dirty="0">
                <a:latin typeface="+mj-lt"/>
              </a:rPr>
              <a:t>&gt; 20.000 fictieve sollicitaties.</a:t>
            </a:r>
          </a:p>
          <a:p>
            <a:pPr>
              <a:spcAft>
                <a:spcPts val="600"/>
              </a:spcAft>
              <a:defRPr/>
            </a:pPr>
            <a:r>
              <a:rPr lang="nl-BE" sz="2800" dirty="0">
                <a:latin typeface="+mj-lt"/>
              </a:rPr>
              <a:t>&gt; 20 discriminatiegronden.</a:t>
            </a:r>
          </a:p>
        </p:txBody>
      </p:sp>
    </p:spTree>
    <p:extLst>
      <p:ext uri="{BB962C8B-B14F-4D97-AF65-F5344CB8AC3E}">
        <p14:creationId xmlns:p14="http://schemas.microsoft.com/office/powerpoint/2010/main" val="3399785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BE" sz="4400" dirty="0" smtClean="0">
                <a:latin typeface="+mj-lt"/>
              </a:rPr>
              <a:t>2. VIJF JAAR UNDERCOVER</a:t>
            </a:r>
            <a:br>
              <a:rPr lang="nl-BE" sz="4400" dirty="0" smtClean="0">
                <a:latin typeface="+mj-lt"/>
              </a:rPr>
            </a:br>
            <a:r>
              <a:rPr lang="nl-NL" sz="4400" u="none" dirty="0" smtClean="0">
                <a:solidFill>
                  <a:srgbClr val="FFD200"/>
                </a:solidFill>
                <a:latin typeface="+mj-lt"/>
              </a:rPr>
              <a:t>2.1 BELANGRIJKSTE BEVINDINGEN</a:t>
            </a: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622627" y="2159999"/>
            <a:ext cx="11779681" cy="5773888"/>
          </a:xfrm>
          <a:solidFill>
            <a:srgbClr val="FF0000">
              <a:alpha val="40000"/>
            </a:srgbClr>
          </a:solidFill>
          <a:ln w="381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nl-BE" sz="2800" dirty="0" smtClean="0">
                <a:latin typeface="+mj-lt"/>
              </a:rPr>
              <a:t>Effect </a:t>
            </a:r>
            <a:r>
              <a:rPr lang="nl-BE" sz="2800" b="1" dirty="0" smtClean="0">
                <a:latin typeface="+mj-lt"/>
              </a:rPr>
              <a:t>vreemde</a:t>
            </a:r>
            <a:r>
              <a:rPr lang="nl-BE" sz="2800" dirty="0" smtClean="0">
                <a:latin typeface="+mj-lt"/>
              </a:rPr>
              <a:t> </a:t>
            </a:r>
            <a:r>
              <a:rPr lang="nl-BE" sz="2800" b="1" dirty="0" smtClean="0">
                <a:latin typeface="+mj-lt"/>
              </a:rPr>
              <a:t>naam</a:t>
            </a:r>
            <a:r>
              <a:rPr lang="nl-BE" sz="2800" dirty="0" smtClean="0">
                <a:latin typeface="+mj-lt"/>
              </a:rPr>
              <a:t>:</a:t>
            </a:r>
            <a:endParaRPr lang="nl-BE" sz="2800" dirty="0">
              <a:latin typeface="+mj-lt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Zie eerdere slides. 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Uit ander onderzoek:</a:t>
            </a:r>
          </a:p>
          <a:p>
            <a:pPr lvl="2">
              <a:spcAft>
                <a:spcPts val="600"/>
              </a:spcAft>
              <a:defRPr/>
            </a:pPr>
            <a:r>
              <a:rPr lang="nl-BE" sz="2000" dirty="0" smtClean="0">
                <a:latin typeface="+mj-lt"/>
              </a:rPr>
              <a:t>Geen discriminatie wanneer kandidaten voldoende ervaring hebben (</a:t>
            </a:r>
            <a:r>
              <a:rPr lang="nl-BE" sz="2000" dirty="0" smtClean="0">
                <a:latin typeface="+mj-lt"/>
                <a:hlinkClick r:id="rId3"/>
              </a:rPr>
              <a:t>link</a:t>
            </a:r>
            <a:r>
              <a:rPr lang="nl-BE" sz="2000" dirty="0" smtClean="0">
                <a:latin typeface="+mj-lt"/>
              </a:rPr>
              <a:t>).</a:t>
            </a:r>
            <a:endParaRPr lang="nl-BE" sz="2000" dirty="0" smtClean="0">
              <a:latin typeface="+mj-lt"/>
            </a:endParaRPr>
          </a:p>
          <a:p>
            <a:pPr lvl="2">
              <a:spcAft>
                <a:spcPts val="600"/>
              </a:spcAft>
              <a:defRPr/>
            </a:pPr>
            <a:r>
              <a:rPr lang="nl-BE" sz="2000" dirty="0" smtClean="0">
                <a:latin typeface="+mj-lt"/>
              </a:rPr>
              <a:t>Geen discriminatie wanneer kandidaten aan vrijwilligerswerk </a:t>
            </a:r>
            <a:r>
              <a:rPr lang="nl-BE" sz="2000" dirty="0">
                <a:latin typeface="+mj-lt"/>
              </a:rPr>
              <a:t>doen (</a:t>
            </a:r>
            <a:r>
              <a:rPr lang="nl-BE" sz="2000" dirty="0" smtClean="0">
                <a:latin typeface="+mj-lt"/>
                <a:hlinkClick r:id="rId4"/>
              </a:rPr>
              <a:t>link</a:t>
            </a:r>
            <a:r>
              <a:rPr lang="nl-BE" sz="2000" dirty="0" smtClean="0">
                <a:latin typeface="+mj-lt"/>
              </a:rPr>
              <a:t>).</a:t>
            </a:r>
            <a:endParaRPr lang="nl-BE" sz="2000" dirty="0">
              <a:latin typeface="+mj-lt"/>
            </a:endParaRPr>
          </a:p>
          <a:p>
            <a:pPr>
              <a:spcAft>
                <a:spcPts val="600"/>
              </a:spcAft>
              <a:defRPr/>
            </a:pPr>
            <a:r>
              <a:rPr lang="nl-BE" sz="2800" dirty="0" smtClean="0">
                <a:latin typeface="+mj-lt"/>
              </a:rPr>
              <a:t>Effect </a:t>
            </a:r>
            <a:r>
              <a:rPr lang="nl-BE" sz="2800" b="1" dirty="0" smtClean="0">
                <a:latin typeface="+mj-lt"/>
              </a:rPr>
              <a:t>functiebeperking</a:t>
            </a:r>
            <a:r>
              <a:rPr lang="nl-BE" sz="2800" dirty="0" smtClean="0">
                <a:latin typeface="+mj-lt"/>
              </a:rPr>
              <a:t> (versus geen beperking vermeld):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Ongeveer 53% minder kans op uitnodiging </a:t>
            </a:r>
            <a:r>
              <a:rPr lang="nl-BE" sz="2400" dirty="0">
                <a:latin typeface="+mj-lt"/>
              </a:rPr>
              <a:t>jobgesprek (</a:t>
            </a:r>
            <a:r>
              <a:rPr lang="nl-BE" sz="2400" dirty="0" smtClean="0">
                <a:latin typeface="+mj-lt"/>
                <a:hlinkClick r:id="rId5"/>
              </a:rPr>
              <a:t>link</a:t>
            </a:r>
            <a:r>
              <a:rPr lang="nl-BE" sz="2400" dirty="0" smtClean="0">
                <a:latin typeface="+mj-lt"/>
              </a:rPr>
              <a:t>).</a:t>
            </a:r>
            <a:endParaRPr lang="nl-BE" sz="2400" dirty="0">
              <a:latin typeface="+mj-lt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Vermelden van loonsubsidie beïnvloedt kansen niet.</a:t>
            </a:r>
          </a:p>
          <a:p>
            <a:pPr lvl="0">
              <a:spcAft>
                <a:spcPts val="600"/>
              </a:spcAft>
              <a:defRPr/>
            </a:pPr>
            <a:r>
              <a:rPr lang="nl-BE" sz="2600" dirty="0">
                <a:latin typeface="Arial"/>
              </a:rPr>
              <a:t>Effect </a:t>
            </a:r>
            <a:r>
              <a:rPr lang="nl-BE" sz="2600" dirty="0" smtClean="0">
                <a:latin typeface="Arial"/>
              </a:rPr>
              <a:t>6 jaar </a:t>
            </a:r>
            <a:r>
              <a:rPr lang="nl-BE" sz="2600" b="1" dirty="0" smtClean="0">
                <a:latin typeface="Arial"/>
              </a:rPr>
              <a:t>oudere leeftijd</a:t>
            </a:r>
            <a:r>
              <a:rPr lang="nl-BE" sz="2600" dirty="0" smtClean="0">
                <a:latin typeface="Arial"/>
              </a:rPr>
              <a:t>:</a:t>
            </a:r>
            <a:endParaRPr lang="nl-BE" sz="2600" dirty="0">
              <a:latin typeface="Arial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>
                <a:latin typeface="+mj-lt"/>
              </a:rPr>
              <a:t>Ongeveer </a:t>
            </a:r>
            <a:r>
              <a:rPr lang="nl-BE" sz="2400" dirty="0" smtClean="0">
                <a:latin typeface="+mj-lt"/>
              </a:rPr>
              <a:t>39% </a:t>
            </a:r>
            <a:r>
              <a:rPr lang="nl-BE" sz="2400" dirty="0">
                <a:latin typeface="+mj-lt"/>
              </a:rPr>
              <a:t>minder kans op </a:t>
            </a:r>
            <a:r>
              <a:rPr lang="nl-BE" sz="2400" dirty="0" smtClean="0">
                <a:latin typeface="+mj-lt"/>
              </a:rPr>
              <a:t>uitnodiging voor </a:t>
            </a:r>
            <a:r>
              <a:rPr lang="nl-BE" sz="2400" dirty="0">
                <a:latin typeface="+mj-lt"/>
              </a:rPr>
              <a:t>jobgesprek (</a:t>
            </a:r>
            <a:r>
              <a:rPr lang="nl-BE" sz="2400" dirty="0" smtClean="0">
                <a:latin typeface="+mj-lt"/>
                <a:hlinkClick r:id="rId6"/>
              </a:rPr>
              <a:t>link</a:t>
            </a:r>
            <a:r>
              <a:rPr lang="nl-BE" sz="2400" dirty="0" smtClean="0">
                <a:latin typeface="+mj-lt"/>
              </a:rPr>
              <a:t>). </a:t>
            </a:r>
            <a:endParaRPr lang="nl-BE" sz="2400" dirty="0">
              <a:latin typeface="+mj-lt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Discriminatie varieert sterk naar wat oudere kandidaat tijdens extra jaren deed.</a:t>
            </a:r>
            <a:endParaRPr lang="nl-BE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7435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BE" sz="4400" dirty="0" smtClean="0">
                <a:latin typeface="+mj-lt"/>
              </a:rPr>
              <a:t>2. VIJF JAAR UNDERCOVER</a:t>
            </a:r>
            <a:br>
              <a:rPr lang="nl-BE" sz="4400" dirty="0" smtClean="0">
                <a:latin typeface="+mj-lt"/>
              </a:rPr>
            </a:br>
            <a:r>
              <a:rPr lang="nl-NL" sz="4400" u="none" dirty="0" smtClean="0">
                <a:solidFill>
                  <a:srgbClr val="FFD200"/>
                </a:solidFill>
                <a:latin typeface="+mj-lt"/>
              </a:rPr>
              <a:t>2.1 BELANGRIJKSTE BEVINDINGEN</a:t>
            </a: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622627" y="2160000"/>
            <a:ext cx="11779681" cy="5804666"/>
          </a:xfrm>
          <a:solidFill>
            <a:srgbClr val="FFD200">
              <a:alpha val="40000"/>
            </a:srgbClr>
          </a:solidFill>
          <a:ln w="381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nl-BE" sz="2800" dirty="0">
                <a:latin typeface="Arial"/>
              </a:rPr>
              <a:t>Effect </a:t>
            </a:r>
            <a:r>
              <a:rPr lang="nl-BE" sz="2800" b="1" dirty="0">
                <a:latin typeface="Arial"/>
              </a:rPr>
              <a:t>vrouwelijke</a:t>
            </a:r>
            <a:r>
              <a:rPr lang="nl-BE" sz="2800" dirty="0">
                <a:latin typeface="Arial"/>
              </a:rPr>
              <a:t> (versus mannelijke) </a:t>
            </a:r>
            <a:r>
              <a:rPr lang="nl-BE" sz="2800" b="1" dirty="0">
                <a:latin typeface="Arial"/>
              </a:rPr>
              <a:t>naam</a:t>
            </a:r>
            <a:r>
              <a:rPr lang="nl-BE" sz="2800" dirty="0">
                <a:latin typeface="Arial"/>
              </a:rPr>
              <a:t>: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>
                <a:latin typeface="Arial"/>
              </a:rPr>
              <a:t>In het algemeen geen ongelijke behandeling.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>
                <a:latin typeface="Arial"/>
              </a:rPr>
              <a:t>Wel discriminatie wanneer gesolliciteerd wordt voor baan die (eerste) promotie zou impliceren (“kleverige vloer”) (</a:t>
            </a:r>
            <a:r>
              <a:rPr lang="nl-BE" sz="2400" dirty="0" smtClean="0">
                <a:latin typeface="Arial"/>
                <a:hlinkClick r:id="rId3"/>
              </a:rPr>
              <a:t>link</a:t>
            </a:r>
            <a:r>
              <a:rPr lang="nl-BE" sz="2400" dirty="0" smtClean="0">
                <a:latin typeface="Arial"/>
              </a:rPr>
              <a:t>).</a:t>
            </a:r>
            <a:endParaRPr lang="nl-BE" sz="2400" dirty="0" smtClean="0">
              <a:latin typeface="Arial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Arial"/>
              </a:rPr>
              <a:t>Verdere evidentie van ongelijke behandeling op basis van </a:t>
            </a:r>
            <a:r>
              <a:rPr lang="nl-BE" sz="2400" b="1" dirty="0" smtClean="0">
                <a:latin typeface="Arial"/>
              </a:rPr>
              <a:t>toekomstige zwangerschap</a:t>
            </a:r>
            <a:r>
              <a:rPr lang="nl-BE" sz="2400" dirty="0" smtClean="0">
                <a:latin typeface="Arial"/>
              </a:rPr>
              <a:t>.</a:t>
            </a:r>
            <a:endParaRPr lang="nl-BE" sz="2400" dirty="0">
              <a:latin typeface="Arial"/>
            </a:endParaRPr>
          </a:p>
          <a:p>
            <a:pPr lvl="0">
              <a:spcAft>
                <a:spcPts val="600"/>
              </a:spcAft>
              <a:defRPr/>
            </a:pPr>
            <a:r>
              <a:rPr lang="nl-BE" sz="2800" dirty="0" smtClean="0">
                <a:latin typeface="Arial"/>
              </a:rPr>
              <a:t>Effect vermelde </a:t>
            </a:r>
            <a:r>
              <a:rPr lang="nl-BE" sz="2800" b="1" dirty="0" smtClean="0">
                <a:latin typeface="Arial"/>
              </a:rPr>
              <a:t>eerdere depressie</a:t>
            </a:r>
            <a:r>
              <a:rPr lang="nl-BE" sz="2800" dirty="0" smtClean="0">
                <a:latin typeface="Arial"/>
              </a:rPr>
              <a:t>.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Arial"/>
              </a:rPr>
              <a:t>Effect vergelijkbaar met dat van onverklaarde </a:t>
            </a:r>
            <a:r>
              <a:rPr lang="nl-BE" sz="2400" dirty="0">
                <a:latin typeface="Arial"/>
              </a:rPr>
              <a:t>werkloosheid (</a:t>
            </a:r>
            <a:r>
              <a:rPr lang="nl-BE" sz="2400" dirty="0" smtClean="0">
                <a:latin typeface="Arial"/>
                <a:hlinkClick r:id="rId4"/>
              </a:rPr>
              <a:t>link</a:t>
            </a:r>
            <a:r>
              <a:rPr lang="nl-BE" sz="2400" dirty="0" smtClean="0">
                <a:latin typeface="Arial"/>
              </a:rPr>
              <a:t>).</a:t>
            </a:r>
            <a:endParaRPr lang="nl-BE" sz="2400" dirty="0" smtClean="0">
              <a:latin typeface="Arial"/>
            </a:endParaRPr>
          </a:p>
          <a:p>
            <a:pPr lvl="0">
              <a:spcAft>
                <a:spcPts val="600"/>
              </a:spcAft>
              <a:defRPr/>
            </a:pPr>
            <a:r>
              <a:rPr lang="nl-BE" sz="2800" dirty="0" smtClean="0">
                <a:latin typeface="Arial"/>
              </a:rPr>
              <a:t>Effect vermeld </a:t>
            </a:r>
            <a:r>
              <a:rPr lang="nl-BE" sz="2800" b="1" dirty="0" smtClean="0">
                <a:latin typeface="Arial"/>
              </a:rPr>
              <a:t>vakbondslidmaatschap</a:t>
            </a:r>
            <a:r>
              <a:rPr lang="nl-BE" sz="2800" dirty="0" smtClean="0">
                <a:latin typeface="Arial"/>
              </a:rPr>
              <a:t>:</a:t>
            </a:r>
            <a:endParaRPr lang="nl-BE" sz="2800" dirty="0">
              <a:latin typeface="Arial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>
                <a:latin typeface="Arial"/>
              </a:rPr>
              <a:t>Ongeveer </a:t>
            </a:r>
            <a:r>
              <a:rPr lang="nl-BE" sz="2400" dirty="0" smtClean="0">
                <a:latin typeface="Arial"/>
              </a:rPr>
              <a:t>22% </a:t>
            </a:r>
            <a:r>
              <a:rPr lang="nl-BE" sz="2400" dirty="0">
                <a:latin typeface="Arial"/>
              </a:rPr>
              <a:t>minder kans op </a:t>
            </a:r>
            <a:r>
              <a:rPr lang="nl-BE" sz="2400" dirty="0" smtClean="0">
                <a:latin typeface="Arial"/>
              </a:rPr>
              <a:t>uitnodiging voor </a:t>
            </a:r>
            <a:r>
              <a:rPr lang="nl-BE" sz="2400" dirty="0">
                <a:latin typeface="Arial"/>
              </a:rPr>
              <a:t>jobgesprek (</a:t>
            </a:r>
            <a:r>
              <a:rPr lang="nl-BE" sz="2400" dirty="0" smtClean="0">
                <a:latin typeface="Arial"/>
                <a:hlinkClick r:id="rId5"/>
              </a:rPr>
              <a:t>link</a:t>
            </a:r>
            <a:r>
              <a:rPr lang="nl-BE" sz="2400" dirty="0" smtClean="0">
                <a:latin typeface="Arial"/>
              </a:rPr>
              <a:t>). </a:t>
            </a:r>
            <a:endParaRPr lang="nl-BE" sz="2400" dirty="0" smtClean="0">
              <a:latin typeface="Arial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Arial"/>
              </a:rPr>
              <a:t>Discriminatie is hoger als syndicalisatiegraad in sector hoger is.</a:t>
            </a:r>
          </a:p>
        </p:txBody>
      </p:sp>
    </p:spTree>
    <p:extLst>
      <p:ext uri="{BB962C8B-B14F-4D97-AF65-F5344CB8AC3E}">
        <p14:creationId xmlns:p14="http://schemas.microsoft.com/office/powerpoint/2010/main" val="3599778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BE" sz="4400" dirty="0" smtClean="0">
                <a:latin typeface="+mj-lt"/>
              </a:rPr>
              <a:t>2. VIJF JAAR UNDERCOVER</a:t>
            </a:r>
            <a:br>
              <a:rPr lang="nl-BE" sz="4400" dirty="0" smtClean="0">
                <a:latin typeface="+mj-lt"/>
              </a:rPr>
            </a:br>
            <a:r>
              <a:rPr lang="nl-NL" sz="4400" u="none" dirty="0" smtClean="0">
                <a:solidFill>
                  <a:srgbClr val="FFD200"/>
                </a:solidFill>
                <a:latin typeface="+mj-lt"/>
              </a:rPr>
              <a:t>2.1 BELANGRIJKSTE BEVINDINGEN</a:t>
            </a: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>
          <a:xfrm>
            <a:off x="622627" y="2160000"/>
            <a:ext cx="11779681" cy="3207032"/>
          </a:xfrm>
          <a:solidFill>
            <a:srgbClr val="AEB050">
              <a:alpha val="40000"/>
            </a:srgbClr>
          </a:solidFill>
          <a:ln w="3810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nl-BE" sz="2800" dirty="0">
                <a:latin typeface="Arial"/>
              </a:rPr>
              <a:t>Effect </a:t>
            </a:r>
            <a:r>
              <a:rPr lang="nl-BE" sz="2800" b="1" dirty="0">
                <a:latin typeface="Arial"/>
              </a:rPr>
              <a:t>als vrouw gehuwd zijn met vrouw</a:t>
            </a:r>
            <a:r>
              <a:rPr lang="nl-BE" sz="2800" dirty="0">
                <a:latin typeface="Arial"/>
              </a:rPr>
              <a:t> (versus met man):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>
                <a:latin typeface="Arial"/>
              </a:rPr>
              <a:t>In het algemeen geen ongelijke behandeling.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 </a:t>
            </a:r>
            <a:r>
              <a:rPr lang="nl-BE" sz="2400" dirty="0">
                <a:latin typeface="Arial" panose="020B0604020202020204" pitchFamily="34" charset="0"/>
                <a:cs typeface="Arial" panose="020B0604020202020204" pitchFamily="34" charset="0"/>
              </a:rPr>
              <a:t>fertiele leeftijd hebben lesbiennes zelfs hogere kans op positieve reactie </a:t>
            </a:r>
            <a:r>
              <a:rPr lang="nl-B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nl-BE" sz="2400" dirty="0">
                <a:latin typeface="Arial" panose="020B0604020202020204" pitchFamily="34" charset="0"/>
                <a:cs typeface="Arial" panose="020B0604020202020204" pitchFamily="34" charset="0"/>
              </a:rPr>
              <a:t>heteroseksuele vrouwen (straf voor moederschap?) </a:t>
            </a:r>
            <a:r>
              <a:rPr lang="nl-BE" sz="240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BE" sz="240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link</a:t>
            </a:r>
            <a:r>
              <a:rPr lang="nl-BE" sz="240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nl-B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600"/>
              </a:spcAft>
              <a:defRPr/>
            </a:pPr>
            <a:r>
              <a:rPr lang="nl-BE" sz="2800" dirty="0" smtClean="0">
                <a:latin typeface="Arial"/>
              </a:rPr>
              <a:t>Effect vermelde </a:t>
            </a:r>
            <a:r>
              <a:rPr lang="nl-BE" sz="2800" b="1" dirty="0" smtClean="0">
                <a:latin typeface="Arial"/>
              </a:rPr>
              <a:t>politieke voorkeur</a:t>
            </a:r>
            <a:r>
              <a:rPr lang="nl-BE" sz="2800" dirty="0" smtClean="0">
                <a:latin typeface="Arial"/>
              </a:rPr>
              <a:t>:</a:t>
            </a:r>
            <a:endParaRPr lang="nl-BE" sz="2800" dirty="0">
              <a:latin typeface="Arial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>
                <a:latin typeface="Arial"/>
              </a:rPr>
              <a:t>Geen ongelijke behandeling</a:t>
            </a:r>
            <a:r>
              <a:rPr lang="nl-BE" sz="2400" dirty="0" smtClean="0">
                <a:latin typeface="Arial"/>
              </a:rPr>
              <a:t>.</a:t>
            </a:r>
            <a:endParaRPr lang="nl-BE" sz="24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8612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BE" sz="4400" dirty="0" smtClean="0">
                <a:latin typeface="Arial"/>
              </a:rPr>
              <a:t>2. VIJF JAAR </a:t>
            </a:r>
            <a:r>
              <a:rPr lang="nl-BE" sz="4400" dirty="0">
                <a:latin typeface="Arial"/>
              </a:rPr>
              <a:t>UNDERCOVER</a:t>
            </a:r>
            <a:br>
              <a:rPr lang="nl-BE" sz="4400" dirty="0">
                <a:latin typeface="Arial"/>
              </a:rPr>
            </a:br>
            <a:r>
              <a:rPr lang="nl-NL" sz="4400" u="none" dirty="0" smtClean="0">
                <a:solidFill>
                  <a:srgbClr val="FFD200"/>
                </a:solidFill>
                <a:latin typeface="Arial"/>
              </a:rPr>
              <a:t>2.2 VERVOLG: van meten naar ontrafelen</a:t>
            </a:r>
            <a:r>
              <a:rPr lang="nl-NL" sz="4400" u="none" dirty="0" smtClean="0">
                <a:latin typeface="+mj-lt"/>
              </a:rPr>
              <a:t/>
            </a:r>
            <a:br>
              <a:rPr lang="nl-NL" sz="4400" u="none" dirty="0" smtClean="0">
                <a:latin typeface="+mj-lt"/>
              </a:rPr>
            </a:b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2627" y="2160001"/>
            <a:ext cx="11779681" cy="8122988"/>
          </a:xfrm>
        </p:spPr>
        <p:txBody>
          <a:bodyPr>
            <a:normAutofit/>
          </a:bodyPr>
          <a:lstStyle/>
          <a:p>
            <a:pPr marL="578643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nl-BE" sz="2800" dirty="0" smtClean="0">
                <a:latin typeface="+mj-lt"/>
              </a:rPr>
              <a:t>Analyseren laatste correspondentie-experimenten.</a:t>
            </a:r>
            <a:endParaRPr lang="nl-BE" sz="2800" dirty="0">
              <a:latin typeface="+mj-lt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Onder andere: discriminatiegrond ouderschap.</a:t>
            </a:r>
            <a:endParaRPr lang="nl-BE" sz="2400" dirty="0">
              <a:latin typeface="+mj-lt"/>
            </a:endParaRPr>
          </a:p>
          <a:p>
            <a:pPr marL="578643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nl-BE" sz="2800" dirty="0" smtClean="0">
                <a:latin typeface="+mj-lt"/>
              </a:rPr>
              <a:t>Bestuderen van </a:t>
            </a:r>
            <a:r>
              <a:rPr lang="nl-BE" sz="2800" b="1" dirty="0" smtClean="0">
                <a:latin typeface="+mj-lt"/>
              </a:rPr>
              <a:t>moderatoren</a:t>
            </a:r>
            <a:r>
              <a:rPr lang="nl-BE" sz="2800" dirty="0" smtClean="0">
                <a:latin typeface="+mj-lt"/>
              </a:rPr>
              <a:t> arbeidsmarktdiscriminatie. </a:t>
            </a:r>
            <a:endParaRPr lang="nl-BE" sz="2800" dirty="0">
              <a:latin typeface="+mj-lt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Integratie van data uit alle experimenten.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Nagaan met welke beroeps-, bedrijfs-, sectorkenmerken discriminatie in algemeen samengaat (zoals klantencontact in beroep en bedrijfsgrootte). 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Boek op basis van deze inzichten?</a:t>
            </a:r>
          </a:p>
          <a:p>
            <a:pPr marL="578643" lvl="0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nl-BE" sz="2800" dirty="0">
                <a:latin typeface="+mj-lt"/>
              </a:rPr>
              <a:t>Bestuderen van </a:t>
            </a:r>
            <a:r>
              <a:rPr lang="nl-BE" sz="2800" b="1" dirty="0" smtClean="0">
                <a:latin typeface="+mj-lt"/>
              </a:rPr>
              <a:t>mediatoren</a:t>
            </a:r>
            <a:r>
              <a:rPr lang="nl-BE" sz="2800" dirty="0" smtClean="0">
                <a:latin typeface="+mj-lt"/>
              </a:rPr>
              <a:t> </a:t>
            </a:r>
            <a:r>
              <a:rPr lang="nl-BE" sz="2800" dirty="0">
                <a:latin typeface="+mj-lt"/>
              </a:rPr>
              <a:t>arbeidsmarktdiscriminatie. 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Nagaan wat onderliggende mechanismen van arbeidsmarktdiscriminatie zijn.</a:t>
            </a:r>
          </a:p>
          <a:p>
            <a:pPr lvl="2">
              <a:spcAft>
                <a:spcPts val="600"/>
              </a:spcAft>
              <a:defRPr/>
            </a:pPr>
            <a:r>
              <a:rPr lang="nl-BE" sz="2000" dirty="0" smtClean="0">
                <a:latin typeface="Arial"/>
              </a:rPr>
              <a:t>Reeds evidentie voor rol risico-aversie en gepercipieerde voorkeuren klanten en collega’s.</a:t>
            </a:r>
            <a:endParaRPr lang="nl-BE" sz="2000" dirty="0">
              <a:latin typeface="Arial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Via vertaling van veldexperimenten naar labo-omgeving.</a:t>
            </a:r>
            <a:endParaRPr lang="nl-BE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8644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BE" sz="4400" dirty="0" smtClean="0">
                <a:latin typeface="+mj-lt"/>
              </a:rPr>
              <a:t>2. VIJF JAAR UNDERCOVER</a:t>
            </a:r>
            <a:br>
              <a:rPr lang="nl-BE" sz="4400" dirty="0" smtClean="0">
                <a:latin typeface="+mj-lt"/>
              </a:rPr>
            </a:br>
            <a:r>
              <a:rPr lang="nl-NL" sz="4400" u="none" dirty="0" smtClean="0">
                <a:solidFill>
                  <a:srgbClr val="FFD200"/>
                </a:solidFill>
                <a:latin typeface="+mj-lt"/>
              </a:rPr>
              <a:t>2.3 MEER INFO</a:t>
            </a:r>
            <a:r>
              <a:rPr lang="nl-NL" sz="4400" u="none" dirty="0" smtClean="0">
                <a:latin typeface="+mj-lt"/>
              </a:rPr>
              <a:t/>
            </a:r>
            <a:br>
              <a:rPr lang="nl-NL" sz="4400" u="none" dirty="0" smtClean="0">
                <a:latin typeface="+mj-lt"/>
              </a:rPr>
            </a:b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1" b="11193"/>
          <a:stretch/>
        </p:blipFill>
        <p:spPr>
          <a:xfrm>
            <a:off x="622800" y="2159999"/>
            <a:ext cx="11779200" cy="5884250"/>
          </a:xfrm>
          <a:prstGeom prst="rect">
            <a:avLst/>
          </a:prstGeom>
          <a:noFill/>
          <a:ln w="25400">
            <a:solidFill>
              <a:srgbClr val="FFD2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1193"/>
          <a:stretch/>
        </p:blipFill>
        <p:spPr>
          <a:xfrm>
            <a:off x="622800" y="2160000"/>
            <a:ext cx="11779200" cy="5884249"/>
          </a:xfrm>
          <a:prstGeom prst="rect">
            <a:avLst/>
          </a:prstGeom>
          <a:ln w="25400">
            <a:solidFill>
              <a:srgbClr val="FFD200"/>
            </a:solidFill>
          </a:ln>
        </p:spPr>
      </p:pic>
    </p:spTree>
    <p:extLst>
      <p:ext uri="{BB962C8B-B14F-4D97-AF65-F5344CB8AC3E}">
        <p14:creationId xmlns:p14="http://schemas.microsoft.com/office/powerpoint/2010/main" val="2167295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BE" sz="4400" dirty="0" smtClean="0">
                <a:latin typeface="+mj-lt"/>
              </a:rPr>
              <a:t>2. VIJF JAAR UNDERCOVER</a:t>
            </a:r>
            <a:br>
              <a:rPr lang="nl-BE" sz="4400" dirty="0" smtClean="0">
                <a:latin typeface="+mj-lt"/>
              </a:rPr>
            </a:br>
            <a:r>
              <a:rPr lang="nl-NL" sz="4400" u="none" dirty="0" smtClean="0">
                <a:solidFill>
                  <a:srgbClr val="FFD200"/>
                </a:solidFill>
                <a:latin typeface="+mj-lt"/>
              </a:rPr>
              <a:t>2.3 MEER INFO</a:t>
            </a:r>
            <a:r>
              <a:rPr lang="nl-NL" sz="4400" u="none" dirty="0" smtClean="0">
                <a:latin typeface="+mj-lt"/>
              </a:rPr>
              <a:t/>
            </a:r>
            <a:br>
              <a:rPr lang="nl-NL" sz="4400" u="none" dirty="0" smtClean="0">
                <a:latin typeface="+mj-lt"/>
              </a:rPr>
            </a:b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1300"/>
          <a:stretch/>
        </p:blipFill>
        <p:spPr>
          <a:xfrm>
            <a:off x="622800" y="2160000"/>
            <a:ext cx="11779200" cy="5877095"/>
          </a:xfrm>
          <a:prstGeom prst="rect">
            <a:avLst/>
          </a:prstGeom>
          <a:ln w="25400">
            <a:solidFill>
              <a:srgbClr val="FFD200"/>
            </a:solidFill>
          </a:ln>
        </p:spPr>
      </p:pic>
    </p:spTree>
    <p:extLst>
      <p:ext uri="{BB962C8B-B14F-4D97-AF65-F5344CB8AC3E}">
        <p14:creationId xmlns:p14="http://schemas.microsoft.com/office/powerpoint/2010/main" val="1652263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ivory t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039474" cy="1002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0101160">
            <a:off x="-842962" y="2282244"/>
            <a:ext cx="14690724" cy="51891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800" b="1" u="sng" dirty="0" smtClean="0">
                <a:solidFill>
                  <a:srgbClr val="1E64C8"/>
                </a:solidFill>
                <a:latin typeface="+mj-lt"/>
              </a:rPr>
              <a:t>3. BELEIDS-REFLECTIES</a:t>
            </a:r>
            <a:endParaRPr lang="en-US" sz="13800" b="1" u="sng" dirty="0">
              <a:solidFill>
                <a:srgbClr val="1E64C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1593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BE" sz="4400" dirty="0" smtClean="0">
                <a:latin typeface="Arial"/>
              </a:rPr>
              <a:t>3. BELEIDSREFLECTIES</a:t>
            </a: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2627" y="2160001"/>
            <a:ext cx="11779681" cy="5933676"/>
          </a:xfrm>
        </p:spPr>
        <p:txBody>
          <a:bodyPr>
            <a:normAutofit/>
          </a:bodyPr>
          <a:lstStyle/>
          <a:p>
            <a:pPr marL="578643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nl-BE" sz="2800" b="1" dirty="0" smtClean="0">
                <a:latin typeface="+mj-lt"/>
              </a:rPr>
              <a:t>Anno 2017 belemmert arbeidsmarktdiscriminatie nog altijd de toegang van minderheidsgroepen tot de arbeidsmarkt.</a:t>
            </a:r>
            <a:endParaRPr lang="nl-BE" sz="2800" b="1" dirty="0">
              <a:latin typeface="+mj-lt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Dit is onwettelijk.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Dit is onethisch.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Dit is inefficiënt.</a:t>
            </a:r>
          </a:p>
          <a:p>
            <a:pPr lvl="2">
              <a:spcAft>
                <a:spcPts val="600"/>
              </a:spcAft>
              <a:defRPr/>
            </a:pPr>
            <a:r>
              <a:rPr lang="nl-BE" sz="2000" dirty="0" smtClean="0">
                <a:latin typeface="+mj-lt"/>
              </a:rPr>
              <a:t>Alle krachten zijn nodig om de vergrijzing het hoofd te bieden.</a:t>
            </a:r>
          </a:p>
          <a:p>
            <a:pPr lvl="2">
              <a:spcAft>
                <a:spcPts val="600"/>
              </a:spcAft>
              <a:defRPr/>
            </a:pPr>
            <a:r>
              <a:rPr lang="nl-BE" sz="2000" dirty="0" smtClean="0">
                <a:latin typeface="+mj-lt"/>
              </a:rPr>
              <a:t>Indien aangeworven wordt op basis van factoren die productiviteit niet beïnvloeden, leidt dit tot economisch verlies op micro- en macroniveau.</a:t>
            </a:r>
          </a:p>
          <a:p>
            <a:pPr lvl="2">
              <a:spcAft>
                <a:spcPts val="600"/>
              </a:spcAft>
              <a:defRPr/>
            </a:pPr>
            <a:r>
              <a:rPr lang="nl-BE" sz="2000" dirty="0" smtClean="0">
                <a:latin typeface="+mj-lt"/>
              </a:rPr>
              <a:t>Lidtekeneneffect werkloosheid: wie (door discriminatie) werkloos is in begin carrière, heeft ook later hogere kans op werkloosheid (onafhankelijk van eventuele discriminatie dan).</a:t>
            </a:r>
            <a:endParaRPr lang="nl-BE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26855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BE" sz="4400" dirty="0" smtClean="0">
                <a:latin typeface="Arial"/>
              </a:rPr>
              <a:t>3. BELEIDSREFLECTIES</a:t>
            </a: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2627" y="2160001"/>
            <a:ext cx="11779681" cy="5933676"/>
          </a:xfrm>
        </p:spPr>
        <p:txBody>
          <a:bodyPr>
            <a:normAutofit/>
          </a:bodyPr>
          <a:lstStyle/>
          <a:p>
            <a:pPr marL="578643" indent="-514350">
              <a:spcAft>
                <a:spcPts val="600"/>
              </a:spcAft>
              <a:buFont typeface="+mj-lt"/>
              <a:buAutoNum type="arabicPeriod" startAt="2"/>
              <a:defRPr/>
            </a:pPr>
            <a:r>
              <a:rPr lang="nl-BE" sz="2800" b="1" dirty="0" smtClean="0">
                <a:latin typeface="+mj-lt"/>
              </a:rPr>
              <a:t>Arbeidsmarktdiscriminatie mag niet verengd worden tot etnische discriminatie of genderdiscriminatie.</a:t>
            </a:r>
            <a:endParaRPr lang="nl-BE" sz="2800" b="1" dirty="0">
              <a:latin typeface="+mj-lt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Minstens even cruciaal: leeftijdsdiscriminatie.</a:t>
            </a:r>
          </a:p>
        </p:txBody>
      </p:sp>
    </p:spTree>
    <p:extLst>
      <p:ext uri="{BB962C8B-B14F-4D97-AF65-F5344CB8AC3E}">
        <p14:creationId xmlns:p14="http://schemas.microsoft.com/office/powerpoint/2010/main" val="975874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693604" y="8948704"/>
            <a:ext cx="691452" cy="519289"/>
          </a:xfrm>
          <a:prstGeom prst="rect">
            <a:avLst/>
          </a:prstGeom>
        </p:spPr>
        <p:txBody>
          <a:bodyPr/>
          <a:lstStyle/>
          <a:p>
            <a:fld id="{7AE184E0-0BD4-4705-A12B-9B71DDE63301}" type="slidenum">
              <a:rPr lang="nl-BE" noProof="0" smtClean="0"/>
              <a:t>2</a:t>
            </a:fld>
            <a:endParaRPr lang="nl-BE" noProof="0" dirty="0"/>
          </a:p>
        </p:txBody>
      </p:sp>
      <p:sp>
        <p:nvSpPr>
          <p:cNvPr id="6" name="TextBox 5"/>
          <p:cNvSpPr txBox="1"/>
          <p:nvPr/>
        </p:nvSpPr>
        <p:spPr>
          <a:xfrm rot="20101160">
            <a:off x="-714374" y="2044719"/>
            <a:ext cx="14690724" cy="51891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BE" sz="13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HOE HET </a:t>
            </a:r>
          </a:p>
          <a:p>
            <a:pPr algn="ctr">
              <a:lnSpc>
                <a:spcPct val="120000"/>
              </a:lnSpc>
            </a:pPr>
            <a:r>
              <a:rPr lang="nl-BE" sz="13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BEGON…</a:t>
            </a:r>
          </a:p>
        </p:txBody>
      </p:sp>
    </p:spTree>
    <p:extLst>
      <p:ext uri="{BB962C8B-B14F-4D97-AF65-F5344CB8AC3E}">
        <p14:creationId xmlns:p14="http://schemas.microsoft.com/office/powerpoint/2010/main" val="4031236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BE" sz="4400" dirty="0" smtClean="0">
                <a:latin typeface="Arial"/>
              </a:rPr>
              <a:t>3. BELEIDSREFLECTIES</a:t>
            </a: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2627" y="2160001"/>
            <a:ext cx="11779681" cy="5933676"/>
          </a:xfrm>
        </p:spPr>
        <p:txBody>
          <a:bodyPr>
            <a:normAutofit/>
          </a:bodyPr>
          <a:lstStyle/>
          <a:p>
            <a:pPr marL="578643" indent="-514350">
              <a:spcAft>
                <a:spcPts val="600"/>
              </a:spcAft>
              <a:buFont typeface="+mj-lt"/>
              <a:buAutoNum type="arabicPeriod" startAt="3"/>
              <a:defRPr/>
            </a:pPr>
            <a:r>
              <a:rPr lang="nl-BE" sz="2800" b="1" dirty="0" smtClean="0">
                <a:latin typeface="+mj-lt"/>
              </a:rPr>
              <a:t>Actievere detectie van arbeidsmarktdiscriminatie dringt zich op.</a:t>
            </a:r>
            <a:endParaRPr lang="nl-BE" sz="2800" b="1" dirty="0">
              <a:latin typeface="+mj-lt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Om discriminatie terug te dringen, moet de verwachte kost voldoende hoog zijn:</a:t>
            </a:r>
          </a:p>
          <a:p>
            <a:pPr lvl="2">
              <a:spcAft>
                <a:spcPts val="600"/>
              </a:spcAft>
              <a:defRPr/>
            </a:pPr>
            <a:r>
              <a:rPr lang="nl-BE" sz="2000" dirty="0" smtClean="0">
                <a:latin typeface="+mj-lt"/>
              </a:rPr>
              <a:t>Verwachte kost discriminatie = (kans op straf bij discriminatie) x (hoogte straf).</a:t>
            </a:r>
          </a:p>
          <a:p>
            <a:pPr lvl="2">
              <a:spcAft>
                <a:spcPts val="600"/>
              </a:spcAft>
              <a:defRPr/>
            </a:pPr>
            <a:r>
              <a:rPr lang="nl-BE" sz="2000" dirty="0" smtClean="0">
                <a:latin typeface="+mj-lt"/>
              </a:rPr>
              <a:t>Hoogte straf: geregeld via antidiscriminatiewetgeving.</a:t>
            </a:r>
          </a:p>
          <a:p>
            <a:pPr lvl="2">
              <a:spcAft>
                <a:spcPts val="600"/>
              </a:spcAft>
              <a:defRPr/>
            </a:pPr>
            <a:r>
              <a:rPr lang="nl-BE" sz="2000" dirty="0" smtClean="0">
                <a:latin typeface="+mj-lt"/>
              </a:rPr>
              <a:t>Kans op straf: quasi nihil gegeven enkel passieve opsporing.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Zoals snelheidsbeperkingen verkeer of inning belastingen: regels volstaan niet indien “pakkans” bij overtreding er niet is.</a:t>
            </a:r>
            <a:endParaRPr lang="nl-BE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7364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BE" sz="4400" dirty="0" smtClean="0">
                <a:latin typeface="Arial"/>
              </a:rPr>
              <a:t>3. BELEIDSREFLECTIES</a:t>
            </a: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2627" y="2160000"/>
            <a:ext cx="11779681" cy="7326900"/>
          </a:xfrm>
        </p:spPr>
        <p:txBody>
          <a:bodyPr>
            <a:normAutofit/>
          </a:bodyPr>
          <a:lstStyle/>
          <a:p>
            <a:pPr marL="578643" indent="-514350">
              <a:spcAft>
                <a:spcPts val="600"/>
              </a:spcAft>
              <a:buFont typeface="+mj-lt"/>
              <a:buAutoNum type="arabicPeriod" startAt="4"/>
              <a:defRPr/>
            </a:pPr>
            <a:r>
              <a:rPr lang="nl-BE" sz="2800" b="1" dirty="0" smtClean="0">
                <a:latin typeface="+mj-lt"/>
              </a:rPr>
              <a:t>Praktijktesten laten in deze niet toe juridisch sluitend bewijs van discriminatie te leveren.</a:t>
            </a:r>
            <a:endParaRPr lang="nl-BE" sz="2800" b="1" dirty="0">
              <a:latin typeface="+mj-lt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Op niveau van individuele geteste werkgever kan verschil in behandeling ingegeven zijn door toeval.</a:t>
            </a:r>
          </a:p>
          <a:p>
            <a:pPr lvl="2">
              <a:spcAft>
                <a:spcPts val="600"/>
              </a:spcAft>
              <a:defRPr/>
            </a:pPr>
            <a:r>
              <a:rPr lang="nl-BE" sz="2000" dirty="0" smtClean="0">
                <a:latin typeface="+mj-lt"/>
              </a:rPr>
              <a:t>Men zou al een dertigtal fictieve sollicitaties moeten gaan doen bij dezelfde werkgever om toeval uit te sluiten, wat noch methodologisch noch ethisch verantwoord is.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>
                <a:latin typeface="+mj-lt"/>
              </a:rPr>
              <a:t>Praktijktesten kunnen </a:t>
            </a:r>
            <a:r>
              <a:rPr lang="nl-BE" sz="2400" dirty="0" smtClean="0">
                <a:latin typeface="+mj-lt"/>
              </a:rPr>
              <a:t>middel </a:t>
            </a:r>
            <a:r>
              <a:rPr lang="nl-BE" sz="2400" dirty="0">
                <a:latin typeface="+mj-lt"/>
              </a:rPr>
              <a:t>zijn bij innovatieve, positieve aanpak.</a:t>
            </a:r>
          </a:p>
          <a:p>
            <a:pPr lvl="2">
              <a:spcAft>
                <a:spcPts val="600"/>
              </a:spcAft>
              <a:defRPr/>
            </a:pPr>
            <a:r>
              <a:rPr lang="nl-BE" sz="2000" dirty="0">
                <a:latin typeface="+mj-lt"/>
              </a:rPr>
              <a:t>Bijvoorbeeld: correspondentie-experimenten uitrollen in sectoren en niet-discriminerende sectoren belonen met label “faire sector”.</a:t>
            </a:r>
          </a:p>
          <a:p>
            <a:pPr lvl="2">
              <a:spcAft>
                <a:spcPts val="600"/>
              </a:spcAft>
              <a:defRPr/>
            </a:pPr>
            <a:r>
              <a:rPr lang="nl-BE" sz="2000" dirty="0">
                <a:latin typeface="+mj-lt"/>
              </a:rPr>
              <a:t>Bijvoorbeeld: individuele werkgevers eenmaal testen waarbij minderheidskandidaat licht voordeel krijgt (via bijvoorbeeld betere lay-out en eerst verstuurd).</a:t>
            </a:r>
          </a:p>
          <a:p>
            <a:pPr lvl="3">
              <a:spcAft>
                <a:spcPts val="600"/>
              </a:spcAft>
              <a:defRPr/>
            </a:pPr>
            <a:r>
              <a:rPr lang="nl-BE" sz="2000" dirty="0">
                <a:solidFill>
                  <a:srgbClr val="1E64C8"/>
                </a:solidFill>
                <a:latin typeface="+mj-lt"/>
              </a:rPr>
              <a:t>Indien werkgever dan toch enkel meerderheidskandidaat positief signaal geeft, kan dit aanleiding zijn voor “een goed gesprek”.</a:t>
            </a:r>
          </a:p>
          <a:p>
            <a:pPr lvl="1">
              <a:spcAft>
                <a:spcPts val="600"/>
              </a:spcAft>
              <a:defRPr/>
            </a:pPr>
            <a:endParaRPr lang="nl-BE" sz="2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4344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BE" sz="4400" dirty="0" smtClean="0">
                <a:latin typeface="Arial"/>
              </a:rPr>
              <a:t>3. BELEIDSREFLECTIES</a:t>
            </a: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2627" y="2160001"/>
            <a:ext cx="11779681" cy="5933676"/>
          </a:xfrm>
        </p:spPr>
        <p:txBody>
          <a:bodyPr>
            <a:normAutofit/>
          </a:bodyPr>
          <a:lstStyle/>
          <a:p>
            <a:pPr marL="578643" indent="-514350">
              <a:spcAft>
                <a:spcPts val="600"/>
              </a:spcAft>
              <a:buFont typeface="+mj-lt"/>
              <a:buAutoNum type="arabicPeriod" startAt="5"/>
              <a:defRPr/>
            </a:pPr>
            <a:r>
              <a:rPr lang="nl-BE" sz="2800" b="1" dirty="0" smtClean="0">
                <a:latin typeface="+mj-lt"/>
              </a:rPr>
              <a:t>Geen voorstander van quota of positieve discriminatie.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Maskeren achterstelling </a:t>
            </a:r>
            <a:r>
              <a:rPr lang="nl-BE" sz="2400" dirty="0">
                <a:latin typeface="+mj-lt"/>
              </a:rPr>
              <a:t>van </a:t>
            </a:r>
            <a:r>
              <a:rPr lang="nl-BE" sz="2400" dirty="0" smtClean="0">
                <a:latin typeface="+mj-lt"/>
              </a:rPr>
              <a:t>bepaalde </a:t>
            </a:r>
            <a:r>
              <a:rPr lang="nl-BE" sz="2400" dirty="0">
                <a:latin typeface="+mj-lt"/>
              </a:rPr>
              <a:t>groep door </a:t>
            </a:r>
            <a:r>
              <a:rPr lang="nl-BE" sz="2400" dirty="0" smtClean="0">
                <a:latin typeface="+mj-lt"/>
              </a:rPr>
              <a:t>feitelijke </a:t>
            </a:r>
            <a:r>
              <a:rPr lang="nl-BE" sz="2400" dirty="0">
                <a:latin typeface="+mj-lt"/>
              </a:rPr>
              <a:t>discriminatie jegens andere groepen in te voeren. </a:t>
            </a:r>
            <a:endParaRPr lang="nl-BE" sz="2400" dirty="0" smtClean="0">
              <a:latin typeface="+mj-lt"/>
            </a:endParaRP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Mogelijk stigmatiserend voor </a:t>
            </a:r>
            <a:r>
              <a:rPr lang="nl-BE" sz="2400" dirty="0">
                <a:latin typeface="+mj-lt"/>
              </a:rPr>
              <a:t>wie onder </a:t>
            </a:r>
            <a:r>
              <a:rPr lang="nl-BE" sz="2400" dirty="0" smtClean="0">
                <a:latin typeface="+mj-lt"/>
              </a:rPr>
              <a:t>quotum </a:t>
            </a:r>
            <a:r>
              <a:rPr lang="nl-BE" sz="2400" dirty="0">
                <a:latin typeface="+mj-lt"/>
              </a:rPr>
              <a:t>wordt aangeworven: </a:t>
            </a:r>
            <a:r>
              <a:rPr lang="nl-BE" sz="2400" dirty="0" smtClean="0">
                <a:latin typeface="+mj-lt"/>
              </a:rPr>
              <a:t>getalenteerd </a:t>
            </a:r>
            <a:r>
              <a:rPr lang="nl-BE" sz="2400" dirty="0">
                <a:latin typeface="+mj-lt"/>
              </a:rPr>
              <a:t>persoon </a:t>
            </a:r>
            <a:r>
              <a:rPr lang="nl-BE" sz="2400" dirty="0" smtClean="0">
                <a:latin typeface="+mj-lt"/>
              </a:rPr>
              <a:t>kan worden </a:t>
            </a:r>
            <a:r>
              <a:rPr lang="nl-BE" sz="2400" dirty="0">
                <a:latin typeface="+mj-lt"/>
              </a:rPr>
              <a:t>weggezet als </a:t>
            </a:r>
            <a:r>
              <a:rPr lang="nl-BE" sz="2400" dirty="0" smtClean="0">
                <a:latin typeface="+mj-lt"/>
              </a:rPr>
              <a:t>excuustruus </a:t>
            </a:r>
            <a:r>
              <a:rPr lang="nl-BE" sz="2400" dirty="0">
                <a:latin typeface="+mj-lt"/>
              </a:rPr>
              <a:t>of alibi-allochtoon</a:t>
            </a:r>
            <a:r>
              <a:rPr lang="nl-BE" sz="2400" dirty="0" smtClean="0">
                <a:latin typeface="+mj-lt"/>
              </a:rPr>
              <a:t>.</a:t>
            </a:r>
          </a:p>
          <a:p>
            <a:pPr lvl="1">
              <a:spcAft>
                <a:spcPts val="600"/>
              </a:spcAft>
              <a:defRPr/>
            </a:pPr>
            <a:r>
              <a:rPr lang="nl-BE" sz="2400" dirty="0" smtClean="0">
                <a:latin typeface="+mj-lt"/>
              </a:rPr>
              <a:t>Wie bepaalt welke kansengroepen wel quotum verdienen en welke niet?</a:t>
            </a:r>
          </a:p>
          <a:p>
            <a:pPr lvl="2">
              <a:spcAft>
                <a:spcPts val="600"/>
              </a:spcAft>
              <a:defRPr/>
            </a:pPr>
            <a:r>
              <a:rPr lang="nl-BE" sz="2000" dirty="0" smtClean="0">
                <a:latin typeface="+mj-lt"/>
              </a:rPr>
              <a:t>Minder </a:t>
            </a:r>
            <a:r>
              <a:rPr lang="nl-BE" sz="2000" dirty="0">
                <a:latin typeface="+mj-lt"/>
              </a:rPr>
              <a:t>marge </a:t>
            </a:r>
            <a:r>
              <a:rPr lang="nl-BE" sz="2000" dirty="0" smtClean="0">
                <a:latin typeface="+mj-lt"/>
              </a:rPr>
              <a:t>om individuen van kansengroepen zonder quotum aan te werven (“risico”).</a:t>
            </a:r>
          </a:p>
          <a:p>
            <a:pPr lvl="2">
              <a:spcAft>
                <a:spcPts val="600"/>
              </a:spcAft>
              <a:defRPr/>
            </a:pPr>
            <a:r>
              <a:rPr lang="nl-BE" sz="2000" dirty="0" smtClean="0">
                <a:latin typeface="+mj-lt"/>
              </a:rPr>
              <a:t>Combineren van verschillende quota is bijzonder complex.</a:t>
            </a:r>
          </a:p>
        </p:txBody>
      </p:sp>
    </p:spTree>
    <p:extLst>
      <p:ext uri="{BB962C8B-B14F-4D97-AF65-F5344CB8AC3E}">
        <p14:creationId xmlns:p14="http://schemas.microsoft.com/office/powerpoint/2010/main" val="2268042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NL" sz="4400" dirty="0" smtClean="0">
                <a:latin typeface="+mj-lt"/>
              </a:rPr>
              <a:t>1. </a:t>
            </a:r>
            <a:r>
              <a:rPr lang="nl-NL" sz="4400" dirty="0">
                <a:latin typeface="+mj-lt"/>
              </a:rPr>
              <a:t>Hoe het begon…</a:t>
            </a:r>
            <a:br>
              <a:rPr lang="nl-NL" sz="4400" dirty="0">
                <a:latin typeface="+mj-lt"/>
              </a:rPr>
            </a:br>
            <a:r>
              <a:rPr lang="nl-BE" sz="4400" u="none" dirty="0" smtClean="0">
                <a:solidFill>
                  <a:srgbClr val="FFD200"/>
                </a:solidFill>
                <a:latin typeface="+mj-lt"/>
              </a:rPr>
              <a:t>1.1 onderzoeksvragen</a:t>
            </a: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2627" y="2160000"/>
            <a:ext cx="11779681" cy="5788389"/>
          </a:xfrm>
        </p:spPr>
        <p:txBody>
          <a:bodyPr anchor="t">
            <a:normAutofit/>
          </a:bodyPr>
          <a:lstStyle/>
          <a:p>
            <a:pPr marL="579600" indent="-514350">
              <a:buFont typeface="+mj-lt"/>
              <a:buAutoNum type="arabicPeriod"/>
            </a:pPr>
            <a:r>
              <a:rPr lang="nl-BE" sz="2800" dirty="0" smtClean="0">
                <a:latin typeface="+mj-lt"/>
              </a:rPr>
              <a:t>Aanwervingsdiscriminatie jegens allochtone schoolverlaters in Vlaanderen?</a:t>
            </a:r>
          </a:p>
          <a:p>
            <a:pPr marL="878400" lvl="1" indent="-338400"/>
            <a:r>
              <a:rPr lang="nl-BE" sz="2400" dirty="0" smtClean="0">
                <a:latin typeface="+mj-lt"/>
              </a:rPr>
              <a:t>Paradox.</a:t>
            </a:r>
          </a:p>
          <a:p>
            <a:pPr marL="1317600" lvl="2" indent="-338400"/>
            <a:r>
              <a:rPr lang="nl-BE" sz="2000" dirty="0" smtClean="0">
                <a:latin typeface="+mj-lt"/>
              </a:rPr>
              <a:t>Uitgebreide antidiscriminatiewetgeving.</a:t>
            </a:r>
          </a:p>
          <a:p>
            <a:pPr marL="1317600" lvl="2" indent="-338400"/>
            <a:r>
              <a:rPr lang="nl-BE" sz="2000" dirty="0" smtClean="0">
                <a:latin typeface="+mj-lt"/>
              </a:rPr>
              <a:t>Hoge werkloosheid onder allochtonen.</a:t>
            </a:r>
          </a:p>
          <a:p>
            <a:pPr marL="514350" indent="-514350">
              <a:buFont typeface="+mj-lt"/>
              <a:buAutoNum type="arabicPeriod"/>
            </a:pPr>
            <a:r>
              <a:rPr lang="nl-BE" sz="2800" dirty="0" smtClean="0">
                <a:latin typeface="+mj-lt"/>
              </a:rPr>
              <a:t>Arbeidsmarktdiscriminatie lager als vacatures moeilijk in te vullen zijn?</a:t>
            </a:r>
          </a:p>
          <a:p>
            <a:pPr marL="878400" lvl="1" indent="-338400"/>
            <a:r>
              <a:rPr lang="nl-BE" sz="2400" dirty="0" smtClean="0">
                <a:latin typeface="+mj-lt"/>
              </a:rPr>
              <a:t>Negatieve relatie tussen arbeidsmarktkrapte en arbeidsmarktdiscriminatie?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9598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NL" sz="4400" dirty="0" smtClean="0">
                <a:latin typeface="+mj-lt"/>
              </a:rPr>
              <a:t>1. </a:t>
            </a:r>
            <a:r>
              <a:rPr lang="nl-NL" sz="4400" dirty="0">
                <a:latin typeface="+mj-lt"/>
              </a:rPr>
              <a:t>Hoe het begon…</a:t>
            </a:r>
            <a:br>
              <a:rPr lang="nl-NL" sz="4400" dirty="0">
                <a:latin typeface="+mj-lt"/>
              </a:rPr>
            </a:br>
            <a:r>
              <a:rPr lang="nl-BE" sz="4400" u="none" dirty="0" smtClean="0">
                <a:solidFill>
                  <a:srgbClr val="FFD200"/>
                </a:solidFill>
                <a:latin typeface="+mj-lt"/>
              </a:rPr>
              <a:t>1.2 een eerste experiment</a:t>
            </a: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01" y="2160000"/>
            <a:ext cx="2774341" cy="2031325"/>
          </a:xfrm>
          <a:prstGeom prst="rect">
            <a:avLst/>
          </a:prstGeom>
          <a:noFill/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A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PROFESSIONELE BACHELOR IN BEDRIJFS-MANAGEMENT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7139" y="2160000"/>
            <a:ext cx="2775600" cy="2031325"/>
          </a:xfrm>
          <a:prstGeom prst="rect">
            <a:avLst/>
          </a:prstGeom>
          <a:noFill/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A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BEROEPSSECUNDAIR ONDERWIJS (BSO): METAALBEWERKING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736" y="2160000"/>
            <a:ext cx="2775600" cy="2031325"/>
          </a:xfrm>
          <a:prstGeom prst="rect">
            <a:avLst/>
          </a:prstGeom>
          <a:noFill/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A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BEROEPSSECUNDAIR </a:t>
            </a:r>
            <a:r>
              <a:rPr lang="nl-BE" sz="1800" b="1" dirty="0">
                <a:solidFill>
                  <a:srgbClr val="1E64C8"/>
                </a:solidFill>
                <a:latin typeface="+mj-lt"/>
              </a:rPr>
              <a:t>ONDERWIJS (BSO): </a:t>
            </a:r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ORGANISATIEHULP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98333" y="2160000"/>
            <a:ext cx="2775600" cy="2031325"/>
          </a:xfrm>
          <a:prstGeom prst="rect">
            <a:avLst/>
          </a:prstGeom>
          <a:noFill/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A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TECHNISCH SECUNDAIR ONDERWIJS (TSO): HANDEL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2800" y="4418249"/>
            <a:ext cx="2774341" cy="2031325"/>
          </a:xfrm>
          <a:prstGeom prst="rect">
            <a:avLst/>
          </a:prstGeom>
          <a:solidFill>
            <a:schemeClr val="bg1"/>
          </a:solidFill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B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PROFESSIONELE BACHELOR IN BEDRIJFS-MANAGEMENT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47139" y="4418249"/>
            <a:ext cx="2775600" cy="2031325"/>
          </a:xfrm>
          <a:prstGeom prst="rect">
            <a:avLst/>
          </a:prstGeom>
          <a:noFill/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B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BEROEPS-SECUNDAIR </a:t>
            </a:r>
            <a:r>
              <a:rPr lang="nl-BE" sz="1800" b="1" dirty="0">
                <a:solidFill>
                  <a:srgbClr val="1E64C8"/>
                </a:solidFill>
                <a:latin typeface="+mj-lt"/>
              </a:rPr>
              <a:t>ONDERWIJS (BSO): </a:t>
            </a:r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METAALBEWERKING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72736" y="4438629"/>
            <a:ext cx="2775600" cy="2031325"/>
          </a:xfrm>
          <a:prstGeom prst="rect">
            <a:avLst/>
          </a:prstGeom>
          <a:noFill/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B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BEROEPS-SECUNDAIR </a:t>
            </a:r>
            <a:r>
              <a:rPr lang="nl-BE" sz="1800" b="1" dirty="0">
                <a:solidFill>
                  <a:srgbClr val="1E64C8"/>
                </a:solidFill>
                <a:latin typeface="+mj-lt"/>
              </a:rPr>
              <a:t>ONDERWIJS (BSO): </a:t>
            </a:r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ORGANISATIEHULP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98333" y="4438629"/>
            <a:ext cx="2775600" cy="2031325"/>
          </a:xfrm>
          <a:prstGeom prst="rect">
            <a:avLst/>
          </a:prstGeom>
          <a:noFill/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B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TECHNISCH SECUNDAIR ONDERWIJS (TSO): HANDEL</a:t>
            </a:r>
          </a:p>
        </p:txBody>
      </p:sp>
    </p:spTree>
    <p:extLst>
      <p:ext uri="{BB962C8B-B14F-4D97-AF65-F5344CB8AC3E}">
        <p14:creationId xmlns:p14="http://schemas.microsoft.com/office/powerpoint/2010/main" val="3084196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NL" sz="4400" dirty="0" smtClean="0">
                <a:latin typeface="+mj-lt"/>
              </a:rPr>
              <a:t>1. </a:t>
            </a:r>
            <a:r>
              <a:rPr lang="nl-NL" sz="4400" dirty="0">
                <a:latin typeface="+mj-lt"/>
              </a:rPr>
              <a:t>Hoe het begon…</a:t>
            </a:r>
            <a:br>
              <a:rPr lang="nl-NL" sz="4400" dirty="0">
                <a:latin typeface="+mj-lt"/>
              </a:rPr>
            </a:br>
            <a:r>
              <a:rPr lang="nl-BE" sz="4400" u="none" dirty="0" smtClean="0">
                <a:solidFill>
                  <a:srgbClr val="FFD200"/>
                </a:solidFill>
                <a:latin typeface="+mj-lt"/>
              </a:rPr>
              <a:t>1.3 een eerste experiment</a:t>
            </a: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17026" y="6569868"/>
            <a:ext cx="3561347" cy="369332"/>
          </a:xfrm>
          <a:prstGeom prst="rect">
            <a:avLst/>
          </a:prstGeom>
          <a:solidFill>
            <a:srgbClr val="FFD200"/>
          </a:solidFill>
          <a:ln w="25400">
            <a:solidFill>
              <a:srgbClr val="1E64C8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Vacature N </a:t>
            </a:r>
            <a:endParaRPr lang="nl-BE" sz="1800" b="1" dirty="0">
              <a:solidFill>
                <a:srgbClr val="1E64C8"/>
              </a:solidFill>
              <a:latin typeface="+mj-lt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5561901" y="5726926"/>
            <a:ext cx="216024" cy="648072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dirty="0">
              <a:solidFill>
                <a:srgbClr val="1E64C8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40000" y="2880000"/>
            <a:ext cx="2880000" cy="2585323"/>
          </a:xfrm>
          <a:prstGeom prst="rect">
            <a:avLst/>
          </a:prstGeom>
          <a:solidFill>
            <a:schemeClr val="bg1"/>
          </a:solidFill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A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PROFESSIONELE BACHELOR IN BEDRIJFS-MANAGEMENT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66800" y="2880000"/>
            <a:ext cx="2880000" cy="2585323"/>
          </a:xfrm>
          <a:prstGeom prst="rect">
            <a:avLst/>
          </a:prstGeom>
          <a:solidFill>
            <a:schemeClr val="bg1"/>
          </a:solidFill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B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PROFESSIONELE BACHELOR IN BEDRIJFS-MANAGEMENT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40000" y="2880000"/>
            <a:ext cx="2880000" cy="2585323"/>
          </a:xfrm>
          <a:prstGeom prst="rect">
            <a:avLst/>
          </a:prstGeom>
          <a:solidFill>
            <a:schemeClr val="bg1"/>
          </a:solidFill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A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PROFESSIONELE BACHELOR IN BEDRIJFS-MANAGEMENT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FFD200"/>
                </a:solidFill>
                <a:latin typeface="+mj-lt"/>
              </a:rPr>
              <a:t>JONAS MERTENS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68223" y="2880000"/>
            <a:ext cx="2880000" cy="2585323"/>
          </a:xfrm>
          <a:prstGeom prst="rect">
            <a:avLst/>
          </a:prstGeom>
          <a:solidFill>
            <a:schemeClr val="bg1"/>
          </a:solidFill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B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PROFESSIONELE BACHELOR IN BEDRIJFS-MANAGEMENT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FFD200"/>
                </a:solidFill>
                <a:latin typeface="+mj-lt"/>
              </a:rPr>
              <a:t>OKAN DEMIR</a:t>
            </a:r>
          </a:p>
        </p:txBody>
      </p:sp>
      <p:sp>
        <p:nvSpPr>
          <p:cNvPr id="28" name="Down Arrow 27"/>
          <p:cNvSpPr/>
          <p:nvPr/>
        </p:nvSpPr>
        <p:spPr>
          <a:xfrm>
            <a:off x="8247136" y="5770936"/>
            <a:ext cx="216024" cy="648072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dirty="0">
              <a:solidFill>
                <a:srgbClr val="1E64C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595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NL" sz="4400" dirty="0" smtClean="0">
                <a:latin typeface="+mj-lt"/>
              </a:rPr>
              <a:t>1. </a:t>
            </a:r>
            <a:r>
              <a:rPr lang="nl-NL" sz="4400" dirty="0">
                <a:latin typeface="+mj-lt"/>
              </a:rPr>
              <a:t>Hoe het begon…</a:t>
            </a:r>
            <a:br>
              <a:rPr lang="nl-NL" sz="4400" dirty="0">
                <a:latin typeface="+mj-lt"/>
              </a:rPr>
            </a:br>
            <a:r>
              <a:rPr lang="nl-BE" sz="4400" u="none" dirty="0" smtClean="0">
                <a:solidFill>
                  <a:srgbClr val="FFD200"/>
                </a:solidFill>
                <a:latin typeface="+mj-lt"/>
              </a:rPr>
              <a:t>1.3 een eerste experiment</a:t>
            </a: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29726" y="6569868"/>
            <a:ext cx="3561347" cy="369332"/>
          </a:xfrm>
          <a:prstGeom prst="rect">
            <a:avLst/>
          </a:prstGeom>
          <a:solidFill>
            <a:srgbClr val="FFD200"/>
          </a:solidFill>
          <a:ln w="25400">
            <a:solidFill>
              <a:srgbClr val="1E64C8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Vacature N+1 </a:t>
            </a:r>
            <a:endParaRPr lang="nl-BE" sz="1800" b="1" dirty="0">
              <a:solidFill>
                <a:srgbClr val="1E64C8"/>
              </a:solidFill>
              <a:latin typeface="+mj-lt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5574601" y="5726926"/>
            <a:ext cx="216024" cy="648072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dirty="0">
              <a:solidFill>
                <a:srgbClr val="1E64C8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40000" y="2880000"/>
            <a:ext cx="2880000" cy="2585323"/>
          </a:xfrm>
          <a:prstGeom prst="rect">
            <a:avLst/>
          </a:prstGeom>
          <a:solidFill>
            <a:schemeClr val="bg1"/>
          </a:solidFill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A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PROFESSIONELE BACHELOR IN BEDRIJFS-MANAGEMENT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66800" y="2880000"/>
            <a:ext cx="2880000" cy="2585323"/>
          </a:xfrm>
          <a:prstGeom prst="rect">
            <a:avLst/>
          </a:prstGeom>
          <a:solidFill>
            <a:schemeClr val="bg1"/>
          </a:solidFill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B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PROFESSIONELE BACHELOR IN BEDRIJFS-MANAGEMENT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40000" y="2880000"/>
            <a:ext cx="2880000" cy="2585323"/>
          </a:xfrm>
          <a:prstGeom prst="rect">
            <a:avLst/>
          </a:prstGeom>
          <a:solidFill>
            <a:schemeClr val="bg1"/>
          </a:solidFill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A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PROFESSIONELE BACHELOR IN BEDRIJFS-MANAGEMENT</a:t>
            </a:r>
          </a:p>
          <a:p>
            <a:endParaRPr lang="nl-BE" sz="1800" b="1" dirty="0" smtClean="0">
              <a:solidFill>
                <a:srgbClr val="FFD200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FFD200"/>
                </a:solidFill>
                <a:latin typeface="+mj-lt"/>
              </a:rPr>
              <a:t>OKAN DEMIR</a:t>
            </a:r>
            <a:endParaRPr lang="nl-BE" sz="1800" b="1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68223" y="2880000"/>
            <a:ext cx="2880000" cy="2585323"/>
          </a:xfrm>
          <a:prstGeom prst="rect">
            <a:avLst/>
          </a:prstGeom>
          <a:solidFill>
            <a:schemeClr val="bg1"/>
          </a:solidFill>
          <a:ln w="25400">
            <a:solidFill>
              <a:srgbClr val="1E64C8"/>
            </a:solidFill>
          </a:ln>
        </p:spPr>
        <p:txBody>
          <a:bodyPr wrap="square" rtlCol="0">
            <a:spAutoFit/>
          </a:bodyPr>
          <a:lstStyle/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CURRICULUM VITAE TYPE B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PROFESSIONELE BACHELOR IN BEDRIJFS-MANAGEMENT</a:t>
            </a:r>
          </a:p>
          <a:p>
            <a:endParaRPr lang="nl-BE" sz="1800" b="1" dirty="0" smtClean="0">
              <a:solidFill>
                <a:srgbClr val="1E64C8"/>
              </a:solidFill>
              <a:latin typeface="+mj-lt"/>
            </a:endParaRPr>
          </a:p>
          <a:p>
            <a:r>
              <a:rPr lang="nl-BE" sz="1800" b="1" dirty="0">
                <a:solidFill>
                  <a:srgbClr val="FFD200"/>
                </a:solidFill>
                <a:latin typeface="+mj-lt"/>
              </a:rPr>
              <a:t>JONAS </a:t>
            </a:r>
            <a:r>
              <a:rPr lang="nl-BE" sz="1800" b="1" dirty="0" smtClean="0">
                <a:solidFill>
                  <a:srgbClr val="FFD200"/>
                </a:solidFill>
                <a:latin typeface="+mj-lt"/>
              </a:rPr>
              <a:t>MERTENS</a:t>
            </a:r>
            <a:endParaRPr lang="nl-BE" sz="1800" b="1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28" name="Down Arrow 27"/>
          <p:cNvSpPr/>
          <p:nvPr/>
        </p:nvSpPr>
        <p:spPr>
          <a:xfrm>
            <a:off x="8259836" y="5770936"/>
            <a:ext cx="216024" cy="648072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1E6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dirty="0">
              <a:solidFill>
                <a:srgbClr val="1E64C8"/>
              </a:solidFill>
              <a:latin typeface="+mj-lt"/>
            </a:endParaRPr>
          </a:p>
        </p:txBody>
      </p:sp>
      <p:sp>
        <p:nvSpPr>
          <p:cNvPr id="10" name="Bent-Up Arrow 9"/>
          <p:cNvSpPr/>
          <p:nvPr/>
        </p:nvSpPr>
        <p:spPr>
          <a:xfrm>
            <a:off x="9137005" y="5861156"/>
            <a:ext cx="1152128" cy="936104"/>
          </a:xfrm>
          <a:prstGeom prst="bentUpArrow">
            <a:avLst>
              <a:gd name="adj1" fmla="val 21356"/>
              <a:gd name="adj2" fmla="val 16937"/>
              <a:gd name="adj3" fmla="val 25000"/>
            </a:avLst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dirty="0">
              <a:solidFill>
                <a:srgbClr val="1E64C8"/>
              </a:solidFill>
              <a:latin typeface="+mj-lt"/>
            </a:endParaRPr>
          </a:p>
        </p:txBody>
      </p:sp>
      <p:sp>
        <p:nvSpPr>
          <p:cNvPr id="11" name="Bent-Up Arrow 10"/>
          <p:cNvSpPr/>
          <p:nvPr/>
        </p:nvSpPr>
        <p:spPr>
          <a:xfrm flipH="1">
            <a:off x="3795340" y="5787119"/>
            <a:ext cx="1152128" cy="936104"/>
          </a:xfrm>
          <a:prstGeom prst="bentUpArrow">
            <a:avLst>
              <a:gd name="adj1" fmla="val 11318"/>
              <a:gd name="adj2" fmla="val 23992"/>
              <a:gd name="adj3" fmla="val 25000"/>
            </a:avLst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dirty="0">
              <a:solidFill>
                <a:srgbClr val="1E64C8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47912" y="6128776"/>
            <a:ext cx="1584176" cy="369332"/>
          </a:xfrm>
          <a:prstGeom prst="rect">
            <a:avLst/>
          </a:prstGeom>
          <a:noFill/>
          <a:ln w="25400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Reactie</a:t>
            </a:r>
            <a:endParaRPr lang="nl-BE" sz="1800" b="1" dirty="0">
              <a:solidFill>
                <a:srgbClr val="1E64C8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04052" y="6128776"/>
            <a:ext cx="1584176" cy="369332"/>
          </a:xfrm>
          <a:prstGeom prst="rect">
            <a:avLst/>
          </a:prstGeom>
          <a:noFill/>
          <a:ln w="25400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1800" b="1" dirty="0" smtClean="0">
                <a:solidFill>
                  <a:srgbClr val="1E64C8"/>
                </a:solidFill>
                <a:latin typeface="+mj-lt"/>
              </a:rPr>
              <a:t>Reactie</a:t>
            </a:r>
            <a:endParaRPr lang="nl-BE" sz="1800" b="1" dirty="0">
              <a:solidFill>
                <a:srgbClr val="1E64C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01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 animBg="1"/>
      <p:bldP spid="28" grpId="0" animBg="1"/>
      <p:bldP spid="10" grpId="0" animBg="1"/>
      <p:bldP spid="11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NL" sz="4400" dirty="0" smtClean="0">
                <a:latin typeface="+mj-lt"/>
              </a:rPr>
              <a:t>1. </a:t>
            </a:r>
            <a:r>
              <a:rPr lang="nl-NL" sz="4400" dirty="0">
                <a:latin typeface="+mj-lt"/>
              </a:rPr>
              <a:t>Hoe het begon…</a:t>
            </a:r>
            <a:br>
              <a:rPr lang="nl-NL" sz="4400" dirty="0">
                <a:latin typeface="+mj-lt"/>
              </a:rPr>
            </a:br>
            <a:r>
              <a:rPr lang="nl-BE" sz="4400" u="none" dirty="0" smtClean="0">
                <a:solidFill>
                  <a:srgbClr val="FFD200"/>
                </a:solidFill>
                <a:latin typeface="+mj-lt"/>
              </a:rPr>
              <a:t>1.3 een eerste experiment</a:t>
            </a: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graphicFrame>
        <p:nvGraphicFramePr>
          <p:cNvPr id="14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90112531"/>
              </p:ext>
            </p:extLst>
          </p:nvPr>
        </p:nvGraphicFramePr>
        <p:xfrm>
          <a:off x="622800" y="2166032"/>
          <a:ext cx="11779680" cy="5230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5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5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5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5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0730">
                <a:tc gridSpan="5">
                  <a:txBody>
                    <a:bodyPr/>
                    <a:lstStyle/>
                    <a:p>
                      <a:r>
                        <a:rPr lang="nl-BE" sz="2400" baseline="0" noProof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Uitnodiging voor jobgesprek</a:t>
                      </a:r>
                      <a:endParaRPr lang="nl-BE" sz="24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64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4491">
                <a:tc>
                  <a:txBody>
                    <a:bodyPr/>
                    <a:lstStyle/>
                    <a:p>
                      <a:endParaRPr lang="nl-BE" sz="2400" b="1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 baseline="0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Kans uitnodiging </a:t>
                      </a:r>
                      <a:r>
                        <a:rPr lang="nl-BE" sz="2400" b="0" i="0" u="none" strike="noStrike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Vlaamse</a:t>
                      </a:r>
                      <a:endParaRPr lang="nl-BE" sz="2400" b="0" i="0" u="none" strike="noStrike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 baseline="0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Kans uitnodiging </a:t>
                      </a:r>
                      <a:r>
                        <a:rPr lang="nl-BE" sz="2400" b="0" i="0" u="none" strike="noStrike" kern="1200" baseline="0" noProof="0" dirty="0" smtClean="0">
                          <a:solidFill>
                            <a:srgbClr val="1E64C8"/>
                          </a:solidFill>
                          <a:latin typeface="+mj-lt"/>
                          <a:ea typeface="+mn-ea"/>
                          <a:cs typeface="+mn-cs"/>
                        </a:rPr>
                        <a:t> Turkse</a:t>
                      </a:r>
                      <a:endParaRPr lang="nl-BE" sz="2400" b="0" i="0" u="none" strike="noStrike" kern="1200" noProof="0" dirty="0">
                        <a:solidFill>
                          <a:srgbClr val="1E64C8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1" i="0" u="none" strike="noStrike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Ratio</a:t>
                      </a:r>
                      <a:endParaRPr lang="nl-BE" sz="2400" b="1" i="0" u="none" strike="noStrike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t-waarde</a:t>
                      </a:r>
                      <a:endParaRPr lang="nl-BE" sz="2400" b="0" i="0" u="none" strike="noStrike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815">
                <a:tc>
                  <a:txBody>
                    <a:bodyPr/>
                    <a:lstStyle/>
                    <a:p>
                      <a:r>
                        <a:rPr lang="nl-BE" sz="2400" b="1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Alle</a:t>
                      </a:r>
                      <a:r>
                        <a:rPr lang="nl-BE" sz="2400" b="1" baseline="0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 vacatures</a:t>
                      </a:r>
                      <a:endParaRPr lang="nl-BE" sz="2400" b="1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0.19</a:t>
                      </a:r>
                      <a:endParaRPr lang="nl-BE" sz="2400" b="0" i="0" u="none" strike="noStrike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0.13</a:t>
                      </a:r>
                      <a:endParaRPr lang="nl-BE" sz="2400" b="0" i="0" u="none" strike="noStrike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1" i="0" u="none" strike="noStrike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1.44***</a:t>
                      </a:r>
                      <a:endParaRPr lang="nl-BE" sz="2400" b="1" i="0" u="none" strike="noStrike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2.04</a:t>
                      </a:r>
                      <a:endParaRPr lang="nl-BE" sz="2400" b="0" i="0" u="none" strike="noStrike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2943">
                <a:tc>
                  <a:txBody>
                    <a:bodyPr/>
                    <a:lstStyle/>
                    <a:p>
                      <a:r>
                        <a:rPr lang="nl-BE" sz="2400" b="1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Vacatures voor knelpunt-beroepen</a:t>
                      </a:r>
                      <a:endParaRPr lang="nl-BE" sz="2400" b="1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BE" sz="2400" b="0" i="0" u="none" strike="noStrike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BE" sz="2400" b="0" i="0" u="none" strike="noStrike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400" b="1" i="0" u="none" strike="noStrike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1.03</a:t>
                      </a:r>
                      <a:endParaRPr lang="nl-BE" sz="2400" b="1" i="0" u="none" strike="noStrike" kern="1200" noProof="0" dirty="0" smtClean="0">
                        <a:solidFill>
                          <a:srgbClr val="1E64C8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0.07</a:t>
                      </a:r>
                      <a:endParaRPr lang="nl-BE" sz="2400" b="0" i="0" u="none" strike="noStrike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2943">
                <a:tc>
                  <a:txBody>
                    <a:bodyPr/>
                    <a:lstStyle/>
                    <a:p>
                      <a:r>
                        <a:rPr lang="nl-BE" sz="2400" b="1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Vacatures voor niet-knelpunt-beroepen</a:t>
                      </a:r>
                      <a:endParaRPr lang="nl-BE" sz="2400" b="1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BE" sz="2400" b="0" i="0" u="none" strike="noStrike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BE" sz="2400" b="0" i="0" u="none" strike="noStrike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1" i="0" u="none" strike="noStrike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2.05***</a:t>
                      </a:r>
                      <a:endParaRPr lang="nl-BE" sz="2400" b="1" i="0" u="none" strike="noStrike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400" b="0" i="0" u="none" strike="noStrike" noProof="0" dirty="0" smtClean="0">
                          <a:solidFill>
                            <a:srgbClr val="1E64C8"/>
                          </a:solidFill>
                          <a:latin typeface="+mj-lt"/>
                        </a:rPr>
                        <a:t>2.64</a:t>
                      </a:r>
                      <a:endParaRPr lang="nl-BE" sz="2400" b="0" i="0" u="none" strike="noStrike" noProof="0" dirty="0">
                        <a:solidFill>
                          <a:srgbClr val="1E64C8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E64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244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800" y="180000"/>
            <a:ext cx="11779680" cy="1410789"/>
          </a:xfrm>
        </p:spPr>
        <p:txBody>
          <a:bodyPr anchor="t"/>
          <a:lstStyle/>
          <a:p>
            <a:r>
              <a:rPr lang="nl-NL" sz="4400" dirty="0" smtClean="0">
                <a:latin typeface="+mj-lt"/>
              </a:rPr>
              <a:t>1. </a:t>
            </a:r>
            <a:r>
              <a:rPr lang="nl-NL" sz="4400" dirty="0">
                <a:latin typeface="+mj-lt"/>
              </a:rPr>
              <a:t>Hoe het begon…</a:t>
            </a:r>
            <a:br>
              <a:rPr lang="nl-NL" sz="4400" dirty="0">
                <a:latin typeface="+mj-lt"/>
              </a:rPr>
            </a:br>
            <a:r>
              <a:rPr lang="nl-BE" sz="4400" u="none" dirty="0" smtClean="0">
                <a:solidFill>
                  <a:srgbClr val="FFD200"/>
                </a:solidFill>
                <a:latin typeface="+mj-lt"/>
              </a:rPr>
              <a:t>1.3 </a:t>
            </a:r>
            <a:r>
              <a:rPr lang="nl-BE" sz="4400" u="none" dirty="0">
                <a:solidFill>
                  <a:srgbClr val="FFD200"/>
                </a:solidFill>
                <a:latin typeface="+mj-lt"/>
              </a:rPr>
              <a:t>een eerste experiment</a:t>
            </a:r>
            <a:endParaRPr lang="nl-NL" sz="4400" u="none" dirty="0">
              <a:solidFill>
                <a:srgbClr val="FFD200"/>
              </a:solidFill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2627" y="2160000"/>
            <a:ext cx="11779681" cy="8441325"/>
          </a:xfrm>
        </p:spPr>
        <p:txBody>
          <a:bodyPr>
            <a:normAutofit/>
          </a:bodyPr>
          <a:lstStyle/>
          <a:p>
            <a:r>
              <a:rPr lang="nl-BE" sz="2800" dirty="0" smtClean="0">
                <a:latin typeface="+mj-lt"/>
              </a:rPr>
              <a:t>Hoofdresultaten overleven “robuustheidsanalyses”.</a:t>
            </a:r>
          </a:p>
          <a:p>
            <a:pPr lvl="1"/>
            <a:r>
              <a:rPr lang="nl-BE" sz="2400" dirty="0" smtClean="0">
                <a:latin typeface="+mj-lt"/>
              </a:rPr>
              <a:t>Alternatieve uitkomstvariabele: positieve reactie van werkgevers in brede zin.</a:t>
            </a:r>
          </a:p>
          <a:p>
            <a:pPr lvl="1"/>
            <a:r>
              <a:rPr lang="nl-BE" sz="2400" dirty="0" smtClean="0">
                <a:latin typeface="+mj-lt"/>
              </a:rPr>
              <a:t>Alternatieve </a:t>
            </a:r>
            <a:r>
              <a:rPr lang="nl-BE" sz="2400" dirty="0">
                <a:latin typeface="+mj-lt"/>
              </a:rPr>
              <a:t>kraptevariabele: gemiddelde duurtijd vacatures voor </a:t>
            </a:r>
            <a:r>
              <a:rPr lang="nl-BE" sz="2400" dirty="0" smtClean="0">
                <a:latin typeface="+mj-lt"/>
              </a:rPr>
              <a:t>beroep.</a:t>
            </a:r>
            <a:endParaRPr lang="nl-BE" sz="2400" dirty="0">
              <a:latin typeface="+mj-lt"/>
            </a:endParaRPr>
          </a:p>
          <a:p>
            <a:pPr lvl="1"/>
            <a:r>
              <a:rPr lang="nl-BE" sz="2400" dirty="0" smtClean="0">
                <a:latin typeface="+mj-lt"/>
              </a:rPr>
              <a:t>State-of-the-art regressieanalyse.</a:t>
            </a:r>
          </a:p>
          <a:p>
            <a:r>
              <a:rPr lang="nl-BE" sz="2800" dirty="0" smtClean="0">
                <a:latin typeface="+mj-lt"/>
              </a:rPr>
              <a:t>Discriminatie is </a:t>
            </a:r>
            <a:r>
              <a:rPr lang="nl-BE" sz="2800" b="1" dirty="0" smtClean="0">
                <a:latin typeface="+mj-lt"/>
              </a:rPr>
              <a:t>verschillend naar opleidingsniveau</a:t>
            </a:r>
            <a:r>
              <a:rPr lang="nl-BE" sz="2800" dirty="0" smtClean="0">
                <a:latin typeface="+mj-lt"/>
              </a:rPr>
              <a:t>.</a:t>
            </a:r>
          </a:p>
          <a:p>
            <a:pPr lvl="1"/>
            <a:r>
              <a:rPr lang="nl-BE" sz="2400" dirty="0" smtClean="0">
                <a:latin typeface="+mj-lt"/>
              </a:rPr>
              <a:t>Meer </a:t>
            </a:r>
            <a:r>
              <a:rPr lang="nl-BE" sz="2400" dirty="0">
                <a:latin typeface="+mj-lt"/>
              </a:rPr>
              <a:t>discriminatie onder </a:t>
            </a:r>
            <a:r>
              <a:rPr lang="nl-BE" sz="2400" dirty="0" smtClean="0">
                <a:latin typeface="+mj-lt"/>
              </a:rPr>
              <a:t>laaggeschoolden.</a:t>
            </a:r>
            <a:endParaRPr lang="nl-BE" sz="2400" dirty="0">
              <a:latin typeface="+mj-lt"/>
            </a:endParaRPr>
          </a:p>
          <a:p>
            <a:r>
              <a:rPr lang="nl-BE" sz="2800" dirty="0" smtClean="0">
                <a:latin typeface="+mj-lt"/>
              </a:rPr>
              <a:t>Discriminatie is niet verschillend naar vele andere bestudeerde factoren.</a:t>
            </a:r>
          </a:p>
          <a:p>
            <a:pPr lvl="1"/>
            <a:r>
              <a:rPr lang="nl-BE" sz="2400" dirty="0" smtClean="0">
                <a:latin typeface="+mj-lt"/>
              </a:rPr>
              <a:t>Bedrijfsgrootte.</a:t>
            </a:r>
            <a:endParaRPr lang="nl-BE" sz="2400" dirty="0">
              <a:latin typeface="+mj-lt"/>
            </a:endParaRPr>
          </a:p>
          <a:p>
            <a:pPr lvl="1"/>
            <a:r>
              <a:rPr lang="nl-BE" sz="2400" dirty="0">
                <a:latin typeface="+mj-lt"/>
              </a:rPr>
              <a:t>Lonen in </a:t>
            </a:r>
            <a:r>
              <a:rPr lang="nl-BE" sz="2400" dirty="0" smtClean="0">
                <a:latin typeface="+mj-lt"/>
              </a:rPr>
              <a:t>beroep.</a:t>
            </a:r>
            <a:endParaRPr lang="nl-BE" sz="2400" dirty="0">
              <a:latin typeface="+mj-lt"/>
            </a:endParaRPr>
          </a:p>
          <a:p>
            <a:pPr lvl="1"/>
            <a:r>
              <a:rPr lang="nl-BE" sz="2400" dirty="0">
                <a:latin typeface="+mj-lt"/>
              </a:rPr>
              <a:t>Allochtone tewerkstelling in </a:t>
            </a:r>
            <a:r>
              <a:rPr lang="nl-BE" sz="2400" dirty="0" smtClean="0">
                <a:latin typeface="+mj-lt"/>
              </a:rPr>
              <a:t>sector.</a:t>
            </a:r>
            <a:endParaRPr lang="nl-BE" sz="2400" dirty="0">
              <a:latin typeface="+mj-lt"/>
            </a:endParaRPr>
          </a:p>
          <a:p>
            <a:pPr lvl="1"/>
            <a:r>
              <a:rPr lang="nl-BE" sz="2400" dirty="0">
                <a:latin typeface="+mj-lt"/>
              </a:rPr>
              <a:t>Mate van </a:t>
            </a:r>
            <a:r>
              <a:rPr lang="nl-BE" sz="2400" dirty="0" smtClean="0">
                <a:latin typeface="+mj-lt"/>
              </a:rPr>
              <a:t>klantencontact.</a:t>
            </a:r>
            <a:endParaRPr lang="nl-BE" sz="2400" dirty="0">
              <a:latin typeface="+mj-lt"/>
            </a:endParaRPr>
          </a:p>
          <a:p>
            <a:pPr lvl="1"/>
            <a:r>
              <a:rPr lang="nl-BE" sz="2400" dirty="0">
                <a:latin typeface="+mj-lt"/>
              </a:rPr>
              <a:t>Geslacht contactpersoon </a:t>
            </a:r>
            <a:r>
              <a:rPr lang="nl-BE" sz="2400" dirty="0" smtClean="0">
                <a:latin typeface="+mj-lt"/>
              </a:rPr>
              <a:t>vacature.</a:t>
            </a:r>
            <a:endParaRPr lang="nl-BE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5509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083" t="6444" r="13729" b="8889"/>
          <a:stretch/>
        </p:blipFill>
        <p:spPr>
          <a:xfrm>
            <a:off x="0" y="0"/>
            <a:ext cx="14784000" cy="975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101160">
            <a:off x="-842962" y="2282244"/>
            <a:ext cx="14690724" cy="51891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800" b="1" u="sng" dirty="0" smtClean="0">
                <a:solidFill>
                  <a:schemeClr val="bg1"/>
                </a:solidFill>
                <a:latin typeface="+mj-lt"/>
              </a:rPr>
              <a:t>2. VIJF JAAR UNDERCOVER</a:t>
            </a:r>
            <a:endParaRPr lang="en-US" sz="13800" b="1" u="sng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6145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Universiteit Gent">
      <a:dk1>
        <a:sysClr val="windowText" lastClr="000000"/>
      </a:dk1>
      <a:lt1>
        <a:sysClr val="window" lastClr="FFFFFF"/>
      </a:lt1>
      <a:dk2>
        <a:srgbClr val="1E64C8"/>
      </a:dk2>
      <a:lt2>
        <a:srgbClr val="FFD200"/>
      </a:lt2>
      <a:accent1>
        <a:srgbClr val="1E64C8"/>
      </a:accent1>
      <a:accent2>
        <a:srgbClr val="FFD2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headEnd type="triangle" w="lg" len="lg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-NL-Corporate_1_0_12.potx" id="{6A80D442-8909-4546-8B41-AE75FA785157}" vid="{71705E88-EE2D-413E-A6D9-7B7A319602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Powerpoint_UGent_NL</Template>
  <TotalTime>2889</TotalTime>
  <Words>1181</Words>
  <Application>Microsoft Office PowerPoint</Application>
  <PresentationFormat>Aangepast</PresentationFormat>
  <Paragraphs>209</Paragraphs>
  <Slides>22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Arial</vt:lpstr>
      <vt:lpstr>Bookman Old Style</vt:lpstr>
      <vt:lpstr>Calibri</vt:lpstr>
      <vt:lpstr>UGent Panno Text</vt:lpstr>
      <vt:lpstr>Verdana</vt:lpstr>
      <vt:lpstr>Office Theme</vt:lpstr>
      <vt:lpstr>Discriminatie op de Vlaamse arbeidsmarkt: reflecties na vijf jaar veldonderzoek</vt:lpstr>
      <vt:lpstr>PowerPoint-presentatie</vt:lpstr>
      <vt:lpstr>1. Hoe het begon… 1.1 onderzoeksvragen</vt:lpstr>
      <vt:lpstr>1. Hoe het begon… 1.2 een eerste experiment</vt:lpstr>
      <vt:lpstr>1. Hoe het begon… 1.3 een eerste experiment</vt:lpstr>
      <vt:lpstr>1. Hoe het begon… 1.3 een eerste experiment</vt:lpstr>
      <vt:lpstr>1. Hoe het begon… 1.3 een eerste experiment</vt:lpstr>
      <vt:lpstr>1. Hoe het begon… 1.3 een eerste experiment</vt:lpstr>
      <vt:lpstr>PowerPoint-presentatie</vt:lpstr>
      <vt:lpstr>2. VIJF JAAR UNDERCOVER  </vt:lpstr>
      <vt:lpstr>2. VIJF JAAR UNDERCOVER 2.1 BELANGRIJKSTE BEVINDINGEN</vt:lpstr>
      <vt:lpstr>2. VIJF JAAR UNDERCOVER 2.1 BELANGRIJKSTE BEVINDINGEN</vt:lpstr>
      <vt:lpstr>2. VIJF JAAR UNDERCOVER 2.1 BELANGRIJKSTE BEVINDINGEN</vt:lpstr>
      <vt:lpstr>2. VIJF JAAR UNDERCOVER 2.2 VERVOLG: van meten naar ontrafelen </vt:lpstr>
      <vt:lpstr>2. VIJF JAAR UNDERCOVER 2.3 MEER INFO </vt:lpstr>
      <vt:lpstr>2. VIJF JAAR UNDERCOVER 2.3 MEER INFO </vt:lpstr>
      <vt:lpstr>PowerPoint-presentatie</vt:lpstr>
      <vt:lpstr>3. BELEIDSREFLECTIES</vt:lpstr>
      <vt:lpstr>3. BELEIDSREFLECTIES</vt:lpstr>
      <vt:lpstr>3. BELEIDSREFLECTIES</vt:lpstr>
      <vt:lpstr>3. BELEIDSREFLECTIES</vt:lpstr>
      <vt:lpstr>3. BELEIDSREFLECTIES</vt:lpstr>
    </vt:vector>
  </TitlesOfParts>
  <Company>UGent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Stijn Baert</dc:creator>
  <cp:lastModifiedBy>Stijn Baert</cp:lastModifiedBy>
  <cp:revision>239</cp:revision>
  <cp:lastPrinted>2017-06-21T08:47:40Z</cp:lastPrinted>
  <dcterms:created xsi:type="dcterms:W3CDTF">2016-09-24T10:58:28Z</dcterms:created>
  <dcterms:modified xsi:type="dcterms:W3CDTF">2021-04-10T17:27:04Z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d to">
    <vt:lpwstr>Ghent University</vt:lpwstr>
  </property>
  <property fmtid="{D5CDD505-2E9C-101B-9397-08002B2CF9AE}" pid="3" name="Version">
    <vt:lpwstr>1.0</vt:lpwstr>
  </property>
  <property fmtid="{D5CDD505-2E9C-101B-9397-08002B2CF9AE}" pid="4" name="Date">
    <vt:filetime>2016-09-20T22:00:00Z</vt:filetime>
  </property>
  <property fmtid="{D5CDD505-2E9C-101B-9397-08002B2CF9AE}" pid="5" name="Build">
    <vt:lpwstr>13</vt:lpwstr>
  </property>
  <property fmtid="{D5CDD505-2E9C-101B-9397-08002B2CF9AE}" pid="6" name="Cmt 1">
    <vt:lpwstr>create</vt:lpwstr>
  </property>
  <property fmtid="{D5CDD505-2E9C-101B-9397-08002B2CF9AE}" pid="7" name="Cmt 2">
    <vt:lpwstr>1st draft</vt:lpwstr>
  </property>
  <property fmtid="{D5CDD505-2E9C-101B-9397-08002B2CF9AE}" pid="8" name="Cmt 3">
    <vt:lpwstr>Corporate splitt off</vt:lpwstr>
  </property>
  <property fmtid="{D5CDD505-2E9C-101B-9397-08002B2CF9AE}" pid="9" name="Cmt 4">
    <vt:lpwstr>2nd draft</vt:lpwstr>
  </property>
  <property fmtid="{D5CDD505-2E9C-101B-9397-08002B2CF9AE}" pid="10" name="Cmt 4A">
    <vt:lpwstr>copy of UK version translated to NL</vt:lpwstr>
  </property>
  <property fmtid="{D5CDD505-2E9C-101B-9397-08002B2CF9AE}" pid="11" name="Cmt 5">
    <vt:lpwstr>set text box and shape defaults</vt:lpwstr>
  </property>
  <property fmtid="{D5CDD505-2E9C-101B-9397-08002B2CF9AE}" pid="12" name="Cmt 6">
    <vt:lpwstr>closing slide acc. to letter</vt:lpwstr>
  </property>
  <property fmtid="{D5CDD505-2E9C-101B-9397-08002B2CF9AE}" pid="13" name="Cmt 7">
    <vt:lpwstr>logo opening slide sharpened</vt:lpwstr>
  </property>
  <property fmtid="{D5CDD505-2E9C-101B-9397-08002B2CF9AE}" pid="14" name="Cmt 8">
    <vt:lpwstr>split variable and fixed data in contact data; lang to NL-BE</vt:lpwstr>
  </property>
  <property fmtid="{D5CDD505-2E9C-101B-9397-08002B2CF9AE}" pid="15" name="Cmt 9">
    <vt:lpwstr>comments 19-9-2016</vt:lpwstr>
  </property>
  <property fmtid="{D5CDD505-2E9C-101B-9397-08002B2CF9AE}" pid="16" name="Cmt 10">
    <vt:lpwstr>social media redesigned</vt:lpwstr>
  </property>
  <property fmtid="{D5CDD505-2E9C-101B-9397-08002B2CF9AE}" pid="17" name="Cmt 11">
    <vt:lpwstr>Title Slide renamed to TitleSlide</vt:lpwstr>
  </property>
  <property fmtid="{D5CDD505-2E9C-101B-9397-08002B2CF9AE}" pid="18" name="Cmt 12">
    <vt:lpwstr>Title and text size</vt:lpwstr>
  </property>
  <property fmtid="{D5CDD505-2E9C-101B-9397-08002B2CF9AE}" pid="19" name="Cmt 13">
    <vt:lpwstr>socmed pictos &gt; normal view</vt:lpwstr>
  </property>
</Properties>
</file>