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65"/>
  </p:notesMasterIdLst>
  <p:handoutMasterIdLst>
    <p:handoutMasterId r:id="rId66"/>
  </p:handoutMasterIdLst>
  <p:sldIdLst>
    <p:sldId id="269" r:id="rId2"/>
    <p:sldId id="268" r:id="rId3"/>
    <p:sldId id="270" r:id="rId4"/>
    <p:sldId id="271" r:id="rId5"/>
    <p:sldId id="450" r:id="rId6"/>
    <p:sldId id="280" r:id="rId7"/>
    <p:sldId id="281" r:id="rId8"/>
    <p:sldId id="296" r:id="rId9"/>
    <p:sldId id="319" r:id="rId10"/>
    <p:sldId id="323" r:id="rId11"/>
    <p:sldId id="327" r:id="rId12"/>
    <p:sldId id="324" r:id="rId13"/>
    <p:sldId id="325" r:id="rId14"/>
    <p:sldId id="356" r:id="rId15"/>
    <p:sldId id="295" r:id="rId16"/>
    <p:sldId id="453" r:id="rId17"/>
    <p:sldId id="385" r:id="rId18"/>
    <p:sldId id="283" r:id="rId19"/>
    <p:sldId id="326" r:id="rId20"/>
    <p:sldId id="300" r:id="rId21"/>
    <p:sldId id="299" r:id="rId22"/>
    <p:sldId id="301" r:id="rId23"/>
    <p:sldId id="371" r:id="rId24"/>
    <p:sldId id="372" r:id="rId25"/>
    <p:sldId id="277" r:id="rId26"/>
    <p:sldId id="276" r:id="rId27"/>
    <p:sldId id="275" r:id="rId28"/>
    <p:sldId id="411" r:id="rId29"/>
    <p:sldId id="343" r:id="rId30"/>
    <p:sldId id="306" r:id="rId31"/>
    <p:sldId id="303" r:id="rId32"/>
    <p:sldId id="388" r:id="rId33"/>
    <p:sldId id="344" r:id="rId34"/>
    <p:sldId id="369" r:id="rId35"/>
    <p:sldId id="361" r:id="rId36"/>
    <p:sldId id="401" r:id="rId37"/>
    <p:sldId id="402" r:id="rId38"/>
    <p:sldId id="403" r:id="rId39"/>
    <p:sldId id="258" r:id="rId40"/>
    <p:sldId id="308" r:id="rId41"/>
    <p:sldId id="263" r:id="rId42"/>
    <p:sldId id="352" r:id="rId43"/>
    <p:sldId id="321" r:id="rId44"/>
    <p:sldId id="354" r:id="rId45"/>
    <p:sldId id="353" r:id="rId46"/>
    <p:sldId id="364" r:id="rId47"/>
    <p:sldId id="365" r:id="rId48"/>
    <p:sldId id="328" r:id="rId49"/>
    <p:sldId id="367" r:id="rId50"/>
    <p:sldId id="363" r:id="rId51"/>
    <p:sldId id="366" r:id="rId52"/>
    <p:sldId id="422" r:id="rId53"/>
    <p:sldId id="426" r:id="rId54"/>
    <p:sldId id="427" r:id="rId55"/>
    <p:sldId id="428" r:id="rId56"/>
    <p:sldId id="442" r:id="rId57"/>
    <p:sldId id="447" r:id="rId58"/>
    <p:sldId id="330" r:id="rId59"/>
    <p:sldId id="413" r:id="rId60"/>
    <p:sldId id="425" r:id="rId61"/>
    <p:sldId id="443" r:id="rId62"/>
    <p:sldId id="414" r:id="rId63"/>
    <p:sldId id="451" r:id="rId64"/>
  </p:sldIdLst>
  <p:sldSz cx="9144000" cy="6858000" type="screen4x3"/>
  <p:notesSz cx="6834188" cy="9979025"/>
  <p:embeddedFontLst>
    <p:embeddedFont>
      <p:font typeface="Calibri" panose="020F0502020204030204" pitchFamily="34" charset="0"/>
      <p:regular r:id="rId67"/>
      <p:bold r:id="rId68"/>
      <p:italic r:id="rId69"/>
      <p:boldItalic r:id="rId7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6" autoAdjust="0"/>
    <p:restoredTop sz="68668" autoAdjust="0"/>
  </p:normalViewPr>
  <p:slideViewPr>
    <p:cSldViewPr>
      <p:cViewPr varScale="1">
        <p:scale>
          <a:sx n="86" d="100"/>
          <a:sy n="86" d="100"/>
        </p:scale>
        <p:origin x="1560"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71913" y="0"/>
            <a:ext cx="2960687" cy="498475"/>
          </a:xfrm>
          <a:prstGeom prst="rect">
            <a:avLst/>
          </a:prstGeom>
        </p:spPr>
        <p:txBody>
          <a:bodyPr vert="horz" lIns="91440" tIns="45720" rIns="91440" bIns="45720" rtlCol="0"/>
          <a:lstStyle>
            <a:lvl1pPr algn="r">
              <a:defRPr sz="1200"/>
            </a:lvl1pPr>
          </a:lstStyle>
          <a:p>
            <a:fld id="{E7404C63-3E7C-4017-A4E3-CBA9C17A64AF}" type="datetimeFigureOut">
              <a:rPr lang="nl-BE" smtClean="0"/>
              <a:pPr/>
              <a:t>17/02/2023</a:t>
            </a:fld>
            <a:endParaRPr lang="nl-BE"/>
          </a:p>
        </p:txBody>
      </p:sp>
      <p:sp>
        <p:nvSpPr>
          <p:cNvPr id="4" name="Footer Placeholder 3"/>
          <p:cNvSpPr>
            <a:spLocks noGrp="1"/>
          </p:cNvSpPr>
          <p:nvPr>
            <p:ph type="ftr" sz="quarter" idx="2"/>
          </p:nvPr>
        </p:nvSpPr>
        <p:spPr>
          <a:xfrm>
            <a:off x="0" y="9478963"/>
            <a:ext cx="2962275" cy="498475"/>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71913" y="9478963"/>
            <a:ext cx="2960687" cy="498475"/>
          </a:xfrm>
          <a:prstGeom prst="rect">
            <a:avLst/>
          </a:prstGeom>
        </p:spPr>
        <p:txBody>
          <a:bodyPr vert="horz" lIns="91440" tIns="45720" rIns="91440" bIns="45720" rtlCol="0" anchor="b"/>
          <a:lstStyle>
            <a:lvl1pPr algn="r">
              <a:defRPr sz="1200"/>
            </a:lvl1pPr>
          </a:lstStyle>
          <a:p>
            <a:fld id="{2177EB83-0F2D-4B3B-BD3A-55C6F19983EA}" type="slidenum">
              <a:rPr lang="nl-BE" smtClean="0"/>
              <a:pPr/>
              <a:t>‹#›</a:t>
            </a:fld>
            <a:endParaRPr lang="nl-BE"/>
          </a:p>
        </p:txBody>
      </p:sp>
    </p:spTree>
    <p:extLst>
      <p:ext uri="{BB962C8B-B14F-4D97-AF65-F5344CB8AC3E}">
        <p14:creationId xmlns:p14="http://schemas.microsoft.com/office/powerpoint/2010/main" val="209921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71913" y="0"/>
            <a:ext cx="2960687" cy="498475"/>
          </a:xfrm>
          <a:prstGeom prst="rect">
            <a:avLst/>
          </a:prstGeom>
        </p:spPr>
        <p:txBody>
          <a:bodyPr vert="horz" lIns="91440" tIns="45720" rIns="91440" bIns="45720" rtlCol="0"/>
          <a:lstStyle>
            <a:lvl1pPr algn="r">
              <a:defRPr sz="1200"/>
            </a:lvl1pPr>
          </a:lstStyle>
          <a:p>
            <a:fld id="{94341E0A-87BC-4A05-A87B-D78A7A71AF84}" type="datetimeFigureOut">
              <a:rPr lang="nl-BE" smtClean="0"/>
              <a:pPr/>
              <a:t>17/02/2023</a:t>
            </a:fld>
            <a:endParaRPr lang="nl-BE"/>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78963"/>
            <a:ext cx="2962275" cy="49847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lIns="91440" tIns="45720" rIns="91440" bIns="45720" rtlCol="0" anchor="b"/>
          <a:lstStyle>
            <a:lvl1pPr algn="r">
              <a:defRPr sz="1200"/>
            </a:lvl1pPr>
          </a:lstStyle>
          <a:p>
            <a:fld id="{113F6CED-6A75-4BA9-92CD-31771B3EE1C1}" type="slidenum">
              <a:rPr lang="nl-BE" smtClean="0"/>
              <a:pPr/>
              <a:t>‹#›</a:t>
            </a:fld>
            <a:endParaRPr lang="nl-BE"/>
          </a:p>
        </p:txBody>
      </p:sp>
    </p:spTree>
    <p:extLst>
      <p:ext uri="{BB962C8B-B14F-4D97-AF65-F5344CB8AC3E}">
        <p14:creationId xmlns:p14="http://schemas.microsoft.com/office/powerpoint/2010/main" val="308406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a:t>AD. 2007. page 176: De oceanograaf</a:t>
            </a:r>
            <a:r>
              <a:rPr lang="nl-BE" baseline="0"/>
              <a:t> Alister Hardy. Hardy was a marine biologist.</a:t>
            </a:r>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8</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a:t>Hominins: lineage of hominids</a:t>
            </a:r>
            <a:r>
              <a:rPr lang="nl-BE" baseline="0"/>
              <a:t> leading to our species. Because this term already makes assumptions, some of which we doubt, we will avoid the use of this term. For example, according to current standard theory, australopithecines are our ancestors and therefore hominins, but Marc Verhaegen disputes this assumption.</a:t>
            </a:r>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23</a:t>
            </a:fld>
            <a:endParaRPr lang="nl-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baseline="0"/>
              <a:t>Adriaens. 2007. Page 176: 'De semi-aquatische levenswijze werd ook in verband gebracht met de evolutie naar bipedale locomotie, aangezien de mensachtigen het lichaam rechtop dienden te houden in het water om te kunnen ademen'</a:t>
            </a:r>
          </a:p>
          <a:p>
            <a:r>
              <a:rPr lang="nl-BE" baseline="0"/>
              <a:t>This does not explain fully upright posture. Diving and swimming do.</a:t>
            </a:r>
          </a:p>
        </p:txBody>
      </p:sp>
      <p:sp>
        <p:nvSpPr>
          <p:cNvPr id="4" name="Slide Number Placeholder 3"/>
          <p:cNvSpPr>
            <a:spLocks noGrp="1"/>
          </p:cNvSpPr>
          <p:nvPr>
            <p:ph type="sldNum" sz="quarter" idx="10"/>
          </p:nvPr>
        </p:nvSpPr>
        <p:spPr/>
        <p:txBody>
          <a:bodyPr/>
          <a:lstStyle/>
          <a:p>
            <a:fld id="{113F6CED-6A75-4BA9-92CD-31771B3EE1C1}" type="slidenum">
              <a:rPr lang="nl-BE" smtClean="0"/>
              <a:pPr/>
              <a:t>25</a:t>
            </a:fld>
            <a:endParaRPr lang="nl-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a:t>Adriaens</a:t>
            </a:r>
            <a:r>
              <a:rPr lang="nl-BE" baseline="0"/>
              <a:t>. 2007. Carrying hypothesis to explain bipedality.</a:t>
            </a:r>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27</a:t>
            </a:fld>
            <a:endParaRPr 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FFB29DE-04CF-479B-B68C-22212F87D4E3}" type="slidenum">
              <a:rPr lang="en-GB" smtClean="0"/>
              <a:pPr/>
              <a:t>32</a:t>
            </a:fld>
            <a:endParaRPr lang="en-GB"/>
          </a:p>
        </p:txBody>
      </p:sp>
      <p:sp>
        <p:nvSpPr>
          <p:cNvPr id="67587" name="Rectangle 2"/>
          <p:cNvSpPr>
            <a:spLocks noGrp="1" noRot="1" noChangeAspect="1" noChangeArrowheads="1" noTextEdit="1"/>
          </p:cNvSpPr>
          <p:nvPr>
            <p:ph type="sldImg"/>
          </p:nvPr>
        </p:nvSpPr>
        <p:spPr>
          <a:xfrm>
            <a:off x="922338" y="747713"/>
            <a:ext cx="4989512" cy="3743325"/>
          </a:xfrm>
          <a:ln/>
        </p:spPr>
      </p:sp>
      <p:sp>
        <p:nvSpPr>
          <p:cNvPr id="67588" name="Rectangle 3"/>
          <p:cNvSpPr>
            <a:spLocks noGrp="1" noChangeArrowheads="1"/>
          </p:cNvSpPr>
          <p:nvPr>
            <p:ph type="body" idx="1"/>
          </p:nvPr>
        </p:nvSpPr>
        <p:spPr>
          <a:noFill/>
          <a:ln/>
        </p:spPr>
        <p:txBody>
          <a:bodyPr/>
          <a:lstStyle/>
          <a:p>
            <a:pPr eaLnBrk="1" hangingPunct="1"/>
            <a:endParaRPr 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a:p>
          <a:p>
            <a:r>
              <a:rPr lang="nl-BE"/>
              <a:t>Spitting is aggressive:</a:t>
            </a:r>
            <a:r>
              <a:rPr lang="nl-BE" baseline="0"/>
              <a:t> idea came up in Honolulu at 01:27, October 26th 2012.</a:t>
            </a:r>
          </a:p>
          <a:p>
            <a:endParaRPr lang="nl-BE" baseline="0"/>
          </a:p>
          <a:p>
            <a:r>
              <a:rPr lang="nl-BE"/>
              <a:t>Adriaens.</a:t>
            </a:r>
            <a:r>
              <a:rPr lang="nl-BE" baseline="0"/>
              <a:t> 2007.De uitgesproken aanwezigheid van zweetklieren zou dan het insulatieprobleem (ten gevolge van hypodermis (onderhuidse vetlaag) voor insulatie in water) kunnen opvangen als deze mensachtigen zich uit het water bevonden (en dus via zweten het lichaam koel konden houden).</a:t>
            </a:r>
          </a:p>
          <a:p>
            <a:endParaRPr lang="nl-BE" baseline="0"/>
          </a:p>
          <a:p>
            <a:r>
              <a:rPr lang="nl-BE" baseline="0"/>
              <a:t>Salt is recuperated in external channels of our eccrine glands, by inverted! CFTR channels. CFTR mutations, rendering the CFTR channel inactive, are frequent: homozygotes have cystic fibrosis or mucoviscidosis, with very salty sweat. Adaptation after returining to land?</a:t>
            </a:r>
          </a:p>
          <a:p>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41</a:t>
            </a:fld>
            <a:endParaRPr lang="nl-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45</a:t>
            </a:fld>
            <a:endParaRPr lang="nl-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a:t>MV (120108) If</a:t>
            </a:r>
            <a:r>
              <a:rPr lang="nl-BE" baseline="0"/>
              <a:t> H. sapiens is less aquatic than H. erectus and returned to land, how could it get larger brains?</a:t>
            </a:r>
            <a:endParaRPr lang="nl-BE"/>
          </a:p>
        </p:txBody>
      </p:sp>
      <p:sp>
        <p:nvSpPr>
          <p:cNvPr id="4" name="Slide Number Placeholder 3"/>
          <p:cNvSpPr>
            <a:spLocks noGrp="1"/>
          </p:cNvSpPr>
          <p:nvPr>
            <p:ph type="sldNum" sz="quarter" idx="10"/>
          </p:nvPr>
        </p:nvSpPr>
        <p:spPr/>
        <p:txBody>
          <a:bodyPr/>
          <a:lstStyle/>
          <a:p>
            <a:fld id="{113F6CED-6A75-4BA9-92CD-31771B3EE1C1}" type="slidenum">
              <a:rPr lang="nl-BE" smtClean="0"/>
              <a:pPr/>
              <a:t>50</a:t>
            </a:fld>
            <a:endParaRPr lang="nl-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AD9DF3AC-1E60-4279-B45A-1E91F46ED611}" type="datetime1">
              <a:rPr lang="nl-BE" smtClean="0"/>
              <a:pPr/>
              <a:t>17/02/2023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1D93B283-940F-477B-8ADA-59F40FC00A62}" type="datetime1">
              <a:rPr lang="nl-BE" smtClean="0"/>
              <a:pPr/>
              <a:t>17/02/2023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A23A4A7C-7BFA-4474-937C-FFFA6229AAA1}" type="datetime1">
              <a:rPr lang="nl-BE" smtClean="0"/>
              <a:pPr/>
              <a:t>17/02/2023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39769770-AA48-422E-8CFF-E157CE51B19F}" type="datetime1">
              <a:rPr lang="nl-BE" smtClean="0"/>
              <a:pPr/>
              <a:t>17/02/2023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E9B8A5-61E3-4208-A431-8CE42E89361D}" type="datetime1">
              <a:rPr lang="nl-BE" smtClean="0"/>
              <a:pPr/>
              <a:t>17/02/2023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A6968AF3-E1F2-4D93-A92A-947F4319FFA9}" type="datetime1">
              <a:rPr lang="nl-BE" smtClean="0"/>
              <a:pPr/>
              <a:t>17/02/2023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DF8B4B8-CBFC-4324-8E13-17A644DB4994}" type="datetime1">
              <a:rPr lang="nl-BE" smtClean="0"/>
              <a:pPr/>
              <a:t>17/02/2023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17822292-C5DC-4062-97DA-04815EDD9617}" type="datetime1">
              <a:rPr lang="nl-BE" smtClean="0"/>
              <a:pPr/>
              <a:t>17/02/2023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96E75-80B6-4F54-97CD-9A5F1ED0A2AA}" type="datetime1">
              <a:rPr lang="nl-BE" smtClean="0"/>
              <a:pPr/>
              <a:t>17/02/2023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441332-A17C-478A-8AD2-D5499FEE737A}" type="datetime1">
              <a:rPr lang="nl-BE" smtClean="0"/>
              <a:pPr/>
              <a:t>17/02/2023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6FF98-C9F0-4092-9951-7E141337901C}" type="datetime1">
              <a:rPr lang="nl-BE" smtClean="0"/>
              <a:pPr/>
              <a:t>17/02/2023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B24C97D-8DA9-4D3C-9629-CF9FF4D008EC}" type="slidenum">
              <a:rPr lang="nl-BE" smtClean="0"/>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6A41D-DD95-4AF6-A9EC-5F5A1418B6F2}" type="datetime1">
              <a:rPr lang="nl-BE" smtClean="0"/>
              <a:pPr/>
              <a:t>17/02/2023</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4C97D-8DA9-4D3C-9629-CF9FF4D008EC}" type="slidenum">
              <a:rPr lang="nl-BE" smtClean="0"/>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be/imgres?q=savannah+ancestors&amp;hl=nl&amp;client=firefox-a&amp;hs=Lbm&amp;sa=X&amp;rls=org.mozilla:nl:official&amp;biw=1280&amp;bih=828&amp;tbm=isch&amp;prmd=imvns&amp;tbnid=CpnZpZh7zn6EOM:&amp;imgrefurl=http://popular-archaeology.com/issue/june-2011/article/early-human-ancestor"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users.ugent.be/~mvaneech/Vaneechoutte.%202014.%20The%20origin%20of%20articulate%20language.pdf" TargetMode="External"/><Relationship Id="rId2" Type="http://schemas.openxmlformats.org/officeDocument/2006/relationships/hyperlink" Target="https://users.ugent.be/~mvaneech/Vaneechoutte%20&amp;%20Skoyles.%202000.%20Origin%20of%20language.pdf" TargetMode="External"/><Relationship Id="rId1" Type="http://schemas.openxmlformats.org/officeDocument/2006/relationships/slideLayout" Target="../slideLayouts/slideLayout7.xml"/><Relationship Id="rId6" Type="http://schemas.openxmlformats.org/officeDocument/2006/relationships/hyperlink" Target="http://users.ugent.be/~mvaneech/NATURE.LTR.html" TargetMode="External"/><Relationship Id="rId5" Type="http://schemas.openxmlformats.org/officeDocument/2006/relationships/hyperlink" Target="http://www.wkap.nl/oasis.htm/322218" TargetMode="External"/><Relationship Id="rId4" Type="http://schemas.openxmlformats.org/officeDocument/2006/relationships/hyperlink" Target="http://allserv.rug.ac.be/~mvaneech/EAC.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activenewzealand.com/resources/new-zealand-food/nz-paua-recipes.php"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2" Type="http://schemas.openxmlformats.org/officeDocument/2006/relationships/hyperlink" Target="http://cfpm.org/jom-emit/1998/vol2/vaneechoutte_m&amp;skoyles_jr.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users.ugent.be/~mvaneech/Index.html" TargetMode="Externa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52400"/>
            <a:ext cx="5938933" cy="3016210"/>
          </a:xfrm>
          <a:prstGeom prst="rect">
            <a:avLst/>
          </a:prstGeom>
          <a:noFill/>
        </p:spPr>
        <p:txBody>
          <a:bodyPr wrap="none" rtlCol="0">
            <a:spAutoFit/>
          </a:bodyPr>
          <a:lstStyle/>
          <a:p>
            <a:pPr algn="ctr"/>
            <a:r>
              <a:rPr lang="nl-BE" sz="2800"/>
              <a:t>Was Man more aquatic in the past?</a:t>
            </a:r>
          </a:p>
          <a:p>
            <a:pPr algn="ctr"/>
            <a:endParaRPr lang="nl-BE" sz="2400"/>
          </a:p>
          <a:p>
            <a:pPr algn="ctr"/>
            <a:r>
              <a:rPr lang="nl-BE" sz="2400"/>
              <a:t>Mario Vaneechoutte</a:t>
            </a:r>
          </a:p>
          <a:p>
            <a:pPr algn="ctr"/>
            <a:r>
              <a:rPr lang="nl-NL" sz="2400"/>
              <a:t>Mario.Vaneechoutte@ugent.be</a:t>
            </a:r>
            <a:endParaRPr lang="nl-BE" sz="2400"/>
          </a:p>
          <a:p>
            <a:pPr algn="ctr"/>
            <a:r>
              <a:rPr lang="nl-BE" sz="2400"/>
              <a:t>Marc Verhaegen</a:t>
            </a:r>
          </a:p>
          <a:p>
            <a:pPr algn="ctr"/>
            <a:r>
              <a:rPr lang="nl-BE" b="1"/>
              <a:t>October 26th 2012</a:t>
            </a:r>
          </a:p>
          <a:p>
            <a:pPr algn="ctr"/>
            <a:r>
              <a:rPr lang="nl-BE" sz="2400" b="1"/>
              <a:t>MidPacific Conference on Primal Birth Health</a:t>
            </a:r>
          </a:p>
          <a:p>
            <a:pPr algn="ctr"/>
            <a:r>
              <a:rPr lang="nl-BE" sz="2400" b="1"/>
              <a:t>Honolulu, Hawai</a:t>
            </a:r>
          </a:p>
        </p:txBody>
      </p:sp>
      <p:sp>
        <p:nvSpPr>
          <p:cNvPr id="5" name="Slide Number Placeholder 4"/>
          <p:cNvSpPr>
            <a:spLocks noGrp="1"/>
          </p:cNvSpPr>
          <p:nvPr>
            <p:ph type="sldNum" sz="quarter" idx="12"/>
          </p:nvPr>
        </p:nvSpPr>
        <p:spPr/>
        <p:txBody>
          <a:bodyPr/>
          <a:lstStyle/>
          <a:p>
            <a:fld id="{7B24C97D-8DA9-4D3C-9629-CF9FF4D008EC}" type="slidenum">
              <a:rPr lang="nl-BE" smtClean="0"/>
              <a:pPr/>
              <a:t>1</a:t>
            </a:fld>
            <a:endParaRPr lang="nl-BE"/>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59586"/>
            <a:ext cx="5105400" cy="3422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news.bbc.co.uk/nol/shared/spl/hi/pop_ups/07/in_pictures_enl_1195570472/img/1.jpg"/>
          <p:cNvPicPr>
            <a:picLocks noChangeAspect="1" noChangeArrowheads="1"/>
          </p:cNvPicPr>
          <p:nvPr/>
        </p:nvPicPr>
        <p:blipFill>
          <a:blip r:embed="rId2"/>
          <a:srcRect/>
          <a:stretch>
            <a:fillRect/>
          </a:stretch>
        </p:blipFill>
        <p:spPr bwMode="auto">
          <a:xfrm>
            <a:off x="0" y="3657600"/>
            <a:ext cx="4800600" cy="3200400"/>
          </a:xfrm>
          <a:prstGeom prst="rect">
            <a:avLst/>
          </a:prstGeom>
          <a:noFill/>
        </p:spPr>
      </p:pic>
      <p:pic>
        <p:nvPicPr>
          <p:cNvPr id="47108" name="Picture 4" descr="http://cdn2.arkive.org/media/C2/C2D8D873-A40C-4065-85AA-842BE72CD4D2/Presentation.Large/Male-proboscis-monkey-swimming.jpg"/>
          <p:cNvPicPr>
            <a:picLocks noChangeAspect="1" noChangeArrowheads="1"/>
          </p:cNvPicPr>
          <p:nvPr/>
        </p:nvPicPr>
        <p:blipFill>
          <a:blip r:embed="rId3"/>
          <a:srcRect/>
          <a:stretch>
            <a:fillRect/>
          </a:stretch>
        </p:blipFill>
        <p:spPr bwMode="auto">
          <a:xfrm>
            <a:off x="4952999" y="3697986"/>
            <a:ext cx="4095173" cy="2931414"/>
          </a:xfrm>
          <a:prstGeom prst="rect">
            <a:avLst/>
          </a:prstGeom>
          <a:noFill/>
        </p:spPr>
      </p:pic>
      <p:sp>
        <p:nvSpPr>
          <p:cNvPr id="3" name="TextBox 2"/>
          <p:cNvSpPr txBox="1"/>
          <p:nvPr/>
        </p:nvSpPr>
        <p:spPr>
          <a:xfrm>
            <a:off x="457200" y="3200400"/>
            <a:ext cx="4042260" cy="369332"/>
          </a:xfrm>
          <a:prstGeom prst="rect">
            <a:avLst/>
          </a:prstGeom>
          <a:solidFill>
            <a:schemeClr val="accent1"/>
          </a:solidFill>
        </p:spPr>
        <p:txBody>
          <a:bodyPr wrap="none" rtlCol="0">
            <a:spAutoFit/>
          </a:bodyPr>
          <a:lstStyle/>
          <a:p>
            <a:r>
              <a:rPr lang="nl-BE"/>
              <a:t>Japanese macaques bathing in hot spring</a:t>
            </a:r>
          </a:p>
        </p:txBody>
      </p:sp>
      <p:sp>
        <p:nvSpPr>
          <p:cNvPr id="7" name="TextBox 6"/>
          <p:cNvSpPr txBox="1"/>
          <p:nvPr/>
        </p:nvSpPr>
        <p:spPr>
          <a:xfrm>
            <a:off x="5410200" y="3200400"/>
            <a:ext cx="3048000" cy="369332"/>
          </a:xfrm>
          <a:prstGeom prst="rect">
            <a:avLst/>
          </a:prstGeom>
          <a:solidFill>
            <a:schemeClr val="accent1"/>
          </a:solidFill>
        </p:spPr>
        <p:txBody>
          <a:bodyPr wrap="square" rtlCol="0">
            <a:spAutoFit/>
          </a:bodyPr>
          <a:lstStyle/>
          <a:p>
            <a:r>
              <a:rPr lang="nl-BE"/>
              <a:t>Swimming proboscis monkey</a:t>
            </a:r>
          </a:p>
        </p:txBody>
      </p:sp>
      <p:sp>
        <p:nvSpPr>
          <p:cNvPr id="10" name="Rectangle 9"/>
          <p:cNvSpPr/>
          <p:nvPr/>
        </p:nvSpPr>
        <p:spPr>
          <a:xfrm>
            <a:off x="304800" y="0"/>
            <a:ext cx="8686800" cy="2185214"/>
          </a:xfrm>
          <a:prstGeom prst="rect">
            <a:avLst/>
          </a:prstGeom>
          <a:solidFill>
            <a:schemeClr val="accent1">
              <a:alpha val="49000"/>
            </a:schemeClr>
          </a:solidFill>
        </p:spPr>
        <p:txBody>
          <a:bodyPr wrap="square">
            <a:spAutoFit/>
          </a:bodyPr>
          <a:lstStyle/>
          <a:p>
            <a:r>
              <a:rPr lang="nl-BE" sz="2400" b="1"/>
              <a:t>Introduction: </a:t>
            </a:r>
          </a:p>
          <a:p>
            <a:r>
              <a:rPr lang="nl-BE" sz="2000" b="1"/>
              <a:t>Reactions to the notion that our ancestors may have been more aquatic</a:t>
            </a:r>
          </a:p>
          <a:p>
            <a:endParaRPr lang="nl-BE" sz="2400" b="1"/>
          </a:p>
          <a:p>
            <a:r>
              <a:rPr lang="nl-BE" sz="2400" b="1"/>
              <a:t>Reaction  4:  </a:t>
            </a:r>
          </a:p>
          <a:p>
            <a:r>
              <a:rPr lang="nl-BE" sz="2400" b="1"/>
              <a:t>"</a:t>
            </a:r>
            <a:r>
              <a:rPr lang="nl-BE" sz="2400"/>
              <a:t>Quite unlikely! </a:t>
            </a:r>
          </a:p>
          <a:p>
            <a:r>
              <a:rPr lang="nl-BE" sz="2000" b="1" u="sng"/>
              <a:t>Apes, and many humans are afraid of water </a:t>
            </a:r>
            <a:r>
              <a:rPr lang="nl-BE" sz="2000"/>
              <a:t>and are poor swimmers."</a:t>
            </a:r>
          </a:p>
        </p:txBody>
      </p:sp>
      <p:sp>
        <p:nvSpPr>
          <p:cNvPr id="8" name="TextBox 7"/>
          <p:cNvSpPr txBox="1"/>
          <p:nvPr/>
        </p:nvSpPr>
        <p:spPr>
          <a:xfrm>
            <a:off x="1524000" y="2209800"/>
            <a:ext cx="6055697" cy="461665"/>
          </a:xfrm>
          <a:prstGeom prst="rect">
            <a:avLst/>
          </a:prstGeom>
          <a:noFill/>
        </p:spPr>
        <p:txBody>
          <a:bodyPr wrap="none" rtlCol="0">
            <a:spAutoFit/>
          </a:bodyPr>
          <a:lstStyle/>
          <a:p>
            <a:r>
              <a:rPr lang="nl-BE" sz="2400"/>
              <a:t>Some examples of swimming/bathing monkeys</a:t>
            </a:r>
            <a:endParaRPr lang="nl-BE"/>
          </a:p>
        </p:txBody>
      </p:sp>
      <p:sp>
        <p:nvSpPr>
          <p:cNvPr id="9" name="Slide Number Placeholder 8"/>
          <p:cNvSpPr>
            <a:spLocks noGrp="1"/>
          </p:cNvSpPr>
          <p:nvPr>
            <p:ph type="sldNum" sz="quarter" idx="12"/>
          </p:nvPr>
        </p:nvSpPr>
        <p:spPr/>
        <p:txBody>
          <a:bodyPr/>
          <a:lstStyle/>
          <a:p>
            <a:fld id="{7B24C97D-8DA9-4D3C-9629-CF9FF4D008EC}" type="slidenum">
              <a:rPr lang="nl-BE" smtClean="0"/>
              <a:pPr/>
              <a:t>10</a:t>
            </a:fld>
            <a:endParaRPr lang="nl-B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telegraph.co.uk/multimedia/archive/01868/wading-with-stick_1868081i.jpg"/>
          <p:cNvPicPr>
            <a:picLocks noChangeAspect="1" noChangeArrowheads="1"/>
          </p:cNvPicPr>
          <p:nvPr/>
        </p:nvPicPr>
        <p:blipFill>
          <a:blip r:embed="rId2"/>
          <a:srcRect/>
          <a:stretch>
            <a:fillRect/>
          </a:stretch>
        </p:blipFill>
        <p:spPr bwMode="auto">
          <a:xfrm>
            <a:off x="152400" y="3710940"/>
            <a:ext cx="4343400" cy="3147060"/>
          </a:xfrm>
          <a:prstGeom prst="rect">
            <a:avLst/>
          </a:prstGeom>
          <a:noFill/>
        </p:spPr>
      </p:pic>
      <p:pic>
        <p:nvPicPr>
          <p:cNvPr id="3" name="Picture 2" descr="Chapter 4 Figure 3.png"/>
          <p:cNvPicPr>
            <a:picLocks noChangeAspect="1"/>
          </p:cNvPicPr>
          <p:nvPr/>
        </p:nvPicPr>
        <p:blipFill>
          <a:blip r:embed="rId3"/>
          <a:srcRect l="72259" t="8943" b="50980"/>
          <a:stretch>
            <a:fillRect/>
          </a:stretch>
        </p:blipFill>
        <p:spPr>
          <a:xfrm>
            <a:off x="4572000" y="3733800"/>
            <a:ext cx="4419600" cy="3124200"/>
          </a:xfrm>
          <a:prstGeom prst="rect">
            <a:avLst/>
          </a:prstGeom>
        </p:spPr>
      </p:pic>
      <p:sp>
        <p:nvSpPr>
          <p:cNvPr id="4" name="TextBox 3"/>
          <p:cNvSpPr txBox="1"/>
          <p:nvPr/>
        </p:nvSpPr>
        <p:spPr>
          <a:xfrm>
            <a:off x="5105400" y="3200400"/>
            <a:ext cx="2381486" cy="369332"/>
          </a:xfrm>
          <a:prstGeom prst="rect">
            <a:avLst/>
          </a:prstGeom>
          <a:solidFill>
            <a:schemeClr val="accent1"/>
          </a:solidFill>
        </p:spPr>
        <p:txBody>
          <a:bodyPr wrap="none" rtlCol="0">
            <a:spAutoFit/>
          </a:bodyPr>
          <a:lstStyle/>
          <a:p>
            <a:r>
              <a:rPr lang="nl-BE"/>
              <a:t>Wading lowland gorilla</a:t>
            </a:r>
          </a:p>
        </p:txBody>
      </p:sp>
      <p:sp>
        <p:nvSpPr>
          <p:cNvPr id="5" name="Rectangle 4"/>
          <p:cNvSpPr/>
          <p:nvPr/>
        </p:nvSpPr>
        <p:spPr>
          <a:xfrm>
            <a:off x="304800" y="0"/>
            <a:ext cx="8686800" cy="2492990"/>
          </a:xfrm>
          <a:prstGeom prst="rect">
            <a:avLst/>
          </a:prstGeom>
          <a:solidFill>
            <a:schemeClr val="accent1">
              <a:alpha val="59000"/>
            </a:schemeClr>
          </a:solidFill>
        </p:spPr>
        <p:txBody>
          <a:bodyPr wrap="square">
            <a:spAutoFit/>
          </a:bodyPr>
          <a:lstStyle/>
          <a:p>
            <a:r>
              <a:rPr lang="nl-BE" sz="2400" b="1"/>
              <a:t>Introduction: </a:t>
            </a:r>
          </a:p>
          <a:p>
            <a:r>
              <a:rPr lang="nl-BE" sz="2000" b="1"/>
              <a:t>Reactions to the notion that our ancestors may have been more aquatic</a:t>
            </a:r>
          </a:p>
          <a:p>
            <a:endParaRPr lang="nl-BE" sz="2400" b="1"/>
          </a:p>
          <a:p>
            <a:r>
              <a:rPr lang="nl-BE" sz="2400" b="1"/>
              <a:t>Reaction  4:  </a:t>
            </a:r>
          </a:p>
          <a:p>
            <a:r>
              <a:rPr lang="nl-BE" sz="2400"/>
              <a:t>"Quite unlikely! </a:t>
            </a:r>
          </a:p>
          <a:p>
            <a:r>
              <a:rPr lang="nl-BE" sz="2000" b="1" u="sng"/>
              <a:t>Apes, and many humans are afraid of water </a:t>
            </a:r>
            <a:r>
              <a:rPr lang="nl-BE" sz="2000"/>
              <a:t>and are poor swimmers."</a:t>
            </a:r>
          </a:p>
          <a:p>
            <a:endParaRPr lang="nl-BE" sz="2000" b="1"/>
          </a:p>
        </p:txBody>
      </p:sp>
      <p:sp>
        <p:nvSpPr>
          <p:cNvPr id="6" name="TextBox 5"/>
          <p:cNvSpPr txBox="1"/>
          <p:nvPr/>
        </p:nvSpPr>
        <p:spPr>
          <a:xfrm>
            <a:off x="1143000" y="3276600"/>
            <a:ext cx="2623475" cy="369332"/>
          </a:xfrm>
          <a:prstGeom prst="rect">
            <a:avLst/>
          </a:prstGeom>
          <a:solidFill>
            <a:schemeClr val="accent1"/>
          </a:solidFill>
        </p:spPr>
        <p:txBody>
          <a:bodyPr wrap="none" rtlCol="0">
            <a:spAutoFit/>
          </a:bodyPr>
          <a:lstStyle/>
          <a:p>
            <a:r>
              <a:rPr lang="nl-BE"/>
              <a:t>Wading bonobo with stick</a:t>
            </a:r>
          </a:p>
        </p:txBody>
      </p:sp>
      <p:sp>
        <p:nvSpPr>
          <p:cNvPr id="7" name="TextBox 6"/>
          <p:cNvSpPr txBox="1"/>
          <p:nvPr/>
        </p:nvSpPr>
        <p:spPr>
          <a:xfrm>
            <a:off x="1981200" y="2514600"/>
            <a:ext cx="5667642" cy="461665"/>
          </a:xfrm>
          <a:prstGeom prst="rect">
            <a:avLst/>
          </a:prstGeom>
          <a:noFill/>
        </p:spPr>
        <p:txBody>
          <a:bodyPr wrap="none" rtlCol="0">
            <a:spAutoFit/>
          </a:bodyPr>
          <a:lstStyle/>
          <a:p>
            <a:r>
              <a:rPr lang="nl-BE" sz="2400"/>
              <a:t>Some examples of wading apes (hominids)</a:t>
            </a:r>
            <a:endParaRPr lang="nl-BE"/>
          </a:p>
        </p:txBody>
      </p:sp>
      <p:sp>
        <p:nvSpPr>
          <p:cNvPr id="8" name="Slide Number Placeholder 7"/>
          <p:cNvSpPr>
            <a:spLocks noGrp="1"/>
          </p:cNvSpPr>
          <p:nvPr>
            <p:ph type="sldNum" sz="quarter" idx="12"/>
          </p:nvPr>
        </p:nvSpPr>
        <p:spPr/>
        <p:txBody>
          <a:bodyPr/>
          <a:lstStyle/>
          <a:p>
            <a:fld id="{7B24C97D-8DA9-4D3C-9629-CF9FF4D008EC}" type="slidenum">
              <a:rPr lang="nl-BE" smtClean="0"/>
              <a:pPr/>
              <a:t>11</a:t>
            </a:fld>
            <a:endParaRPr lang="nl-B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0"/>
            <a:ext cx="8686800" cy="2369880"/>
          </a:xfrm>
          <a:prstGeom prst="rect">
            <a:avLst/>
          </a:prstGeom>
          <a:solidFill>
            <a:schemeClr val="accent1">
              <a:alpha val="50000"/>
            </a:schemeClr>
          </a:solidFill>
        </p:spPr>
        <p:txBody>
          <a:bodyPr wrap="square">
            <a:spAutoFit/>
          </a:bodyPr>
          <a:lstStyle/>
          <a:p>
            <a:r>
              <a:rPr lang="nl-BE" sz="2400" b="1"/>
              <a:t>Introduction: </a:t>
            </a:r>
          </a:p>
          <a:p>
            <a:r>
              <a:rPr lang="nl-BE" sz="2000" b="1"/>
              <a:t>Reactions to the notion that our ancestors may have been more aquatic</a:t>
            </a:r>
          </a:p>
          <a:p>
            <a:r>
              <a:rPr lang="nl-BE" sz="2400" b="1"/>
              <a:t>Reaction  4:</a:t>
            </a:r>
            <a:r>
              <a:rPr lang="nl-BE" sz="2000" b="1"/>
              <a:t>  "</a:t>
            </a:r>
            <a:r>
              <a:rPr lang="nl-BE" sz="2400"/>
              <a:t>Quite unlikely! </a:t>
            </a:r>
          </a:p>
          <a:p>
            <a:r>
              <a:rPr lang="nl-BE" sz="2000"/>
              <a:t>Apes, and many humans are afraid of water </a:t>
            </a:r>
            <a:r>
              <a:rPr lang="nl-BE" sz="2000" u="sng"/>
              <a:t>and are poor swimmers</a:t>
            </a:r>
            <a:r>
              <a:rPr lang="nl-BE" sz="2000"/>
              <a:t>.</a:t>
            </a:r>
          </a:p>
          <a:p>
            <a:r>
              <a:rPr lang="nl-BE" sz="2000" b="1" u="sng"/>
              <a:t>We have to learn to swim</a:t>
            </a:r>
            <a:r>
              <a:rPr lang="nl-BE" sz="2000" b="1"/>
              <a:t>."</a:t>
            </a:r>
          </a:p>
          <a:p>
            <a:endParaRPr lang="nl-BE" sz="2000"/>
          </a:p>
          <a:p>
            <a:r>
              <a:rPr lang="nl-BE" sz="2000"/>
              <a:t>But Hardy remarked:</a:t>
            </a:r>
          </a:p>
        </p:txBody>
      </p:sp>
      <p:sp>
        <p:nvSpPr>
          <p:cNvPr id="4" name="TextBox 3"/>
          <p:cNvSpPr txBox="1"/>
          <p:nvPr/>
        </p:nvSpPr>
        <p:spPr>
          <a:xfrm>
            <a:off x="990600" y="6400800"/>
            <a:ext cx="7434151" cy="369332"/>
          </a:xfrm>
          <a:prstGeom prst="rect">
            <a:avLst/>
          </a:prstGeom>
          <a:noFill/>
        </p:spPr>
        <p:txBody>
          <a:bodyPr wrap="none" rtlCol="0">
            <a:spAutoFit/>
          </a:bodyPr>
          <a:lstStyle/>
          <a:p>
            <a:r>
              <a:rPr lang="nl-BE"/>
              <a:t>Hardy A. 1960. Was Man more aquatic in the past? New Scientist  7: 642-645.</a:t>
            </a:r>
          </a:p>
        </p:txBody>
      </p:sp>
      <p:sp>
        <p:nvSpPr>
          <p:cNvPr id="5" name="Slide Number Placeholder 4"/>
          <p:cNvSpPr>
            <a:spLocks noGrp="1"/>
          </p:cNvSpPr>
          <p:nvPr>
            <p:ph type="sldNum" sz="quarter" idx="12"/>
          </p:nvPr>
        </p:nvSpPr>
        <p:spPr/>
        <p:txBody>
          <a:bodyPr/>
          <a:lstStyle/>
          <a:p>
            <a:fld id="{7B24C97D-8DA9-4D3C-9629-CF9FF4D008EC}" type="slidenum">
              <a:rPr lang="nl-BE" smtClean="0"/>
              <a:pPr/>
              <a:t>12</a:t>
            </a:fld>
            <a:endParaRPr lang="nl-BE"/>
          </a:p>
        </p:txBody>
      </p:sp>
      <p:pic>
        <p:nvPicPr>
          <p:cNvPr id="6" name="Picture 5" descr="Otter doesn't swim 001.jpg"/>
          <p:cNvPicPr>
            <a:picLocks noChangeAspect="1"/>
          </p:cNvPicPr>
          <p:nvPr/>
        </p:nvPicPr>
        <p:blipFill>
          <a:blip r:embed="rId2"/>
          <a:srcRect t="10980" r="6452" b="5242"/>
          <a:stretch>
            <a:fillRect/>
          </a:stretch>
        </p:blipFill>
        <p:spPr>
          <a:xfrm>
            <a:off x="2273300" y="2414330"/>
            <a:ext cx="4419600" cy="4062670"/>
          </a:xfrm>
          <a:prstGeom prst="rect">
            <a:avLst/>
          </a:prstGeom>
        </p:spPr>
      </p:pic>
      <p:pic>
        <p:nvPicPr>
          <p:cNvPr id="1026" name="Picture 2"/>
          <p:cNvPicPr>
            <a:picLocks noChangeAspect="1" noChangeArrowheads="1"/>
          </p:cNvPicPr>
          <p:nvPr/>
        </p:nvPicPr>
        <p:blipFill>
          <a:blip r:embed="rId3"/>
          <a:srcRect r="52273" b="70423"/>
          <a:stretch>
            <a:fillRect/>
          </a:stretch>
        </p:blipFill>
        <p:spPr bwMode="auto">
          <a:xfrm>
            <a:off x="414866" y="2580167"/>
            <a:ext cx="8111066" cy="169766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2819400"/>
            <a:ext cx="7434151" cy="369332"/>
          </a:xfrm>
          <a:prstGeom prst="rect">
            <a:avLst/>
          </a:prstGeom>
          <a:noFill/>
        </p:spPr>
        <p:txBody>
          <a:bodyPr wrap="none" rtlCol="0">
            <a:spAutoFit/>
          </a:bodyPr>
          <a:lstStyle/>
          <a:p>
            <a:r>
              <a:rPr lang="nl-BE"/>
              <a:t>Hardy A. 1960. Was Man more aquatic in the past? New Scientist  7: 642-645.</a:t>
            </a:r>
          </a:p>
        </p:txBody>
      </p:sp>
      <p:pic>
        <p:nvPicPr>
          <p:cNvPr id="13" name="Picture 2"/>
          <p:cNvPicPr>
            <a:picLocks noChangeAspect="1" noChangeArrowheads="1"/>
          </p:cNvPicPr>
          <p:nvPr/>
        </p:nvPicPr>
        <p:blipFill>
          <a:blip r:embed="rId2"/>
          <a:srcRect t="26291" r="52273" b="38889"/>
          <a:stretch>
            <a:fillRect/>
          </a:stretch>
        </p:blipFill>
        <p:spPr bwMode="auto">
          <a:xfrm>
            <a:off x="1371600" y="1143000"/>
            <a:ext cx="6934200" cy="1614714"/>
          </a:xfrm>
          <a:prstGeom prst="rect">
            <a:avLst/>
          </a:prstGeom>
          <a:noFill/>
          <a:ln w="25400">
            <a:solidFill>
              <a:srgbClr val="FF0000"/>
            </a:solidFill>
            <a:miter lim="800000"/>
            <a:headEnd/>
            <a:tailEnd/>
          </a:ln>
          <a:effectLst/>
        </p:spPr>
      </p:pic>
      <p:pic>
        <p:nvPicPr>
          <p:cNvPr id="76802" name="Picture 2" descr="C:\Documents and Settings\mvaneech\My Documents\_Mario Central\__Manuscripts in preparation\AAT Book\Figures\Cover pictures\Swimming babies\5.bmp"/>
          <p:cNvPicPr>
            <a:picLocks noChangeAspect="1" noChangeArrowheads="1"/>
          </p:cNvPicPr>
          <p:nvPr/>
        </p:nvPicPr>
        <p:blipFill>
          <a:blip r:embed="rId3"/>
          <a:srcRect/>
          <a:stretch>
            <a:fillRect/>
          </a:stretch>
        </p:blipFill>
        <p:spPr bwMode="auto">
          <a:xfrm>
            <a:off x="2895600" y="4980033"/>
            <a:ext cx="2667000" cy="2020455"/>
          </a:xfrm>
          <a:prstGeom prst="rect">
            <a:avLst/>
          </a:prstGeom>
          <a:noFill/>
        </p:spPr>
      </p:pic>
      <p:pic>
        <p:nvPicPr>
          <p:cNvPr id="76804" name="Picture 4" descr="C:\Documents and Settings\mvaneech\My Documents\_Mario Central\__Manuscripts in preparation\AAT Book\Figures\Cover pictures\Swimming babies\swimming_babies_54.jpg"/>
          <p:cNvPicPr>
            <a:picLocks noChangeAspect="1" noChangeArrowheads="1"/>
          </p:cNvPicPr>
          <p:nvPr/>
        </p:nvPicPr>
        <p:blipFill>
          <a:blip r:embed="rId4"/>
          <a:srcRect/>
          <a:stretch>
            <a:fillRect/>
          </a:stretch>
        </p:blipFill>
        <p:spPr bwMode="auto">
          <a:xfrm>
            <a:off x="6705600" y="4622728"/>
            <a:ext cx="1905381" cy="2159072"/>
          </a:xfrm>
          <a:prstGeom prst="rect">
            <a:avLst/>
          </a:prstGeom>
          <a:noFill/>
        </p:spPr>
      </p:pic>
      <p:pic>
        <p:nvPicPr>
          <p:cNvPr id="76805" name="Picture 5"/>
          <p:cNvPicPr>
            <a:picLocks noChangeAspect="1" noChangeArrowheads="1"/>
          </p:cNvPicPr>
          <p:nvPr/>
        </p:nvPicPr>
        <p:blipFill>
          <a:blip r:embed="rId5"/>
          <a:srcRect/>
          <a:stretch>
            <a:fillRect/>
          </a:stretch>
        </p:blipFill>
        <p:spPr bwMode="auto">
          <a:xfrm>
            <a:off x="3046276" y="2717805"/>
            <a:ext cx="2395300" cy="2262228"/>
          </a:xfrm>
          <a:prstGeom prst="rect">
            <a:avLst/>
          </a:prstGeom>
          <a:noFill/>
          <a:ln w="9525">
            <a:noFill/>
            <a:miter lim="800000"/>
            <a:headEnd/>
            <a:tailEnd/>
          </a:ln>
          <a:effectLst/>
        </p:spPr>
      </p:pic>
      <p:pic>
        <p:nvPicPr>
          <p:cNvPr id="76807" name="Picture 7" descr="http://www.9freepictures.com/d/file/babies/200908/baby-swimming-talent-65-2.jpg"/>
          <p:cNvPicPr>
            <a:picLocks noChangeAspect="1" noChangeArrowheads="1"/>
          </p:cNvPicPr>
          <p:nvPr/>
        </p:nvPicPr>
        <p:blipFill>
          <a:blip r:embed="rId6"/>
          <a:srcRect/>
          <a:stretch>
            <a:fillRect/>
          </a:stretch>
        </p:blipFill>
        <p:spPr bwMode="auto">
          <a:xfrm>
            <a:off x="5599224" y="2625690"/>
            <a:ext cx="3316176" cy="2152500"/>
          </a:xfrm>
          <a:prstGeom prst="rect">
            <a:avLst/>
          </a:prstGeom>
          <a:noFill/>
        </p:spPr>
      </p:pic>
      <p:pic>
        <p:nvPicPr>
          <p:cNvPr id="2" name="Picture 1" descr="verhaegen cover.jpg"/>
          <p:cNvPicPr>
            <a:picLocks noChangeAspect="1"/>
          </p:cNvPicPr>
          <p:nvPr/>
        </p:nvPicPr>
        <p:blipFill>
          <a:blip r:embed="rId7" cstate="print"/>
          <a:srcRect l="4968" t="25926" r="7172" b="3704"/>
          <a:stretch>
            <a:fillRect/>
          </a:stretch>
        </p:blipFill>
        <p:spPr>
          <a:xfrm>
            <a:off x="152400" y="3844212"/>
            <a:ext cx="2590800" cy="3013788"/>
          </a:xfrm>
          <a:prstGeom prst="rect">
            <a:avLst/>
          </a:prstGeom>
        </p:spPr>
      </p:pic>
      <p:sp>
        <p:nvSpPr>
          <p:cNvPr id="9" name="Rectangle 8"/>
          <p:cNvSpPr/>
          <p:nvPr/>
        </p:nvSpPr>
        <p:spPr>
          <a:xfrm>
            <a:off x="304800" y="0"/>
            <a:ext cx="8686800" cy="1138773"/>
          </a:xfrm>
          <a:prstGeom prst="rect">
            <a:avLst/>
          </a:prstGeom>
        </p:spPr>
        <p:txBody>
          <a:bodyPr wrap="square">
            <a:spAutoFit/>
          </a:bodyPr>
          <a:lstStyle/>
          <a:p>
            <a:r>
              <a:rPr lang="nl-BE" sz="2400" b="1"/>
              <a:t>Reaction  4</a:t>
            </a:r>
            <a:r>
              <a:rPr lang="nl-BE" sz="2800" b="1"/>
              <a:t>:</a:t>
            </a:r>
            <a:r>
              <a:rPr lang="nl-BE" sz="2400" b="1"/>
              <a:t>  </a:t>
            </a:r>
            <a:r>
              <a:rPr lang="nl-BE" sz="2000" b="1"/>
              <a:t>"</a:t>
            </a:r>
            <a:r>
              <a:rPr lang="nl-BE" sz="2000"/>
              <a:t>Quite unlikely! </a:t>
            </a:r>
          </a:p>
          <a:p>
            <a:r>
              <a:rPr lang="nl-BE" sz="2000"/>
              <a:t>Apes, and many humans are afraid of water and are poor swimmers.</a:t>
            </a:r>
          </a:p>
          <a:p>
            <a:r>
              <a:rPr lang="nl-BE" sz="2000" b="1" u="sng"/>
              <a:t>We have to learn to swim</a:t>
            </a:r>
            <a:r>
              <a:rPr lang="nl-BE" sz="2000" b="1"/>
              <a:t>...."</a:t>
            </a:r>
          </a:p>
        </p:txBody>
      </p:sp>
      <p:sp>
        <p:nvSpPr>
          <p:cNvPr id="11" name="TextBox 10"/>
          <p:cNvSpPr txBox="1"/>
          <p:nvPr/>
        </p:nvSpPr>
        <p:spPr>
          <a:xfrm>
            <a:off x="1981200" y="5780782"/>
            <a:ext cx="5635261" cy="1077218"/>
          </a:xfrm>
          <a:prstGeom prst="rect">
            <a:avLst/>
          </a:prstGeom>
          <a:solidFill>
            <a:schemeClr val="tx2">
              <a:lumMod val="20000"/>
              <a:lumOff val="80000"/>
            </a:schemeClr>
          </a:solidFill>
        </p:spPr>
        <p:txBody>
          <a:bodyPr wrap="none" rtlCol="0">
            <a:spAutoFit/>
          </a:bodyPr>
          <a:lstStyle/>
          <a:p>
            <a:pPr algn="ctr"/>
            <a:r>
              <a:rPr lang="nl-BE" sz="3200"/>
              <a:t>For the sake of animal wellfare:</a:t>
            </a:r>
          </a:p>
          <a:p>
            <a:pPr algn="ctr"/>
            <a:r>
              <a:rPr lang="nl-BE" sz="3200"/>
              <a:t>Don't try this with chimp babies!</a:t>
            </a:r>
          </a:p>
        </p:txBody>
      </p:sp>
      <p:sp>
        <p:nvSpPr>
          <p:cNvPr id="12" name="Slide Number Placeholder 11"/>
          <p:cNvSpPr>
            <a:spLocks noGrp="1"/>
          </p:cNvSpPr>
          <p:nvPr>
            <p:ph type="sldNum" sz="quarter" idx="12"/>
          </p:nvPr>
        </p:nvSpPr>
        <p:spPr/>
        <p:txBody>
          <a:bodyPr/>
          <a:lstStyle/>
          <a:p>
            <a:fld id="{7B24C97D-8DA9-4D3C-9629-CF9FF4D008EC}" type="slidenum">
              <a:rPr lang="nl-BE" smtClean="0"/>
              <a:pPr/>
              <a:t>13</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680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680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680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68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200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0999" y="1737420"/>
          <a:ext cx="8458201" cy="4112966"/>
        </p:xfrm>
        <a:graphic>
          <a:graphicData uri="http://schemas.openxmlformats.org/drawingml/2006/table">
            <a:tbl>
              <a:tblPr firstRow="1" bandRow="1">
                <a:tableStyleId>{5C22544A-7EE6-4342-B048-85BDC9FD1C3A}</a:tableStyleId>
              </a:tblPr>
              <a:tblGrid>
                <a:gridCol w="1752601">
                  <a:extLst>
                    <a:ext uri="{9D8B030D-6E8A-4147-A177-3AD203B41FA5}">
                      <a16:colId xmlns:a16="http://schemas.microsoft.com/office/drawing/2014/main" val="20000"/>
                    </a:ext>
                  </a:extLst>
                </a:gridCol>
                <a:gridCol w="1123187">
                  <a:extLst>
                    <a:ext uri="{9D8B030D-6E8A-4147-A177-3AD203B41FA5}">
                      <a16:colId xmlns:a16="http://schemas.microsoft.com/office/drawing/2014/main" val="20001"/>
                    </a:ext>
                  </a:extLst>
                </a:gridCol>
                <a:gridCol w="2360241">
                  <a:extLst>
                    <a:ext uri="{9D8B030D-6E8A-4147-A177-3AD203B41FA5}">
                      <a16:colId xmlns:a16="http://schemas.microsoft.com/office/drawing/2014/main" val="20002"/>
                    </a:ext>
                  </a:extLst>
                </a:gridCol>
                <a:gridCol w="1611086">
                  <a:extLst>
                    <a:ext uri="{9D8B030D-6E8A-4147-A177-3AD203B41FA5}">
                      <a16:colId xmlns:a16="http://schemas.microsoft.com/office/drawing/2014/main" val="20003"/>
                    </a:ext>
                  </a:extLst>
                </a:gridCol>
                <a:gridCol w="1611086">
                  <a:extLst>
                    <a:ext uri="{9D8B030D-6E8A-4147-A177-3AD203B41FA5}">
                      <a16:colId xmlns:a16="http://schemas.microsoft.com/office/drawing/2014/main" val="20004"/>
                    </a:ext>
                  </a:extLst>
                </a:gridCol>
              </a:tblGrid>
              <a:tr h="582488">
                <a:tc>
                  <a:txBody>
                    <a:bodyPr/>
                    <a:lstStyle/>
                    <a:p>
                      <a:pPr>
                        <a:spcAft>
                          <a:spcPts val="0"/>
                        </a:spcAft>
                      </a:pPr>
                      <a:r>
                        <a:rPr lang="en-AU" sz="1600" b="1">
                          <a:latin typeface="Times New Roman"/>
                          <a:ea typeface="Calibri"/>
                          <a:cs typeface="Times New Roman"/>
                        </a:rPr>
                        <a:t>Discipline</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Aim </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Method</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Male record</a:t>
                      </a:r>
                      <a:endParaRPr lang="nl-BE" sz="2800">
                        <a:latin typeface="Times New Roman"/>
                        <a:ea typeface="Calibri"/>
                        <a:cs typeface="Times New Roman"/>
                      </a:endParaRPr>
                    </a:p>
                  </a:txBody>
                  <a:tcPr marL="68580" marR="68580" marT="0" marB="0"/>
                </a:tc>
                <a:tc>
                  <a:txBody>
                    <a:bodyPr/>
                    <a:lstStyle/>
                    <a:p>
                      <a:pPr>
                        <a:spcAft>
                          <a:spcPts val="0"/>
                        </a:spcAft>
                      </a:pPr>
                      <a:r>
                        <a:rPr lang="en-AU" sz="1600" b="1">
                          <a:latin typeface="Times New Roman"/>
                          <a:ea typeface="Calibri"/>
                          <a:cs typeface="Times New Roman"/>
                        </a:rPr>
                        <a:t>Female record</a:t>
                      </a:r>
                      <a:endParaRPr lang="nl-BE" sz="2800">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582488">
                <a:tc>
                  <a:txBody>
                    <a:bodyPr/>
                    <a:lstStyle/>
                    <a:p>
                      <a:pPr>
                        <a:spcAft>
                          <a:spcPts val="0"/>
                        </a:spcAft>
                      </a:pPr>
                      <a:r>
                        <a:rPr lang="en-AU" sz="1600">
                          <a:latin typeface="Times New Roman"/>
                          <a:ea typeface="Calibri"/>
                          <a:cs typeface="Times New Roman"/>
                        </a:rPr>
                        <a:t>Static apnea (STA)</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duration</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apnea at rest </a:t>
                      </a:r>
                    </a:p>
                    <a:p>
                      <a:pPr>
                        <a:spcAft>
                          <a:spcPts val="0"/>
                        </a:spcAft>
                      </a:pPr>
                      <a:r>
                        <a:rPr lang="en-AU" sz="1600">
                          <a:latin typeface="Times New Roman"/>
                          <a:ea typeface="Calibri"/>
                          <a:cs typeface="Times New Roman"/>
                        </a:rPr>
                        <a:t>floating in a pool</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11’ 35”</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8‘ 23’’</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602804">
                <a:tc>
                  <a:txBody>
                    <a:bodyPr/>
                    <a:lstStyle/>
                    <a:p>
                      <a:pPr>
                        <a:spcAft>
                          <a:spcPts val="0"/>
                        </a:spcAft>
                      </a:pPr>
                      <a:r>
                        <a:rPr lang="en-AU" sz="1600">
                          <a:latin typeface="Times New Roman"/>
                          <a:ea typeface="Calibri"/>
                          <a:cs typeface="Times New Roman"/>
                        </a:rPr>
                        <a:t>Dynamic apnea with fins (DYN)</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distance</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horizontal swimming </a:t>
                      </a:r>
                    </a:p>
                    <a:p>
                      <a:pPr>
                        <a:spcAft>
                          <a:spcPts val="0"/>
                        </a:spcAft>
                      </a:pPr>
                      <a:r>
                        <a:rPr lang="en-AU" sz="1600">
                          <a:latin typeface="Times New Roman"/>
                          <a:ea typeface="Calibri"/>
                          <a:cs typeface="Times New Roman"/>
                        </a:rPr>
                        <a:t>in a pool with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265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225 m</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557085">
                <a:tc>
                  <a:txBody>
                    <a:bodyPr/>
                    <a:lstStyle/>
                    <a:p>
                      <a:pPr>
                        <a:spcAft>
                          <a:spcPts val="0"/>
                        </a:spcAft>
                      </a:pPr>
                      <a:r>
                        <a:rPr lang="en-AU" sz="1600">
                          <a:latin typeface="Times New Roman"/>
                          <a:ea typeface="Calibri"/>
                          <a:cs typeface="Times New Roman"/>
                        </a:rPr>
                        <a:t>Dynamic apnea without fins (DNF</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distance</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horizontal swimming </a:t>
                      </a:r>
                    </a:p>
                    <a:p>
                      <a:pPr>
                        <a:spcAft>
                          <a:spcPts val="0"/>
                        </a:spcAft>
                      </a:pPr>
                      <a:r>
                        <a:rPr lang="en-AU" sz="1600">
                          <a:latin typeface="Times New Roman"/>
                          <a:ea typeface="Calibri"/>
                          <a:cs typeface="Times New Roman"/>
                        </a:rPr>
                        <a:t>in a pool without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218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160 m</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r h="587566">
                <a:tc>
                  <a:txBody>
                    <a:bodyPr/>
                    <a:lstStyle/>
                    <a:p>
                      <a:pPr>
                        <a:spcAft>
                          <a:spcPts val="0"/>
                        </a:spcAft>
                      </a:pPr>
                      <a:r>
                        <a:rPr lang="en-AU" sz="1600">
                          <a:latin typeface="Times New Roman"/>
                          <a:ea typeface="Calibri"/>
                          <a:cs typeface="Times New Roman"/>
                        </a:rPr>
                        <a:t>Constant weight with fins (CWT)</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vertical swimming </a:t>
                      </a:r>
                    </a:p>
                    <a:p>
                      <a:pPr>
                        <a:spcAft>
                          <a:spcPts val="0"/>
                        </a:spcAft>
                      </a:pPr>
                      <a:r>
                        <a:rPr lang="en-AU" sz="1600">
                          <a:latin typeface="Times New Roman"/>
                          <a:ea typeface="Calibri"/>
                          <a:cs typeface="Times New Roman"/>
                        </a:rPr>
                        <a:t>down and up with fins</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124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101 m</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4"/>
                  </a:ext>
                </a:extLst>
              </a:tr>
              <a:tr h="618047">
                <a:tc>
                  <a:txBody>
                    <a:bodyPr/>
                    <a:lstStyle/>
                    <a:p>
                      <a:pPr>
                        <a:spcAft>
                          <a:spcPts val="0"/>
                        </a:spcAft>
                      </a:pPr>
                      <a:r>
                        <a:rPr lang="en-AU" sz="1600">
                          <a:latin typeface="Times New Roman"/>
                          <a:ea typeface="Calibri"/>
                          <a:cs typeface="Times New Roman"/>
                        </a:rPr>
                        <a:t>Constant weight without fins (CNF) </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vertical swimming </a:t>
                      </a:r>
                    </a:p>
                    <a:p>
                      <a:pPr>
                        <a:spcAft>
                          <a:spcPts val="0"/>
                        </a:spcAft>
                      </a:pPr>
                      <a:r>
                        <a:rPr lang="en-AU" sz="1600">
                          <a:latin typeface="Times New Roman"/>
                          <a:ea typeface="Calibri"/>
                          <a:cs typeface="Times New Roman"/>
                        </a:rPr>
                        <a:t>down and up without fins</a:t>
                      </a:r>
                      <a:endParaRPr lang="nl-BE" sz="2800">
                        <a:latin typeface="Times New Roman"/>
                        <a:ea typeface="Calibri"/>
                        <a:cs typeface="Times New Roman"/>
                      </a:endParaRPr>
                    </a:p>
                  </a:txBody>
                  <a:tcPr marL="68580" marR="68580" marT="0" marB="0"/>
                </a:tc>
                <a:tc>
                  <a:txBody>
                    <a:bodyPr/>
                    <a:lstStyle/>
                    <a:p>
                      <a:pPr>
                        <a:spcAft>
                          <a:spcPts val="0"/>
                        </a:spcAft>
                      </a:pPr>
                      <a:r>
                        <a:rPr lang="en-AU" sz="2800" i="1">
                          <a:latin typeface="Times New Roman"/>
                          <a:ea typeface="Calibri"/>
                          <a:cs typeface="Times New Roman"/>
                        </a:rPr>
                        <a:t>  </a:t>
                      </a:r>
                      <a:r>
                        <a:rPr lang="en-AU" sz="2800">
                          <a:latin typeface="Times New Roman"/>
                          <a:ea typeface="Calibri"/>
                          <a:cs typeface="Times New Roman"/>
                        </a:rPr>
                        <a:t>95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  62 m</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5"/>
                  </a:ext>
                </a:extLst>
              </a:tr>
              <a:tr h="582488">
                <a:tc>
                  <a:txBody>
                    <a:bodyPr/>
                    <a:lstStyle/>
                    <a:p>
                      <a:pPr>
                        <a:spcAft>
                          <a:spcPts val="0"/>
                        </a:spcAft>
                      </a:pPr>
                      <a:r>
                        <a:rPr lang="en-AU" sz="1600">
                          <a:latin typeface="Times New Roman"/>
                          <a:ea typeface="Calibri"/>
                          <a:cs typeface="Times New Roman"/>
                        </a:rPr>
                        <a:t>Free immersion (FIM)</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depth</a:t>
                      </a:r>
                      <a:endParaRPr lang="nl-BE" sz="2800">
                        <a:latin typeface="Times New Roman"/>
                        <a:ea typeface="Calibri"/>
                        <a:cs typeface="Times New Roman"/>
                      </a:endParaRPr>
                    </a:p>
                  </a:txBody>
                  <a:tcPr marL="68580" marR="68580" marT="0" marB="0"/>
                </a:tc>
                <a:tc>
                  <a:txBody>
                    <a:bodyPr/>
                    <a:lstStyle/>
                    <a:p>
                      <a:pPr>
                        <a:spcAft>
                          <a:spcPts val="0"/>
                        </a:spcAft>
                      </a:pPr>
                      <a:r>
                        <a:rPr lang="en-AU" sz="1600">
                          <a:latin typeface="Times New Roman"/>
                          <a:ea typeface="Calibri"/>
                          <a:cs typeface="Times New Roman"/>
                        </a:rPr>
                        <a:t>pulling down and up </a:t>
                      </a:r>
                    </a:p>
                    <a:p>
                      <a:pPr>
                        <a:spcAft>
                          <a:spcPts val="0"/>
                        </a:spcAft>
                      </a:pPr>
                      <a:r>
                        <a:rPr lang="en-AU" sz="1600">
                          <a:latin typeface="Times New Roman"/>
                          <a:ea typeface="Calibri"/>
                          <a:cs typeface="Times New Roman"/>
                        </a:rPr>
                        <a:t>on a rope</a:t>
                      </a:r>
                      <a:endParaRPr lang="nl-BE" sz="28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120 m</a:t>
                      </a:r>
                      <a:endParaRPr lang="nl-BE" sz="4400">
                        <a:latin typeface="Times New Roman"/>
                        <a:ea typeface="Calibri"/>
                        <a:cs typeface="Times New Roman"/>
                      </a:endParaRPr>
                    </a:p>
                  </a:txBody>
                  <a:tcPr marL="68580" marR="68580" marT="0" marB="0"/>
                </a:tc>
                <a:tc>
                  <a:txBody>
                    <a:bodyPr/>
                    <a:lstStyle/>
                    <a:p>
                      <a:pPr>
                        <a:spcAft>
                          <a:spcPts val="0"/>
                        </a:spcAft>
                      </a:pPr>
                      <a:r>
                        <a:rPr lang="en-AU" sz="2800">
                          <a:latin typeface="Times New Roman"/>
                          <a:ea typeface="Calibri"/>
                          <a:cs typeface="Times New Roman"/>
                        </a:rPr>
                        <a:t>  85 m</a:t>
                      </a:r>
                      <a:endParaRPr lang="nl-BE" sz="4400">
                        <a:latin typeface="Times New Roman"/>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3" name="TextBox 2"/>
          <p:cNvSpPr txBox="1"/>
          <p:nvPr/>
        </p:nvSpPr>
        <p:spPr>
          <a:xfrm>
            <a:off x="533400" y="1066800"/>
            <a:ext cx="8695073" cy="646331"/>
          </a:xfrm>
          <a:prstGeom prst="rect">
            <a:avLst/>
          </a:prstGeom>
          <a:noFill/>
        </p:spPr>
        <p:txBody>
          <a:bodyPr wrap="none" rtlCol="0">
            <a:spAutoFit/>
          </a:bodyPr>
          <a:lstStyle/>
          <a:p>
            <a:r>
              <a:rPr lang="nl-BE"/>
              <a:t>In fact: we are excellent divers and swimmers and can support apnea during long periods</a:t>
            </a:r>
          </a:p>
          <a:p>
            <a:r>
              <a:rPr lang="nl-BE" b="1"/>
              <a:t>Current world records</a:t>
            </a:r>
          </a:p>
        </p:txBody>
      </p:sp>
      <p:sp>
        <p:nvSpPr>
          <p:cNvPr id="4" name="TextBox 3"/>
          <p:cNvSpPr txBox="1"/>
          <p:nvPr/>
        </p:nvSpPr>
        <p:spPr>
          <a:xfrm>
            <a:off x="2111204" y="6400800"/>
            <a:ext cx="4180247" cy="369332"/>
          </a:xfrm>
          <a:prstGeom prst="rect">
            <a:avLst/>
          </a:prstGeom>
          <a:noFill/>
        </p:spPr>
        <p:txBody>
          <a:bodyPr wrap="none" rtlCol="0">
            <a:spAutoFit/>
          </a:bodyPr>
          <a:lstStyle/>
          <a:p>
            <a:r>
              <a:rPr lang="nl-BE"/>
              <a:t>Schagatay E. 2011. Chapter 7.  In: WMMA?</a:t>
            </a:r>
          </a:p>
        </p:txBody>
      </p:sp>
      <p:sp>
        <p:nvSpPr>
          <p:cNvPr id="6" name="Rectangle 5"/>
          <p:cNvSpPr/>
          <p:nvPr/>
        </p:nvSpPr>
        <p:spPr>
          <a:xfrm>
            <a:off x="21336" y="0"/>
            <a:ext cx="9372600" cy="892552"/>
          </a:xfrm>
          <a:prstGeom prst="rect">
            <a:avLst/>
          </a:prstGeom>
        </p:spPr>
        <p:txBody>
          <a:bodyPr wrap="square">
            <a:spAutoFit/>
          </a:bodyPr>
          <a:lstStyle/>
          <a:p>
            <a:r>
              <a:rPr lang="nl-BE" sz="2400" b="1"/>
              <a:t>Reaction  4</a:t>
            </a:r>
            <a:r>
              <a:rPr lang="nl-BE" sz="2800" b="1"/>
              <a:t>:</a:t>
            </a:r>
            <a:r>
              <a:rPr lang="nl-BE" sz="2400" b="1"/>
              <a:t>  "</a:t>
            </a:r>
            <a:r>
              <a:rPr lang="nl-BE" sz="2400"/>
              <a:t>Quite unlikely! </a:t>
            </a:r>
          </a:p>
          <a:p>
            <a:r>
              <a:rPr lang="nl-BE" sz="2400"/>
              <a:t>Apes, and many humans are afraid of water and </a:t>
            </a:r>
            <a:r>
              <a:rPr lang="nl-BE" sz="2400" b="1" u="sng"/>
              <a:t>we are poor swimmers</a:t>
            </a:r>
            <a:r>
              <a:rPr lang="nl-BE" sz="2000" b="1"/>
              <a:t>."</a:t>
            </a:r>
          </a:p>
        </p:txBody>
      </p:sp>
      <p:sp>
        <p:nvSpPr>
          <p:cNvPr id="7" name="Oval 6"/>
          <p:cNvSpPr/>
          <p:nvPr/>
        </p:nvSpPr>
        <p:spPr>
          <a:xfrm>
            <a:off x="5638800" y="228600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5562600" y="457200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p:cNvSpPr/>
          <p:nvPr/>
        </p:nvSpPr>
        <p:spPr>
          <a:xfrm>
            <a:off x="5562600" y="3352800"/>
            <a:ext cx="1295400" cy="609600"/>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Slide Number Placeholder 9"/>
          <p:cNvSpPr>
            <a:spLocks noGrp="1"/>
          </p:cNvSpPr>
          <p:nvPr>
            <p:ph type="sldNum" sz="quarter" idx="12"/>
          </p:nvPr>
        </p:nvSpPr>
        <p:spPr/>
        <p:txBody>
          <a:bodyPr/>
          <a:lstStyle/>
          <a:p>
            <a:fld id="{7B24C97D-8DA9-4D3C-9629-CF9FF4D008EC}" type="slidenum">
              <a:rPr lang="nl-BE" smtClean="0"/>
              <a:pPr/>
              <a:t>14</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300" y="76200"/>
            <a:ext cx="7802713" cy="1270028"/>
          </a:xfrm>
          <a:prstGeom prst="rect">
            <a:avLst/>
          </a:prstGeom>
          <a:solidFill>
            <a:schemeClr val="tx2">
              <a:lumMod val="40000"/>
              <a:lumOff val="60000"/>
              <a:alpha val="52000"/>
            </a:schemeClr>
          </a:solidFill>
        </p:spPr>
        <p:txBody>
          <a:bodyPr wrap="none" rtlCol="0">
            <a:spAutoFit/>
          </a:bodyPr>
          <a:lstStyle/>
          <a:p>
            <a:pPr>
              <a:lnSpc>
                <a:spcPts val="1800"/>
              </a:lnSpc>
            </a:pPr>
            <a:r>
              <a:rPr lang="nl-BE" sz="2000" b="1"/>
              <a:t>Introduction: </a:t>
            </a:r>
          </a:p>
          <a:p>
            <a:pPr>
              <a:lnSpc>
                <a:spcPts val="1800"/>
              </a:lnSpc>
            </a:pPr>
            <a:r>
              <a:rPr lang="nl-BE" sz="2000" b="1"/>
              <a:t>Reactions to the notion that our ancestors may have been more aquatic</a:t>
            </a:r>
          </a:p>
          <a:p>
            <a:pPr>
              <a:lnSpc>
                <a:spcPts val="1800"/>
              </a:lnSpc>
            </a:pPr>
            <a:r>
              <a:rPr lang="nl-BE" sz="2400" b="1"/>
              <a:t>Reaction 5: </a:t>
            </a:r>
          </a:p>
          <a:p>
            <a:pPr>
              <a:lnSpc>
                <a:spcPts val="1800"/>
              </a:lnSpc>
            </a:pPr>
            <a:r>
              <a:rPr lang="nl-BE" sz="2400"/>
              <a:t>"No way! Everyone knows that our ancestors were </a:t>
            </a:r>
            <a:endParaRPr lang="en-BE" sz="2400"/>
          </a:p>
          <a:p>
            <a:pPr>
              <a:lnSpc>
                <a:spcPts val="1800"/>
              </a:lnSpc>
            </a:pPr>
            <a:r>
              <a:rPr lang="nl-BE" sz="2400" b="1" u="sng"/>
              <a:t>savannah hunt</a:t>
            </a:r>
            <a:r>
              <a:rPr lang="en-BE" sz="2400" b="1" u="sng"/>
              <a:t>ers and </a:t>
            </a:r>
            <a:r>
              <a:rPr lang="nl-BE" sz="2400" b="1"/>
              <a:t>long distance runners</a:t>
            </a:r>
            <a:r>
              <a:rPr lang="nl-BE" sz="2400"/>
              <a:t>"</a:t>
            </a:r>
            <a:endParaRPr lang="nl-BE" sz="2000"/>
          </a:p>
        </p:txBody>
      </p:sp>
      <p:sp>
        <p:nvSpPr>
          <p:cNvPr id="3" name="Oval 2"/>
          <p:cNvSpPr/>
          <p:nvPr/>
        </p:nvSpPr>
        <p:spPr>
          <a:xfrm>
            <a:off x="152400" y="3276600"/>
            <a:ext cx="914400" cy="30480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l 3"/>
          <p:cNvSpPr/>
          <p:nvPr/>
        </p:nvSpPr>
        <p:spPr>
          <a:xfrm>
            <a:off x="152400" y="4203700"/>
            <a:ext cx="914400" cy="30480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Slide Number Placeholder 4"/>
          <p:cNvSpPr>
            <a:spLocks noGrp="1"/>
          </p:cNvSpPr>
          <p:nvPr>
            <p:ph type="sldNum" sz="quarter" idx="12"/>
          </p:nvPr>
        </p:nvSpPr>
        <p:spPr/>
        <p:txBody>
          <a:bodyPr/>
          <a:lstStyle/>
          <a:p>
            <a:fld id="{7B24C97D-8DA9-4D3C-9629-CF9FF4D008EC}" type="slidenum">
              <a:rPr lang="nl-BE" smtClean="0"/>
              <a:pPr/>
              <a:t>15</a:t>
            </a:fld>
            <a:endParaRPr lang="nl-BE"/>
          </a:p>
        </p:txBody>
      </p:sp>
      <p:pic>
        <p:nvPicPr>
          <p:cNvPr id="6" name="Picture 2"/>
          <p:cNvPicPr>
            <a:picLocks noChangeAspect="1" noChangeArrowheads="1"/>
          </p:cNvPicPr>
          <p:nvPr/>
        </p:nvPicPr>
        <p:blipFill>
          <a:blip r:embed="rId2"/>
          <a:srcRect/>
          <a:stretch>
            <a:fillRect/>
          </a:stretch>
        </p:blipFill>
        <p:spPr bwMode="auto">
          <a:xfrm>
            <a:off x="152400" y="1608138"/>
            <a:ext cx="4495800" cy="2868749"/>
          </a:xfrm>
          <a:prstGeom prst="rect">
            <a:avLst/>
          </a:prstGeom>
          <a:noFill/>
          <a:ln w="9525">
            <a:noFill/>
            <a:miter lim="800000"/>
            <a:headEnd/>
            <a:tailEnd/>
          </a:ln>
        </p:spPr>
      </p:pic>
      <p:pic>
        <p:nvPicPr>
          <p:cNvPr id="7" name="Picture 3">
            <a:hlinkClick r:id="rId3"/>
          </p:cNvPr>
          <p:cNvPicPr>
            <a:picLocks noChangeAspect="1" noChangeArrowheads="1"/>
          </p:cNvPicPr>
          <p:nvPr/>
        </p:nvPicPr>
        <p:blipFill>
          <a:blip r:embed="rId4"/>
          <a:srcRect/>
          <a:stretch>
            <a:fillRect/>
          </a:stretch>
        </p:blipFill>
        <p:spPr bwMode="auto">
          <a:xfrm>
            <a:off x="4876800" y="3322839"/>
            <a:ext cx="4114800" cy="32303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300" y="76200"/>
            <a:ext cx="9155391" cy="7248138"/>
          </a:xfrm>
          <a:prstGeom prst="rect">
            <a:avLst/>
          </a:prstGeom>
          <a:solidFill>
            <a:schemeClr val="tx2">
              <a:lumMod val="40000"/>
              <a:lumOff val="60000"/>
              <a:alpha val="52000"/>
            </a:schemeClr>
          </a:solidFill>
        </p:spPr>
        <p:txBody>
          <a:bodyPr wrap="none" rtlCol="0">
            <a:spAutoFit/>
          </a:bodyPr>
          <a:lstStyle/>
          <a:p>
            <a:pPr>
              <a:lnSpc>
                <a:spcPts val="1800"/>
              </a:lnSpc>
            </a:pPr>
            <a:r>
              <a:rPr lang="nl-BE" sz="2000" b="1"/>
              <a:t>Introduction: </a:t>
            </a:r>
          </a:p>
          <a:p>
            <a:pPr>
              <a:lnSpc>
                <a:spcPts val="1800"/>
              </a:lnSpc>
            </a:pPr>
            <a:r>
              <a:rPr lang="nl-BE" sz="2000" b="1"/>
              <a:t>Reactions to the notion that our ancestors may have been more aquatic</a:t>
            </a:r>
          </a:p>
          <a:p>
            <a:pPr>
              <a:lnSpc>
                <a:spcPts val="1800"/>
              </a:lnSpc>
            </a:pPr>
            <a:r>
              <a:rPr lang="nl-BE" sz="2400" b="1"/>
              <a:t>Reaction 5: </a:t>
            </a:r>
          </a:p>
          <a:p>
            <a:pPr>
              <a:lnSpc>
                <a:spcPts val="1800"/>
              </a:lnSpc>
            </a:pPr>
            <a:r>
              <a:rPr lang="nl-BE" sz="2400"/>
              <a:t>"No way! Everyone knows that our ancestors were </a:t>
            </a:r>
            <a:r>
              <a:rPr lang="nl-BE" sz="2400" b="1" u="sng"/>
              <a:t>savannah hunters</a:t>
            </a:r>
            <a:r>
              <a:rPr lang="nl-BE" sz="2400"/>
              <a:t>.</a:t>
            </a:r>
          </a:p>
          <a:p>
            <a:pPr>
              <a:lnSpc>
                <a:spcPts val="1800"/>
              </a:lnSpc>
            </a:pPr>
            <a:r>
              <a:rPr lang="nl-BE" sz="2400"/>
              <a:t>						         long distance runners"</a:t>
            </a:r>
            <a:endParaRPr lang="nl-BE" sz="2000"/>
          </a:p>
          <a:p>
            <a:pPr>
              <a:lnSpc>
                <a:spcPts val="1800"/>
              </a:lnSpc>
            </a:pPr>
            <a:r>
              <a:rPr lang="nl-BE" sz="2000"/>
              <a:t>In fact, the 'savannah hypothesis' (open plains) has been long abandoned </a:t>
            </a:r>
          </a:p>
          <a:p>
            <a:pPr>
              <a:lnSpc>
                <a:spcPts val="1800"/>
              </a:lnSpc>
            </a:pPr>
            <a:r>
              <a:rPr lang="nl-BE" sz="2000"/>
              <a:t>(only: few people seem to realize that!?)</a:t>
            </a:r>
          </a:p>
          <a:p>
            <a:pPr>
              <a:lnSpc>
                <a:spcPts val="1800"/>
              </a:lnSpc>
            </a:pPr>
            <a:r>
              <a:rPr lang="nl-BE" sz="2000"/>
              <a:t>Quotes from Morgan. 1997. The aquatic ape hypothesis. p. 17:</a:t>
            </a:r>
          </a:p>
          <a:p>
            <a:pPr>
              <a:lnSpc>
                <a:spcPts val="1800"/>
              </a:lnSpc>
            </a:pPr>
            <a:endParaRPr lang="nl-BE" sz="2000"/>
          </a:p>
          <a:p>
            <a:pPr>
              <a:lnSpc>
                <a:spcPts val="1800"/>
              </a:lnSpc>
            </a:pPr>
            <a:r>
              <a:rPr lang="nl-BE" b="1"/>
              <a:t>Leakey R, Lewontin R. 1992. Origins reconsidered, p. 85. Little Brown, London</a:t>
            </a:r>
            <a:r>
              <a:rPr lang="nl-BE"/>
              <a:t>.</a:t>
            </a:r>
          </a:p>
          <a:p>
            <a:pPr>
              <a:lnSpc>
                <a:spcPts val="1800"/>
              </a:lnSpc>
            </a:pPr>
            <a:r>
              <a:rPr lang="nl-BE" sz="2000"/>
              <a:t>"In fact, the immense plains and the immense herds on them</a:t>
            </a:r>
          </a:p>
          <a:p>
            <a:pPr>
              <a:lnSpc>
                <a:spcPts val="1800"/>
              </a:lnSpc>
            </a:pPr>
            <a:r>
              <a:rPr lang="nl-BE" sz="2000"/>
              <a:t>are relatively recent aspects of the African environment, </a:t>
            </a:r>
          </a:p>
          <a:p>
            <a:pPr>
              <a:lnSpc>
                <a:spcPts val="1800"/>
              </a:lnSpc>
            </a:pPr>
            <a:r>
              <a:rPr lang="nl-BE" sz="2000"/>
              <a:t>much more recent than the origin of the human family."</a:t>
            </a:r>
          </a:p>
          <a:p>
            <a:pPr>
              <a:lnSpc>
                <a:spcPts val="1800"/>
              </a:lnSpc>
            </a:pPr>
            <a:endParaRPr lang="nl-BE" sz="2000"/>
          </a:p>
          <a:p>
            <a:pPr>
              <a:lnSpc>
                <a:spcPts val="1800"/>
              </a:lnSpc>
            </a:pPr>
            <a:r>
              <a:rPr lang="nl-BE" b="1"/>
              <a:t>Wood B. 1996. Nature 379: 687</a:t>
            </a:r>
          </a:p>
          <a:p>
            <a:pPr>
              <a:lnSpc>
                <a:spcPts val="1800"/>
              </a:lnSpc>
            </a:pPr>
            <a:r>
              <a:rPr lang="nl-BE" sz="2000"/>
              <a:t>"The savannah 'hypothesis' of human origins, in which the cooling climate begat </a:t>
            </a:r>
          </a:p>
          <a:p>
            <a:pPr>
              <a:lnSpc>
                <a:spcPts val="1800"/>
              </a:lnSpc>
            </a:pPr>
            <a:r>
              <a:rPr lang="nl-BE" sz="2000"/>
              <a:t>the savannah and the savannah begat humanity, is now discredited."</a:t>
            </a:r>
          </a:p>
          <a:p>
            <a:pPr>
              <a:lnSpc>
                <a:spcPts val="1800"/>
              </a:lnSpc>
            </a:pPr>
            <a:endParaRPr lang="nl-BE" sz="2000"/>
          </a:p>
          <a:p>
            <a:pPr>
              <a:lnSpc>
                <a:spcPts val="1800"/>
              </a:lnSpc>
            </a:pPr>
            <a:r>
              <a:rPr lang="nl-BE" b="1"/>
              <a:t>Hunt KD. 1994. J Human Evol 26: 191.</a:t>
            </a:r>
          </a:p>
          <a:p>
            <a:pPr>
              <a:lnSpc>
                <a:spcPts val="1800"/>
              </a:lnSpc>
            </a:pPr>
            <a:r>
              <a:rPr lang="nl-BE" sz="2000"/>
              <a:t>"Recent evidence suggests that the common supposition that australopithecines</a:t>
            </a:r>
          </a:p>
          <a:p>
            <a:pPr>
              <a:lnSpc>
                <a:spcPts val="1800"/>
              </a:lnSpc>
            </a:pPr>
            <a:r>
              <a:rPr lang="nl-BE" sz="2000"/>
              <a:t>were grassland adapted is incorrect."</a:t>
            </a:r>
          </a:p>
          <a:p>
            <a:pPr>
              <a:lnSpc>
                <a:spcPts val="1800"/>
              </a:lnSpc>
            </a:pPr>
            <a:endParaRPr lang="nl-BE" sz="2000"/>
          </a:p>
          <a:p>
            <a:pPr>
              <a:lnSpc>
                <a:spcPts val="1800"/>
              </a:lnSpc>
            </a:pPr>
            <a:r>
              <a:rPr lang="nl-BE" b="1"/>
              <a:t>Tobias PV. 1995. Daryll Forde Memorial Lecture. Univ College London.</a:t>
            </a:r>
          </a:p>
          <a:p>
            <a:pPr>
              <a:lnSpc>
                <a:spcPts val="1800"/>
              </a:lnSpc>
            </a:pPr>
            <a:r>
              <a:rPr lang="nl-BE" sz="2000"/>
              <a:t>"All the former savannah supporters (including myself) must now swallow our earlier</a:t>
            </a:r>
          </a:p>
          <a:p>
            <a:pPr>
              <a:lnSpc>
                <a:spcPts val="1800"/>
              </a:lnSpc>
            </a:pPr>
            <a:r>
              <a:rPr lang="nl-BE" sz="2000"/>
              <a:t>words in the light of the new results from the early hominid deposits.</a:t>
            </a:r>
          </a:p>
          <a:p>
            <a:pPr>
              <a:lnSpc>
                <a:spcPts val="1800"/>
              </a:lnSpc>
            </a:pPr>
            <a:r>
              <a:rPr lang="nl-BE" sz="2000"/>
              <a:t>Of course, if savannah is eliminated </a:t>
            </a:r>
          </a:p>
          <a:p>
            <a:pPr>
              <a:lnSpc>
                <a:spcPts val="1800"/>
              </a:lnSpc>
            </a:pPr>
            <a:r>
              <a:rPr lang="nl-BE" sz="2000"/>
              <a:t>as a primary cause or selective advantage of bipedalism, </a:t>
            </a:r>
          </a:p>
          <a:p>
            <a:pPr>
              <a:lnSpc>
                <a:spcPts val="1800"/>
              </a:lnSpc>
            </a:pPr>
            <a:r>
              <a:rPr lang="nl-BE" sz="2000" u="sng"/>
              <a:t>then we are back to square one </a:t>
            </a:r>
          </a:p>
          <a:p>
            <a:pPr>
              <a:lnSpc>
                <a:spcPts val="1800"/>
              </a:lnSpc>
            </a:pPr>
            <a:r>
              <a:rPr lang="nl-BE" sz="2000"/>
              <a:t>and have to try to find consensus on some other primary cause."</a:t>
            </a:r>
          </a:p>
          <a:p>
            <a:pPr>
              <a:lnSpc>
                <a:spcPts val="1800"/>
              </a:lnSpc>
            </a:pPr>
            <a:endParaRPr lang="nl-BE" sz="2000"/>
          </a:p>
        </p:txBody>
      </p:sp>
      <p:sp>
        <p:nvSpPr>
          <p:cNvPr id="3" name="Oval 2"/>
          <p:cNvSpPr/>
          <p:nvPr/>
        </p:nvSpPr>
        <p:spPr>
          <a:xfrm>
            <a:off x="152400" y="3276600"/>
            <a:ext cx="914400" cy="30480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l 3"/>
          <p:cNvSpPr/>
          <p:nvPr/>
        </p:nvSpPr>
        <p:spPr>
          <a:xfrm>
            <a:off x="152400" y="4203700"/>
            <a:ext cx="914400" cy="30480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Slide Number Placeholder 4"/>
          <p:cNvSpPr>
            <a:spLocks noGrp="1"/>
          </p:cNvSpPr>
          <p:nvPr>
            <p:ph type="sldNum" sz="quarter" idx="12"/>
          </p:nvPr>
        </p:nvSpPr>
        <p:spPr/>
        <p:txBody>
          <a:bodyPr/>
          <a:lstStyle/>
          <a:p>
            <a:fld id="{7B24C97D-8DA9-4D3C-9629-CF9FF4D008EC}" type="slidenum">
              <a:rPr lang="nl-BE" smtClean="0"/>
              <a:pPr/>
              <a:t>16</a:t>
            </a:fld>
            <a:endParaRPr lang="nl-BE"/>
          </a:p>
        </p:txBody>
      </p:sp>
    </p:spTree>
    <p:extLst>
      <p:ext uri="{BB962C8B-B14F-4D97-AF65-F5344CB8AC3E}">
        <p14:creationId xmlns:p14="http://schemas.microsoft.com/office/powerpoint/2010/main" val="19496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2" end="2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3" end="2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24" end="2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25" end="2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6" end="2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27" end="2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28" end="2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17</a:t>
            </a:fld>
            <a:endParaRPr lang="nl-BE"/>
          </a:p>
        </p:txBody>
      </p:sp>
      <p:pic>
        <p:nvPicPr>
          <p:cNvPr id="97282" name="Picture 2"/>
          <p:cNvPicPr>
            <a:picLocks noChangeAspect="1" noChangeArrowheads="1"/>
          </p:cNvPicPr>
          <p:nvPr/>
        </p:nvPicPr>
        <p:blipFill>
          <a:blip r:embed="rId2"/>
          <a:srcRect l="1770" t="27497" b="7196"/>
          <a:stretch>
            <a:fillRect/>
          </a:stretch>
        </p:blipFill>
        <p:spPr bwMode="auto">
          <a:xfrm>
            <a:off x="345440" y="1803400"/>
            <a:ext cx="8458200" cy="1447800"/>
          </a:xfrm>
          <a:prstGeom prst="rect">
            <a:avLst/>
          </a:prstGeom>
          <a:noFill/>
          <a:ln w="9525">
            <a:noFill/>
            <a:miter lim="800000"/>
            <a:headEnd/>
            <a:tailEnd/>
          </a:ln>
        </p:spPr>
      </p:pic>
      <p:pic>
        <p:nvPicPr>
          <p:cNvPr id="97283" name="Picture 3"/>
          <p:cNvPicPr>
            <a:picLocks noChangeAspect="1" noChangeArrowheads="1"/>
          </p:cNvPicPr>
          <p:nvPr/>
        </p:nvPicPr>
        <p:blipFill>
          <a:blip r:embed="rId3"/>
          <a:srcRect/>
          <a:stretch>
            <a:fillRect/>
          </a:stretch>
        </p:blipFill>
        <p:spPr bwMode="auto">
          <a:xfrm>
            <a:off x="987425" y="3200400"/>
            <a:ext cx="6937375" cy="2438400"/>
          </a:xfrm>
          <a:prstGeom prst="rect">
            <a:avLst/>
          </a:prstGeom>
          <a:noFill/>
          <a:ln w="9525">
            <a:noFill/>
            <a:miter lim="800000"/>
            <a:headEnd/>
            <a:tailEnd/>
          </a:ln>
        </p:spPr>
      </p:pic>
      <p:sp>
        <p:nvSpPr>
          <p:cNvPr id="5" name="Rectangle 4"/>
          <p:cNvSpPr/>
          <p:nvPr/>
        </p:nvSpPr>
        <p:spPr>
          <a:xfrm>
            <a:off x="1065212" y="4410546"/>
            <a:ext cx="6781800" cy="771053"/>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7284" name="Picture 4"/>
          <p:cNvPicPr>
            <a:picLocks noChangeAspect="1" noChangeArrowheads="1"/>
          </p:cNvPicPr>
          <p:nvPr/>
        </p:nvPicPr>
        <p:blipFill>
          <a:blip r:embed="rId4"/>
          <a:srcRect/>
          <a:stretch>
            <a:fillRect/>
          </a:stretch>
        </p:blipFill>
        <p:spPr bwMode="auto">
          <a:xfrm>
            <a:off x="3317240" y="2336800"/>
            <a:ext cx="5288280" cy="457200"/>
          </a:xfrm>
          <a:prstGeom prst="rect">
            <a:avLst/>
          </a:prstGeom>
          <a:noFill/>
          <a:ln w="9525">
            <a:noFill/>
            <a:miter lim="800000"/>
            <a:headEnd/>
            <a:tailEnd/>
          </a:ln>
        </p:spPr>
      </p:pic>
      <p:sp>
        <p:nvSpPr>
          <p:cNvPr id="7" name="Rectangle 6"/>
          <p:cNvSpPr/>
          <p:nvPr/>
        </p:nvSpPr>
        <p:spPr>
          <a:xfrm>
            <a:off x="304800" y="1066800"/>
            <a:ext cx="5943600" cy="553998"/>
          </a:xfrm>
          <a:prstGeom prst="rect">
            <a:avLst/>
          </a:prstGeom>
          <a:solidFill>
            <a:schemeClr val="tx2">
              <a:lumMod val="40000"/>
              <a:lumOff val="60000"/>
              <a:alpha val="46000"/>
            </a:schemeClr>
          </a:solidFill>
        </p:spPr>
        <p:txBody>
          <a:bodyPr wrap="square">
            <a:spAutoFit/>
          </a:bodyPr>
          <a:lstStyle/>
          <a:p>
            <a:pPr>
              <a:lnSpc>
                <a:spcPts val="1800"/>
              </a:lnSpc>
            </a:pPr>
            <a:r>
              <a:rPr lang="nl-BE"/>
              <a:t>In fact, the savannah hypothesis has been long abandoned </a:t>
            </a:r>
          </a:p>
          <a:p>
            <a:pPr>
              <a:lnSpc>
                <a:spcPts val="1800"/>
              </a:lnSpc>
            </a:pPr>
            <a:r>
              <a:rPr lang="nl-BE"/>
              <a:t>(only: few people seem to realize that!?)</a:t>
            </a:r>
          </a:p>
        </p:txBody>
      </p:sp>
      <p:sp>
        <p:nvSpPr>
          <p:cNvPr id="8" name="Rectangle 7"/>
          <p:cNvSpPr/>
          <p:nvPr/>
        </p:nvSpPr>
        <p:spPr>
          <a:xfrm>
            <a:off x="304800" y="76200"/>
            <a:ext cx="8610600" cy="1015663"/>
          </a:xfrm>
          <a:prstGeom prst="rect">
            <a:avLst/>
          </a:prstGeom>
          <a:solidFill>
            <a:schemeClr val="tx2">
              <a:lumMod val="40000"/>
              <a:lumOff val="60000"/>
              <a:alpha val="50000"/>
            </a:schemeClr>
          </a:solidFill>
        </p:spPr>
        <p:txBody>
          <a:bodyPr wrap="square">
            <a:spAutoFit/>
          </a:bodyPr>
          <a:lstStyle/>
          <a:p>
            <a:pPr>
              <a:lnSpc>
                <a:spcPts val="1800"/>
              </a:lnSpc>
            </a:pPr>
            <a:r>
              <a:rPr lang="nl-BE" b="1"/>
              <a:t>Introduction: </a:t>
            </a:r>
          </a:p>
          <a:p>
            <a:pPr>
              <a:lnSpc>
                <a:spcPts val="1800"/>
              </a:lnSpc>
            </a:pPr>
            <a:r>
              <a:rPr lang="nl-BE" b="1"/>
              <a:t>Reactions to the notion that our ancestors may have been more aquatic</a:t>
            </a:r>
          </a:p>
          <a:p>
            <a:pPr>
              <a:lnSpc>
                <a:spcPts val="1800"/>
              </a:lnSpc>
            </a:pPr>
            <a:r>
              <a:rPr lang="nl-BE" sz="2000" b="1"/>
              <a:t>Reaction 5: </a:t>
            </a:r>
          </a:p>
          <a:p>
            <a:pPr>
              <a:lnSpc>
                <a:spcPts val="1800"/>
              </a:lnSpc>
            </a:pPr>
            <a:r>
              <a:rPr lang="nl-BE" sz="2000"/>
              <a:t>"No way! Everyone knows that our ancestors were </a:t>
            </a:r>
            <a:r>
              <a:rPr lang="nl-BE" sz="2000" b="1" u="sng"/>
              <a:t>savannah hunters</a:t>
            </a:r>
            <a:r>
              <a:rPr lang="nl-BE" sz="2000"/>
              <a:t>."</a:t>
            </a:r>
          </a:p>
        </p:txBody>
      </p:sp>
      <p:sp>
        <p:nvSpPr>
          <p:cNvPr id="3" name="TextBox 2"/>
          <p:cNvSpPr txBox="1"/>
          <p:nvPr/>
        </p:nvSpPr>
        <p:spPr>
          <a:xfrm>
            <a:off x="685800" y="5791200"/>
            <a:ext cx="7691120" cy="923330"/>
          </a:xfrm>
          <a:prstGeom prst="rect">
            <a:avLst/>
          </a:prstGeom>
          <a:noFill/>
          <a:ln w="25400">
            <a:solidFill>
              <a:srgbClr val="FF0000"/>
            </a:solidFill>
          </a:ln>
        </p:spPr>
        <p:txBody>
          <a:bodyPr wrap="square" rtlCol="0">
            <a:spAutoFit/>
          </a:bodyPr>
          <a:lstStyle/>
          <a:p>
            <a:r>
              <a:rPr lang="nl-NL"/>
              <a:t>Bender R, Tobias PV, Bender N. 2012. </a:t>
            </a:r>
          </a:p>
          <a:p>
            <a:r>
              <a:rPr lang="nl-NL"/>
              <a:t>The savannah hypotheses: Origin, reception and impact on paleoanthropology. </a:t>
            </a:r>
          </a:p>
          <a:p>
            <a:r>
              <a:rPr lang="nl-NL"/>
              <a:t>Hist Phil Life Sci 34: 147-184.</a:t>
            </a: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884420" cy="5622052"/>
          </a:xfrm>
          <a:prstGeom prst="rect">
            <a:avLst/>
          </a:prstGeom>
          <a:solidFill>
            <a:schemeClr val="tx2">
              <a:lumMod val="40000"/>
              <a:lumOff val="60000"/>
              <a:alpha val="46000"/>
            </a:schemeClr>
          </a:solidFill>
        </p:spPr>
        <p:txBody>
          <a:bodyPr wrap="none" rtlCol="0">
            <a:spAutoFit/>
          </a:bodyPr>
          <a:lstStyle/>
          <a:p>
            <a:pPr>
              <a:lnSpc>
                <a:spcPts val="2000"/>
              </a:lnSpc>
            </a:pPr>
            <a:r>
              <a:rPr lang="nl-BE" sz="2000" b="1"/>
              <a:t>Introduction: </a:t>
            </a:r>
          </a:p>
          <a:p>
            <a:pPr>
              <a:lnSpc>
                <a:spcPts val="2000"/>
              </a:lnSpc>
            </a:pPr>
            <a:r>
              <a:rPr lang="nl-BE" sz="2000" b="1"/>
              <a:t>Reactions to the notion that our ancestors may have been more aquatic</a:t>
            </a:r>
          </a:p>
          <a:p>
            <a:endParaRPr lang="nl-BE" sz="2400" b="1"/>
          </a:p>
          <a:p>
            <a:r>
              <a:rPr lang="nl-BE" sz="2400" b="1"/>
              <a:t>Reaction 6: </a:t>
            </a:r>
          </a:p>
          <a:p>
            <a:r>
              <a:rPr lang="nl-BE" sz="2400"/>
              <a:t>"Going from trees to land, over water, </a:t>
            </a:r>
            <a:r>
              <a:rPr lang="nl-BE" sz="2400" b="1" u="sng"/>
              <a:t>is not parsimonious</a:t>
            </a:r>
            <a:r>
              <a:rPr lang="nl-BE" sz="2400"/>
              <a:t>"</a:t>
            </a:r>
          </a:p>
          <a:p>
            <a:endParaRPr lang="nl-BE" sz="2000" b="1"/>
          </a:p>
          <a:p>
            <a:r>
              <a:rPr lang="nl-BE" b="1"/>
              <a:t>Law of parsimony (Occam's razor)</a:t>
            </a:r>
          </a:p>
          <a:p>
            <a:r>
              <a:rPr lang="en-US"/>
              <a:t>is a principle that generally recommends selecting the one competing hypothesis </a:t>
            </a:r>
          </a:p>
          <a:p>
            <a:r>
              <a:rPr lang="en-US"/>
              <a:t>that makes the fewest new assumptions, when more hypotheses are equal in other respects.</a:t>
            </a:r>
            <a:endParaRPr lang="nl-BE"/>
          </a:p>
          <a:p>
            <a:endParaRPr lang="nl-BE"/>
          </a:p>
          <a:p>
            <a:r>
              <a:rPr lang="nl-BE"/>
              <a:t>1. It is a useful principle to approach evolutioniary dynamics.</a:t>
            </a:r>
          </a:p>
          <a:p>
            <a:r>
              <a:rPr lang="nl-BE"/>
              <a:t>    But it is not a dogma!</a:t>
            </a:r>
          </a:p>
          <a:p>
            <a:endParaRPr lang="nl-BE"/>
          </a:p>
          <a:p>
            <a:r>
              <a:rPr lang="nl-BE"/>
              <a:t>2. Indeed, some monkeys went directly from tree to savannah: </a:t>
            </a:r>
          </a:p>
          <a:p>
            <a:r>
              <a:rPr lang="nl-BE"/>
              <a:t>	baboon, vervet monkey, marmoset monkey:</a:t>
            </a:r>
          </a:p>
          <a:p>
            <a:r>
              <a:rPr lang="nl-BE"/>
              <a:t>	</a:t>
            </a:r>
            <a:r>
              <a:rPr lang="nl-BE">
                <a:sym typeface="Wingdings"/>
              </a:rPr>
              <a:t> </a:t>
            </a:r>
            <a:r>
              <a:rPr lang="nl-BE"/>
              <a:t>they are quadrupedal, fully haired, large snouts, ...</a:t>
            </a:r>
          </a:p>
          <a:p>
            <a:endParaRPr lang="nl-NL"/>
          </a:p>
          <a:p>
            <a:r>
              <a:rPr lang="nl-NL"/>
              <a:t>3. Did we go from tree to water to land? </a:t>
            </a:r>
          </a:p>
          <a:p>
            <a:r>
              <a:rPr lang="nl-NL"/>
              <a:t>Or rather?: from tree-water (LCA) to water-land (</a:t>
            </a:r>
            <a:r>
              <a:rPr lang="nl-NL" i="1"/>
              <a:t>H. erectus</a:t>
            </a:r>
            <a:r>
              <a:rPr lang="nl-NL"/>
              <a:t>) to land-water (</a:t>
            </a:r>
            <a:r>
              <a:rPr lang="nl-NL" i="1"/>
              <a:t>H. sapiens</a:t>
            </a:r>
            <a:r>
              <a:rPr lang="nl-NL"/>
              <a:t>)</a:t>
            </a:r>
            <a:endParaRPr lang="nl-BE"/>
          </a:p>
        </p:txBody>
      </p:sp>
      <p:sp>
        <p:nvSpPr>
          <p:cNvPr id="3" name="Slide Number Placeholder 2"/>
          <p:cNvSpPr>
            <a:spLocks noGrp="1"/>
          </p:cNvSpPr>
          <p:nvPr>
            <p:ph type="sldNum" sz="quarter" idx="12"/>
          </p:nvPr>
        </p:nvSpPr>
        <p:spPr>
          <a:xfrm>
            <a:off x="8305800" y="6356350"/>
            <a:ext cx="381000" cy="365125"/>
          </a:xfrm>
        </p:spPr>
        <p:txBody>
          <a:bodyPr/>
          <a:lstStyle/>
          <a:p>
            <a:fld id="{7B24C97D-8DA9-4D3C-9629-CF9FF4D008EC}" type="slidenum">
              <a:rPr lang="nl-BE" smtClean="0">
                <a:solidFill>
                  <a:schemeClr val="tx1"/>
                </a:solidFill>
              </a:rPr>
              <a:pPr/>
              <a:t>18</a:t>
            </a:fld>
            <a:endParaRPr lang="nl-BE">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3" end="1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0" y="152400"/>
            <a:ext cx="1683281" cy="646331"/>
          </a:xfrm>
          <a:prstGeom prst="rect">
            <a:avLst/>
          </a:prstGeom>
          <a:solidFill>
            <a:schemeClr val="accent1"/>
          </a:solidFill>
        </p:spPr>
        <p:txBody>
          <a:bodyPr wrap="none" rtlCol="0">
            <a:spAutoFit/>
          </a:bodyPr>
          <a:lstStyle/>
          <a:p>
            <a:pPr algn="ctr"/>
            <a:r>
              <a:rPr lang="nl-BE"/>
              <a:t>Sir Alister Hardy</a:t>
            </a:r>
          </a:p>
          <a:p>
            <a:pPr algn="ctr"/>
            <a:r>
              <a:rPr lang="nl-BE"/>
              <a:t>(1896-1985)</a:t>
            </a:r>
          </a:p>
        </p:txBody>
      </p:sp>
      <p:sp>
        <p:nvSpPr>
          <p:cNvPr id="5" name="TextBox 4"/>
          <p:cNvSpPr txBox="1"/>
          <p:nvPr/>
        </p:nvSpPr>
        <p:spPr>
          <a:xfrm>
            <a:off x="228600" y="1066800"/>
            <a:ext cx="7537320" cy="4801314"/>
          </a:xfrm>
          <a:prstGeom prst="rect">
            <a:avLst/>
          </a:prstGeom>
          <a:solidFill>
            <a:schemeClr val="tx2">
              <a:lumMod val="40000"/>
              <a:lumOff val="60000"/>
              <a:alpha val="48000"/>
            </a:schemeClr>
          </a:solidFill>
        </p:spPr>
        <p:txBody>
          <a:bodyPr wrap="none" rtlCol="0">
            <a:spAutoFit/>
          </a:bodyPr>
          <a:lstStyle/>
          <a:p>
            <a:r>
              <a:rPr lang="nl-BE" b="1"/>
              <a:t>Sir Alister Hardy. </a:t>
            </a:r>
            <a:r>
              <a:rPr lang="nl-BE"/>
              <a:t>A marine biologist.</a:t>
            </a:r>
          </a:p>
          <a:p>
            <a:endParaRPr lang="nl-BE"/>
          </a:p>
          <a:p>
            <a:r>
              <a:rPr lang="nl-BE"/>
              <a:t>He based his ideas on those of Wood Jones (1929), </a:t>
            </a:r>
          </a:p>
          <a:p>
            <a:r>
              <a:rPr lang="nl-BE"/>
              <a:t>who specifically focused on our skin:</a:t>
            </a:r>
          </a:p>
          <a:p>
            <a:r>
              <a:rPr lang="nl-BE"/>
              <a:t>naked, thick and with subcutaneous fat.</a:t>
            </a:r>
          </a:p>
          <a:p>
            <a:endParaRPr lang="nl-BE"/>
          </a:p>
          <a:p>
            <a:r>
              <a:rPr lang="nl-BE"/>
              <a:t>After he noticed the subcutaneous blubber of marine animals.</a:t>
            </a:r>
          </a:p>
          <a:p>
            <a:r>
              <a:rPr lang="nl-BE"/>
              <a:t>1960. (And … after having kept these ideas 30 years for himself ...):</a:t>
            </a:r>
          </a:p>
          <a:p>
            <a:r>
              <a:rPr lang="en-US" b="1">
                <a:latin typeface="Times New Roman" pitchFamily="18" charset="0"/>
                <a:cs typeface="Times New Roman" pitchFamily="18" charset="0"/>
              </a:rPr>
              <a:t>"I have been toying with this concept of Man's evolution for many years, </a:t>
            </a:r>
          </a:p>
          <a:p>
            <a:r>
              <a:rPr lang="en-US" b="1">
                <a:latin typeface="Times New Roman" pitchFamily="18" charset="0"/>
                <a:cs typeface="Times New Roman" pitchFamily="18" charset="0"/>
              </a:rPr>
              <a:t>but until this moment, which suddenly appeared to be an appropriate one, </a:t>
            </a:r>
          </a:p>
          <a:p>
            <a:r>
              <a:rPr lang="en-US" b="1">
                <a:latin typeface="Times New Roman" pitchFamily="18" charset="0"/>
                <a:cs typeface="Times New Roman" pitchFamily="18" charset="0"/>
              </a:rPr>
              <a:t>I had hesitated because it had seemed perhaps too fantastic; </a:t>
            </a:r>
          </a:p>
          <a:p>
            <a:r>
              <a:rPr lang="en-US" b="1">
                <a:latin typeface="Times New Roman" pitchFamily="18" charset="0"/>
                <a:cs typeface="Times New Roman" pitchFamily="18" charset="0"/>
              </a:rPr>
              <a:t>yet the more I reflected upon it, </a:t>
            </a:r>
          </a:p>
          <a:p>
            <a:r>
              <a:rPr lang="en-US" b="1">
                <a:latin typeface="Times New Roman" pitchFamily="18" charset="0"/>
                <a:cs typeface="Times New Roman" pitchFamily="18" charset="0"/>
              </a:rPr>
              <a:t>the more I came to believe it to be possible, or even likely."</a:t>
            </a:r>
            <a:endParaRPr lang="nl-BE" b="1">
              <a:latin typeface="Times New Roman" pitchFamily="18" charset="0"/>
              <a:cs typeface="Times New Roman" pitchFamily="18" charset="0"/>
            </a:endParaRPr>
          </a:p>
          <a:p>
            <a:endParaRPr lang="nl-BE"/>
          </a:p>
          <a:p>
            <a:r>
              <a:rPr lang="nl-BE"/>
              <a:t>Picked up by </a:t>
            </a:r>
            <a:r>
              <a:rPr lang="nl-BE" b="1"/>
              <a:t>Desmond Morris</a:t>
            </a:r>
            <a:r>
              <a:rPr lang="nl-BE"/>
              <a:t> in some of his documentaries.</a:t>
            </a:r>
          </a:p>
          <a:p>
            <a:r>
              <a:rPr lang="nl-BE"/>
              <a:t>This inspired </a:t>
            </a:r>
            <a:r>
              <a:rPr lang="nl-BE" b="1"/>
              <a:t>Elaine Morgan</a:t>
            </a:r>
            <a:r>
              <a:rPr lang="nl-BE"/>
              <a:t> (1972), feminist journalist.</a:t>
            </a:r>
          </a:p>
          <a:p>
            <a:r>
              <a:rPr lang="nl-BE"/>
              <a:t>Her books have inspired several others.</a:t>
            </a:r>
            <a:endParaRPr lang="en-US"/>
          </a:p>
        </p:txBody>
      </p:sp>
      <p:sp>
        <p:nvSpPr>
          <p:cNvPr id="6" name="Rectangle 5"/>
          <p:cNvSpPr/>
          <p:nvPr/>
        </p:nvSpPr>
        <p:spPr>
          <a:xfrm>
            <a:off x="533400" y="5943600"/>
            <a:ext cx="7620000" cy="830997"/>
          </a:xfrm>
          <a:prstGeom prst="rect">
            <a:avLst/>
          </a:prstGeom>
          <a:solidFill>
            <a:schemeClr val="tx2">
              <a:lumMod val="40000"/>
              <a:lumOff val="60000"/>
            </a:schemeClr>
          </a:solidFill>
        </p:spPr>
        <p:txBody>
          <a:bodyPr wrap="square">
            <a:spAutoFit/>
          </a:bodyPr>
          <a:lstStyle/>
          <a:p>
            <a:r>
              <a:rPr lang="en-US" sz="1600"/>
              <a:t>Wood Jones F. 1929. Man's place among the mammals. Edward Arnold, London.</a:t>
            </a:r>
          </a:p>
          <a:p>
            <a:r>
              <a:rPr lang="nl-BE" sz="1600"/>
              <a:t>Hardy A. 1960. Was Man more aquatic in the past? New Scientist  7: 642-645.</a:t>
            </a:r>
          </a:p>
          <a:p>
            <a:pPr lvl="0"/>
            <a:r>
              <a:rPr lang="en-US" sz="1600">
                <a:ea typeface="Calibri" pitchFamily="34" charset="0"/>
                <a:cs typeface="Times New Roman" pitchFamily="18" charset="0"/>
              </a:rPr>
              <a:t>Morgan E. 1972. The descent of woman. Stein and Day, New York.</a:t>
            </a:r>
            <a:endParaRPr lang="en-US" sz="3600"/>
          </a:p>
        </p:txBody>
      </p:sp>
      <p:sp>
        <p:nvSpPr>
          <p:cNvPr id="7" name="TextBox 6"/>
          <p:cNvSpPr txBox="1"/>
          <p:nvPr/>
        </p:nvSpPr>
        <p:spPr>
          <a:xfrm>
            <a:off x="2362200" y="152400"/>
            <a:ext cx="2693686" cy="605294"/>
          </a:xfrm>
          <a:prstGeom prst="rect">
            <a:avLst/>
          </a:prstGeom>
          <a:solidFill>
            <a:schemeClr val="tx2">
              <a:lumMod val="40000"/>
              <a:lumOff val="60000"/>
            </a:schemeClr>
          </a:solidFill>
        </p:spPr>
        <p:txBody>
          <a:bodyPr wrap="none" rtlCol="0">
            <a:spAutoFit/>
          </a:bodyPr>
          <a:lstStyle/>
          <a:p>
            <a:pPr>
              <a:lnSpc>
                <a:spcPts val="2000"/>
              </a:lnSpc>
            </a:pPr>
            <a:r>
              <a:rPr lang="nl-BE" sz="2000" b="1"/>
              <a:t>Introduction: </a:t>
            </a:r>
          </a:p>
          <a:p>
            <a:pPr>
              <a:lnSpc>
                <a:spcPts val="2000"/>
              </a:lnSpc>
            </a:pPr>
            <a:r>
              <a:rPr lang="nl-BE" sz="2000" b="1"/>
              <a:t>Brief history of the idea</a:t>
            </a:r>
          </a:p>
        </p:txBody>
      </p:sp>
      <p:sp>
        <p:nvSpPr>
          <p:cNvPr id="8" name="Slide Number Placeholder 7"/>
          <p:cNvSpPr>
            <a:spLocks noGrp="1"/>
          </p:cNvSpPr>
          <p:nvPr>
            <p:ph type="sldNum" sz="quarter" idx="12"/>
          </p:nvPr>
        </p:nvSpPr>
        <p:spPr/>
        <p:txBody>
          <a:bodyPr/>
          <a:lstStyle/>
          <a:p>
            <a:fld id="{7B24C97D-8DA9-4D3C-9629-CF9FF4D008EC}" type="slidenum">
              <a:rPr lang="nl-BE" smtClean="0"/>
              <a:pPr/>
              <a:t>19</a:t>
            </a:fld>
            <a:endParaRPr lang="nl-BE"/>
          </a:p>
        </p:txBody>
      </p:sp>
      <p:pic>
        <p:nvPicPr>
          <p:cNvPr id="75778" name="Picture 2" descr="C:\Documents and Settings\mvaneech\My Documents\_Mario Central\__Manuscripts in preparation\AAT Book\Figures\Cover pictures\Not suitable\HardyS2.jpg"/>
          <p:cNvPicPr>
            <a:picLocks noChangeAspect="1" noChangeArrowheads="1"/>
          </p:cNvPicPr>
          <p:nvPr/>
        </p:nvPicPr>
        <p:blipFill>
          <a:blip r:embed="rId2"/>
          <a:srcRect/>
          <a:stretch>
            <a:fillRect/>
          </a:stretch>
        </p:blipFill>
        <p:spPr bwMode="auto">
          <a:xfrm>
            <a:off x="6858000" y="838200"/>
            <a:ext cx="1676400" cy="20431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Was-Man-More-Aquatic2.jpg"/>
          <p:cNvPicPr>
            <a:picLocks noChangeAspect="1"/>
          </p:cNvPicPr>
          <p:nvPr/>
        </p:nvPicPr>
        <p:blipFill>
          <a:blip r:embed="rId2" cstate="print"/>
          <a:stretch>
            <a:fillRect/>
          </a:stretch>
        </p:blipFill>
        <p:spPr>
          <a:xfrm>
            <a:off x="1923923" y="76200"/>
            <a:ext cx="5296154" cy="6553200"/>
          </a:xfrm>
          <a:prstGeom prst="rect">
            <a:avLst/>
          </a:prstGeom>
        </p:spPr>
      </p:pic>
      <p:sp>
        <p:nvSpPr>
          <p:cNvPr id="3" name="Slide Number Placeholder 2"/>
          <p:cNvSpPr>
            <a:spLocks noGrp="1"/>
          </p:cNvSpPr>
          <p:nvPr>
            <p:ph type="sldNum" sz="quarter" idx="12"/>
          </p:nvPr>
        </p:nvSpPr>
        <p:spPr/>
        <p:txBody>
          <a:bodyPr/>
          <a:lstStyle/>
          <a:p>
            <a:fld id="{7B24C97D-8DA9-4D3C-9629-CF9FF4D008EC}" type="slidenum">
              <a:rPr lang="nl-BE" smtClean="0"/>
              <a:pPr/>
              <a:t>2</a:t>
            </a:fld>
            <a:endParaRPr lang="nl-B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gan. Descent of Woman.jpg"/>
          <p:cNvPicPr>
            <a:picLocks noChangeAspect="1"/>
          </p:cNvPicPr>
          <p:nvPr/>
        </p:nvPicPr>
        <p:blipFill>
          <a:blip r:embed="rId2"/>
          <a:srcRect l="3778" t="2222" r="5429" b="13333"/>
          <a:stretch>
            <a:fillRect/>
          </a:stretch>
        </p:blipFill>
        <p:spPr>
          <a:xfrm>
            <a:off x="3425992" y="838200"/>
            <a:ext cx="3889208" cy="5374178"/>
          </a:xfrm>
          <a:prstGeom prst="rect">
            <a:avLst/>
          </a:prstGeom>
        </p:spPr>
      </p:pic>
      <p:sp>
        <p:nvSpPr>
          <p:cNvPr id="20481" name="Rectangle 1"/>
          <p:cNvSpPr>
            <a:spLocks noChangeArrowheads="1"/>
          </p:cNvSpPr>
          <p:nvPr/>
        </p:nvSpPr>
        <p:spPr bwMode="auto">
          <a:xfrm>
            <a:off x="1066800" y="6412468"/>
            <a:ext cx="6535251" cy="369332"/>
          </a:xfrm>
          <a:prstGeom prst="rect">
            <a:avLst/>
          </a:prstGeom>
          <a:solidFill>
            <a:schemeClr val="accent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en-US"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Morgan E. 1972. The descent of woman. Stein and Day, </a:t>
            </a:r>
            <a:r>
              <a:rPr lang="en-US">
                <a:latin typeface="Times New Roman" pitchFamily="18" charset="0"/>
                <a:ea typeface="Calibri" pitchFamily="34" charset="0"/>
                <a:cs typeface="Times New Roman" pitchFamily="18" charset="0"/>
              </a:rPr>
              <a:t>New York</a:t>
            </a:r>
            <a:r>
              <a:rPr kumimoji="0" lang="en-US"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endParaRPr kumimoji="0" lang="en-US" sz="4000" b="0" i="0" u="none" strike="noStrike" cap="none" normalizeH="0" baseline="0">
              <a:ln>
                <a:noFill/>
              </a:ln>
              <a:solidFill>
                <a:schemeClr val="tx1"/>
              </a:solidFill>
              <a:effectLst/>
              <a:latin typeface="Arial" pitchFamily="34" charset="0"/>
            </a:endParaRPr>
          </a:p>
        </p:txBody>
      </p:sp>
      <p:sp>
        <p:nvSpPr>
          <p:cNvPr id="4" name="Slide Number Placeholder 3"/>
          <p:cNvSpPr>
            <a:spLocks noGrp="1"/>
          </p:cNvSpPr>
          <p:nvPr>
            <p:ph type="sldNum" sz="quarter" idx="12"/>
          </p:nvPr>
        </p:nvSpPr>
        <p:spPr/>
        <p:txBody>
          <a:bodyPr/>
          <a:lstStyle/>
          <a:p>
            <a:fld id="{7B24C97D-8DA9-4D3C-9629-CF9FF4D008EC}" type="slidenum">
              <a:rPr lang="nl-BE" smtClean="0"/>
              <a:pPr/>
              <a:t>20</a:t>
            </a:fld>
            <a:endParaRPr lang="nl-BE"/>
          </a:p>
        </p:txBody>
      </p:sp>
      <p:sp>
        <p:nvSpPr>
          <p:cNvPr id="5" name="TextBox 4"/>
          <p:cNvSpPr txBox="1"/>
          <p:nvPr/>
        </p:nvSpPr>
        <p:spPr>
          <a:xfrm>
            <a:off x="3326114" y="152400"/>
            <a:ext cx="2693686" cy="605294"/>
          </a:xfrm>
          <a:prstGeom prst="rect">
            <a:avLst/>
          </a:prstGeom>
          <a:solidFill>
            <a:schemeClr val="tx2">
              <a:lumMod val="40000"/>
              <a:lumOff val="60000"/>
            </a:schemeClr>
          </a:solidFill>
        </p:spPr>
        <p:txBody>
          <a:bodyPr wrap="none" rtlCol="0">
            <a:spAutoFit/>
          </a:bodyPr>
          <a:lstStyle/>
          <a:p>
            <a:pPr algn="ctr">
              <a:lnSpc>
                <a:spcPts val="2000"/>
              </a:lnSpc>
            </a:pPr>
            <a:r>
              <a:rPr lang="nl-BE" sz="2000" b="1"/>
              <a:t>Introduction: </a:t>
            </a:r>
          </a:p>
          <a:p>
            <a:pPr algn="ctr">
              <a:lnSpc>
                <a:spcPts val="2000"/>
              </a:lnSpc>
            </a:pPr>
            <a:r>
              <a:rPr lang="nl-BE" sz="2000" b="1"/>
              <a:t>Brief history of the idea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48534"/>
            <a:ext cx="3124200" cy="316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nodeType="afterEffect">
                                  <p:stCondLst>
                                    <p:cond delay="100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gan. Aquatic Ape Hypothesis.jpg"/>
          <p:cNvPicPr>
            <a:picLocks noChangeAspect="1"/>
          </p:cNvPicPr>
          <p:nvPr/>
        </p:nvPicPr>
        <p:blipFill>
          <a:blip r:embed="rId2" cstate="print"/>
          <a:stretch>
            <a:fillRect/>
          </a:stretch>
        </p:blipFill>
        <p:spPr>
          <a:xfrm>
            <a:off x="2777591" y="990600"/>
            <a:ext cx="3851809" cy="5181600"/>
          </a:xfrm>
          <a:prstGeom prst="rect">
            <a:avLst/>
          </a:prstGeom>
        </p:spPr>
      </p:pic>
      <p:sp>
        <p:nvSpPr>
          <p:cNvPr id="4" name="TextBox 3"/>
          <p:cNvSpPr txBox="1"/>
          <p:nvPr/>
        </p:nvSpPr>
        <p:spPr>
          <a:xfrm>
            <a:off x="1752600" y="6400800"/>
            <a:ext cx="6779548" cy="369332"/>
          </a:xfrm>
          <a:prstGeom prst="rect">
            <a:avLst/>
          </a:prstGeom>
          <a:solidFill>
            <a:schemeClr val="accent1"/>
          </a:solidFill>
        </p:spPr>
        <p:txBody>
          <a:bodyPr wrap="none" rtlCol="0">
            <a:spAutoFit/>
          </a:bodyPr>
          <a:lstStyle/>
          <a:p>
            <a:r>
              <a:rPr lang="en-US"/>
              <a:t>Morgan E. 1997. The aquatic ape hypothesis. Souvenir Press, London.</a:t>
            </a:r>
            <a:endParaRPr lang="nl-BE"/>
          </a:p>
        </p:txBody>
      </p:sp>
      <p:sp>
        <p:nvSpPr>
          <p:cNvPr id="5" name="Slide Number Placeholder 4"/>
          <p:cNvSpPr>
            <a:spLocks noGrp="1"/>
          </p:cNvSpPr>
          <p:nvPr>
            <p:ph type="sldNum" sz="quarter" idx="12"/>
          </p:nvPr>
        </p:nvSpPr>
        <p:spPr/>
        <p:txBody>
          <a:bodyPr/>
          <a:lstStyle/>
          <a:p>
            <a:fld id="{7B24C97D-8DA9-4D3C-9629-CF9FF4D008EC}" type="slidenum">
              <a:rPr lang="nl-BE" smtClean="0"/>
              <a:pPr/>
              <a:t>21</a:t>
            </a:fld>
            <a:endParaRPr lang="nl-BE"/>
          </a:p>
        </p:txBody>
      </p:sp>
      <p:sp>
        <p:nvSpPr>
          <p:cNvPr id="6" name="TextBox 5"/>
          <p:cNvSpPr txBox="1"/>
          <p:nvPr/>
        </p:nvSpPr>
        <p:spPr>
          <a:xfrm>
            <a:off x="3173714" y="152400"/>
            <a:ext cx="2693686" cy="605294"/>
          </a:xfrm>
          <a:prstGeom prst="rect">
            <a:avLst/>
          </a:prstGeom>
          <a:solidFill>
            <a:schemeClr val="tx2">
              <a:lumMod val="40000"/>
              <a:lumOff val="60000"/>
            </a:schemeClr>
          </a:solidFill>
        </p:spPr>
        <p:txBody>
          <a:bodyPr wrap="none" rtlCol="0">
            <a:spAutoFit/>
          </a:bodyPr>
          <a:lstStyle/>
          <a:p>
            <a:pPr algn="ctr">
              <a:lnSpc>
                <a:spcPts val="2000"/>
              </a:lnSpc>
            </a:pPr>
            <a:r>
              <a:rPr lang="nl-BE" sz="2000" b="1"/>
              <a:t>Introduction: </a:t>
            </a:r>
          </a:p>
          <a:p>
            <a:pPr algn="ctr">
              <a:lnSpc>
                <a:spcPts val="2000"/>
              </a:lnSpc>
            </a:pPr>
            <a:r>
              <a:rPr lang="nl-BE" sz="2000" b="1"/>
              <a:t>Brief history of the idea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haegen cover.jpg"/>
          <p:cNvPicPr>
            <a:picLocks noChangeAspect="1"/>
          </p:cNvPicPr>
          <p:nvPr/>
        </p:nvPicPr>
        <p:blipFill>
          <a:blip r:embed="rId2" cstate="print"/>
          <a:stretch>
            <a:fillRect/>
          </a:stretch>
        </p:blipFill>
        <p:spPr>
          <a:xfrm>
            <a:off x="2851878" y="838200"/>
            <a:ext cx="3777522" cy="5486400"/>
          </a:xfrm>
          <a:prstGeom prst="rect">
            <a:avLst/>
          </a:prstGeom>
        </p:spPr>
      </p:pic>
      <p:sp>
        <p:nvSpPr>
          <p:cNvPr id="3" name="TextBox 2"/>
          <p:cNvSpPr txBox="1"/>
          <p:nvPr/>
        </p:nvSpPr>
        <p:spPr>
          <a:xfrm>
            <a:off x="1219200" y="6412468"/>
            <a:ext cx="7191392" cy="369332"/>
          </a:xfrm>
          <a:prstGeom prst="rect">
            <a:avLst/>
          </a:prstGeom>
          <a:solidFill>
            <a:schemeClr val="accent1"/>
          </a:solidFill>
        </p:spPr>
        <p:txBody>
          <a:bodyPr wrap="none" rtlCol="0">
            <a:spAutoFit/>
          </a:bodyPr>
          <a:lstStyle/>
          <a:p>
            <a:r>
              <a:rPr lang="nl-BE"/>
              <a:t>Verhaegen, M. 1997. In den beginne was het water. Hadewijch, Antwerpen</a:t>
            </a:r>
          </a:p>
        </p:txBody>
      </p:sp>
      <p:sp>
        <p:nvSpPr>
          <p:cNvPr id="4" name="Slide Number Placeholder 3"/>
          <p:cNvSpPr>
            <a:spLocks noGrp="1"/>
          </p:cNvSpPr>
          <p:nvPr>
            <p:ph type="sldNum" sz="quarter" idx="12"/>
          </p:nvPr>
        </p:nvSpPr>
        <p:spPr/>
        <p:txBody>
          <a:bodyPr/>
          <a:lstStyle/>
          <a:p>
            <a:fld id="{7B24C97D-8DA9-4D3C-9629-CF9FF4D008EC}" type="slidenum">
              <a:rPr lang="nl-BE" smtClean="0"/>
              <a:pPr/>
              <a:t>22</a:t>
            </a:fld>
            <a:endParaRPr lang="nl-BE"/>
          </a:p>
        </p:txBody>
      </p:sp>
      <p:sp>
        <p:nvSpPr>
          <p:cNvPr id="5" name="TextBox 4"/>
          <p:cNvSpPr txBox="1"/>
          <p:nvPr/>
        </p:nvSpPr>
        <p:spPr>
          <a:xfrm>
            <a:off x="3326114" y="152400"/>
            <a:ext cx="2693686" cy="605294"/>
          </a:xfrm>
          <a:prstGeom prst="rect">
            <a:avLst/>
          </a:prstGeom>
          <a:solidFill>
            <a:schemeClr val="tx2">
              <a:lumMod val="40000"/>
              <a:lumOff val="60000"/>
            </a:schemeClr>
          </a:solidFill>
        </p:spPr>
        <p:txBody>
          <a:bodyPr wrap="none" rtlCol="0">
            <a:spAutoFit/>
          </a:bodyPr>
          <a:lstStyle/>
          <a:p>
            <a:pPr algn="ctr">
              <a:lnSpc>
                <a:spcPts val="2000"/>
              </a:lnSpc>
            </a:pPr>
            <a:r>
              <a:rPr lang="nl-BE" sz="2000" b="1"/>
              <a:t>Introduction: </a:t>
            </a:r>
          </a:p>
          <a:p>
            <a:pPr algn="ctr">
              <a:lnSpc>
                <a:spcPts val="2000"/>
              </a:lnSpc>
            </a:pPr>
            <a:r>
              <a:rPr lang="nl-BE" sz="2000" b="1"/>
              <a:t>Brief history of the idea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57200" y="457200"/>
            <a:ext cx="8686800" cy="640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xtBox 3"/>
          <p:cNvSpPr txBox="1"/>
          <p:nvPr/>
        </p:nvSpPr>
        <p:spPr>
          <a:xfrm>
            <a:off x="2438400" y="990600"/>
            <a:ext cx="3643498" cy="369332"/>
          </a:xfrm>
          <a:prstGeom prst="rect">
            <a:avLst/>
          </a:prstGeom>
          <a:noFill/>
        </p:spPr>
        <p:txBody>
          <a:bodyPr wrap="none" rtlCol="0">
            <a:spAutoFit/>
          </a:bodyPr>
          <a:lstStyle/>
          <a:p>
            <a:r>
              <a:rPr lang="nl-BE"/>
              <a:t>'Half apes': galago, indri, maki, lemur</a:t>
            </a:r>
          </a:p>
        </p:txBody>
      </p:sp>
      <p:sp>
        <p:nvSpPr>
          <p:cNvPr id="7" name="TextBox 6"/>
          <p:cNvSpPr txBox="1"/>
          <p:nvPr/>
        </p:nvSpPr>
        <p:spPr>
          <a:xfrm>
            <a:off x="1447800" y="2590800"/>
            <a:ext cx="1028038" cy="369332"/>
          </a:xfrm>
          <a:prstGeom prst="rect">
            <a:avLst/>
          </a:prstGeom>
          <a:noFill/>
        </p:spPr>
        <p:txBody>
          <a:bodyPr wrap="none" rtlCol="0">
            <a:spAutoFit/>
          </a:bodyPr>
          <a:lstStyle/>
          <a:p>
            <a:r>
              <a:rPr lang="nl-BE"/>
              <a:t>Monkeys</a:t>
            </a:r>
          </a:p>
        </p:txBody>
      </p:sp>
      <p:sp>
        <p:nvSpPr>
          <p:cNvPr id="10" name="Oval 9"/>
          <p:cNvSpPr/>
          <p:nvPr/>
        </p:nvSpPr>
        <p:spPr>
          <a:xfrm>
            <a:off x="838200" y="1447800"/>
            <a:ext cx="8229600" cy="5486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p:cNvSpPr txBox="1"/>
          <p:nvPr/>
        </p:nvSpPr>
        <p:spPr>
          <a:xfrm>
            <a:off x="3352800" y="4419600"/>
            <a:ext cx="1196161" cy="369332"/>
          </a:xfrm>
          <a:prstGeom prst="rect">
            <a:avLst/>
          </a:prstGeom>
          <a:noFill/>
        </p:spPr>
        <p:txBody>
          <a:bodyPr wrap="none" rtlCol="0">
            <a:spAutoFit/>
          </a:bodyPr>
          <a:lstStyle/>
          <a:p>
            <a:r>
              <a:rPr lang="nl-BE"/>
              <a:t>Hominoids</a:t>
            </a:r>
          </a:p>
        </p:txBody>
      </p:sp>
      <p:sp>
        <p:nvSpPr>
          <p:cNvPr id="13" name="TextBox 12"/>
          <p:cNvSpPr txBox="1"/>
          <p:nvPr/>
        </p:nvSpPr>
        <p:spPr>
          <a:xfrm>
            <a:off x="2133600" y="1828800"/>
            <a:ext cx="5669565" cy="1200329"/>
          </a:xfrm>
          <a:prstGeom prst="rect">
            <a:avLst/>
          </a:prstGeom>
          <a:noFill/>
        </p:spPr>
        <p:txBody>
          <a:bodyPr wrap="none" rtlCol="0">
            <a:spAutoFit/>
          </a:bodyPr>
          <a:lstStyle/>
          <a:p>
            <a:pPr algn="ctr"/>
            <a:r>
              <a:rPr lang="nl-BE"/>
              <a:t>Monkeys: </a:t>
            </a:r>
          </a:p>
          <a:p>
            <a:pPr algn="ctr"/>
            <a:r>
              <a:rPr lang="nl-BE"/>
              <a:t>New World: S. American primates: capucine, tamarin </a:t>
            </a:r>
          </a:p>
          <a:p>
            <a:pPr algn="ctr"/>
            <a:r>
              <a:rPr lang="nl-BE"/>
              <a:t>Old World: vervet monkey, marmoset, </a:t>
            </a:r>
          </a:p>
          <a:p>
            <a:pPr algn="ctr"/>
            <a:r>
              <a:rPr lang="nl-BE"/>
              <a:t>                                      proboscis monkey, baboon, macaque</a:t>
            </a:r>
          </a:p>
        </p:txBody>
      </p:sp>
      <p:sp>
        <p:nvSpPr>
          <p:cNvPr id="14" name="Oval 13"/>
          <p:cNvSpPr/>
          <p:nvPr/>
        </p:nvSpPr>
        <p:spPr>
          <a:xfrm>
            <a:off x="1981200" y="3124200"/>
            <a:ext cx="5791200" cy="3810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p:cNvSpPr txBox="1"/>
          <p:nvPr/>
        </p:nvSpPr>
        <p:spPr>
          <a:xfrm>
            <a:off x="3869446" y="3163669"/>
            <a:ext cx="1965603" cy="369332"/>
          </a:xfrm>
          <a:prstGeom prst="rect">
            <a:avLst/>
          </a:prstGeom>
          <a:noFill/>
        </p:spPr>
        <p:txBody>
          <a:bodyPr wrap="none" rtlCol="0">
            <a:spAutoFit/>
          </a:bodyPr>
          <a:lstStyle/>
          <a:p>
            <a:pPr algn="ctr"/>
            <a:r>
              <a:rPr lang="nl-BE"/>
              <a:t>Apes (Hominoids): </a:t>
            </a:r>
          </a:p>
        </p:txBody>
      </p:sp>
      <p:sp>
        <p:nvSpPr>
          <p:cNvPr id="12" name="Oval 11"/>
          <p:cNvSpPr/>
          <p:nvPr/>
        </p:nvSpPr>
        <p:spPr>
          <a:xfrm>
            <a:off x="4572000" y="3810000"/>
            <a:ext cx="31242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Box 8"/>
          <p:cNvSpPr txBox="1"/>
          <p:nvPr/>
        </p:nvSpPr>
        <p:spPr>
          <a:xfrm>
            <a:off x="5181600" y="4038600"/>
            <a:ext cx="1732013" cy="2031325"/>
          </a:xfrm>
          <a:prstGeom prst="rect">
            <a:avLst/>
          </a:prstGeom>
          <a:noFill/>
        </p:spPr>
        <p:txBody>
          <a:bodyPr wrap="none" rtlCol="0">
            <a:spAutoFit/>
          </a:bodyPr>
          <a:lstStyle/>
          <a:p>
            <a:pPr algn="ctr"/>
            <a:r>
              <a:rPr lang="nl-BE" b="1"/>
              <a:t>Hominids:</a:t>
            </a:r>
          </a:p>
          <a:p>
            <a:pPr algn="ctr"/>
            <a:r>
              <a:rPr lang="nl-BE" b="1"/>
              <a:t>(great apes)</a:t>
            </a:r>
          </a:p>
          <a:p>
            <a:pPr algn="ctr"/>
            <a:endParaRPr lang="nl-BE"/>
          </a:p>
          <a:p>
            <a:pPr algn="ctr"/>
            <a:r>
              <a:rPr lang="nl-BE"/>
              <a:t>orangutan (Asia)</a:t>
            </a:r>
          </a:p>
          <a:p>
            <a:pPr algn="ctr"/>
            <a:r>
              <a:rPr lang="nl-BE"/>
              <a:t> </a:t>
            </a:r>
            <a:r>
              <a:rPr lang="nl-BE" i="1"/>
              <a:t>Gorilla</a:t>
            </a:r>
            <a:endParaRPr lang="nl-BE"/>
          </a:p>
          <a:p>
            <a:pPr algn="ctr"/>
            <a:r>
              <a:rPr lang="nl-BE"/>
              <a:t> chimp (</a:t>
            </a:r>
            <a:r>
              <a:rPr lang="nl-BE" i="1"/>
              <a:t>Pan</a:t>
            </a:r>
            <a:r>
              <a:rPr lang="nl-BE"/>
              <a:t>)</a:t>
            </a:r>
          </a:p>
          <a:p>
            <a:pPr algn="ctr"/>
            <a:r>
              <a:rPr lang="nl-BE"/>
              <a:t>man (</a:t>
            </a:r>
            <a:r>
              <a:rPr lang="nl-BE" i="1"/>
              <a:t>Homo)</a:t>
            </a:r>
          </a:p>
        </p:txBody>
      </p:sp>
      <p:sp>
        <p:nvSpPr>
          <p:cNvPr id="16" name="TextBox 15"/>
          <p:cNvSpPr txBox="1"/>
          <p:nvPr/>
        </p:nvSpPr>
        <p:spPr>
          <a:xfrm>
            <a:off x="3003563" y="0"/>
            <a:ext cx="3321037" cy="400110"/>
          </a:xfrm>
          <a:prstGeom prst="rect">
            <a:avLst/>
          </a:prstGeom>
          <a:solidFill>
            <a:schemeClr val="tx2">
              <a:lumMod val="40000"/>
              <a:lumOff val="60000"/>
            </a:schemeClr>
          </a:solidFill>
        </p:spPr>
        <p:txBody>
          <a:bodyPr wrap="none" rtlCol="0">
            <a:spAutoFit/>
          </a:bodyPr>
          <a:lstStyle/>
          <a:p>
            <a:r>
              <a:rPr lang="nl-BE" sz="2000" b="1"/>
              <a:t>Introduction: extant primates</a:t>
            </a:r>
          </a:p>
        </p:txBody>
      </p:sp>
      <p:sp>
        <p:nvSpPr>
          <p:cNvPr id="18" name="TextBox 17"/>
          <p:cNvSpPr txBox="1"/>
          <p:nvPr/>
        </p:nvSpPr>
        <p:spPr>
          <a:xfrm>
            <a:off x="2813700" y="4237672"/>
            <a:ext cx="1544012" cy="1477328"/>
          </a:xfrm>
          <a:prstGeom prst="rect">
            <a:avLst/>
          </a:prstGeom>
          <a:noFill/>
        </p:spPr>
        <p:txBody>
          <a:bodyPr wrap="none" rtlCol="0">
            <a:spAutoFit/>
          </a:bodyPr>
          <a:lstStyle/>
          <a:p>
            <a:pPr algn="ctr"/>
            <a:r>
              <a:rPr lang="nl-BE" b="1"/>
              <a:t>Hylobatidae</a:t>
            </a:r>
          </a:p>
          <a:p>
            <a:pPr algn="ctr"/>
            <a:r>
              <a:rPr lang="nl-BE" b="1"/>
              <a:t>(lesser apes)</a:t>
            </a:r>
          </a:p>
          <a:p>
            <a:pPr algn="ctr"/>
            <a:endParaRPr lang="nl-BE"/>
          </a:p>
          <a:p>
            <a:pPr algn="ctr"/>
            <a:r>
              <a:rPr lang="nl-BE"/>
              <a:t>gibbon (Asia)</a:t>
            </a:r>
          </a:p>
          <a:p>
            <a:pPr algn="ctr"/>
            <a:r>
              <a:rPr lang="nl-BE"/>
              <a:t>siamang (Asia)</a:t>
            </a:r>
          </a:p>
        </p:txBody>
      </p:sp>
      <p:sp>
        <p:nvSpPr>
          <p:cNvPr id="17" name="Slide Number Placeholder 16"/>
          <p:cNvSpPr>
            <a:spLocks noGrp="1"/>
          </p:cNvSpPr>
          <p:nvPr>
            <p:ph type="sldNum" sz="quarter" idx="12"/>
          </p:nvPr>
        </p:nvSpPr>
        <p:spPr>
          <a:xfrm>
            <a:off x="6553200" y="6324600"/>
            <a:ext cx="2133600" cy="365125"/>
          </a:xfrm>
        </p:spPr>
        <p:txBody>
          <a:bodyPr/>
          <a:lstStyle/>
          <a:p>
            <a:fld id="{7B24C97D-8DA9-4D3C-9629-CF9FF4D008EC}" type="slidenum">
              <a:rPr lang="nl-BE" smtClean="0"/>
              <a:pPr/>
              <a:t>23</a:t>
            </a:fld>
            <a:endParaRPr lang="nl-B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7000634" cy="461665"/>
          </a:xfrm>
          <a:prstGeom prst="rect">
            <a:avLst/>
          </a:prstGeom>
        </p:spPr>
        <p:txBody>
          <a:bodyPr wrap="none">
            <a:spAutoFit/>
          </a:bodyPr>
          <a:lstStyle/>
          <a:p>
            <a:r>
              <a:rPr lang="nl-BE" sz="2400" b="1" i="1"/>
              <a:t>Homo sapiens</a:t>
            </a:r>
            <a:r>
              <a:rPr lang="nl-BE" sz="2400" b="1"/>
              <a:t> is an extremely special primate/animal</a:t>
            </a:r>
          </a:p>
        </p:txBody>
      </p:sp>
      <p:sp>
        <p:nvSpPr>
          <p:cNvPr id="3" name="TextBox 2"/>
          <p:cNvSpPr txBox="1"/>
          <p:nvPr/>
        </p:nvSpPr>
        <p:spPr>
          <a:xfrm>
            <a:off x="1447800" y="1295400"/>
            <a:ext cx="6442789" cy="4708981"/>
          </a:xfrm>
          <a:prstGeom prst="rect">
            <a:avLst/>
          </a:prstGeom>
          <a:solidFill>
            <a:schemeClr val="tx2">
              <a:lumMod val="40000"/>
              <a:lumOff val="60000"/>
              <a:alpha val="60000"/>
            </a:schemeClr>
          </a:solidFill>
        </p:spPr>
        <p:txBody>
          <a:bodyPr wrap="none" rtlCol="0">
            <a:spAutoFit/>
          </a:bodyPr>
          <a:lstStyle/>
          <a:p>
            <a:r>
              <a:rPr lang="nl-BE" sz="2000"/>
              <a:t>1. Only fully upright animal (except penguins?)</a:t>
            </a:r>
          </a:p>
          <a:p>
            <a:r>
              <a:rPr lang="nl-BE" sz="2000"/>
              <a:t>2. </a:t>
            </a:r>
            <a:r>
              <a:rPr lang="en-BE" sz="2000"/>
              <a:t>Fu</a:t>
            </a:r>
            <a:r>
              <a:rPr lang="nl-BE" sz="2000"/>
              <a:t>rless: naked</a:t>
            </a:r>
          </a:p>
          <a:p>
            <a:r>
              <a:rPr lang="nl-BE" sz="2000"/>
              <a:t>3. Streamlined</a:t>
            </a:r>
          </a:p>
          <a:p>
            <a:r>
              <a:rPr lang="nl-BE" sz="2000"/>
              <a:t>4. Subcutaneous fat/ Extremely fat (and helpless?) neonates</a:t>
            </a:r>
          </a:p>
          <a:p>
            <a:r>
              <a:rPr lang="nl-BE" sz="2000"/>
              <a:t>5. Our bodies are wasteful with water and salt</a:t>
            </a:r>
          </a:p>
          <a:p>
            <a:r>
              <a:rPr lang="nl-BE" sz="2000"/>
              <a:t>	Sweat glands all over the body</a:t>
            </a:r>
          </a:p>
          <a:p>
            <a:r>
              <a:rPr lang="nl-BE" sz="2000"/>
              <a:t>	Multipyramidal reins</a:t>
            </a:r>
          </a:p>
          <a:p>
            <a:r>
              <a:rPr lang="nl-BE" sz="2000"/>
              <a:t>6. External nose - everted lips - philtrum -mouth breathing</a:t>
            </a:r>
          </a:p>
          <a:p>
            <a:r>
              <a:rPr lang="nl-BE" sz="2000"/>
              <a:t>7. Voluntary breath control/Diving reflex</a:t>
            </a:r>
          </a:p>
          <a:p>
            <a:r>
              <a:rPr lang="nl-BE" sz="2000"/>
              <a:t>8. Reduced colour vision</a:t>
            </a:r>
          </a:p>
          <a:p>
            <a:r>
              <a:rPr lang="nl-BE" sz="2000"/>
              <a:t>9. Reduced olfactory capacity (smell)</a:t>
            </a:r>
          </a:p>
          <a:p>
            <a:r>
              <a:rPr lang="nl-BE" sz="2000"/>
              <a:t>10. Increased manual dexterity and tactility</a:t>
            </a:r>
          </a:p>
          <a:p>
            <a:r>
              <a:rPr lang="nl-BE" sz="2000"/>
              <a:t>11. Sexuality: Face-to-face mating - Hymen - Menstrual cycle</a:t>
            </a:r>
          </a:p>
          <a:p>
            <a:r>
              <a:rPr lang="nl-BE" sz="2000"/>
              <a:t>12. Large brains</a:t>
            </a:r>
          </a:p>
          <a:p>
            <a:r>
              <a:rPr lang="nl-BE" sz="2000"/>
              <a:t>13. Sea food, Song and Speech</a:t>
            </a:r>
          </a:p>
        </p:txBody>
      </p:sp>
      <p:sp>
        <p:nvSpPr>
          <p:cNvPr id="4" name="Slide Number Placeholder 3"/>
          <p:cNvSpPr>
            <a:spLocks noGrp="1"/>
          </p:cNvSpPr>
          <p:nvPr>
            <p:ph type="sldNum" sz="quarter" idx="12"/>
          </p:nvPr>
        </p:nvSpPr>
        <p:spPr/>
        <p:txBody>
          <a:bodyPr/>
          <a:lstStyle/>
          <a:p>
            <a:fld id="{7B24C97D-8DA9-4D3C-9629-CF9FF4D008EC}" type="slidenum">
              <a:rPr lang="nl-BE" smtClean="0"/>
              <a:pPr/>
              <a:t>24</a:t>
            </a:fld>
            <a:endParaRPr lang="nl-B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l="10843" t="5140" r="16867" b="26755"/>
          <a:stretch>
            <a:fillRect/>
          </a:stretch>
        </p:blipFill>
        <p:spPr bwMode="auto">
          <a:xfrm>
            <a:off x="609600" y="2667000"/>
            <a:ext cx="5260674" cy="4038600"/>
          </a:xfrm>
          <a:prstGeom prst="rect">
            <a:avLst/>
          </a:prstGeom>
          <a:noFill/>
          <a:ln w="9525">
            <a:noFill/>
            <a:miter lim="800000"/>
            <a:headEnd/>
            <a:tailEnd/>
          </a:ln>
          <a:effectLst/>
        </p:spPr>
      </p:pic>
      <p:sp>
        <p:nvSpPr>
          <p:cNvPr id="3" name="Rectangle 2"/>
          <p:cNvSpPr/>
          <p:nvPr/>
        </p:nvSpPr>
        <p:spPr>
          <a:xfrm>
            <a:off x="609600" y="76200"/>
            <a:ext cx="8229600" cy="2523768"/>
          </a:xfrm>
          <a:prstGeom prst="rect">
            <a:avLst/>
          </a:prstGeom>
          <a:solidFill>
            <a:schemeClr val="tx2">
              <a:lumMod val="40000"/>
              <a:lumOff val="60000"/>
              <a:alpha val="57000"/>
            </a:schemeClr>
          </a:solidFill>
        </p:spPr>
        <p:txBody>
          <a:bodyPr wrap="square">
            <a:spAutoFit/>
          </a:bodyPr>
          <a:lstStyle/>
          <a:p>
            <a:r>
              <a:rPr lang="en-US" sz="2000" b="1"/>
              <a:t>Humans </a:t>
            </a:r>
            <a:r>
              <a:rPr lang="en-US" sz="2000" b="1" dirty="0"/>
              <a:t>are extremely </a:t>
            </a:r>
            <a:r>
              <a:rPr lang="en-US" sz="2000" b="1"/>
              <a:t>special primates/animals</a:t>
            </a:r>
            <a:endParaRPr lang="en-US" sz="2000" b="1" dirty="0"/>
          </a:p>
          <a:p>
            <a:r>
              <a:rPr lang="en-US" sz="2400" b="1" dirty="0"/>
              <a:t>1. The only fully upright </a:t>
            </a:r>
            <a:r>
              <a:rPr lang="en-US" sz="2400" b="1"/>
              <a:t>terrestrial bipedals</a:t>
            </a:r>
          </a:p>
          <a:p>
            <a:r>
              <a:rPr lang="en-US" sz="2000" b="1">
                <a:solidFill>
                  <a:srgbClr val="FF0000"/>
                </a:solidFill>
              </a:rPr>
              <a:t>bipedality is not synonymous to fully upright ( = orthograde) posture</a:t>
            </a:r>
          </a:p>
          <a:p>
            <a:endParaRPr lang="en-US" b="1"/>
          </a:p>
          <a:p>
            <a:r>
              <a:rPr lang="en-US"/>
              <a:t>bipedals not fully upright: dinosaurs </a:t>
            </a:r>
            <a:r>
              <a:rPr lang="nl-BE">
                <a:sym typeface="Wingdings"/>
              </a:rPr>
              <a:t> birds</a:t>
            </a:r>
          </a:p>
          <a:p>
            <a:r>
              <a:rPr lang="nl-BE">
                <a:sym typeface="Wingdings"/>
              </a:rPr>
              <a:t>	   	            kangooroo, jumping mice</a:t>
            </a:r>
          </a:p>
          <a:p>
            <a:r>
              <a:rPr lang="nl-BE">
                <a:sym typeface="Wingdings"/>
              </a:rPr>
              <a:t>occasionally upright bipedal mammals: bears, bush antilopes, mangust, otter</a:t>
            </a:r>
            <a:endParaRPr lang="en-US"/>
          </a:p>
          <a:p>
            <a:r>
              <a:rPr lang="nl-BE">
                <a:sym typeface="Wingdings"/>
              </a:rPr>
              <a:t>occasionally upright bipedal primates: gibbon, long-nosed monkey, gorilla, </a:t>
            </a:r>
            <a:r>
              <a:rPr lang="nl-BE" b="1">
                <a:sym typeface="Wingdings"/>
              </a:rPr>
              <a:t>bonobo</a:t>
            </a:r>
          </a:p>
        </p:txBody>
      </p:sp>
      <p:sp>
        <p:nvSpPr>
          <p:cNvPr id="4" name="Slide Number Placeholder 3"/>
          <p:cNvSpPr>
            <a:spLocks noGrp="1"/>
          </p:cNvSpPr>
          <p:nvPr>
            <p:ph type="sldNum" sz="quarter" idx="12"/>
          </p:nvPr>
        </p:nvSpPr>
        <p:spPr/>
        <p:txBody>
          <a:bodyPr/>
          <a:lstStyle/>
          <a:p>
            <a:fld id="{7B24C97D-8DA9-4D3C-9629-CF9FF4D008EC}" type="slidenum">
              <a:rPr lang="nl-BE" smtClean="0"/>
              <a:pPr/>
              <a:t>25</a:t>
            </a:fld>
            <a:endParaRPr lang="nl-BE"/>
          </a:p>
        </p:txBody>
      </p:sp>
      <p:sp>
        <p:nvSpPr>
          <p:cNvPr id="5" name="TextBox 4"/>
          <p:cNvSpPr txBox="1"/>
          <p:nvPr/>
        </p:nvSpPr>
        <p:spPr>
          <a:xfrm>
            <a:off x="6172200" y="4724400"/>
            <a:ext cx="2730684" cy="923330"/>
          </a:xfrm>
          <a:prstGeom prst="rect">
            <a:avLst/>
          </a:prstGeom>
          <a:solidFill>
            <a:schemeClr val="tx2">
              <a:lumMod val="40000"/>
              <a:lumOff val="60000"/>
              <a:alpha val="58000"/>
            </a:schemeClr>
          </a:solidFill>
        </p:spPr>
        <p:txBody>
          <a:bodyPr wrap="none" rtlCol="0">
            <a:spAutoFit/>
          </a:bodyPr>
          <a:lstStyle/>
          <a:p>
            <a:r>
              <a:rPr lang="nl-BE" b="1">
                <a:solidFill>
                  <a:srgbClr val="FF0000"/>
                </a:solidFill>
              </a:rPr>
              <a:t>! </a:t>
            </a:r>
            <a:r>
              <a:rPr lang="nl-BE"/>
              <a:t>Wading is not a sufficient </a:t>
            </a:r>
          </a:p>
          <a:p>
            <a:r>
              <a:rPr lang="nl-BE"/>
              <a:t>explanation for</a:t>
            </a:r>
          </a:p>
          <a:p>
            <a:r>
              <a:rPr lang="nl-BE"/>
              <a:t>full  uprightness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farm4.static.flickr.com/3154/2694012414_68c3ddec8b.jpg"/>
          <p:cNvPicPr>
            <a:picLocks noChangeAspect="1" noChangeArrowheads="1"/>
          </p:cNvPicPr>
          <p:nvPr/>
        </p:nvPicPr>
        <p:blipFill>
          <a:blip r:embed="rId2"/>
          <a:srcRect/>
          <a:stretch>
            <a:fillRect/>
          </a:stretch>
        </p:blipFill>
        <p:spPr bwMode="auto">
          <a:xfrm flipH="1">
            <a:off x="4724400" y="1524000"/>
            <a:ext cx="3992193" cy="5105400"/>
          </a:xfrm>
          <a:prstGeom prst="rect">
            <a:avLst/>
          </a:prstGeom>
          <a:noFill/>
        </p:spPr>
      </p:pic>
      <p:pic>
        <p:nvPicPr>
          <p:cNvPr id="28676" name="Picture 4" descr="http://www.gay.eu/cmsimages/Image/2009/0901pinguin.jpg"/>
          <p:cNvPicPr>
            <a:picLocks noChangeAspect="1" noChangeArrowheads="1"/>
          </p:cNvPicPr>
          <p:nvPr/>
        </p:nvPicPr>
        <p:blipFill>
          <a:blip r:embed="rId3"/>
          <a:srcRect t="7048"/>
          <a:stretch>
            <a:fillRect/>
          </a:stretch>
        </p:blipFill>
        <p:spPr bwMode="auto">
          <a:xfrm>
            <a:off x="685800" y="1524000"/>
            <a:ext cx="3810000" cy="5164385"/>
          </a:xfrm>
          <a:prstGeom prst="rect">
            <a:avLst/>
          </a:prstGeom>
          <a:noFill/>
        </p:spPr>
      </p:pic>
      <p:sp>
        <p:nvSpPr>
          <p:cNvPr id="4" name="Rectangle 3"/>
          <p:cNvSpPr/>
          <p:nvPr/>
        </p:nvSpPr>
        <p:spPr>
          <a:xfrm>
            <a:off x="762000" y="0"/>
            <a:ext cx="8229600" cy="1600438"/>
          </a:xfrm>
          <a:prstGeom prst="rect">
            <a:avLst/>
          </a:prstGeom>
          <a:solidFill>
            <a:schemeClr val="tx2">
              <a:lumMod val="40000"/>
              <a:lumOff val="60000"/>
              <a:alpha val="51000"/>
            </a:schemeClr>
          </a:solidFill>
        </p:spPr>
        <p:txBody>
          <a:bodyPr wrap="square">
            <a:spAutoFit/>
          </a:bodyPr>
          <a:lstStyle/>
          <a:p>
            <a:r>
              <a:rPr lang="en-US" sz="2000" b="1"/>
              <a:t>Humans are extremely special primates/animals</a:t>
            </a:r>
          </a:p>
          <a:p>
            <a:r>
              <a:rPr lang="en-US" sz="2400" b="1"/>
              <a:t>1. Humans are the only fully upright terrestrial bipedal </a:t>
            </a:r>
            <a:r>
              <a:rPr lang="en-US" sz="2400" b="1" u="sng"/>
              <a:t>animals</a:t>
            </a:r>
          </a:p>
          <a:p>
            <a:endParaRPr lang="en-US" b="1"/>
          </a:p>
          <a:p>
            <a:r>
              <a:rPr lang="en-US"/>
              <a:t>One exception: penguin </a:t>
            </a:r>
            <a:r>
              <a:rPr lang="nl-BE">
                <a:sym typeface="Wingdings"/>
              </a:rPr>
              <a:t></a:t>
            </a:r>
            <a:r>
              <a:rPr lang="en-US"/>
              <a:t> semi-aquatic well-adapted diver</a:t>
            </a:r>
          </a:p>
          <a:p>
            <a:r>
              <a:rPr lang="en-US"/>
              <a:t>                                          </a:t>
            </a:r>
            <a:r>
              <a:rPr lang="nl-BE">
                <a:sym typeface="Wingdings"/>
              </a:rPr>
              <a:t> started from a bipedal ancestor (bird)</a:t>
            </a:r>
            <a:endParaRPr lang="en-US"/>
          </a:p>
        </p:txBody>
      </p:sp>
      <p:sp>
        <p:nvSpPr>
          <p:cNvPr id="5" name="Slide Number Placeholder 4"/>
          <p:cNvSpPr>
            <a:spLocks noGrp="1"/>
          </p:cNvSpPr>
          <p:nvPr>
            <p:ph type="sldNum" sz="quarter" idx="12"/>
          </p:nvPr>
        </p:nvSpPr>
        <p:spPr/>
        <p:txBody>
          <a:bodyPr/>
          <a:lstStyle/>
          <a:p>
            <a:fld id="{7B24C97D-8DA9-4D3C-9629-CF9FF4D008EC}" type="slidenum">
              <a:rPr lang="nl-BE" smtClean="0"/>
              <a:pPr/>
              <a:t>26</a:t>
            </a:fld>
            <a:endParaRPr lang="nl-B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905000"/>
            <a:ext cx="8839200" cy="3970318"/>
          </a:xfrm>
          <a:prstGeom prst="rect">
            <a:avLst/>
          </a:prstGeom>
          <a:solidFill>
            <a:schemeClr val="tx2">
              <a:lumMod val="40000"/>
              <a:lumOff val="60000"/>
              <a:alpha val="54000"/>
            </a:schemeClr>
          </a:solidFill>
          <a:ln w="25400">
            <a:solidFill>
              <a:srgbClr val="FF0000"/>
            </a:solidFill>
          </a:ln>
        </p:spPr>
        <p:txBody>
          <a:bodyPr wrap="square">
            <a:spAutoFit/>
          </a:bodyPr>
          <a:lstStyle/>
          <a:p>
            <a:r>
              <a:rPr lang="en-US"/>
              <a:t>The Proboscis monkey's lifestyle is both arboreal and </a:t>
            </a:r>
            <a:r>
              <a:rPr lang="en-US" b="1"/>
              <a:t>amphibious, </a:t>
            </a:r>
          </a:p>
          <a:p>
            <a:r>
              <a:rPr lang="en-US"/>
              <a:t>with its mangrove swamp and riverine environment containing </a:t>
            </a:r>
          </a:p>
          <a:p>
            <a:r>
              <a:rPr lang="en-US"/>
              <a:t>	forest</a:t>
            </a:r>
          </a:p>
          <a:p>
            <a:r>
              <a:rPr lang="en-US"/>
              <a:t>	dry land</a:t>
            </a:r>
          </a:p>
          <a:p>
            <a:r>
              <a:rPr lang="en-US"/>
              <a:t>	shallow water allowing wading</a:t>
            </a:r>
          </a:p>
          <a:p>
            <a:r>
              <a:rPr lang="en-US"/>
              <a:t>	deep water requiring swimming. </a:t>
            </a:r>
          </a:p>
          <a:p>
            <a:r>
              <a:rPr lang="en-US"/>
              <a:t>Like other monkeys, the Proboscis monkey climbs well. </a:t>
            </a:r>
          </a:p>
          <a:p>
            <a:r>
              <a:rPr lang="en-US"/>
              <a:t>Proficient swimmer, often swimming from island to island.</a:t>
            </a:r>
          </a:p>
          <a:p>
            <a:r>
              <a:rPr lang="en-US"/>
              <a:t>Has been picked up by fishing boats in </a:t>
            </a:r>
            <a:r>
              <a:rPr lang="en-US" u="sng"/>
              <a:t>open ocean a mile from shore</a:t>
            </a:r>
            <a:r>
              <a:rPr lang="en-US"/>
              <a:t>. </a:t>
            </a:r>
          </a:p>
          <a:p>
            <a:r>
              <a:rPr lang="en-US"/>
              <a:t>While wading, the monkey uses an upright posture, </a:t>
            </a:r>
          </a:p>
          <a:p>
            <a:r>
              <a:rPr lang="en-US"/>
              <a:t>with the females </a:t>
            </a:r>
            <a:r>
              <a:rPr lang="en-US" u="sng"/>
              <a:t>carrying infants on their hip</a:t>
            </a:r>
            <a:r>
              <a:rPr lang="en-US"/>
              <a:t>. </a:t>
            </a:r>
          </a:p>
          <a:p>
            <a:r>
              <a:rPr lang="en-US"/>
              <a:t>Troops have been filmed continuing to walk upright, in single file</a:t>
            </a:r>
          </a:p>
          <a:p>
            <a:r>
              <a:rPr lang="en-US"/>
              <a:t>The </a:t>
            </a:r>
            <a:r>
              <a:rPr lang="en-US" u="sng"/>
              <a:t>only non-human mammal</a:t>
            </a:r>
            <a:r>
              <a:rPr lang="en-US"/>
              <a:t>, with the exception of gibbons and giant pangolins</a:t>
            </a:r>
          </a:p>
          <a:p>
            <a:r>
              <a:rPr lang="en-US"/>
              <a:t>known to use this form of locomotion on land for any length of time.</a:t>
            </a:r>
          </a:p>
        </p:txBody>
      </p:sp>
      <p:sp>
        <p:nvSpPr>
          <p:cNvPr id="2" name="Rectangle 1"/>
          <p:cNvSpPr/>
          <p:nvPr/>
        </p:nvSpPr>
        <p:spPr>
          <a:xfrm>
            <a:off x="609600" y="53876"/>
            <a:ext cx="8686800" cy="1600438"/>
          </a:xfrm>
          <a:prstGeom prst="rect">
            <a:avLst/>
          </a:prstGeom>
          <a:solidFill>
            <a:schemeClr val="tx2">
              <a:lumMod val="40000"/>
              <a:lumOff val="60000"/>
              <a:alpha val="53000"/>
            </a:schemeClr>
          </a:solidFill>
        </p:spPr>
        <p:txBody>
          <a:bodyPr wrap="square">
            <a:spAutoFit/>
          </a:bodyPr>
          <a:lstStyle/>
          <a:p>
            <a:r>
              <a:rPr lang="en-US" sz="2000" b="1"/>
              <a:t>Humans are extremely special primates/animals</a:t>
            </a:r>
          </a:p>
          <a:p>
            <a:r>
              <a:rPr lang="en-US" sz="2400" b="1"/>
              <a:t>1. The only fully upright terrestrial bipedals</a:t>
            </a:r>
          </a:p>
          <a:p>
            <a:r>
              <a:rPr lang="en-US"/>
              <a:t>Exception? One monkey walks frequently upright</a:t>
            </a:r>
          </a:p>
          <a:p>
            <a:r>
              <a:rPr lang="en-US"/>
              <a:t>The </a:t>
            </a:r>
            <a:r>
              <a:rPr lang="en-US" b="1"/>
              <a:t>proboscis monkey</a:t>
            </a:r>
            <a:r>
              <a:rPr lang="en-US"/>
              <a:t> (</a:t>
            </a:r>
            <a:r>
              <a:rPr lang="en-US" i="1"/>
              <a:t>Nasalis larvatus</a:t>
            </a:r>
            <a:r>
              <a:rPr lang="en-US"/>
              <a:t>) or </a:t>
            </a:r>
            <a:r>
              <a:rPr lang="en-US" b="1"/>
              <a:t>long-nosed monkey</a:t>
            </a:r>
          </a:p>
          <a:p>
            <a:r>
              <a:rPr lang="en-US"/>
              <a:t>a reddish-brown aquarboreal monkey, endemic to Borneo. </a:t>
            </a:r>
          </a:p>
        </p:txBody>
      </p:sp>
      <p:pic>
        <p:nvPicPr>
          <p:cNvPr id="1026" name="Picture 2" descr="http://upload.wikimedia.org/wikipedia/commons/0/09/Portrait_of_a_Proboscis_Monkey.jpg"/>
          <p:cNvPicPr>
            <a:picLocks noChangeAspect="1" noChangeArrowheads="1"/>
          </p:cNvPicPr>
          <p:nvPr/>
        </p:nvPicPr>
        <p:blipFill>
          <a:blip r:embed="rId3" cstate="print"/>
          <a:srcRect/>
          <a:stretch>
            <a:fillRect/>
          </a:stretch>
        </p:blipFill>
        <p:spPr bwMode="auto">
          <a:xfrm>
            <a:off x="6934200" y="1981200"/>
            <a:ext cx="1966868" cy="1905000"/>
          </a:xfrm>
          <a:prstGeom prst="rect">
            <a:avLst/>
          </a:prstGeom>
          <a:noFill/>
        </p:spPr>
      </p:pic>
      <p:sp>
        <p:nvSpPr>
          <p:cNvPr id="4" name="Rectangle 3"/>
          <p:cNvSpPr/>
          <p:nvPr/>
        </p:nvSpPr>
        <p:spPr>
          <a:xfrm>
            <a:off x="228600" y="6412468"/>
            <a:ext cx="7467600" cy="369332"/>
          </a:xfrm>
          <a:prstGeom prst="rect">
            <a:avLst/>
          </a:prstGeom>
        </p:spPr>
        <p:txBody>
          <a:bodyPr wrap="square">
            <a:spAutoFit/>
          </a:bodyPr>
          <a:lstStyle/>
          <a:p>
            <a:r>
              <a:rPr lang="nl-BE"/>
              <a:t>http://en.wikipedia.org/wiki/File:Portrait_of_a_Proboscis_Monkey.jpg</a:t>
            </a:r>
          </a:p>
        </p:txBody>
      </p:sp>
      <p:sp>
        <p:nvSpPr>
          <p:cNvPr id="7" name="Slide Number Placeholder 6"/>
          <p:cNvSpPr>
            <a:spLocks noGrp="1"/>
          </p:cNvSpPr>
          <p:nvPr>
            <p:ph type="sldNum" sz="quarter" idx="12"/>
          </p:nvPr>
        </p:nvSpPr>
        <p:spPr/>
        <p:txBody>
          <a:bodyPr/>
          <a:lstStyle/>
          <a:p>
            <a:fld id="{7B24C97D-8DA9-4D3C-9629-CF9FF4D008EC}" type="slidenum">
              <a:rPr lang="nl-BE" smtClean="0"/>
              <a:pPr/>
              <a:t>27</a:t>
            </a:fld>
            <a:endParaRPr lang="nl-BE"/>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981200"/>
            <a:ext cx="1966868" cy="247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o 3.jpg"/>
          <p:cNvPicPr>
            <a:picLocks noChangeAspect="1"/>
          </p:cNvPicPr>
          <p:nvPr/>
        </p:nvPicPr>
        <p:blipFill>
          <a:blip r:embed="rId2"/>
          <a:srcRect r="28910" b="25477"/>
          <a:stretch>
            <a:fillRect/>
          </a:stretch>
        </p:blipFill>
        <p:spPr>
          <a:xfrm>
            <a:off x="1905000" y="69283"/>
            <a:ext cx="5319687" cy="6026717"/>
          </a:xfrm>
          <a:prstGeom prst="rect">
            <a:avLst/>
          </a:prstGeom>
        </p:spPr>
      </p:pic>
      <p:sp>
        <p:nvSpPr>
          <p:cNvPr id="3" name="Rectangle 2"/>
          <p:cNvSpPr/>
          <p:nvPr/>
        </p:nvSpPr>
        <p:spPr>
          <a:xfrm>
            <a:off x="1905000" y="76200"/>
            <a:ext cx="6553200" cy="769441"/>
          </a:xfrm>
          <a:prstGeom prst="rect">
            <a:avLst/>
          </a:prstGeom>
        </p:spPr>
        <p:txBody>
          <a:bodyPr wrap="square">
            <a:spAutoFit/>
          </a:bodyPr>
          <a:lstStyle/>
          <a:p>
            <a:r>
              <a:rPr lang="en-US" sz="2000" b="1"/>
              <a:t>Humans are extremely special primates/animals</a:t>
            </a:r>
          </a:p>
          <a:p>
            <a:r>
              <a:rPr lang="en-US" sz="2400" b="1"/>
              <a:t>2. </a:t>
            </a:r>
            <a:r>
              <a:rPr lang="en-BE" sz="2400" b="1"/>
              <a:t>Fu</a:t>
            </a:r>
            <a:r>
              <a:rPr lang="en-US" sz="2400" b="1"/>
              <a:t>rless: naked</a:t>
            </a:r>
          </a:p>
        </p:txBody>
      </p:sp>
      <p:sp>
        <p:nvSpPr>
          <p:cNvPr id="4" name="Slide Number Placeholder 3"/>
          <p:cNvSpPr>
            <a:spLocks noGrp="1"/>
          </p:cNvSpPr>
          <p:nvPr>
            <p:ph type="sldNum" sz="quarter" idx="12"/>
          </p:nvPr>
        </p:nvSpPr>
        <p:spPr/>
        <p:txBody>
          <a:bodyPr/>
          <a:lstStyle/>
          <a:p>
            <a:fld id="{7B24C97D-8DA9-4D3C-9629-CF9FF4D008EC}" type="slidenum">
              <a:rPr lang="nl-BE" smtClean="0"/>
              <a:pPr/>
              <a:t>28</a:t>
            </a:fld>
            <a:endParaRPr lang="nl-B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189" y="283964"/>
            <a:ext cx="7671011" cy="2154436"/>
          </a:xfrm>
          <a:prstGeom prst="rect">
            <a:avLst/>
          </a:prstGeom>
          <a:solidFill>
            <a:schemeClr val="tx2">
              <a:lumMod val="40000"/>
              <a:lumOff val="60000"/>
              <a:alpha val="53000"/>
            </a:schemeClr>
          </a:solidFill>
        </p:spPr>
        <p:txBody>
          <a:bodyPr wrap="none" rtlCol="0">
            <a:spAutoFit/>
          </a:bodyPr>
          <a:lstStyle/>
          <a:p>
            <a:r>
              <a:rPr lang="en-US" sz="2000" b="1"/>
              <a:t>Humans are extremely special primates/animals</a:t>
            </a:r>
          </a:p>
          <a:p>
            <a:r>
              <a:rPr lang="en-US" sz="2400" b="1"/>
              <a:t>2. </a:t>
            </a:r>
            <a:r>
              <a:rPr lang="en-BE" sz="2400" b="1"/>
              <a:t>Fu</a:t>
            </a:r>
            <a:r>
              <a:rPr lang="en-US" sz="2400" b="1"/>
              <a:t>rless: naked</a:t>
            </a:r>
          </a:p>
          <a:p>
            <a:r>
              <a:rPr lang="en-US"/>
              <a:t>Very special skin, compared to terrestrial mammals and primates: </a:t>
            </a:r>
          </a:p>
          <a:p>
            <a:r>
              <a:rPr lang="en-US"/>
              <a:t>	hairs: strongly reduced</a:t>
            </a:r>
          </a:p>
          <a:p>
            <a:r>
              <a:rPr lang="en-US"/>
              <a:t>	sebaceous glands: numerous, very active: for waxening the naked skin</a:t>
            </a:r>
            <a:endParaRPr lang="en-US" sz="1600"/>
          </a:p>
          <a:p>
            <a:r>
              <a:rPr lang="en-US"/>
              <a:t>	apocrine glands: disappear before birth</a:t>
            </a:r>
          </a:p>
          <a:p>
            <a:r>
              <a:rPr lang="en-US"/>
              <a:t>	eccrine glands: all over, instead of only at pads of hands and feet</a:t>
            </a:r>
          </a:p>
        </p:txBody>
      </p:sp>
      <p:sp>
        <p:nvSpPr>
          <p:cNvPr id="10" name="Slide Number Placeholder 9"/>
          <p:cNvSpPr>
            <a:spLocks noGrp="1"/>
          </p:cNvSpPr>
          <p:nvPr>
            <p:ph type="sldNum" sz="quarter" idx="12"/>
          </p:nvPr>
        </p:nvSpPr>
        <p:spPr/>
        <p:txBody>
          <a:bodyPr/>
          <a:lstStyle/>
          <a:p>
            <a:fld id="{7B24C97D-8DA9-4D3C-9629-CF9FF4D008EC}" type="slidenum">
              <a:rPr lang="nl-BE" smtClean="0"/>
              <a:pPr/>
              <a:t>29</a:t>
            </a:fld>
            <a:endParaRPr lang="nl-BE"/>
          </a:p>
        </p:txBody>
      </p:sp>
      <p:grpSp>
        <p:nvGrpSpPr>
          <p:cNvPr id="13" name="Group 12"/>
          <p:cNvGrpSpPr/>
          <p:nvPr/>
        </p:nvGrpSpPr>
        <p:grpSpPr>
          <a:xfrm>
            <a:off x="569612" y="2946400"/>
            <a:ext cx="7802893" cy="3759200"/>
            <a:chOff x="533400" y="2946400"/>
            <a:chExt cx="7802893" cy="3759200"/>
          </a:xfrm>
        </p:grpSpPr>
        <p:grpSp>
          <p:nvGrpSpPr>
            <p:cNvPr id="11" name="Group 10"/>
            <p:cNvGrpSpPr/>
            <p:nvPr/>
          </p:nvGrpSpPr>
          <p:grpSpPr>
            <a:xfrm>
              <a:off x="533400" y="2983468"/>
              <a:ext cx="7702884" cy="3686676"/>
              <a:chOff x="907716" y="3581400"/>
              <a:chExt cx="7702884" cy="3686676"/>
            </a:xfrm>
          </p:grpSpPr>
          <p:pic>
            <p:nvPicPr>
              <p:cNvPr id="2" name="Picture 1" descr="follicles.jpg"/>
              <p:cNvPicPr>
                <a:picLocks noChangeAspect="1"/>
              </p:cNvPicPr>
              <p:nvPr/>
            </p:nvPicPr>
            <p:blipFill>
              <a:blip r:embed="rId2"/>
              <a:srcRect b="5839"/>
              <a:stretch>
                <a:fillRect/>
              </a:stretch>
            </p:blipFill>
            <p:spPr>
              <a:xfrm>
                <a:off x="907716" y="3581400"/>
                <a:ext cx="7702884" cy="3686676"/>
              </a:xfrm>
              <a:prstGeom prst="rect">
                <a:avLst/>
              </a:prstGeom>
            </p:spPr>
          </p:pic>
          <p:sp>
            <p:nvSpPr>
              <p:cNvPr id="7" name="TextBox 6"/>
              <p:cNvSpPr txBox="1"/>
              <p:nvPr/>
            </p:nvSpPr>
            <p:spPr>
              <a:xfrm>
                <a:off x="6781800" y="5682278"/>
                <a:ext cx="1366464" cy="338554"/>
              </a:xfrm>
              <a:prstGeom prst="rect">
                <a:avLst/>
              </a:prstGeom>
              <a:solidFill>
                <a:schemeClr val="bg1"/>
              </a:solidFill>
            </p:spPr>
            <p:txBody>
              <a:bodyPr wrap="none" rtlCol="0">
                <a:spAutoFit/>
              </a:bodyPr>
              <a:lstStyle/>
              <a:p>
                <a:r>
                  <a:rPr lang="nl-BE" sz="1600"/>
                  <a:t>Eccrine glands</a:t>
                </a:r>
              </a:p>
            </p:txBody>
          </p:sp>
          <p:sp>
            <p:nvSpPr>
              <p:cNvPr id="8" name="TextBox 7"/>
              <p:cNvSpPr txBox="1"/>
              <p:nvPr/>
            </p:nvSpPr>
            <p:spPr>
              <a:xfrm>
                <a:off x="4070016" y="4941332"/>
                <a:ext cx="1072730" cy="584775"/>
              </a:xfrm>
              <a:prstGeom prst="rect">
                <a:avLst/>
              </a:prstGeom>
              <a:solidFill>
                <a:schemeClr val="bg1"/>
              </a:solidFill>
            </p:spPr>
            <p:txBody>
              <a:bodyPr wrap="none" rtlCol="0">
                <a:spAutoFit/>
              </a:bodyPr>
              <a:lstStyle/>
              <a:p>
                <a:pPr algn="ctr"/>
                <a:r>
                  <a:rPr lang="nl-BE" sz="1600"/>
                  <a:t>Sebaceous</a:t>
                </a:r>
              </a:p>
              <a:p>
                <a:pPr algn="ctr"/>
                <a:r>
                  <a:rPr lang="nl-BE" sz="1600"/>
                  <a:t> glands</a:t>
                </a:r>
              </a:p>
            </p:txBody>
          </p:sp>
          <p:sp>
            <p:nvSpPr>
              <p:cNvPr id="9" name="TextBox 8"/>
              <p:cNvSpPr txBox="1"/>
              <p:nvPr/>
            </p:nvSpPr>
            <p:spPr>
              <a:xfrm>
                <a:off x="3079416" y="5398532"/>
                <a:ext cx="934871" cy="584775"/>
              </a:xfrm>
              <a:prstGeom prst="rect">
                <a:avLst/>
              </a:prstGeom>
              <a:solidFill>
                <a:schemeClr val="bg1"/>
              </a:solidFill>
            </p:spPr>
            <p:txBody>
              <a:bodyPr wrap="none" rtlCol="0">
                <a:spAutoFit/>
              </a:bodyPr>
              <a:lstStyle/>
              <a:p>
                <a:r>
                  <a:rPr lang="nl-BE" sz="1600"/>
                  <a:t>Apocrine</a:t>
                </a:r>
              </a:p>
              <a:p>
                <a:r>
                  <a:rPr lang="nl-BE" sz="1600"/>
                  <a:t> glands</a:t>
                </a:r>
              </a:p>
            </p:txBody>
          </p:sp>
        </p:grpSp>
        <p:sp>
          <p:nvSpPr>
            <p:cNvPr id="6" name="TextBox 5"/>
            <p:cNvSpPr txBox="1"/>
            <p:nvPr/>
          </p:nvSpPr>
          <p:spPr>
            <a:xfrm>
              <a:off x="1905000" y="2946400"/>
              <a:ext cx="4249881" cy="369332"/>
            </a:xfrm>
            <a:prstGeom prst="rect">
              <a:avLst/>
            </a:prstGeom>
            <a:noFill/>
          </p:spPr>
          <p:txBody>
            <a:bodyPr wrap="none" rtlCol="0">
              <a:spAutoFit/>
            </a:bodyPr>
            <a:lstStyle/>
            <a:p>
              <a:r>
                <a:rPr lang="nl-BE"/>
                <a:t>Land mammals, apes                         Humans</a:t>
              </a:r>
            </a:p>
          </p:txBody>
        </p:sp>
        <p:sp>
          <p:nvSpPr>
            <p:cNvPr id="5" name="TextBox 4"/>
            <p:cNvSpPr txBox="1"/>
            <p:nvPr/>
          </p:nvSpPr>
          <p:spPr>
            <a:xfrm>
              <a:off x="6096000" y="6336268"/>
              <a:ext cx="2240293" cy="369332"/>
            </a:xfrm>
            <a:prstGeom prst="rect">
              <a:avLst/>
            </a:prstGeom>
            <a:noFill/>
          </p:spPr>
          <p:txBody>
            <a:bodyPr wrap="none" rtlCol="0">
              <a:spAutoFit/>
            </a:bodyPr>
            <a:lstStyle/>
            <a:p>
              <a:r>
                <a:rPr lang="nl-BE"/>
                <a:t>Morgan E. 1997. AAH</a:t>
              </a:r>
            </a:p>
          </p:txBody>
        </p:sp>
      </p:grpSp>
      <p:sp>
        <p:nvSpPr>
          <p:cNvPr id="12" name="TextBox 11"/>
          <p:cNvSpPr txBox="1"/>
          <p:nvPr/>
        </p:nvSpPr>
        <p:spPr>
          <a:xfrm>
            <a:off x="750977" y="4287296"/>
            <a:ext cx="1072730" cy="584775"/>
          </a:xfrm>
          <a:prstGeom prst="rect">
            <a:avLst/>
          </a:prstGeom>
          <a:solidFill>
            <a:schemeClr val="bg1"/>
          </a:solidFill>
        </p:spPr>
        <p:txBody>
          <a:bodyPr wrap="none" rtlCol="0">
            <a:spAutoFit/>
          </a:bodyPr>
          <a:lstStyle/>
          <a:p>
            <a:pPr algn="ctr"/>
            <a:r>
              <a:rPr lang="nl-BE" sz="1600"/>
              <a:t>Sebaceous</a:t>
            </a:r>
          </a:p>
          <a:p>
            <a:pPr algn="ctr"/>
            <a:r>
              <a:rPr lang="nl-BE" sz="1600"/>
              <a:t> glands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762000"/>
            <a:ext cx="6654066" cy="3908762"/>
          </a:xfrm>
          <a:prstGeom prst="rect">
            <a:avLst/>
          </a:prstGeom>
          <a:solidFill>
            <a:schemeClr val="tx2">
              <a:lumMod val="40000"/>
              <a:lumOff val="60000"/>
              <a:alpha val="44000"/>
            </a:schemeClr>
          </a:solidFill>
        </p:spPr>
        <p:txBody>
          <a:bodyPr wrap="none" rtlCol="0">
            <a:spAutoFit/>
          </a:bodyPr>
          <a:lstStyle/>
          <a:p>
            <a:r>
              <a:rPr lang="nl-BE" sz="2800" b="1" i="1"/>
              <a:t>Homo sapiens</a:t>
            </a:r>
            <a:r>
              <a:rPr lang="nl-BE" sz="2800" b="1"/>
              <a:t> is a very special species</a:t>
            </a:r>
          </a:p>
          <a:p>
            <a:endParaRPr lang="nl-BE" sz="2000"/>
          </a:p>
          <a:p>
            <a:r>
              <a:rPr lang="nl-BE" sz="2000"/>
              <a:t>Walking fully upright: orthograde (&lt;&gt; simply bipedal)</a:t>
            </a:r>
          </a:p>
          <a:p>
            <a:endParaRPr lang="nl-BE" sz="2000"/>
          </a:p>
          <a:p>
            <a:r>
              <a:rPr lang="nl-BE" sz="2000"/>
              <a:t>Large brain (3 times larger than chimp and gorilla)</a:t>
            </a:r>
          </a:p>
          <a:p>
            <a:endParaRPr lang="nl-BE" sz="2000"/>
          </a:p>
          <a:p>
            <a:r>
              <a:rPr lang="nl-BE" sz="2000"/>
              <a:t>Speech </a:t>
            </a:r>
            <a:r>
              <a:rPr lang="nl-BE" sz="2000" baseline="30000"/>
              <a:t>1</a:t>
            </a:r>
          </a:p>
          <a:p>
            <a:r>
              <a:rPr lang="nl-BE" sz="2000">
                <a:sym typeface="Wingdings"/>
              </a:rPr>
              <a:t>     Thinking 'about': Reflexive awareness (</a:t>
            </a:r>
            <a:r>
              <a:rPr lang="nl-BE" sz="2000"/>
              <a:t>Consciousness) </a:t>
            </a:r>
            <a:r>
              <a:rPr lang="nl-BE" sz="2000" baseline="30000"/>
              <a:t>2</a:t>
            </a:r>
            <a:r>
              <a:rPr lang="en-BE" sz="2000" baseline="30000"/>
              <a:t>, 3</a:t>
            </a:r>
            <a:endParaRPr lang="nl-BE" sz="2000" baseline="30000"/>
          </a:p>
          <a:p>
            <a:r>
              <a:rPr lang="nl-BE" sz="2000">
                <a:sym typeface="Wingdings"/>
              </a:rPr>
              <a:t>     Thinking about the future</a:t>
            </a:r>
            <a:endParaRPr lang="nl-BE" sz="2000"/>
          </a:p>
          <a:p>
            <a:r>
              <a:rPr lang="nl-BE" sz="2000">
                <a:sym typeface="Wingdings"/>
              </a:rPr>
              <a:t>               </a:t>
            </a:r>
            <a:r>
              <a:rPr lang="nl-BE" sz="2000"/>
              <a:t>Religiosity </a:t>
            </a:r>
            <a:r>
              <a:rPr lang="en-BE" sz="2000" baseline="30000"/>
              <a:t>4</a:t>
            </a:r>
            <a:endParaRPr lang="nl-BE" sz="2000" baseline="30000"/>
          </a:p>
          <a:p>
            <a:r>
              <a:rPr lang="nl-BE" sz="2000"/>
              <a:t>              </a:t>
            </a:r>
            <a:r>
              <a:rPr lang="nl-BE" sz="2000">
                <a:sym typeface="Wingdings"/>
              </a:rPr>
              <a:t> </a:t>
            </a:r>
            <a:r>
              <a:rPr lang="nl-BE" sz="2000"/>
              <a:t>Science, technology</a:t>
            </a:r>
          </a:p>
          <a:p>
            <a:endParaRPr lang="nl-BE" sz="2000"/>
          </a:p>
        </p:txBody>
      </p:sp>
      <p:sp>
        <p:nvSpPr>
          <p:cNvPr id="3" name="Slide Number Placeholder 2"/>
          <p:cNvSpPr>
            <a:spLocks noGrp="1"/>
          </p:cNvSpPr>
          <p:nvPr>
            <p:ph type="sldNum" sz="quarter" idx="12"/>
          </p:nvPr>
        </p:nvSpPr>
        <p:spPr/>
        <p:txBody>
          <a:bodyPr/>
          <a:lstStyle/>
          <a:p>
            <a:fld id="{7B24C97D-8DA9-4D3C-9629-CF9FF4D008EC}" type="slidenum">
              <a:rPr lang="nl-BE" smtClean="0"/>
              <a:pPr/>
              <a:t>3</a:t>
            </a:fld>
            <a:endParaRPr lang="nl-BE"/>
          </a:p>
        </p:txBody>
      </p:sp>
      <p:sp>
        <p:nvSpPr>
          <p:cNvPr id="4" name="TextBox 3"/>
          <p:cNvSpPr txBox="1"/>
          <p:nvPr/>
        </p:nvSpPr>
        <p:spPr>
          <a:xfrm>
            <a:off x="457200" y="4953000"/>
            <a:ext cx="7825219" cy="18158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GB" sz="1400" b="1"/>
              <a:t>1. Vaneechoutte, M. &amp; J.R. Skoyles. 1998.</a:t>
            </a:r>
            <a:r>
              <a:rPr lang="en-GB" sz="1400"/>
              <a:t> </a:t>
            </a:r>
            <a:r>
              <a:rPr lang="en-GB" sz="1400" u="sng">
                <a:hlinkClick r:id="rId2"/>
              </a:rPr>
              <a:t>The memetic origin of language: humans as musical primates</a:t>
            </a:r>
            <a:r>
              <a:rPr lang="en-GB" sz="1400"/>
              <a:t>. </a:t>
            </a:r>
          </a:p>
          <a:p>
            <a:r>
              <a:rPr lang="en-GB" sz="1400"/>
              <a:t>J. Memetics - Evolutionary Models of Information Transmission 2</a:t>
            </a:r>
            <a:endParaRPr lang="nl-BE" sz="1400"/>
          </a:p>
          <a:p>
            <a:endParaRPr lang="en-BE" sz="1400" b="1"/>
          </a:p>
          <a:p>
            <a:r>
              <a:rPr lang="en-BE" sz="1400" b="1"/>
              <a:t>2. Vaneechoutte, M. 2014. </a:t>
            </a:r>
            <a:r>
              <a:rPr lang="en-BE" sz="1400">
                <a:hlinkClick r:id="rId3"/>
              </a:rPr>
              <a:t>The origin of ar</a:t>
            </a:r>
            <a:r>
              <a:rPr lang="nl-BE" sz="1400">
                <a:hlinkClick r:id="rId3"/>
              </a:rPr>
              <a:t>ti</a:t>
            </a:r>
            <a:r>
              <a:rPr lang="en-BE" sz="1400">
                <a:hlinkClick r:id="rId3"/>
              </a:rPr>
              <a:t>culate language revisited</a:t>
            </a:r>
            <a:r>
              <a:rPr lang="en-BE" sz="1400"/>
              <a:t>. J. Hum. Evol.</a:t>
            </a:r>
            <a:r>
              <a:rPr lang="nl-BE" sz="1400"/>
              <a:t> 29</a:t>
            </a:r>
            <a:r>
              <a:rPr lang="en-BE" sz="1400"/>
              <a:t>:</a:t>
            </a:r>
            <a:r>
              <a:rPr lang="nl-BE" sz="1400"/>
              <a:t> 1-33</a:t>
            </a:r>
            <a:r>
              <a:rPr lang="en-BE" sz="1400"/>
              <a:t>.</a:t>
            </a:r>
            <a:endParaRPr lang="en-GB" sz="1400"/>
          </a:p>
          <a:p>
            <a:r>
              <a:rPr lang="en-BE" sz="1400" b="1"/>
              <a:t>3</a:t>
            </a:r>
            <a:r>
              <a:rPr lang="en-GB" sz="1400" b="1"/>
              <a:t>. Vaneechoutte, M. 2000.</a:t>
            </a:r>
            <a:r>
              <a:rPr lang="en-GB" sz="1400"/>
              <a:t> </a:t>
            </a:r>
            <a:r>
              <a:rPr lang="en-GB" sz="1400" u="sng">
                <a:hlinkClick r:id="rId4"/>
              </a:rPr>
              <a:t>Experience, awareness and consciousness</a:t>
            </a:r>
            <a:r>
              <a:rPr lang="en-GB" sz="1400"/>
              <a:t>: </a:t>
            </a:r>
          </a:p>
          <a:p>
            <a:r>
              <a:rPr lang="en-GB" sz="1400"/>
              <a:t>suggestions for definitions as offered by an evolutionary approach. </a:t>
            </a:r>
            <a:r>
              <a:rPr lang="en-US" sz="1400" u="sng">
                <a:hlinkClick r:id="rId5"/>
              </a:rPr>
              <a:t>Foundations of Science 5: 429-456.</a:t>
            </a:r>
            <a:endParaRPr lang="nl-BE" sz="1400"/>
          </a:p>
          <a:p>
            <a:endParaRPr lang="en-BE" sz="1400" b="1"/>
          </a:p>
          <a:p>
            <a:r>
              <a:rPr lang="en-BE" sz="1400" b="1"/>
              <a:t>4</a:t>
            </a:r>
            <a:r>
              <a:rPr lang="en-GB" sz="1400" b="1"/>
              <a:t>. Vaneechoutte, M. 1993.</a:t>
            </a:r>
            <a:r>
              <a:rPr lang="en-GB" sz="1400"/>
              <a:t> </a:t>
            </a:r>
            <a:r>
              <a:rPr lang="en-GB" sz="1400" u="sng">
                <a:hlinkClick r:id="rId6"/>
              </a:rPr>
              <a:t>The memetic basis for religion</a:t>
            </a:r>
            <a:r>
              <a:rPr lang="en-GB" sz="1400"/>
              <a:t>. </a:t>
            </a:r>
            <a:r>
              <a:rPr lang="fr-FR" sz="1400"/>
              <a:t>(Correspondence Letter). Nature 365: 290.</a:t>
            </a:r>
            <a:endParaRPr lang="nl-B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amlined.jpg"/>
          <p:cNvPicPr>
            <a:picLocks noChangeAspect="1"/>
          </p:cNvPicPr>
          <p:nvPr/>
        </p:nvPicPr>
        <p:blipFill>
          <a:blip r:embed="rId2"/>
          <a:stretch>
            <a:fillRect/>
          </a:stretch>
        </p:blipFill>
        <p:spPr>
          <a:xfrm>
            <a:off x="1600200" y="1143000"/>
            <a:ext cx="4754880" cy="5486400"/>
          </a:xfrm>
          <a:prstGeom prst="rect">
            <a:avLst/>
          </a:prstGeom>
        </p:spPr>
      </p:pic>
      <p:sp>
        <p:nvSpPr>
          <p:cNvPr id="4" name="TextBox 3"/>
          <p:cNvSpPr txBox="1"/>
          <p:nvPr/>
        </p:nvSpPr>
        <p:spPr>
          <a:xfrm>
            <a:off x="6781800" y="6412468"/>
            <a:ext cx="2240293" cy="369332"/>
          </a:xfrm>
          <a:prstGeom prst="rect">
            <a:avLst/>
          </a:prstGeom>
          <a:noFill/>
        </p:spPr>
        <p:txBody>
          <a:bodyPr wrap="none" rtlCol="0">
            <a:spAutoFit/>
          </a:bodyPr>
          <a:lstStyle/>
          <a:p>
            <a:r>
              <a:rPr lang="nl-BE"/>
              <a:t>Morgan E. 1997. AAH</a:t>
            </a:r>
          </a:p>
        </p:txBody>
      </p:sp>
      <p:sp>
        <p:nvSpPr>
          <p:cNvPr id="6" name="Rectangle 5"/>
          <p:cNvSpPr/>
          <p:nvPr/>
        </p:nvSpPr>
        <p:spPr>
          <a:xfrm>
            <a:off x="1219200" y="304800"/>
            <a:ext cx="6553200" cy="769441"/>
          </a:xfrm>
          <a:prstGeom prst="rect">
            <a:avLst/>
          </a:prstGeom>
        </p:spPr>
        <p:txBody>
          <a:bodyPr wrap="square">
            <a:spAutoFit/>
          </a:bodyPr>
          <a:lstStyle/>
          <a:p>
            <a:r>
              <a:rPr lang="en-US" sz="2000" b="1"/>
              <a:t>Humans are extremely special primates/animals</a:t>
            </a:r>
          </a:p>
          <a:p>
            <a:r>
              <a:rPr lang="en-US" sz="2400" b="1"/>
              <a:t>3. Streamlined</a:t>
            </a:r>
          </a:p>
        </p:txBody>
      </p:sp>
      <p:grpSp>
        <p:nvGrpSpPr>
          <p:cNvPr id="9" name="Group 8"/>
          <p:cNvGrpSpPr/>
          <p:nvPr/>
        </p:nvGrpSpPr>
        <p:grpSpPr>
          <a:xfrm>
            <a:off x="412595" y="1074241"/>
            <a:ext cx="8731405" cy="2218012"/>
            <a:chOff x="228600" y="2734127"/>
            <a:chExt cx="8731405" cy="2828473"/>
          </a:xfrm>
        </p:grpSpPr>
        <p:pic>
          <p:nvPicPr>
            <p:cNvPr id="5" name="Picture 4" descr="streamlined.jpg"/>
            <p:cNvPicPr>
              <a:picLocks noChangeAspect="1"/>
            </p:cNvPicPr>
            <p:nvPr/>
          </p:nvPicPr>
          <p:blipFill rotWithShape="1">
            <a:blip r:embed="rId2"/>
            <a:srcRect l="7647" t="83560" r="64538" b="8631"/>
            <a:stretch/>
          </p:blipFill>
          <p:spPr>
            <a:xfrm>
              <a:off x="228600" y="2734127"/>
              <a:ext cx="8731405" cy="2828473"/>
            </a:xfrm>
            <a:prstGeom prst="rect">
              <a:avLst/>
            </a:prstGeom>
          </p:spPr>
        </p:pic>
        <p:sp>
          <p:nvSpPr>
            <p:cNvPr id="7" name="TextBox 6"/>
            <p:cNvSpPr txBox="1"/>
            <p:nvPr/>
          </p:nvSpPr>
          <p:spPr>
            <a:xfrm>
              <a:off x="6781800" y="3962400"/>
              <a:ext cx="1676400" cy="646331"/>
            </a:xfrm>
            <a:prstGeom prst="rect">
              <a:avLst/>
            </a:prstGeom>
            <a:solidFill>
              <a:schemeClr val="bg1"/>
            </a:solidFill>
          </p:spPr>
          <p:txBody>
            <a:bodyPr wrap="square" rtlCol="0">
              <a:spAutoFit/>
            </a:bodyPr>
            <a:lstStyle/>
            <a:p>
              <a:endParaRPr lang="nl-BE"/>
            </a:p>
            <a:p>
              <a:endParaRPr lang="nl-BE"/>
            </a:p>
          </p:txBody>
        </p:sp>
        <p:sp>
          <p:nvSpPr>
            <p:cNvPr id="8" name="TextBox 7"/>
            <p:cNvSpPr txBox="1"/>
            <p:nvPr/>
          </p:nvSpPr>
          <p:spPr>
            <a:xfrm>
              <a:off x="838200" y="4648200"/>
              <a:ext cx="6934200" cy="646331"/>
            </a:xfrm>
            <a:prstGeom prst="rect">
              <a:avLst/>
            </a:prstGeom>
            <a:solidFill>
              <a:schemeClr val="bg1"/>
            </a:solidFill>
          </p:spPr>
          <p:txBody>
            <a:bodyPr wrap="square" rtlCol="0">
              <a:spAutoFit/>
            </a:bodyPr>
            <a:lstStyle/>
            <a:p>
              <a:endParaRPr lang="nl-BE"/>
            </a:p>
            <a:p>
              <a:r>
                <a:rPr lang="nl-BE"/>
                <a:t>                                           </a:t>
              </a:r>
            </a:p>
          </p:txBody>
        </p:sp>
      </p:grpSp>
      <p:sp>
        <p:nvSpPr>
          <p:cNvPr id="10" name="Slide Number Placeholder 9"/>
          <p:cNvSpPr>
            <a:spLocks noGrp="1"/>
          </p:cNvSpPr>
          <p:nvPr>
            <p:ph type="sldNum" sz="quarter" idx="12"/>
          </p:nvPr>
        </p:nvSpPr>
        <p:spPr/>
        <p:txBody>
          <a:bodyPr/>
          <a:lstStyle/>
          <a:p>
            <a:fld id="{7B24C97D-8DA9-4D3C-9629-CF9FF4D008EC}" type="slidenum">
              <a:rPr lang="nl-BE" smtClean="0"/>
              <a:pPr/>
              <a:t>30</a:t>
            </a:fld>
            <a:endParaRPr lang="nl-BE"/>
          </a:p>
        </p:txBody>
      </p:sp>
      <p:pic>
        <p:nvPicPr>
          <p:cNvPr id="15" name="Picture 14" descr="streamlined.jpg"/>
          <p:cNvPicPr>
            <a:picLocks noChangeAspect="1"/>
          </p:cNvPicPr>
          <p:nvPr/>
        </p:nvPicPr>
        <p:blipFill>
          <a:blip r:embed="rId2"/>
          <a:srcRect l="9081" t="84259" r="65010" b="8796"/>
          <a:stretch>
            <a:fillRect/>
          </a:stretch>
        </p:blipFill>
        <p:spPr>
          <a:xfrm>
            <a:off x="446306" y="4125688"/>
            <a:ext cx="73914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rection of hair.jpg"/>
          <p:cNvPicPr>
            <a:picLocks noChangeAspect="1"/>
          </p:cNvPicPr>
          <p:nvPr/>
        </p:nvPicPr>
        <p:blipFill>
          <a:blip r:embed="rId2"/>
          <a:srcRect l="12574" r="48363" b="74858"/>
          <a:stretch>
            <a:fillRect/>
          </a:stretch>
        </p:blipFill>
        <p:spPr>
          <a:xfrm>
            <a:off x="2858144" y="2666999"/>
            <a:ext cx="3390256" cy="3429001"/>
          </a:xfrm>
          <a:prstGeom prst="rect">
            <a:avLst/>
          </a:prstGeom>
        </p:spPr>
      </p:pic>
      <p:sp>
        <p:nvSpPr>
          <p:cNvPr id="5" name="TextBox 4"/>
          <p:cNvSpPr txBox="1"/>
          <p:nvPr/>
        </p:nvSpPr>
        <p:spPr>
          <a:xfrm>
            <a:off x="2743200" y="6248400"/>
            <a:ext cx="2240293" cy="369332"/>
          </a:xfrm>
          <a:prstGeom prst="rect">
            <a:avLst/>
          </a:prstGeom>
          <a:noFill/>
        </p:spPr>
        <p:txBody>
          <a:bodyPr wrap="none" rtlCol="0">
            <a:spAutoFit/>
          </a:bodyPr>
          <a:lstStyle/>
          <a:p>
            <a:r>
              <a:rPr lang="nl-BE"/>
              <a:t>Morgan E. 1997. AAH</a:t>
            </a:r>
          </a:p>
        </p:txBody>
      </p:sp>
      <p:pic>
        <p:nvPicPr>
          <p:cNvPr id="6" name="Picture 5" descr="direction of hair.jpg"/>
          <p:cNvPicPr>
            <a:picLocks noChangeAspect="1"/>
          </p:cNvPicPr>
          <p:nvPr/>
        </p:nvPicPr>
        <p:blipFill>
          <a:blip r:embed="rId2"/>
          <a:srcRect l="47917" r="16696" b="73674"/>
          <a:stretch>
            <a:fillRect/>
          </a:stretch>
        </p:blipFill>
        <p:spPr>
          <a:xfrm>
            <a:off x="0" y="2698090"/>
            <a:ext cx="2971800" cy="3474110"/>
          </a:xfrm>
          <a:prstGeom prst="rect">
            <a:avLst/>
          </a:prstGeom>
        </p:spPr>
      </p:pic>
      <p:pic>
        <p:nvPicPr>
          <p:cNvPr id="7" name="Picture 6" descr="direction of hair.jpg"/>
          <p:cNvPicPr>
            <a:picLocks noChangeAspect="1"/>
          </p:cNvPicPr>
          <p:nvPr/>
        </p:nvPicPr>
        <p:blipFill>
          <a:blip r:embed="rId2"/>
          <a:srcRect l="14435" t="21591" r="14881" b="14488"/>
          <a:stretch>
            <a:fillRect/>
          </a:stretch>
        </p:blipFill>
        <p:spPr>
          <a:xfrm>
            <a:off x="6172200" y="2743200"/>
            <a:ext cx="2895600" cy="4114800"/>
          </a:xfrm>
          <a:prstGeom prst="rect">
            <a:avLst/>
          </a:prstGeom>
        </p:spPr>
      </p:pic>
      <p:sp>
        <p:nvSpPr>
          <p:cNvPr id="9" name="Rectangle 8"/>
          <p:cNvSpPr/>
          <p:nvPr/>
        </p:nvSpPr>
        <p:spPr>
          <a:xfrm>
            <a:off x="381000" y="0"/>
            <a:ext cx="8534400" cy="2708434"/>
          </a:xfrm>
          <a:prstGeom prst="rect">
            <a:avLst/>
          </a:prstGeom>
          <a:solidFill>
            <a:schemeClr val="tx2">
              <a:lumMod val="40000"/>
              <a:lumOff val="60000"/>
              <a:alpha val="48000"/>
            </a:schemeClr>
          </a:solidFill>
        </p:spPr>
        <p:txBody>
          <a:bodyPr wrap="square">
            <a:spAutoFit/>
          </a:bodyPr>
          <a:lstStyle/>
          <a:p>
            <a:r>
              <a:rPr lang="en-US" sz="2000" b="1"/>
              <a:t>Humans are extremely special primates/animals</a:t>
            </a:r>
          </a:p>
          <a:p>
            <a:r>
              <a:rPr lang="en-US" sz="2400" b="1"/>
              <a:t>3. Streamlined</a:t>
            </a:r>
          </a:p>
          <a:p>
            <a:r>
              <a:rPr lang="en-US"/>
              <a:t>The hairs that we have left, grow in an orientation, unseen in other primates</a:t>
            </a:r>
          </a:p>
          <a:p>
            <a:r>
              <a:rPr lang="en-US"/>
              <a:t>Hardy suggested that this might have evolved for reduced drag while swimming in water:</a:t>
            </a:r>
          </a:p>
          <a:p>
            <a:r>
              <a:rPr lang="en-US" b="1">
                <a:latin typeface="Times New Roman" pitchFamily="18" charset="0"/>
                <a:cs typeface="Times New Roman" pitchFamily="18" charset="0"/>
              </a:rPr>
              <a:t>"particularly to be noted are the hairs on the back, which are all pointing in lines to meet diagonally towards the mid-line, exactly as the streams of water would pass round the body and meet, when it is swimming forward like a frog. </a:t>
            </a:r>
          </a:p>
          <a:p>
            <a:r>
              <a:rPr lang="en-US" b="1">
                <a:latin typeface="Times New Roman" pitchFamily="18" charset="0"/>
                <a:cs typeface="Times New Roman" pitchFamily="18" charset="0"/>
              </a:rPr>
              <a:t>     Such an arrangement of hair, offering less resistance, </a:t>
            </a:r>
          </a:p>
          <a:p>
            <a:r>
              <a:rPr lang="en-US" b="1">
                <a:latin typeface="Times New Roman" pitchFamily="18" charset="0"/>
                <a:cs typeface="Times New Roman" pitchFamily="18" charset="0"/>
              </a:rPr>
              <a:t>     may have been a first step in aquatic adaptation before its loss."</a:t>
            </a:r>
          </a:p>
        </p:txBody>
      </p:sp>
      <p:cxnSp>
        <p:nvCxnSpPr>
          <p:cNvPr id="11" name="Straight Arrow Connector 10"/>
          <p:cNvCxnSpPr/>
          <p:nvPr/>
        </p:nvCxnSpPr>
        <p:spPr>
          <a:xfrm rot="5400000">
            <a:off x="15240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95400" y="2895600"/>
            <a:ext cx="3746538" cy="369332"/>
          </a:xfrm>
          <a:prstGeom prst="rect">
            <a:avLst/>
          </a:prstGeom>
          <a:noFill/>
        </p:spPr>
        <p:txBody>
          <a:bodyPr wrap="none" rtlCol="0">
            <a:spAutoFit/>
          </a:bodyPr>
          <a:lstStyle/>
          <a:p>
            <a:r>
              <a:rPr lang="nl-BE"/>
              <a:t>Chimp                                           Human</a:t>
            </a:r>
          </a:p>
        </p:txBody>
      </p:sp>
      <p:sp>
        <p:nvSpPr>
          <p:cNvPr id="10" name="TextBox 9"/>
          <p:cNvSpPr txBox="1"/>
          <p:nvPr/>
        </p:nvSpPr>
        <p:spPr>
          <a:xfrm>
            <a:off x="7924800" y="2819400"/>
            <a:ext cx="867545" cy="369332"/>
          </a:xfrm>
          <a:prstGeom prst="rect">
            <a:avLst/>
          </a:prstGeom>
          <a:noFill/>
        </p:spPr>
        <p:txBody>
          <a:bodyPr wrap="none" rtlCol="0">
            <a:spAutoFit/>
          </a:bodyPr>
          <a:lstStyle/>
          <a:p>
            <a:r>
              <a:rPr lang="nl-BE"/>
              <a:t>Human</a:t>
            </a:r>
          </a:p>
        </p:txBody>
      </p:sp>
      <p:sp>
        <p:nvSpPr>
          <p:cNvPr id="12" name="Slide Number Placeholder 11"/>
          <p:cNvSpPr>
            <a:spLocks noGrp="1"/>
          </p:cNvSpPr>
          <p:nvPr>
            <p:ph type="sldNum" sz="quarter" idx="12"/>
          </p:nvPr>
        </p:nvSpPr>
        <p:spPr/>
        <p:txBody>
          <a:bodyPr/>
          <a:lstStyle/>
          <a:p>
            <a:fld id="{7B24C97D-8DA9-4D3C-9629-CF9FF4D008EC}" type="slidenum">
              <a:rPr lang="nl-BE" smtClean="0"/>
              <a:pPr/>
              <a:t>31</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UT0007"/>
          <p:cNvPicPr>
            <a:picLocks noChangeAspect="1" noChangeArrowheads="1"/>
          </p:cNvPicPr>
          <p:nvPr/>
        </p:nvPicPr>
        <p:blipFill>
          <a:blip r:embed="rId3"/>
          <a:srcRect b="4108"/>
          <a:stretch>
            <a:fillRect/>
          </a:stretch>
        </p:blipFill>
        <p:spPr bwMode="auto">
          <a:xfrm>
            <a:off x="2915816" y="1371600"/>
            <a:ext cx="6008787" cy="5337175"/>
          </a:xfrm>
          <a:prstGeom prst="rect">
            <a:avLst/>
          </a:prstGeom>
          <a:noFill/>
          <a:ln w="9525">
            <a:noFill/>
            <a:miter lim="800000"/>
            <a:headEnd/>
            <a:tailEnd/>
          </a:ln>
        </p:spPr>
      </p:pic>
      <p:sp>
        <p:nvSpPr>
          <p:cNvPr id="10245" name="Rectangle 6"/>
          <p:cNvSpPr>
            <a:spLocks noGrp="1" noChangeArrowheads="1"/>
          </p:cNvSpPr>
          <p:nvPr>
            <p:ph type="title"/>
          </p:nvPr>
        </p:nvSpPr>
        <p:spPr>
          <a:xfrm>
            <a:off x="1600200" y="1371600"/>
            <a:ext cx="6781800" cy="304800"/>
          </a:xfrm>
        </p:spPr>
        <p:txBody>
          <a:bodyPr>
            <a:normAutofit fontScale="90000"/>
          </a:bodyPr>
          <a:lstStyle/>
          <a:p>
            <a:pPr eaLnBrk="1" hangingPunct="1"/>
            <a:r>
              <a:rPr lang="nl-NL" sz="2800" b="1"/>
              <a:t>Structure of human dermis</a:t>
            </a:r>
          </a:p>
        </p:txBody>
      </p:sp>
      <p:sp>
        <p:nvSpPr>
          <p:cNvPr id="10" name="TextBox 9"/>
          <p:cNvSpPr txBox="1"/>
          <p:nvPr/>
        </p:nvSpPr>
        <p:spPr>
          <a:xfrm>
            <a:off x="2699792" y="5373216"/>
            <a:ext cx="1151277" cy="307777"/>
          </a:xfrm>
          <a:prstGeom prst="rect">
            <a:avLst/>
          </a:prstGeom>
          <a:noFill/>
        </p:spPr>
        <p:txBody>
          <a:bodyPr wrap="none" rtlCol="0">
            <a:spAutoFit/>
          </a:bodyPr>
          <a:lstStyle/>
          <a:p>
            <a:r>
              <a:rPr lang="nl-BE" sz="1400">
                <a:solidFill>
                  <a:schemeClr val="tx2">
                    <a:lumMod val="50000"/>
                    <a:lumOff val="50000"/>
                  </a:schemeClr>
                </a:solidFill>
              </a:rPr>
              <a:t>(hypodermis)</a:t>
            </a:r>
          </a:p>
        </p:txBody>
      </p:sp>
      <p:sp>
        <p:nvSpPr>
          <p:cNvPr id="5" name="Oval 4"/>
          <p:cNvSpPr/>
          <p:nvPr/>
        </p:nvSpPr>
        <p:spPr>
          <a:xfrm>
            <a:off x="6572248" y="5410200"/>
            <a:ext cx="1447800" cy="76200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tangle 5"/>
          <p:cNvSpPr/>
          <p:nvPr/>
        </p:nvSpPr>
        <p:spPr>
          <a:xfrm>
            <a:off x="1371600" y="68759"/>
            <a:ext cx="6858000" cy="769441"/>
          </a:xfrm>
          <a:prstGeom prst="rect">
            <a:avLst/>
          </a:prstGeom>
        </p:spPr>
        <p:txBody>
          <a:bodyPr wrap="square">
            <a:spAutoFit/>
          </a:bodyPr>
          <a:lstStyle/>
          <a:p>
            <a:r>
              <a:rPr lang="en-US" sz="2000" b="1"/>
              <a:t>Humans are extremely special primates/animals</a:t>
            </a:r>
          </a:p>
          <a:p>
            <a:r>
              <a:rPr lang="en-US" sz="2400" b="1"/>
              <a:t>4. Fat</a:t>
            </a:r>
          </a:p>
        </p:txBody>
      </p:sp>
      <p:sp>
        <p:nvSpPr>
          <p:cNvPr id="2" name="TextBox 1"/>
          <p:cNvSpPr txBox="1"/>
          <p:nvPr/>
        </p:nvSpPr>
        <p:spPr>
          <a:xfrm>
            <a:off x="6934200" y="5496327"/>
            <a:ext cx="1518429" cy="369332"/>
          </a:xfrm>
          <a:prstGeom prst="rect">
            <a:avLst/>
          </a:prstGeom>
          <a:solidFill>
            <a:schemeClr val="accent1">
              <a:lumMod val="20000"/>
              <a:lumOff val="80000"/>
            </a:schemeClr>
          </a:solidFill>
        </p:spPr>
        <p:txBody>
          <a:bodyPr wrap="none" rtlCol="0">
            <a:spAutoFit/>
          </a:bodyPr>
          <a:lstStyle/>
          <a:p>
            <a:r>
              <a:rPr lang="nl-NL"/>
              <a:t>Eccrine glands</a:t>
            </a: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idocytes.jpg"/>
          <p:cNvPicPr>
            <a:picLocks noChangeAspect="1"/>
          </p:cNvPicPr>
          <p:nvPr/>
        </p:nvPicPr>
        <p:blipFill>
          <a:blip r:embed="rId2"/>
          <a:srcRect l="8750" t="2778" r="2500" b="27778"/>
          <a:stretch>
            <a:fillRect/>
          </a:stretch>
        </p:blipFill>
        <p:spPr>
          <a:xfrm rot="21445570">
            <a:off x="1447800" y="968062"/>
            <a:ext cx="5791200" cy="5383369"/>
          </a:xfrm>
          <a:prstGeom prst="rect">
            <a:avLst/>
          </a:prstGeom>
        </p:spPr>
      </p:pic>
      <p:sp>
        <p:nvSpPr>
          <p:cNvPr id="6" name="Oval 5"/>
          <p:cNvSpPr/>
          <p:nvPr/>
        </p:nvSpPr>
        <p:spPr>
          <a:xfrm>
            <a:off x="6477000" y="1600200"/>
            <a:ext cx="533400" cy="5334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p:cNvSpPr/>
          <p:nvPr/>
        </p:nvSpPr>
        <p:spPr>
          <a:xfrm rot="2063488">
            <a:off x="4055573" y="3499725"/>
            <a:ext cx="533400" cy="914400"/>
          </a:xfrm>
          <a:prstGeom prst="ellipse">
            <a:avLst/>
          </a:prstGeom>
          <a:solidFill>
            <a:schemeClr val="accent3">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xtBox 7"/>
          <p:cNvSpPr txBox="1"/>
          <p:nvPr/>
        </p:nvSpPr>
        <p:spPr>
          <a:xfrm>
            <a:off x="2514600" y="3200400"/>
            <a:ext cx="1141338" cy="369332"/>
          </a:xfrm>
          <a:prstGeom prst="rect">
            <a:avLst/>
          </a:prstGeom>
          <a:solidFill>
            <a:schemeClr val="bg1"/>
          </a:solidFill>
        </p:spPr>
        <p:txBody>
          <a:bodyPr wrap="none" rtlCol="0">
            <a:spAutoFit/>
          </a:bodyPr>
          <a:lstStyle/>
          <a:p>
            <a:r>
              <a:rPr lang="nl-BE"/>
              <a:t>Hedgehog</a:t>
            </a:r>
          </a:p>
        </p:txBody>
      </p:sp>
      <p:sp>
        <p:nvSpPr>
          <p:cNvPr id="10" name="TextBox 9"/>
          <p:cNvSpPr txBox="1"/>
          <p:nvPr/>
        </p:nvSpPr>
        <p:spPr>
          <a:xfrm>
            <a:off x="3886200" y="2286000"/>
            <a:ext cx="957313" cy="369332"/>
          </a:xfrm>
          <a:prstGeom prst="rect">
            <a:avLst/>
          </a:prstGeom>
          <a:solidFill>
            <a:schemeClr val="bg1"/>
          </a:solidFill>
        </p:spPr>
        <p:txBody>
          <a:bodyPr wrap="none" rtlCol="0">
            <a:spAutoFit/>
          </a:bodyPr>
          <a:lstStyle/>
          <a:p>
            <a:r>
              <a:rPr lang="nl-BE"/>
              <a:t>Humans</a:t>
            </a:r>
          </a:p>
        </p:txBody>
      </p:sp>
      <p:sp>
        <p:nvSpPr>
          <p:cNvPr id="4" name="Oval 3"/>
          <p:cNvSpPr/>
          <p:nvPr/>
        </p:nvSpPr>
        <p:spPr>
          <a:xfrm>
            <a:off x="3505200" y="3505200"/>
            <a:ext cx="633868" cy="59238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p:cNvSpPr/>
          <p:nvPr/>
        </p:nvSpPr>
        <p:spPr>
          <a:xfrm>
            <a:off x="4572000" y="2455612"/>
            <a:ext cx="633868" cy="59238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10"/>
          <p:cNvSpPr txBox="1"/>
          <p:nvPr/>
        </p:nvSpPr>
        <p:spPr>
          <a:xfrm>
            <a:off x="5507010" y="1371600"/>
            <a:ext cx="1046190" cy="410176"/>
          </a:xfrm>
          <a:prstGeom prst="rect">
            <a:avLst/>
          </a:prstGeom>
          <a:solidFill>
            <a:schemeClr val="bg1"/>
          </a:solidFill>
        </p:spPr>
        <p:txBody>
          <a:bodyPr wrap="none" rtlCol="0">
            <a:spAutoFit/>
          </a:bodyPr>
          <a:lstStyle/>
          <a:p>
            <a:r>
              <a:rPr lang="nl-BE"/>
              <a:t>Whales</a:t>
            </a:r>
          </a:p>
        </p:txBody>
      </p:sp>
      <p:sp>
        <p:nvSpPr>
          <p:cNvPr id="12" name="TextBox 11"/>
          <p:cNvSpPr txBox="1"/>
          <p:nvPr/>
        </p:nvSpPr>
        <p:spPr>
          <a:xfrm>
            <a:off x="4724400" y="4038600"/>
            <a:ext cx="1221673" cy="410176"/>
          </a:xfrm>
          <a:prstGeom prst="rect">
            <a:avLst/>
          </a:prstGeom>
          <a:solidFill>
            <a:schemeClr val="bg1"/>
          </a:solidFill>
        </p:spPr>
        <p:txBody>
          <a:bodyPr wrap="none" rtlCol="0">
            <a:spAutoFit/>
          </a:bodyPr>
          <a:lstStyle/>
          <a:p>
            <a:r>
              <a:rPr lang="nl-BE"/>
              <a:t>Monkeys</a:t>
            </a:r>
          </a:p>
        </p:txBody>
      </p:sp>
      <p:sp>
        <p:nvSpPr>
          <p:cNvPr id="13" name="TextBox 12"/>
          <p:cNvSpPr txBox="1"/>
          <p:nvPr/>
        </p:nvSpPr>
        <p:spPr>
          <a:xfrm>
            <a:off x="2253588" y="457200"/>
            <a:ext cx="4901919" cy="369332"/>
          </a:xfrm>
          <a:prstGeom prst="rect">
            <a:avLst/>
          </a:prstGeom>
          <a:noFill/>
        </p:spPr>
        <p:txBody>
          <a:bodyPr wrap="none" rtlCol="0">
            <a:spAutoFit/>
          </a:bodyPr>
          <a:lstStyle/>
          <a:p>
            <a:r>
              <a:rPr lang="nl-BE"/>
              <a:t>Number of adipocytes (fat cells)/log body mass (g)</a:t>
            </a:r>
          </a:p>
        </p:txBody>
      </p:sp>
      <p:sp>
        <p:nvSpPr>
          <p:cNvPr id="15" name="Rectangle 14"/>
          <p:cNvSpPr/>
          <p:nvPr/>
        </p:nvSpPr>
        <p:spPr>
          <a:xfrm>
            <a:off x="1447800" y="0"/>
            <a:ext cx="7162800" cy="769441"/>
          </a:xfrm>
          <a:prstGeom prst="rect">
            <a:avLst/>
          </a:prstGeom>
          <a:solidFill>
            <a:schemeClr val="tx2">
              <a:lumMod val="40000"/>
              <a:lumOff val="60000"/>
              <a:alpha val="49000"/>
            </a:schemeClr>
          </a:solidFill>
        </p:spPr>
        <p:txBody>
          <a:bodyPr wrap="square">
            <a:spAutoFit/>
          </a:bodyPr>
          <a:lstStyle/>
          <a:p>
            <a:r>
              <a:rPr lang="en-US" sz="2000" b="1"/>
              <a:t>Humans are extremely special primates/animals</a:t>
            </a:r>
          </a:p>
          <a:p>
            <a:r>
              <a:rPr lang="en-US" sz="2400" b="1"/>
              <a:t>4. Fat</a:t>
            </a:r>
          </a:p>
        </p:txBody>
      </p:sp>
      <p:sp>
        <p:nvSpPr>
          <p:cNvPr id="14" name="Slide Number Placeholder 13"/>
          <p:cNvSpPr>
            <a:spLocks noGrp="1"/>
          </p:cNvSpPr>
          <p:nvPr>
            <p:ph type="sldNum" sz="quarter" idx="12"/>
          </p:nvPr>
        </p:nvSpPr>
        <p:spPr/>
        <p:txBody>
          <a:bodyPr/>
          <a:lstStyle/>
          <a:p>
            <a:fld id="{7B24C97D-8DA9-4D3C-9629-CF9FF4D008EC}" type="slidenum">
              <a:rPr lang="nl-BE" smtClean="0"/>
              <a:pPr/>
              <a:t>33</a:t>
            </a:fld>
            <a:endParaRPr lang="nl-BE"/>
          </a:p>
        </p:txBody>
      </p:sp>
      <p:sp>
        <p:nvSpPr>
          <p:cNvPr id="16" name="TextBox 15"/>
          <p:cNvSpPr txBox="1"/>
          <p:nvPr/>
        </p:nvSpPr>
        <p:spPr>
          <a:xfrm>
            <a:off x="228600" y="6488668"/>
            <a:ext cx="2182585" cy="369332"/>
          </a:xfrm>
          <a:prstGeom prst="rect">
            <a:avLst/>
          </a:prstGeom>
          <a:noFill/>
        </p:spPr>
        <p:txBody>
          <a:bodyPr wrap="none" rtlCol="0">
            <a:spAutoFit/>
          </a:bodyPr>
          <a:lstStyle/>
          <a:p>
            <a:r>
              <a:rPr lang="nl-BE"/>
              <a:t>Morgan E. 1997. AAH</a:t>
            </a:r>
          </a:p>
        </p:txBody>
      </p:sp>
      <p:sp>
        <p:nvSpPr>
          <p:cNvPr id="17" name="TextBox 16"/>
          <p:cNvSpPr txBox="1"/>
          <p:nvPr/>
        </p:nvSpPr>
        <p:spPr>
          <a:xfrm>
            <a:off x="3276600" y="5858470"/>
            <a:ext cx="5748818" cy="923330"/>
          </a:xfrm>
          <a:prstGeom prst="rect">
            <a:avLst/>
          </a:prstGeom>
          <a:solidFill>
            <a:schemeClr val="accent1"/>
          </a:solidFill>
        </p:spPr>
        <p:txBody>
          <a:bodyPr wrap="none" rtlCol="0">
            <a:spAutoFit/>
          </a:bodyPr>
          <a:lstStyle/>
          <a:p>
            <a:r>
              <a:rPr lang="nl-BE"/>
              <a:t>Strong difference between humans and 'monkeys'</a:t>
            </a:r>
          </a:p>
          <a:p>
            <a:r>
              <a:rPr lang="nl-BE"/>
              <a:t>Much fat in hibernators: hedgehog, badger, bear, bat</a:t>
            </a:r>
          </a:p>
          <a:p>
            <a:r>
              <a:rPr lang="nl-BE"/>
              <a:t>Most fat in whales, seals, pigs and humans. (Also camels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38600" y="6488668"/>
            <a:ext cx="2240293" cy="369332"/>
          </a:xfrm>
          <a:prstGeom prst="rect">
            <a:avLst/>
          </a:prstGeom>
          <a:noFill/>
        </p:spPr>
        <p:txBody>
          <a:bodyPr wrap="none" rtlCol="0">
            <a:spAutoFit/>
          </a:bodyPr>
          <a:lstStyle/>
          <a:p>
            <a:r>
              <a:rPr lang="nl-BE"/>
              <a:t>Morgan E. 1997. AAH</a:t>
            </a:r>
          </a:p>
        </p:txBody>
      </p:sp>
      <p:sp>
        <p:nvSpPr>
          <p:cNvPr id="6" name="Rectangle 5"/>
          <p:cNvSpPr/>
          <p:nvPr/>
        </p:nvSpPr>
        <p:spPr>
          <a:xfrm>
            <a:off x="2743200" y="457200"/>
            <a:ext cx="5627053" cy="923330"/>
          </a:xfrm>
          <a:prstGeom prst="rect">
            <a:avLst/>
          </a:prstGeom>
        </p:spPr>
        <p:txBody>
          <a:bodyPr wrap="none">
            <a:spAutoFit/>
          </a:bodyPr>
          <a:lstStyle/>
          <a:p>
            <a:r>
              <a:rPr lang="nl-BE" b="1"/>
              <a:t>Naked, fat, big: who else?</a:t>
            </a:r>
          </a:p>
          <a:p>
            <a:r>
              <a:rPr lang="nl-BE"/>
              <a:t> 'Pachyderms' (Cuvier)</a:t>
            </a:r>
          </a:p>
          <a:p>
            <a:r>
              <a:rPr lang="nl-BE"/>
              <a:t>And of course: whales and dolphins:</a:t>
            </a:r>
            <a:r>
              <a:rPr lang="nl-BE" b="1"/>
              <a:t>              + streamlined</a:t>
            </a:r>
          </a:p>
        </p:txBody>
      </p:sp>
      <p:grpSp>
        <p:nvGrpSpPr>
          <p:cNvPr id="4" name="Group 19"/>
          <p:cNvGrpSpPr/>
          <p:nvPr/>
        </p:nvGrpSpPr>
        <p:grpSpPr>
          <a:xfrm>
            <a:off x="4038600" y="1524000"/>
            <a:ext cx="3513146" cy="5001767"/>
            <a:chOff x="5105400" y="1524000"/>
            <a:chExt cx="3513146" cy="5001767"/>
          </a:xfrm>
        </p:grpSpPr>
        <p:pic>
          <p:nvPicPr>
            <p:cNvPr id="3" name="Picture 2" descr="pachyderms 2.jpg"/>
            <p:cNvPicPr>
              <a:picLocks noChangeAspect="1"/>
            </p:cNvPicPr>
            <p:nvPr/>
          </p:nvPicPr>
          <p:blipFill>
            <a:blip r:embed="rId2"/>
            <a:stretch>
              <a:fillRect/>
            </a:stretch>
          </p:blipFill>
          <p:spPr>
            <a:xfrm>
              <a:off x="5105400" y="1524000"/>
              <a:ext cx="3513146" cy="5001767"/>
            </a:xfrm>
            <a:prstGeom prst="rect">
              <a:avLst/>
            </a:prstGeom>
          </p:spPr>
        </p:pic>
        <p:sp>
          <p:nvSpPr>
            <p:cNvPr id="11" name="Oval 10"/>
            <p:cNvSpPr/>
            <p:nvPr/>
          </p:nvSpPr>
          <p:spPr>
            <a:xfrm>
              <a:off x="5791200" y="1600200"/>
              <a:ext cx="381000" cy="381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14"/>
            <p:cNvSpPr/>
            <p:nvPr/>
          </p:nvSpPr>
          <p:spPr>
            <a:xfrm>
              <a:off x="7772400" y="4800600"/>
              <a:ext cx="3048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l 15"/>
            <p:cNvSpPr/>
            <p:nvPr/>
          </p:nvSpPr>
          <p:spPr>
            <a:xfrm>
              <a:off x="8077200" y="3048000"/>
              <a:ext cx="381000" cy="381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2" name="Picture 1" descr="pachyderms 1.jpg"/>
          <p:cNvPicPr>
            <a:picLocks noChangeAspect="1"/>
          </p:cNvPicPr>
          <p:nvPr/>
        </p:nvPicPr>
        <p:blipFill>
          <a:blip r:embed="rId3"/>
          <a:stretch>
            <a:fillRect/>
          </a:stretch>
        </p:blipFill>
        <p:spPr>
          <a:xfrm>
            <a:off x="152400" y="1447800"/>
            <a:ext cx="3572691" cy="5001768"/>
          </a:xfrm>
          <a:prstGeom prst="rect">
            <a:avLst/>
          </a:prstGeom>
        </p:spPr>
      </p:pic>
      <p:sp>
        <p:nvSpPr>
          <p:cNvPr id="9" name="Oval 8"/>
          <p:cNvSpPr/>
          <p:nvPr/>
        </p:nvSpPr>
        <p:spPr>
          <a:xfrm>
            <a:off x="1143000" y="51054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l 11"/>
          <p:cNvSpPr/>
          <p:nvPr/>
        </p:nvSpPr>
        <p:spPr>
          <a:xfrm>
            <a:off x="2971800" y="3276600"/>
            <a:ext cx="381000" cy="381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p:cNvSpPr/>
          <p:nvPr/>
        </p:nvSpPr>
        <p:spPr>
          <a:xfrm>
            <a:off x="2667000" y="1600200"/>
            <a:ext cx="381000" cy="381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p:cNvSpPr/>
          <p:nvPr/>
        </p:nvSpPr>
        <p:spPr>
          <a:xfrm>
            <a:off x="457200" y="3733800"/>
            <a:ext cx="304800" cy="381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16"/>
          <p:cNvSpPr/>
          <p:nvPr/>
        </p:nvSpPr>
        <p:spPr>
          <a:xfrm>
            <a:off x="2079172" y="6172200"/>
            <a:ext cx="1545295" cy="369332"/>
          </a:xfrm>
          <a:prstGeom prst="rect">
            <a:avLst/>
          </a:prstGeom>
        </p:spPr>
        <p:txBody>
          <a:bodyPr wrap="none">
            <a:spAutoFit/>
          </a:bodyPr>
          <a:lstStyle/>
          <a:p>
            <a:r>
              <a:rPr lang="nl-BE" b="1"/>
              <a:t> + streamlined</a:t>
            </a:r>
            <a:endParaRPr lang="nl-BE"/>
          </a:p>
        </p:txBody>
      </p:sp>
      <p:sp>
        <p:nvSpPr>
          <p:cNvPr id="18" name="Rectangle 17"/>
          <p:cNvSpPr/>
          <p:nvPr/>
        </p:nvSpPr>
        <p:spPr>
          <a:xfrm>
            <a:off x="1447800" y="0"/>
            <a:ext cx="7162800" cy="769441"/>
          </a:xfrm>
          <a:prstGeom prst="rect">
            <a:avLst/>
          </a:prstGeom>
        </p:spPr>
        <p:txBody>
          <a:bodyPr wrap="square">
            <a:spAutoFit/>
          </a:bodyPr>
          <a:lstStyle/>
          <a:p>
            <a:r>
              <a:rPr lang="en-US" sz="2000" b="1"/>
              <a:t>Humans are extremely special primates/animals</a:t>
            </a:r>
          </a:p>
          <a:p>
            <a:r>
              <a:rPr lang="en-US" sz="2400" b="1"/>
              <a:t>4. Fat</a:t>
            </a:r>
          </a:p>
        </p:txBody>
      </p:sp>
      <p:sp>
        <p:nvSpPr>
          <p:cNvPr id="21" name="Oval 20"/>
          <p:cNvSpPr/>
          <p:nvPr/>
        </p:nvSpPr>
        <p:spPr>
          <a:xfrm>
            <a:off x="7696200" y="20574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l 21"/>
          <p:cNvSpPr/>
          <p:nvPr/>
        </p:nvSpPr>
        <p:spPr>
          <a:xfrm>
            <a:off x="7696200" y="2990125"/>
            <a:ext cx="381000" cy="3810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tangle 22"/>
          <p:cNvSpPr/>
          <p:nvPr/>
        </p:nvSpPr>
        <p:spPr>
          <a:xfrm>
            <a:off x="7772400" y="4096475"/>
            <a:ext cx="304800" cy="304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tangle 23"/>
          <p:cNvSpPr/>
          <p:nvPr/>
        </p:nvSpPr>
        <p:spPr>
          <a:xfrm>
            <a:off x="7772400" y="5562600"/>
            <a:ext cx="3048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TextBox 24"/>
          <p:cNvSpPr txBox="1"/>
          <p:nvPr/>
        </p:nvSpPr>
        <p:spPr>
          <a:xfrm>
            <a:off x="7620000" y="1810891"/>
            <a:ext cx="1404039" cy="4478149"/>
          </a:xfrm>
          <a:prstGeom prst="rect">
            <a:avLst/>
          </a:prstGeom>
          <a:noFill/>
          <a:ln w="25400">
            <a:solidFill>
              <a:srgbClr val="FF0000"/>
            </a:solidFill>
          </a:ln>
        </p:spPr>
        <p:txBody>
          <a:bodyPr wrap="none" rtlCol="0">
            <a:spAutoFit/>
          </a:bodyPr>
          <a:lstStyle/>
          <a:p>
            <a:pPr>
              <a:lnSpc>
                <a:spcPts val="1800"/>
              </a:lnSpc>
            </a:pPr>
            <a:endParaRPr lang="nl-BE"/>
          </a:p>
          <a:p>
            <a:pPr>
              <a:lnSpc>
                <a:spcPts val="1800"/>
              </a:lnSpc>
            </a:pPr>
            <a:endParaRPr lang="nl-BE"/>
          </a:p>
          <a:p>
            <a:pPr>
              <a:lnSpc>
                <a:spcPts val="1800"/>
              </a:lnSpc>
            </a:pPr>
            <a:endParaRPr lang="nl-BE"/>
          </a:p>
          <a:p>
            <a:pPr>
              <a:lnSpc>
                <a:spcPts val="1800"/>
              </a:lnSpc>
            </a:pPr>
            <a:r>
              <a:rPr lang="nl-BE"/>
              <a:t>Fully aquatic</a:t>
            </a:r>
          </a:p>
          <a:p>
            <a:pPr>
              <a:lnSpc>
                <a:spcPts val="1800"/>
              </a:lnSpc>
            </a:pPr>
            <a:endParaRPr lang="nl-BE"/>
          </a:p>
          <a:p>
            <a:pPr>
              <a:lnSpc>
                <a:spcPts val="1800"/>
              </a:lnSpc>
            </a:pPr>
            <a:endParaRPr lang="nl-BE"/>
          </a:p>
          <a:p>
            <a:pPr>
              <a:lnSpc>
                <a:spcPts val="1800"/>
              </a:lnSpc>
            </a:pPr>
            <a:endParaRPr lang="nl-BE"/>
          </a:p>
          <a:p>
            <a:pPr>
              <a:lnSpc>
                <a:spcPts val="1800"/>
              </a:lnSpc>
            </a:pPr>
            <a:r>
              <a:rPr lang="nl-BE"/>
              <a:t>Semi-aquatic</a:t>
            </a:r>
          </a:p>
          <a:p>
            <a:pPr>
              <a:lnSpc>
                <a:spcPts val="1800"/>
              </a:lnSpc>
            </a:pPr>
            <a:endParaRPr lang="nl-BE"/>
          </a:p>
          <a:p>
            <a:pPr>
              <a:lnSpc>
                <a:spcPts val="1800"/>
              </a:lnSpc>
            </a:pPr>
            <a:endParaRPr lang="nl-BE"/>
          </a:p>
          <a:p>
            <a:pPr>
              <a:lnSpc>
                <a:spcPts val="1800"/>
              </a:lnSpc>
            </a:pPr>
            <a:endParaRPr lang="nl-BE"/>
          </a:p>
          <a:p>
            <a:pPr>
              <a:lnSpc>
                <a:spcPts val="1800"/>
              </a:lnSpc>
            </a:pPr>
            <a:endParaRPr lang="nl-BE"/>
          </a:p>
          <a:p>
            <a:pPr>
              <a:lnSpc>
                <a:spcPts val="1800"/>
              </a:lnSpc>
            </a:pPr>
            <a:r>
              <a:rPr lang="nl-BE"/>
              <a:t>Aquatic </a:t>
            </a:r>
          </a:p>
          <a:p>
            <a:pPr>
              <a:lnSpc>
                <a:spcPts val="1800"/>
              </a:lnSpc>
            </a:pPr>
            <a:r>
              <a:rPr lang="nl-BE"/>
              <a:t>relatives/</a:t>
            </a:r>
          </a:p>
          <a:p>
            <a:pPr>
              <a:lnSpc>
                <a:spcPts val="1800"/>
              </a:lnSpc>
            </a:pPr>
            <a:r>
              <a:rPr lang="nl-BE"/>
              <a:t>ancestors</a:t>
            </a:r>
          </a:p>
          <a:p>
            <a:pPr>
              <a:lnSpc>
                <a:spcPts val="1800"/>
              </a:lnSpc>
            </a:pPr>
            <a:endParaRPr lang="nl-BE"/>
          </a:p>
          <a:p>
            <a:pPr>
              <a:lnSpc>
                <a:spcPts val="1800"/>
              </a:lnSpc>
            </a:pPr>
            <a:endParaRPr lang="nl-BE"/>
          </a:p>
          <a:p>
            <a:pPr>
              <a:lnSpc>
                <a:spcPts val="1800"/>
              </a:lnSpc>
            </a:pPr>
            <a:endParaRPr lang="nl-BE"/>
          </a:p>
          <a:p>
            <a:pPr>
              <a:lnSpc>
                <a:spcPts val="1800"/>
              </a:lnSpc>
            </a:pPr>
            <a:r>
              <a:rPr lang="nl-BE"/>
              <a:t>Terrestrial</a:t>
            </a:r>
          </a:p>
        </p:txBody>
      </p:sp>
      <p:sp>
        <p:nvSpPr>
          <p:cNvPr id="27" name="Oval 26"/>
          <p:cNvSpPr/>
          <p:nvPr/>
        </p:nvSpPr>
        <p:spPr>
          <a:xfrm>
            <a:off x="6400800" y="99735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Slide Number Placeholder 25"/>
          <p:cNvSpPr>
            <a:spLocks noGrp="1"/>
          </p:cNvSpPr>
          <p:nvPr>
            <p:ph type="sldNum" sz="quarter" idx="12"/>
          </p:nvPr>
        </p:nvSpPr>
        <p:spPr/>
        <p:txBody>
          <a:bodyPr/>
          <a:lstStyle/>
          <a:p>
            <a:fld id="{7B24C97D-8DA9-4D3C-9629-CF9FF4D008EC}" type="slidenum">
              <a:rPr lang="nl-BE" smtClean="0"/>
              <a:pPr/>
              <a:t>34</a:t>
            </a:fld>
            <a:endParaRPr lang="nl-BE"/>
          </a:p>
        </p:txBody>
      </p:sp>
      <p:sp>
        <p:nvSpPr>
          <p:cNvPr id="28" name="Rectangle 27"/>
          <p:cNvSpPr/>
          <p:nvPr/>
        </p:nvSpPr>
        <p:spPr>
          <a:xfrm>
            <a:off x="5105400" y="3276600"/>
            <a:ext cx="30480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xtBox 28"/>
          <p:cNvSpPr txBox="1"/>
          <p:nvPr/>
        </p:nvSpPr>
        <p:spPr>
          <a:xfrm>
            <a:off x="2514600" y="4648200"/>
            <a:ext cx="1028038" cy="369332"/>
          </a:xfrm>
          <a:prstGeom prst="rect">
            <a:avLst/>
          </a:prstGeom>
          <a:noFill/>
        </p:spPr>
        <p:txBody>
          <a:bodyPr wrap="none" rtlCol="0">
            <a:spAutoFit/>
          </a:bodyPr>
          <a:lstStyle/>
          <a:p>
            <a:r>
              <a:rPr lang="nl-BE"/>
              <a:t>Manatee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35</a:t>
            </a:fld>
            <a:endParaRPr lang="nl-BE"/>
          </a:p>
        </p:txBody>
      </p:sp>
      <p:sp>
        <p:nvSpPr>
          <p:cNvPr id="3" name="TextBox 2"/>
          <p:cNvSpPr txBox="1"/>
          <p:nvPr/>
        </p:nvSpPr>
        <p:spPr>
          <a:xfrm>
            <a:off x="685800" y="1143001"/>
            <a:ext cx="8229600" cy="3416320"/>
          </a:xfrm>
          <a:prstGeom prst="rect">
            <a:avLst/>
          </a:prstGeom>
          <a:solidFill>
            <a:schemeClr val="tx2">
              <a:lumMod val="40000"/>
              <a:lumOff val="60000"/>
              <a:alpha val="45000"/>
            </a:schemeClr>
          </a:solidFill>
        </p:spPr>
        <p:txBody>
          <a:bodyPr wrap="square" rtlCol="0">
            <a:spAutoFit/>
          </a:bodyPr>
          <a:lstStyle/>
          <a:p>
            <a:r>
              <a:rPr lang="nl-BE" b="1"/>
              <a:t>Is an aquatic explanation plausible for all this fatness and nakedness?</a:t>
            </a:r>
          </a:p>
          <a:p>
            <a:endParaRPr lang="nl-BE"/>
          </a:p>
          <a:p>
            <a:r>
              <a:rPr lang="nl-BE"/>
              <a:t>Fatness: Fat insulates best in water</a:t>
            </a:r>
          </a:p>
          <a:p>
            <a:r>
              <a:rPr lang="nl-BE"/>
              <a:t>                Fat provides buoyancy (floating)</a:t>
            </a:r>
          </a:p>
          <a:p>
            <a:endParaRPr lang="nl-BE"/>
          </a:p>
          <a:p>
            <a:r>
              <a:rPr lang="en-BE"/>
              <a:t>Fur</a:t>
            </a:r>
            <a:r>
              <a:rPr lang="nl-BE"/>
              <a:t>lessness: Fur insulates by trapping air</a:t>
            </a:r>
          </a:p>
          <a:p>
            <a:r>
              <a:rPr lang="nl-BE"/>
              <a:t>		 </a:t>
            </a:r>
            <a:r>
              <a:rPr lang="nl-BE">
                <a:sym typeface="Wingdings"/>
              </a:rPr>
              <a:t> </a:t>
            </a:r>
            <a:r>
              <a:rPr lang="nl-BE"/>
              <a:t>Wet fur looses its insulation capacities</a:t>
            </a:r>
          </a:p>
          <a:p>
            <a:r>
              <a:rPr lang="nl-BE"/>
              <a:t>                        Nakedness increases streamline in water</a:t>
            </a:r>
          </a:p>
          <a:p>
            <a:endParaRPr lang="nl-BE"/>
          </a:p>
          <a:p>
            <a:r>
              <a:rPr lang="nl-BE"/>
              <a:t>An aquatic explanation for the food source that can provide </a:t>
            </a:r>
          </a:p>
          <a:p>
            <a:r>
              <a:rPr lang="nl-BE"/>
              <a:t>	all this [special] fat (8% of brain: omega 3): </a:t>
            </a:r>
            <a:r>
              <a:rPr lang="nl-BE" b="1"/>
              <a:t>see Nutrition 12. Large brains</a:t>
            </a:r>
            <a:endParaRPr lang="nl-BE"/>
          </a:p>
          <a:p>
            <a:endParaRPr lang="nl-BE"/>
          </a:p>
        </p:txBody>
      </p:sp>
      <p:sp>
        <p:nvSpPr>
          <p:cNvPr id="6" name="Rectangle 5"/>
          <p:cNvSpPr/>
          <p:nvPr/>
        </p:nvSpPr>
        <p:spPr>
          <a:xfrm>
            <a:off x="838200" y="221159"/>
            <a:ext cx="7924800" cy="769441"/>
          </a:xfrm>
          <a:prstGeom prst="rect">
            <a:avLst/>
          </a:prstGeom>
        </p:spPr>
        <p:txBody>
          <a:bodyPr wrap="square">
            <a:spAutoFit/>
          </a:bodyPr>
          <a:lstStyle/>
          <a:p>
            <a:r>
              <a:rPr lang="en-US" sz="2000" b="1"/>
              <a:t>Humans are extremely special primates/animals</a:t>
            </a:r>
          </a:p>
          <a:p>
            <a:r>
              <a:rPr lang="en-US" sz="2400" b="1"/>
              <a:t>4. Fat</a:t>
            </a:r>
            <a:endParaRPr lang="en-US" sz="2000"/>
          </a:p>
        </p:txBody>
      </p:sp>
      <p:sp>
        <p:nvSpPr>
          <p:cNvPr id="5" name="TextBox 4"/>
          <p:cNvSpPr txBox="1"/>
          <p:nvPr/>
        </p:nvSpPr>
        <p:spPr>
          <a:xfrm>
            <a:off x="914400" y="4771072"/>
            <a:ext cx="7315200" cy="1754326"/>
          </a:xfrm>
          <a:prstGeom prst="rect">
            <a:avLst/>
          </a:prstGeom>
          <a:solidFill>
            <a:srgbClr val="FF0000">
              <a:alpha val="31000"/>
            </a:srgbClr>
          </a:solidFill>
        </p:spPr>
        <p:txBody>
          <a:bodyPr wrap="square" rtlCol="0">
            <a:spAutoFit/>
          </a:bodyPr>
          <a:lstStyle/>
          <a:p>
            <a:r>
              <a:rPr lang="nl-BE"/>
              <a:t>Several sea mammals still have fur: </a:t>
            </a:r>
          </a:p>
          <a:p>
            <a:r>
              <a:rPr lang="nl-BE"/>
              <a:t>contradicts nakedness for swimming?</a:t>
            </a:r>
          </a:p>
          <a:p>
            <a:r>
              <a:rPr lang="nl-BE"/>
              <a:t>possible explanation:</a:t>
            </a:r>
          </a:p>
          <a:p>
            <a:r>
              <a:rPr lang="nl-BE"/>
              <a:t>         mostly arctic species with ancestors from Artiodactyla/Carnivora, </a:t>
            </a:r>
          </a:p>
          <a:p>
            <a:r>
              <a:rPr lang="nl-BE"/>
              <a:t>         whereas we stem from tropical ancestors </a:t>
            </a:r>
          </a:p>
          <a:p>
            <a:r>
              <a:rPr lang="nl-BE"/>
              <a:t>                                                   belonging to another order (Primates)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Bottom)">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36</a:t>
            </a:fld>
            <a:endParaRPr lang="nl-BE"/>
          </a:p>
        </p:txBody>
      </p:sp>
      <p:pic>
        <p:nvPicPr>
          <p:cNvPr id="125954" name="Picture 2" descr="C:\Documents and Settings\mvaneech\My Documents\_Mario Central\__Manuscripts in preparation\AAT Presentation\Illustrations\Figures\Cunnane\Cunnane. Cover. Survival of the Fattest.jpg"/>
          <p:cNvPicPr>
            <a:picLocks noChangeAspect="1" noChangeArrowheads="1"/>
          </p:cNvPicPr>
          <p:nvPr/>
        </p:nvPicPr>
        <p:blipFill>
          <a:blip r:embed="rId2"/>
          <a:srcRect/>
          <a:stretch>
            <a:fillRect/>
          </a:stretch>
        </p:blipFill>
        <p:spPr bwMode="auto">
          <a:xfrm>
            <a:off x="2438400" y="1295399"/>
            <a:ext cx="4114800" cy="5066219"/>
          </a:xfrm>
          <a:prstGeom prst="rect">
            <a:avLst/>
          </a:prstGeom>
          <a:noFill/>
        </p:spPr>
      </p:pic>
      <p:sp>
        <p:nvSpPr>
          <p:cNvPr id="4" name="TextBox 3"/>
          <p:cNvSpPr txBox="1"/>
          <p:nvPr/>
        </p:nvSpPr>
        <p:spPr>
          <a:xfrm>
            <a:off x="1600200" y="6477000"/>
            <a:ext cx="6000040" cy="338554"/>
          </a:xfrm>
          <a:prstGeom prst="rect">
            <a:avLst/>
          </a:prstGeom>
          <a:solidFill>
            <a:schemeClr val="tx2">
              <a:lumMod val="40000"/>
              <a:lumOff val="60000"/>
            </a:schemeClr>
          </a:solidFill>
        </p:spPr>
        <p:txBody>
          <a:bodyPr wrap="none" rtlCol="0">
            <a:spAutoFit/>
          </a:bodyPr>
          <a:lstStyle/>
          <a:p>
            <a:r>
              <a:rPr lang="nl-BE" sz="1600"/>
              <a:t>Cunnane SC. 2005. Survival of the fattest. World Scientific, New Jersey</a:t>
            </a:r>
          </a:p>
        </p:txBody>
      </p:sp>
      <p:sp>
        <p:nvSpPr>
          <p:cNvPr id="5" name="Rectangle 4"/>
          <p:cNvSpPr/>
          <p:nvPr/>
        </p:nvSpPr>
        <p:spPr>
          <a:xfrm>
            <a:off x="685800" y="65782"/>
            <a:ext cx="7924800" cy="1077218"/>
          </a:xfrm>
          <a:prstGeom prst="rect">
            <a:avLst/>
          </a:prstGeom>
          <a:solidFill>
            <a:schemeClr val="tx2">
              <a:lumMod val="40000"/>
              <a:lumOff val="60000"/>
            </a:schemeClr>
          </a:solidFill>
        </p:spPr>
        <p:txBody>
          <a:bodyPr wrap="square">
            <a:spAutoFit/>
          </a:bodyPr>
          <a:lstStyle/>
          <a:p>
            <a:r>
              <a:rPr lang="en-US" sz="2000" b="1"/>
              <a:t>Humans are extremely special primates/animals</a:t>
            </a:r>
          </a:p>
          <a:p>
            <a:r>
              <a:rPr lang="en-US" sz="2400" b="1"/>
              <a:t>4. Fat</a:t>
            </a:r>
            <a:endParaRPr lang="en-US" sz="2000"/>
          </a:p>
          <a:p>
            <a:r>
              <a:rPr lang="en-US" sz="2000"/>
              <a:t>Cunnane: Our neonates are extremely fat: essential for brain development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37</a:t>
            </a:fld>
            <a:endParaRPr lang="nl-BE"/>
          </a:p>
        </p:txBody>
      </p:sp>
      <p:pic>
        <p:nvPicPr>
          <p:cNvPr id="3" name="Afbeelding 6"/>
          <p:cNvPicPr>
            <a:picLocks noChangeAspect="1"/>
          </p:cNvPicPr>
          <p:nvPr/>
        </p:nvPicPr>
        <p:blipFill>
          <a:blip r:embed="rId2"/>
          <a:srcRect r="60620"/>
          <a:stretch>
            <a:fillRect/>
          </a:stretch>
        </p:blipFill>
        <p:spPr>
          <a:xfrm>
            <a:off x="1600200" y="2127219"/>
            <a:ext cx="2971800" cy="4502181"/>
          </a:xfrm>
          <a:prstGeom prst="rect">
            <a:avLst/>
          </a:prstGeom>
        </p:spPr>
      </p:pic>
      <p:pic>
        <p:nvPicPr>
          <p:cNvPr id="100354" name="Picture 2"/>
          <p:cNvPicPr>
            <a:picLocks noChangeAspect="1" noChangeArrowheads="1"/>
          </p:cNvPicPr>
          <p:nvPr/>
        </p:nvPicPr>
        <p:blipFill>
          <a:blip r:embed="rId3"/>
          <a:srcRect t="13793"/>
          <a:stretch>
            <a:fillRect/>
          </a:stretch>
        </p:blipFill>
        <p:spPr bwMode="auto">
          <a:xfrm>
            <a:off x="4724400" y="2230792"/>
            <a:ext cx="3222810" cy="4267200"/>
          </a:xfrm>
          <a:prstGeom prst="rect">
            <a:avLst/>
          </a:prstGeom>
          <a:noFill/>
          <a:ln w="9525">
            <a:noFill/>
            <a:miter lim="800000"/>
            <a:headEnd/>
            <a:tailEnd/>
          </a:ln>
        </p:spPr>
      </p:pic>
      <p:pic>
        <p:nvPicPr>
          <p:cNvPr id="100355" name="Picture 3"/>
          <p:cNvPicPr>
            <a:picLocks noChangeAspect="1" noChangeArrowheads="1"/>
          </p:cNvPicPr>
          <p:nvPr/>
        </p:nvPicPr>
        <p:blipFill>
          <a:blip r:embed="rId4"/>
          <a:srcRect r="31467"/>
          <a:stretch>
            <a:fillRect/>
          </a:stretch>
        </p:blipFill>
        <p:spPr bwMode="auto">
          <a:xfrm>
            <a:off x="3842239" y="2154592"/>
            <a:ext cx="1872761" cy="2057400"/>
          </a:xfrm>
          <a:prstGeom prst="rect">
            <a:avLst/>
          </a:prstGeom>
          <a:noFill/>
          <a:ln w="9525">
            <a:noFill/>
            <a:miter lim="800000"/>
            <a:headEnd/>
            <a:tailEnd/>
          </a:ln>
        </p:spPr>
      </p:pic>
      <p:sp>
        <p:nvSpPr>
          <p:cNvPr id="6" name="Rectangle 5"/>
          <p:cNvSpPr/>
          <p:nvPr/>
        </p:nvSpPr>
        <p:spPr>
          <a:xfrm>
            <a:off x="990600" y="65782"/>
            <a:ext cx="7924800" cy="1384995"/>
          </a:xfrm>
          <a:prstGeom prst="rect">
            <a:avLst/>
          </a:prstGeom>
          <a:solidFill>
            <a:schemeClr val="tx2">
              <a:lumMod val="40000"/>
              <a:lumOff val="60000"/>
            </a:schemeClr>
          </a:solidFill>
        </p:spPr>
        <p:txBody>
          <a:bodyPr wrap="square">
            <a:spAutoFit/>
          </a:bodyPr>
          <a:lstStyle/>
          <a:p>
            <a:r>
              <a:rPr lang="en-US" sz="2000" b="1"/>
              <a:t>Humans are extremely special primates/animals</a:t>
            </a:r>
          </a:p>
          <a:p>
            <a:r>
              <a:rPr lang="en-US" sz="2400" b="1"/>
              <a:t>4. Fat</a:t>
            </a:r>
            <a:endParaRPr lang="en-US" sz="2000"/>
          </a:p>
          <a:p>
            <a:r>
              <a:rPr lang="en-US" sz="2000"/>
              <a:t>Cunnane: Our neonates are extremely fat: essential for brain development</a:t>
            </a:r>
          </a:p>
          <a:p>
            <a:r>
              <a:rPr lang="en-US" sz="2000"/>
              <a:t>Compare to skinny chimp neonates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fade">
                                      <p:cBhvr>
                                        <p:cTn id="7" dur="2000"/>
                                        <p:tgtEl>
                                          <p:spTgt spid="100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0354"/>
                                        </p:tgtEl>
                                      </p:cBhvr>
                                    </p:animEffect>
                                    <p:set>
                                      <p:cBhvr>
                                        <p:cTn id="12" dur="1" fill="hold">
                                          <p:stCondLst>
                                            <p:cond delay="1999"/>
                                          </p:stCondLst>
                                        </p:cTn>
                                        <p:tgtEl>
                                          <p:spTgt spid="10035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0355"/>
                                        </p:tgtEl>
                                        <p:attrNameLst>
                                          <p:attrName>style.visibility</p:attrName>
                                        </p:attrNameLst>
                                      </p:cBhvr>
                                      <p:to>
                                        <p:strVal val="visible"/>
                                      </p:to>
                                    </p:set>
                                    <p:animEffect transition="in" filter="fade">
                                      <p:cBhvr>
                                        <p:cTn id="15" dur="20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38</a:t>
            </a:fld>
            <a:endParaRPr lang="nl-BE"/>
          </a:p>
        </p:txBody>
      </p:sp>
      <p:pic>
        <p:nvPicPr>
          <p:cNvPr id="128002" name="Picture 2" descr="C:\Documents and Settings\mvaneech\My Documents\_Mario Central\__Manuscripts in preparation\AAT Presentation\Illustrations\Figures\Cunnane\Cunnane. Fig 4.2.jpg"/>
          <p:cNvPicPr>
            <a:picLocks noChangeAspect="1" noChangeArrowheads="1"/>
          </p:cNvPicPr>
          <p:nvPr/>
        </p:nvPicPr>
        <p:blipFill>
          <a:blip r:embed="rId2"/>
          <a:srcRect l="3549" t="5342" r="3326" b="3104"/>
          <a:stretch>
            <a:fillRect/>
          </a:stretch>
        </p:blipFill>
        <p:spPr bwMode="auto">
          <a:xfrm>
            <a:off x="1295400" y="1447800"/>
            <a:ext cx="6400800" cy="4495800"/>
          </a:xfrm>
          <a:prstGeom prst="rect">
            <a:avLst/>
          </a:prstGeom>
          <a:noFill/>
        </p:spPr>
      </p:pic>
      <p:sp>
        <p:nvSpPr>
          <p:cNvPr id="4" name="TextBox 3"/>
          <p:cNvSpPr txBox="1"/>
          <p:nvPr/>
        </p:nvSpPr>
        <p:spPr>
          <a:xfrm>
            <a:off x="1600200" y="6477000"/>
            <a:ext cx="6000040" cy="338554"/>
          </a:xfrm>
          <a:prstGeom prst="rect">
            <a:avLst/>
          </a:prstGeom>
          <a:solidFill>
            <a:schemeClr val="tx2">
              <a:lumMod val="40000"/>
              <a:lumOff val="60000"/>
            </a:schemeClr>
          </a:solidFill>
        </p:spPr>
        <p:txBody>
          <a:bodyPr wrap="none" rtlCol="0">
            <a:spAutoFit/>
          </a:bodyPr>
          <a:lstStyle/>
          <a:p>
            <a:r>
              <a:rPr lang="nl-BE" sz="1600"/>
              <a:t>Cunnane SC. 2005. Survival of the fattest. World Scientific, New Jersey</a:t>
            </a:r>
          </a:p>
        </p:txBody>
      </p:sp>
      <p:sp>
        <p:nvSpPr>
          <p:cNvPr id="5" name="Rectangle 4"/>
          <p:cNvSpPr/>
          <p:nvPr/>
        </p:nvSpPr>
        <p:spPr>
          <a:xfrm>
            <a:off x="685800" y="141982"/>
            <a:ext cx="7924800" cy="1077218"/>
          </a:xfrm>
          <a:prstGeom prst="rect">
            <a:avLst/>
          </a:prstGeom>
          <a:solidFill>
            <a:schemeClr val="tx2">
              <a:lumMod val="40000"/>
              <a:lumOff val="60000"/>
            </a:schemeClr>
          </a:solidFill>
        </p:spPr>
        <p:txBody>
          <a:bodyPr wrap="square">
            <a:spAutoFit/>
          </a:bodyPr>
          <a:lstStyle/>
          <a:p>
            <a:r>
              <a:rPr lang="en-US" sz="2000" b="1"/>
              <a:t>Humans are extremely special primates/animals</a:t>
            </a:r>
          </a:p>
          <a:p>
            <a:r>
              <a:rPr lang="en-US" sz="2400" b="1"/>
              <a:t>4. Fat</a:t>
            </a:r>
            <a:endParaRPr lang="en-US" sz="2000"/>
          </a:p>
          <a:p>
            <a:r>
              <a:rPr lang="en-US" sz="2000"/>
              <a:t>Cunnane: Our neonates are extremely fat: essential for brain development</a:t>
            </a:r>
          </a:p>
        </p:txBody>
      </p:sp>
      <p:sp>
        <p:nvSpPr>
          <p:cNvPr id="6" name="Rectangle 5"/>
          <p:cNvSpPr/>
          <p:nvPr/>
        </p:nvSpPr>
        <p:spPr>
          <a:xfrm>
            <a:off x="1371600" y="4953000"/>
            <a:ext cx="6324600" cy="990600"/>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6097" y="76200"/>
            <a:ext cx="5311903" cy="1877437"/>
          </a:xfrm>
          <a:prstGeom prst="rect">
            <a:avLst/>
          </a:prstGeom>
          <a:solidFill>
            <a:schemeClr val="tx2">
              <a:lumMod val="40000"/>
              <a:lumOff val="60000"/>
              <a:alpha val="46000"/>
            </a:schemeClr>
          </a:solidFill>
        </p:spPr>
        <p:txBody>
          <a:bodyPr wrap="none" rtlCol="0">
            <a:spAutoFit/>
          </a:bodyPr>
          <a:lstStyle/>
          <a:p>
            <a:r>
              <a:rPr lang="en-US" sz="2000" b="1"/>
              <a:t>Humans are extremely special primates/animals</a:t>
            </a:r>
          </a:p>
          <a:p>
            <a:r>
              <a:rPr lang="nl-BE" sz="2400" b="1"/>
              <a:t>5. Our bodies are wasteful with water</a:t>
            </a:r>
          </a:p>
          <a:p>
            <a:r>
              <a:rPr lang="nl-BE"/>
              <a:t> and are not adapted for large water intake at once:</a:t>
            </a:r>
          </a:p>
          <a:p>
            <a:endParaRPr lang="nl-BE"/>
          </a:p>
          <a:p>
            <a:r>
              <a:rPr lang="nl-BE"/>
              <a:t>1. Land animals concentrate the urine to save water</a:t>
            </a:r>
          </a:p>
          <a:p>
            <a:r>
              <a:rPr lang="nl-BE"/>
              <a:t>Our urine is </a:t>
            </a:r>
            <a:r>
              <a:rPr lang="nl-BE" b="1"/>
              <a:t>not</a:t>
            </a:r>
            <a:r>
              <a:rPr lang="nl-BE"/>
              <a:t> concentrated:</a:t>
            </a:r>
          </a:p>
        </p:txBody>
      </p:sp>
      <p:sp>
        <p:nvSpPr>
          <p:cNvPr id="5" name="TextBox 4"/>
          <p:cNvSpPr txBox="1"/>
          <p:nvPr/>
        </p:nvSpPr>
        <p:spPr>
          <a:xfrm>
            <a:off x="589280" y="5312509"/>
            <a:ext cx="4849213" cy="646331"/>
          </a:xfrm>
          <a:prstGeom prst="rect">
            <a:avLst/>
          </a:prstGeom>
          <a:solidFill>
            <a:schemeClr val="tx2">
              <a:lumMod val="40000"/>
              <a:lumOff val="60000"/>
              <a:alpha val="59000"/>
            </a:schemeClr>
          </a:solidFill>
        </p:spPr>
        <p:txBody>
          <a:bodyPr wrap="none" rtlCol="0">
            <a:spAutoFit/>
          </a:bodyPr>
          <a:lstStyle/>
          <a:p>
            <a:r>
              <a:rPr lang="nl-BE"/>
              <a:t>3. Heavy illness of humans at 3% water depletion</a:t>
            </a:r>
          </a:p>
          <a:p>
            <a:r>
              <a:rPr lang="nl-BE"/>
              <a:t>    Donkey, camel: only at 20% water depletion</a:t>
            </a:r>
          </a:p>
        </p:txBody>
      </p:sp>
      <p:sp>
        <p:nvSpPr>
          <p:cNvPr id="6" name="TextBox 5"/>
          <p:cNvSpPr txBox="1"/>
          <p:nvPr/>
        </p:nvSpPr>
        <p:spPr>
          <a:xfrm>
            <a:off x="609600" y="6018629"/>
            <a:ext cx="7222618" cy="646331"/>
          </a:xfrm>
          <a:prstGeom prst="rect">
            <a:avLst/>
          </a:prstGeom>
          <a:solidFill>
            <a:schemeClr val="tx2">
              <a:lumMod val="40000"/>
              <a:lumOff val="60000"/>
              <a:alpha val="51000"/>
            </a:schemeClr>
          </a:solidFill>
        </p:spPr>
        <p:txBody>
          <a:bodyPr wrap="none" rtlCol="0">
            <a:spAutoFit/>
          </a:bodyPr>
          <a:lstStyle/>
          <a:p>
            <a:r>
              <a:rPr lang="nl-BE"/>
              <a:t>4. Land animals drink large amounts of water</a:t>
            </a:r>
          </a:p>
          <a:p>
            <a:r>
              <a:rPr lang="nl-BE"/>
              <a:t>Humans need to drink often, but can take in only small amounts at the time</a:t>
            </a:r>
          </a:p>
        </p:txBody>
      </p:sp>
      <p:sp>
        <p:nvSpPr>
          <p:cNvPr id="7" name="TextBox 6"/>
          <p:cNvSpPr txBox="1"/>
          <p:nvPr/>
        </p:nvSpPr>
        <p:spPr>
          <a:xfrm>
            <a:off x="609600" y="4611469"/>
            <a:ext cx="8143448" cy="646331"/>
          </a:xfrm>
          <a:prstGeom prst="rect">
            <a:avLst/>
          </a:prstGeom>
          <a:solidFill>
            <a:schemeClr val="tx2">
              <a:lumMod val="40000"/>
              <a:lumOff val="60000"/>
              <a:alpha val="45000"/>
            </a:schemeClr>
          </a:solidFill>
        </p:spPr>
        <p:txBody>
          <a:bodyPr wrap="none" rtlCol="0">
            <a:spAutoFit/>
          </a:bodyPr>
          <a:lstStyle/>
          <a:p>
            <a:r>
              <a:rPr lang="nl-BE"/>
              <a:t>2. We sweat twice as much as camels, 5 times as much as horses (per surface of skin)</a:t>
            </a:r>
          </a:p>
          <a:p>
            <a:r>
              <a:rPr lang="nl-BE"/>
              <a:t>    Most land mammals do not sweat at all.</a:t>
            </a:r>
          </a:p>
        </p:txBody>
      </p:sp>
      <p:graphicFrame>
        <p:nvGraphicFramePr>
          <p:cNvPr id="9" name="Table 8"/>
          <p:cNvGraphicFramePr>
            <a:graphicFrameLocks noGrp="1"/>
          </p:cNvGraphicFramePr>
          <p:nvPr/>
        </p:nvGraphicFramePr>
        <p:xfrm>
          <a:off x="1524000" y="1992489"/>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l" fontAlgn="b"/>
                      <a:r>
                        <a:rPr lang="nl-BE" sz="1800" b="1" i="0" u="none" strike="noStrike">
                          <a:solidFill>
                            <a:srgbClr val="000000"/>
                          </a:solidFill>
                          <a:latin typeface="Calibri"/>
                        </a:rPr>
                        <a:t>Species</a:t>
                      </a:r>
                    </a:p>
                  </a:txBody>
                  <a:tcPr marL="9525" marR="9525" marT="9525" marB="0" anchor="b"/>
                </a:tc>
                <a:tc>
                  <a:txBody>
                    <a:bodyPr/>
                    <a:lstStyle/>
                    <a:p>
                      <a:pPr algn="l" fontAlgn="b"/>
                      <a:r>
                        <a:rPr lang="nl-BE" sz="1800" b="1" i="0" u="none" strike="noStrike">
                          <a:solidFill>
                            <a:srgbClr val="000000"/>
                          </a:solidFill>
                          <a:latin typeface="Calibri"/>
                        </a:rPr>
                        <a:t>millosmol/l</a:t>
                      </a:r>
                    </a:p>
                  </a:txBody>
                  <a:tcPr marL="9525" marR="9525" marT="9525" marB="0" anchor="b"/>
                </a:tc>
                <a:tc>
                  <a:txBody>
                    <a:bodyPr/>
                    <a:lstStyle/>
                    <a:p>
                      <a:pPr algn="l" fontAlgn="b"/>
                      <a:r>
                        <a:rPr lang="nl-BE" sz="1800" b="1" i="0" u="none" strike="noStrike">
                          <a:solidFill>
                            <a:srgbClr val="000000"/>
                          </a:solidFill>
                          <a:latin typeface="Calibri"/>
                        </a:rPr>
                        <a:t>Niche</a:t>
                      </a:r>
                    </a:p>
                  </a:txBody>
                  <a:tcPr marL="9525" marR="9525" marT="9525" marB="0" anchor="b"/>
                </a:tc>
                <a:extLst>
                  <a:ext uri="{0D108BD9-81ED-4DB2-BD59-A6C34878D82A}">
                    <a16:rowId xmlns:a16="http://schemas.microsoft.com/office/drawing/2014/main" val="10000"/>
                  </a:ext>
                </a:extLst>
              </a:tr>
              <a:tr h="370840">
                <a:tc>
                  <a:txBody>
                    <a:bodyPr/>
                    <a:lstStyle/>
                    <a:p>
                      <a:pPr algn="l" fontAlgn="b"/>
                      <a:r>
                        <a:rPr lang="nl-BE" sz="1800" b="0" i="0" u="none" strike="noStrike">
                          <a:solidFill>
                            <a:srgbClr val="000000"/>
                          </a:solidFill>
                          <a:latin typeface="Calibri"/>
                        </a:rPr>
                        <a:t>Beaver</a:t>
                      </a:r>
                    </a:p>
                  </a:txBody>
                  <a:tcPr marL="9525" marR="9525" marT="9525" marB="0" anchor="b"/>
                </a:tc>
                <a:tc>
                  <a:txBody>
                    <a:bodyPr/>
                    <a:lstStyle/>
                    <a:p>
                      <a:pPr algn="l" fontAlgn="b"/>
                      <a:r>
                        <a:rPr lang="nl-BE" sz="1800" b="0" i="0" u="none" strike="noStrike">
                          <a:solidFill>
                            <a:srgbClr val="000000"/>
                          </a:solidFill>
                          <a:latin typeface="Calibri"/>
                        </a:rPr>
                        <a:t>550</a:t>
                      </a:r>
                    </a:p>
                  </a:txBody>
                  <a:tcPr marL="9525" marR="9525" marT="9525" marB="0" anchor="b"/>
                </a:tc>
                <a:tc>
                  <a:txBody>
                    <a:bodyPr/>
                    <a:lstStyle/>
                    <a:p>
                      <a:pPr algn="l" fontAlgn="b"/>
                      <a:r>
                        <a:rPr lang="nl-BE" sz="1800" b="0" i="0" u="none" strike="noStrike">
                          <a:solidFill>
                            <a:srgbClr val="000000"/>
                          </a:solidFill>
                          <a:latin typeface="Calibri"/>
                        </a:rPr>
                        <a:t>Sweet water</a:t>
                      </a:r>
                    </a:p>
                  </a:txBody>
                  <a:tcPr marL="9525" marR="9525" marT="9525" marB="0" anchor="b"/>
                </a:tc>
                <a:extLst>
                  <a:ext uri="{0D108BD9-81ED-4DB2-BD59-A6C34878D82A}">
                    <a16:rowId xmlns:a16="http://schemas.microsoft.com/office/drawing/2014/main" val="10001"/>
                  </a:ext>
                </a:extLst>
              </a:tr>
              <a:tr h="370840">
                <a:tc>
                  <a:txBody>
                    <a:bodyPr/>
                    <a:lstStyle/>
                    <a:p>
                      <a:pPr algn="l" fontAlgn="b"/>
                      <a:r>
                        <a:rPr lang="nl-BE" sz="1800" b="0" i="0" u="none" strike="noStrike">
                          <a:solidFill>
                            <a:srgbClr val="000000"/>
                          </a:solidFill>
                          <a:latin typeface="Calibri"/>
                        </a:rPr>
                        <a:t>Pig</a:t>
                      </a:r>
                    </a:p>
                  </a:txBody>
                  <a:tcPr marL="9525" marR="9525" marT="9525" marB="0" anchor="b"/>
                </a:tc>
                <a:tc>
                  <a:txBody>
                    <a:bodyPr/>
                    <a:lstStyle/>
                    <a:p>
                      <a:pPr algn="l" fontAlgn="b"/>
                      <a:r>
                        <a:rPr lang="nl-BE" sz="1800" b="0" i="0" u="none" strike="noStrike">
                          <a:solidFill>
                            <a:srgbClr val="000000"/>
                          </a:solidFill>
                          <a:latin typeface="Calibri"/>
                        </a:rPr>
                        <a:t>1100</a:t>
                      </a:r>
                    </a:p>
                  </a:txBody>
                  <a:tcPr marL="9525" marR="9525" marT="9525" marB="0" anchor="b"/>
                </a:tc>
                <a:tc>
                  <a:txBody>
                    <a:bodyPr/>
                    <a:lstStyle/>
                    <a:p>
                      <a:pPr algn="l" fontAlgn="b"/>
                      <a:r>
                        <a:rPr lang="nl-BE" sz="1800" b="0" i="0" u="none" strike="noStrike">
                          <a:solidFill>
                            <a:srgbClr val="000000"/>
                          </a:solidFill>
                          <a:latin typeface="Calibri"/>
                        </a:rPr>
                        <a:t>Marshes</a:t>
                      </a:r>
                    </a:p>
                  </a:txBody>
                  <a:tcPr marL="9525" marR="9525" marT="9525" marB="0" anchor="b"/>
                </a:tc>
                <a:extLst>
                  <a:ext uri="{0D108BD9-81ED-4DB2-BD59-A6C34878D82A}">
                    <a16:rowId xmlns:a16="http://schemas.microsoft.com/office/drawing/2014/main" val="10002"/>
                  </a:ext>
                </a:extLst>
              </a:tr>
              <a:tr h="370840">
                <a:tc>
                  <a:txBody>
                    <a:bodyPr/>
                    <a:lstStyle/>
                    <a:p>
                      <a:pPr algn="l" fontAlgn="b"/>
                      <a:r>
                        <a:rPr lang="nl-BE" sz="1800" b="0" i="0" u="none" strike="noStrike">
                          <a:solidFill>
                            <a:srgbClr val="000000"/>
                          </a:solidFill>
                          <a:latin typeface="Calibri"/>
                        </a:rPr>
                        <a:t>Human</a:t>
                      </a:r>
                    </a:p>
                  </a:txBody>
                  <a:tcPr marL="9525" marR="9525" marT="9525" marB="0" anchor="b"/>
                </a:tc>
                <a:tc>
                  <a:txBody>
                    <a:bodyPr/>
                    <a:lstStyle/>
                    <a:p>
                      <a:pPr algn="l" fontAlgn="b"/>
                      <a:r>
                        <a:rPr lang="nl-BE" sz="1800" b="0" i="0" u="none" strike="noStrike">
                          <a:solidFill>
                            <a:srgbClr val="000000"/>
                          </a:solidFill>
                          <a:latin typeface="Calibri"/>
                        </a:rPr>
                        <a:t>1400</a:t>
                      </a:r>
                    </a:p>
                  </a:txBody>
                  <a:tcPr marL="9525" marR="9525" marT="9525" marB="0" anchor="b"/>
                </a:tc>
                <a:tc>
                  <a:txBody>
                    <a:bodyPr/>
                    <a:lstStyle/>
                    <a:p>
                      <a:pPr algn="l" fontAlgn="b"/>
                      <a:r>
                        <a:rPr lang="nl-BE" sz="1800" b="0" i="0" u="none" strike="noStrike">
                          <a:solidFill>
                            <a:srgbClr val="000000"/>
                          </a:solidFill>
                          <a:latin typeface="Calibri"/>
                        </a:rPr>
                        <a:t>?</a:t>
                      </a:r>
                    </a:p>
                  </a:txBody>
                  <a:tcPr marL="9525" marR="9525" marT="9525" marB="0" anchor="b"/>
                </a:tc>
                <a:extLst>
                  <a:ext uri="{0D108BD9-81ED-4DB2-BD59-A6C34878D82A}">
                    <a16:rowId xmlns:a16="http://schemas.microsoft.com/office/drawing/2014/main" val="10003"/>
                  </a:ext>
                </a:extLst>
              </a:tr>
              <a:tr h="370840">
                <a:tc>
                  <a:txBody>
                    <a:bodyPr/>
                    <a:lstStyle/>
                    <a:p>
                      <a:pPr algn="l" fontAlgn="b"/>
                      <a:r>
                        <a:rPr lang="nl-BE" sz="1800" b="0" i="0" u="none" strike="noStrike">
                          <a:solidFill>
                            <a:srgbClr val="000000"/>
                          </a:solidFill>
                          <a:latin typeface="Calibri"/>
                        </a:rPr>
                        <a:t>Dolphin</a:t>
                      </a:r>
                    </a:p>
                  </a:txBody>
                  <a:tcPr marL="9525" marR="9525" marT="9525" marB="0" anchor="b"/>
                </a:tc>
                <a:tc>
                  <a:txBody>
                    <a:bodyPr/>
                    <a:lstStyle/>
                    <a:p>
                      <a:pPr algn="l" fontAlgn="b"/>
                      <a:r>
                        <a:rPr lang="nl-BE" sz="1800" b="0" i="0" u="none" strike="noStrike">
                          <a:solidFill>
                            <a:srgbClr val="000000"/>
                          </a:solidFill>
                          <a:latin typeface="Calibri"/>
                        </a:rPr>
                        <a:t>1700</a:t>
                      </a:r>
                    </a:p>
                  </a:txBody>
                  <a:tcPr marL="9525" marR="9525" marT="9525" marB="0" anchor="b"/>
                </a:tc>
                <a:tc>
                  <a:txBody>
                    <a:bodyPr/>
                    <a:lstStyle/>
                    <a:p>
                      <a:pPr algn="l" fontAlgn="b"/>
                      <a:r>
                        <a:rPr lang="nl-BE" sz="1800" b="0" i="0" u="none" strike="noStrike">
                          <a:solidFill>
                            <a:srgbClr val="000000"/>
                          </a:solidFill>
                          <a:latin typeface="Calibri"/>
                        </a:rPr>
                        <a:t>Sea water</a:t>
                      </a:r>
                    </a:p>
                  </a:txBody>
                  <a:tcPr marL="9525" marR="9525" marT="9525" marB="0" anchor="b"/>
                </a:tc>
                <a:extLst>
                  <a:ext uri="{0D108BD9-81ED-4DB2-BD59-A6C34878D82A}">
                    <a16:rowId xmlns:a16="http://schemas.microsoft.com/office/drawing/2014/main" val="10004"/>
                  </a:ext>
                </a:extLst>
              </a:tr>
              <a:tr h="370840">
                <a:tc>
                  <a:txBody>
                    <a:bodyPr/>
                    <a:lstStyle/>
                    <a:p>
                      <a:pPr algn="l" fontAlgn="b"/>
                      <a:r>
                        <a:rPr lang="nl-BE" sz="1800" b="0" i="0" u="none" strike="noStrike">
                          <a:solidFill>
                            <a:srgbClr val="000000"/>
                          </a:solidFill>
                          <a:latin typeface="Calibri"/>
                        </a:rPr>
                        <a:t>Cat</a:t>
                      </a:r>
                    </a:p>
                  </a:txBody>
                  <a:tcPr marL="9525" marR="9525" marT="9525" marB="0" anchor="b"/>
                </a:tc>
                <a:tc>
                  <a:txBody>
                    <a:bodyPr/>
                    <a:lstStyle/>
                    <a:p>
                      <a:pPr algn="l" fontAlgn="b"/>
                      <a:r>
                        <a:rPr lang="nl-BE" sz="1800" b="0" i="0" u="none" strike="noStrike">
                          <a:solidFill>
                            <a:srgbClr val="000000"/>
                          </a:solidFill>
                          <a:latin typeface="Calibri"/>
                        </a:rPr>
                        <a:t>3200</a:t>
                      </a:r>
                    </a:p>
                  </a:txBody>
                  <a:tcPr marL="9525" marR="9525" marT="9525" marB="0" anchor="b"/>
                </a:tc>
                <a:tc>
                  <a:txBody>
                    <a:bodyPr/>
                    <a:lstStyle/>
                    <a:p>
                      <a:pPr algn="l" fontAlgn="b"/>
                      <a:r>
                        <a:rPr lang="nl-BE" sz="1800" b="0" i="0" u="none" strike="noStrike">
                          <a:solidFill>
                            <a:srgbClr val="000000"/>
                          </a:solidFill>
                          <a:latin typeface="Calibri"/>
                        </a:rPr>
                        <a:t>Land</a:t>
                      </a:r>
                    </a:p>
                  </a:txBody>
                  <a:tcPr marL="9525" marR="9525" marT="9525" marB="0" anchor="b"/>
                </a:tc>
                <a:extLst>
                  <a:ext uri="{0D108BD9-81ED-4DB2-BD59-A6C34878D82A}">
                    <a16:rowId xmlns:a16="http://schemas.microsoft.com/office/drawing/2014/main" val="10005"/>
                  </a:ext>
                </a:extLst>
              </a:tr>
              <a:tr h="370840">
                <a:tc>
                  <a:txBody>
                    <a:bodyPr/>
                    <a:lstStyle/>
                    <a:p>
                      <a:pPr algn="l" fontAlgn="b"/>
                      <a:r>
                        <a:rPr lang="nl-BE" sz="1800" b="0" i="0" u="none" strike="noStrike">
                          <a:solidFill>
                            <a:srgbClr val="000000"/>
                          </a:solidFill>
                          <a:latin typeface="Calibri"/>
                        </a:rPr>
                        <a:t>Cangooroo Rat</a:t>
                      </a:r>
                    </a:p>
                  </a:txBody>
                  <a:tcPr marL="9525" marR="9525" marT="9525" marB="0" anchor="b"/>
                </a:tc>
                <a:tc>
                  <a:txBody>
                    <a:bodyPr/>
                    <a:lstStyle/>
                    <a:p>
                      <a:pPr algn="l" fontAlgn="b"/>
                      <a:r>
                        <a:rPr lang="nl-BE" sz="1800" b="0" i="0" u="none" strike="noStrike">
                          <a:solidFill>
                            <a:srgbClr val="000000"/>
                          </a:solidFill>
                          <a:latin typeface="Calibri"/>
                        </a:rPr>
                        <a:t>4600</a:t>
                      </a:r>
                    </a:p>
                  </a:txBody>
                  <a:tcPr marL="9525" marR="9525" marT="9525" marB="0" anchor="b"/>
                </a:tc>
                <a:tc>
                  <a:txBody>
                    <a:bodyPr/>
                    <a:lstStyle/>
                    <a:p>
                      <a:pPr algn="l" fontAlgn="b"/>
                      <a:r>
                        <a:rPr lang="nl-BE" sz="1800" b="0" i="0" u="none" strike="noStrike">
                          <a:solidFill>
                            <a:srgbClr val="000000"/>
                          </a:solidFill>
                          <a:latin typeface="Calibri"/>
                        </a:rPr>
                        <a:t>Desert</a:t>
                      </a:r>
                    </a:p>
                  </a:txBody>
                  <a:tcPr marL="9525" marR="9525" marT="9525" marB="0" anchor="b"/>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fld id="{7B24C97D-8DA9-4D3C-9629-CF9FF4D008EC}" type="slidenum">
              <a:rPr lang="nl-BE" smtClean="0"/>
              <a:pPr/>
              <a:t>39</a:t>
            </a:fld>
            <a:endParaRPr lang="nl-BE"/>
          </a:p>
        </p:txBody>
      </p:sp>
      <p:sp>
        <p:nvSpPr>
          <p:cNvPr id="10" name="Rectangle 9"/>
          <p:cNvSpPr/>
          <p:nvPr/>
        </p:nvSpPr>
        <p:spPr>
          <a:xfrm>
            <a:off x="1447800" y="3124200"/>
            <a:ext cx="4114800" cy="381000"/>
          </a:xfrm>
          <a:prstGeom prst="rect">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085" y="152400"/>
            <a:ext cx="8064515" cy="523220"/>
          </a:xfrm>
          <a:prstGeom prst="rect">
            <a:avLst/>
          </a:prstGeom>
        </p:spPr>
        <p:txBody>
          <a:bodyPr wrap="none">
            <a:spAutoFit/>
          </a:bodyPr>
          <a:lstStyle/>
          <a:p>
            <a:r>
              <a:rPr lang="nl-BE" sz="2800" b="1" i="1"/>
              <a:t>Homo sapiens</a:t>
            </a:r>
            <a:r>
              <a:rPr lang="nl-BE" sz="2800" b="1"/>
              <a:t> is an extremely special primate/ani</a:t>
            </a:r>
            <a:r>
              <a:rPr lang="nl-BE" sz="2400" b="1"/>
              <a:t>mal</a:t>
            </a:r>
          </a:p>
        </p:txBody>
      </p:sp>
      <p:sp>
        <p:nvSpPr>
          <p:cNvPr id="3" name="TextBox 2"/>
          <p:cNvSpPr txBox="1"/>
          <p:nvPr/>
        </p:nvSpPr>
        <p:spPr>
          <a:xfrm>
            <a:off x="381000" y="609600"/>
            <a:ext cx="8416343" cy="4708981"/>
          </a:xfrm>
          <a:prstGeom prst="rect">
            <a:avLst/>
          </a:prstGeom>
          <a:solidFill>
            <a:schemeClr val="accent1">
              <a:alpha val="53000"/>
            </a:schemeClr>
          </a:solidFill>
        </p:spPr>
        <p:txBody>
          <a:bodyPr wrap="none" rtlCol="0">
            <a:spAutoFit/>
          </a:bodyPr>
          <a:lstStyle/>
          <a:p>
            <a:r>
              <a:rPr lang="nl-BE" sz="2000"/>
              <a:t>1. Only fully upright </a:t>
            </a:r>
            <a:r>
              <a:rPr lang="en-BE" sz="2000"/>
              <a:t>vertebrate </a:t>
            </a:r>
            <a:r>
              <a:rPr lang="nl-BE" sz="2000"/>
              <a:t>animal (except penguins?)</a:t>
            </a:r>
          </a:p>
          <a:p>
            <a:r>
              <a:rPr lang="nl-BE" sz="2000"/>
              <a:t>2. </a:t>
            </a:r>
            <a:r>
              <a:rPr lang="en-BE" sz="2000"/>
              <a:t>Fur</a:t>
            </a:r>
            <a:r>
              <a:rPr lang="nl-BE" sz="2000"/>
              <a:t>less: naked</a:t>
            </a:r>
          </a:p>
          <a:p>
            <a:r>
              <a:rPr lang="nl-BE" sz="2000"/>
              <a:t>3. Streamlined</a:t>
            </a:r>
          </a:p>
          <a:p>
            <a:r>
              <a:rPr lang="nl-BE" sz="2000"/>
              <a:t>4. Subcutaneous fat/ Extremely fat (and helpless?) neonates</a:t>
            </a:r>
          </a:p>
          <a:p>
            <a:r>
              <a:rPr lang="nl-BE" sz="2000"/>
              <a:t>5. Our bodies are wasteful with water and salt</a:t>
            </a:r>
          </a:p>
          <a:p>
            <a:r>
              <a:rPr lang="nl-BE" sz="2000"/>
              <a:t>	Sweat glands all over the body</a:t>
            </a:r>
          </a:p>
          <a:p>
            <a:r>
              <a:rPr lang="nl-BE" sz="2000"/>
              <a:t>	Multipyramidal kidneys</a:t>
            </a:r>
          </a:p>
          <a:p>
            <a:r>
              <a:rPr lang="nl-BE" sz="2000"/>
              <a:t>6. External nose - everted lips - philtrum - mouth breathing</a:t>
            </a:r>
          </a:p>
          <a:p>
            <a:r>
              <a:rPr lang="nl-BE" sz="2000"/>
              <a:t>7. Voluntary breath control/Strong diving reflex</a:t>
            </a:r>
          </a:p>
          <a:p>
            <a:r>
              <a:rPr lang="nl-BE" sz="2000"/>
              <a:t>8. Reduced colour vision</a:t>
            </a:r>
          </a:p>
          <a:p>
            <a:r>
              <a:rPr lang="nl-BE" sz="2000"/>
              <a:t>9. Reduced olfactory capacity (smell)</a:t>
            </a:r>
          </a:p>
          <a:p>
            <a:r>
              <a:rPr lang="nl-BE" sz="2000"/>
              <a:t>10. Increased manual dexterity and tactility</a:t>
            </a:r>
          </a:p>
          <a:p>
            <a:r>
              <a:rPr lang="nl-BE" sz="2000"/>
              <a:t>11. Sexuality: Face-to-face mating - Hymen - Menstrual cycle – Low vaginal pH</a:t>
            </a:r>
          </a:p>
          <a:p>
            <a:r>
              <a:rPr lang="nl-BE" sz="2000"/>
              <a:t>12. Large brains/Need for </a:t>
            </a:r>
            <a:r>
              <a:rPr lang="el-GR" sz="2000"/>
              <a:t>ω</a:t>
            </a:r>
            <a:r>
              <a:rPr lang="nl-BE" sz="2000"/>
              <a:t>3 fatty acids and iodine </a:t>
            </a:r>
          </a:p>
          <a:p>
            <a:r>
              <a:rPr lang="nl-BE" sz="2000"/>
              <a:t>13. Song and Speech</a:t>
            </a:r>
          </a:p>
        </p:txBody>
      </p:sp>
      <p:sp>
        <p:nvSpPr>
          <p:cNvPr id="4" name="Slide Number Placeholder 3"/>
          <p:cNvSpPr>
            <a:spLocks noGrp="1"/>
          </p:cNvSpPr>
          <p:nvPr>
            <p:ph type="sldNum" sz="quarter" idx="12"/>
          </p:nvPr>
        </p:nvSpPr>
        <p:spPr/>
        <p:txBody>
          <a:bodyPr/>
          <a:lstStyle/>
          <a:p>
            <a:fld id="{7B24C97D-8DA9-4D3C-9629-CF9FF4D008EC}" type="slidenum">
              <a:rPr lang="nl-BE" smtClean="0"/>
              <a:pPr/>
              <a:t>4</a:t>
            </a:fld>
            <a:endParaRPr lang="nl-BE"/>
          </a:p>
        </p:txBody>
      </p:sp>
      <p:sp>
        <p:nvSpPr>
          <p:cNvPr id="5" name="TextBox 4"/>
          <p:cNvSpPr txBox="1"/>
          <p:nvPr/>
        </p:nvSpPr>
        <p:spPr>
          <a:xfrm>
            <a:off x="381000" y="5410200"/>
            <a:ext cx="8193846" cy="1200329"/>
          </a:xfrm>
          <a:prstGeom prst="rect">
            <a:avLst/>
          </a:prstGeom>
          <a:solidFill>
            <a:schemeClr val="accent1">
              <a:lumMod val="60000"/>
              <a:lumOff val="40000"/>
            </a:schemeClr>
          </a:solidFill>
        </p:spPr>
        <p:txBody>
          <a:bodyPr wrap="none" rtlCol="0">
            <a:spAutoFit/>
          </a:bodyPr>
          <a:lstStyle/>
          <a:p>
            <a:r>
              <a:rPr lang="nl-BE"/>
              <a:t>The Aquatic Hypothesis (AH) claims that many/most/all of these characteristics </a:t>
            </a:r>
          </a:p>
          <a:p>
            <a:r>
              <a:rPr lang="nl-BE"/>
              <a:t>are most straightforwardly explained</a:t>
            </a:r>
          </a:p>
          <a:p>
            <a:r>
              <a:rPr lang="nl-BE"/>
              <a:t>by assuming that they evolved as adaptations to a wading/swimming/diving lifestyle </a:t>
            </a:r>
          </a:p>
          <a:p>
            <a:r>
              <a:rPr lang="nl-BE"/>
              <a:t>of our direct hominin ancestors, between 5 million and 200 000 years ago.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l="17263" r="24045"/>
          <a:stretch>
            <a:fillRect/>
          </a:stretch>
        </p:blipFill>
        <p:spPr bwMode="auto">
          <a:xfrm>
            <a:off x="6096000" y="3622020"/>
            <a:ext cx="2133600" cy="2678767"/>
          </a:xfrm>
          <a:prstGeom prst="rect">
            <a:avLst/>
          </a:prstGeom>
          <a:noFill/>
          <a:ln w="9525">
            <a:noFill/>
            <a:miter lim="800000"/>
            <a:headEnd/>
            <a:tailEnd/>
          </a:ln>
          <a:effectLst/>
        </p:spPr>
      </p:pic>
      <p:sp>
        <p:nvSpPr>
          <p:cNvPr id="2" name="TextBox 1"/>
          <p:cNvSpPr txBox="1"/>
          <p:nvPr/>
        </p:nvSpPr>
        <p:spPr>
          <a:xfrm>
            <a:off x="299275" y="50169"/>
            <a:ext cx="8082725" cy="3426579"/>
          </a:xfrm>
          <a:prstGeom prst="rect">
            <a:avLst/>
          </a:prstGeom>
          <a:solidFill>
            <a:schemeClr val="tx2">
              <a:lumMod val="40000"/>
              <a:lumOff val="60000"/>
              <a:alpha val="50000"/>
            </a:schemeClr>
          </a:solidFill>
        </p:spPr>
        <p:txBody>
          <a:bodyPr wrap="none" rtlCol="0">
            <a:spAutoFit/>
          </a:bodyPr>
          <a:lstStyle/>
          <a:p>
            <a:pPr>
              <a:lnSpc>
                <a:spcPts val="2000"/>
              </a:lnSpc>
            </a:pPr>
            <a:r>
              <a:rPr lang="en-US" sz="2000" b="1"/>
              <a:t>Humans are extremely special primates/animals</a:t>
            </a:r>
          </a:p>
          <a:p>
            <a:pPr>
              <a:lnSpc>
                <a:spcPts val="2000"/>
              </a:lnSpc>
            </a:pPr>
            <a:r>
              <a:rPr lang="nl-BE" sz="2400" b="1"/>
              <a:t>5. Our bodies are wasteful with water</a:t>
            </a:r>
          </a:p>
          <a:p>
            <a:pPr>
              <a:lnSpc>
                <a:spcPts val="2000"/>
              </a:lnSpc>
            </a:pPr>
            <a:r>
              <a:rPr lang="nl-BE" sz="2000"/>
              <a:t>We have multipyramidal kidneys, more like manatees than like apes</a:t>
            </a:r>
          </a:p>
          <a:p>
            <a:pPr>
              <a:lnSpc>
                <a:spcPts val="2000"/>
              </a:lnSpc>
            </a:pPr>
            <a:endParaRPr lang="nl-BE" sz="2000" b="1"/>
          </a:p>
          <a:p>
            <a:pPr>
              <a:lnSpc>
                <a:spcPts val="2000"/>
              </a:lnSpc>
            </a:pPr>
            <a:r>
              <a:rPr lang="en-US" b="1"/>
              <a:t>Marcel Williams. 2011. Chapter 8. In: WMMA?</a:t>
            </a:r>
          </a:p>
          <a:p>
            <a:pPr>
              <a:lnSpc>
                <a:spcPts val="2000"/>
              </a:lnSpc>
            </a:pPr>
            <a:r>
              <a:rPr lang="en-US"/>
              <a:t>"In this chapter, I argue that evolution of renal medullary pyramids in mammals </a:t>
            </a:r>
          </a:p>
          <a:p>
            <a:pPr>
              <a:lnSpc>
                <a:spcPts val="2000"/>
              </a:lnSpc>
            </a:pPr>
            <a:r>
              <a:rPr lang="en-US"/>
              <a:t>is an adaptive response to diets with exceptionally high salt contents and </a:t>
            </a:r>
          </a:p>
          <a:p>
            <a:pPr>
              <a:lnSpc>
                <a:spcPts val="2000"/>
              </a:lnSpc>
            </a:pPr>
            <a:r>
              <a:rPr lang="en-US"/>
              <a:t>that the existence of multiple renal medullary pyramids in humans was the result of </a:t>
            </a:r>
          </a:p>
          <a:p>
            <a:pPr>
              <a:lnSpc>
                <a:spcPts val="2000"/>
              </a:lnSpc>
            </a:pPr>
            <a:r>
              <a:rPr lang="en-US"/>
              <a:t>specialized coastal marine adaptations in the human evolutionary past."</a:t>
            </a:r>
          </a:p>
          <a:p>
            <a:pPr>
              <a:lnSpc>
                <a:spcPts val="2000"/>
              </a:lnSpc>
            </a:pPr>
            <a:r>
              <a:rPr lang="en-US"/>
              <a:t>	apes:                           unipyramidal kidneys</a:t>
            </a:r>
          </a:p>
          <a:p>
            <a:pPr>
              <a:lnSpc>
                <a:spcPts val="2000"/>
              </a:lnSpc>
            </a:pPr>
            <a:r>
              <a:rPr lang="en-US"/>
              <a:t>	humans:                     8-18 medullary pyramids</a:t>
            </a:r>
          </a:p>
          <a:p>
            <a:pPr>
              <a:lnSpc>
                <a:spcPts val="2000"/>
              </a:lnSpc>
            </a:pPr>
            <a:r>
              <a:rPr lang="en-US"/>
              <a:t>	camels/manatees:    6-11 medullary pyramids</a:t>
            </a:r>
          </a:p>
          <a:p>
            <a:pPr>
              <a:lnSpc>
                <a:spcPts val="2000"/>
              </a:lnSpc>
            </a:pPr>
            <a:r>
              <a:rPr lang="en-US"/>
              <a:t>	whales, dolphins:      hundreds of pyramids</a:t>
            </a:r>
            <a:endParaRPr lang="nl-BE"/>
          </a:p>
        </p:txBody>
      </p:sp>
      <p:pic>
        <p:nvPicPr>
          <p:cNvPr id="1026" name="Picture 2"/>
          <p:cNvPicPr>
            <a:picLocks noChangeAspect="1" noChangeArrowheads="1"/>
          </p:cNvPicPr>
          <p:nvPr/>
        </p:nvPicPr>
        <p:blipFill>
          <a:blip r:embed="rId3"/>
          <a:srcRect l="16364" t="9091" r="20000" b="12727"/>
          <a:stretch>
            <a:fillRect/>
          </a:stretch>
        </p:blipFill>
        <p:spPr bwMode="auto">
          <a:xfrm flipH="1">
            <a:off x="3276600" y="3609702"/>
            <a:ext cx="2209800" cy="2714897"/>
          </a:xfrm>
          <a:prstGeom prst="rect">
            <a:avLst/>
          </a:prstGeom>
          <a:noFill/>
          <a:ln w="9525">
            <a:noFill/>
            <a:miter lim="800000"/>
            <a:headEnd/>
            <a:tailEnd/>
          </a:ln>
          <a:effectLst/>
        </p:spPr>
      </p:pic>
      <p:sp>
        <p:nvSpPr>
          <p:cNvPr id="5" name="TextBox 4"/>
          <p:cNvSpPr txBox="1"/>
          <p:nvPr/>
        </p:nvSpPr>
        <p:spPr>
          <a:xfrm>
            <a:off x="3429000" y="6400800"/>
            <a:ext cx="1704506" cy="369332"/>
          </a:xfrm>
          <a:prstGeom prst="rect">
            <a:avLst/>
          </a:prstGeom>
          <a:noFill/>
        </p:spPr>
        <p:txBody>
          <a:bodyPr wrap="none" rtlCol="0">
            <a:spAutoFit/>
          </a:bodyPr>
          <a:lstStyle/>
          <a:p>
            <a:r>
              <a:rPr lang="nl-BE"/>
              <a:t>Camel/Manatee</a:t>
            </a:r>
          </a:p>
        </p:txBody>
      </p:sp>
      <p:sp>
        <p:nvSpPr>
          <p:cNvPr id="7" name="TextBox 6"/>
          <p:cNvSpPr txBox="1"/>
          <p:nvPr/>
        </p:nvSpPr>
        <p:spPr>
          <a:xfrm>
            <a:off x="6477000" y="6377650"/>
            <a:ext cx="867545" cy="369332"/>
          </a:xfrm>
          <a:prstGeom prst="rect">
            <a:avLst/>
          </a:prstGeom>
          <a:noFill/>
        </p:spPr>
        <p:txBody>
          <a:bodyPr wrap="none" rtlCol="0">
            <a:spAutoFit/>
          </a:bodyPr>
          <a:lstStyle/>
          <a:p>
            <a:r>
              <a:rPr lang="nl-BE"/>
              <a:t>Human</a:t>
            </a:r>
          </a:p>
        </p:txBody>
      </p:sp>
      <p:pic>
        <p:nvPicPr>
          <p:cNvPr id="1028" name="Picture 4"/>
          <p:cNvPicPr>
            <a:picLocks noChangeAspect="1" noChangeArrowheads="1"/>
          </p:cNvPicPr>
          <p:nvPr/>
        </p:nvPicPr>
        <p:blipFill>
          <a:blip r:embed="rId4"/>
          <a:srcRect l="20000" t="13200" r="24000" b="10000"/>
          <a:stretch>
            <a:fillRect/>
          </a:stretch>
        </p:blipFill>
        <p:spPr bwMode="auto">
          <a:xfrm flipH="1">
            <a:off x="635000" y="3581400"/>
            <a:ext cx="1879600" cy="2819400"/>
          </a:xfrm>
          <a:prstGeom prst="rect">
            <a:avLst/>
          </a:prstGeom>
          <a:noFill/>
          <a:ln w="9525">
            <a:noFill/>
            <a:miter lim="800000"/>
            <a:headEnd/>
            <a:tailEnd/>
          </a:ln>
          <a:effectLst/>
        </p:spPr>
      </p:pic>
      <p:sp>
        <p:nvSpPr>
          <p:cNvPr id="8" name="TextBox 7"/>
          <p:cNvSpPr txBox="1"/>
          <p:nvPr/>
        </p:nvSpPr>
        <p:spPr>
          <a:xfrm>
            <a:off x="1143000" y="6389225"/>
            <a:ext cx="644728" cy="369332"/>
          </a:xfrm>
          <a:prstGeom prst="rect">
            <a:avLst/>
          </a:prstGeom>
          <a:noFill/>
        </p:spPr>
        <p:txBody>
          <a:bodyPr wrap="none" rtlCol="0">
            <a:spAutoFit/>
          </a:bodyPr>
          <a:lstStyle/>
          <a:p>
            <a:r>
              <a:rPr lang="nl-BE"/>
              <a:t>Apes</a:t>
            </a:r>
          </a:p>
        </p:txBody>
      </p:sp>
      <p:sp>
        <p:nvSpPr>
          <p:cNvPr id="9" name="Slide Number Placeholder 8"/>
          <p:cNvSpPr>
            <a:spLocks noGrp="1"/>
          </p:cNvSpPr>
          <p:nvPr>
            <p:ph type="sldNum" sz="quarter" idx="12"/>
          </p:nvPr>
        </p:nvSpPr>
        <p:spPr/>
        <p:txBody>
          <a:bodyPr/>
          <a:lstStyle/>
          <a:p>
            <a:fld id="{7B24C97D-8DA9-4D3C-9629-CF9FF4D008EC}" type="slidenum">
              <a:rPr lang="nl-BE" smtClean="0"/>
              <a:pPr/>
              <a:t>40</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458" y="229136"/>
            <a:ext cx="7661841" cy="6247864"/>
          </a:xfrm>
          <a:prstGeom prst="rect">
            <a:avLst/>
          </a:prstGeom>
          <a:solidFill>
            <a:schemeClr val="tx2">
              <a:lumMod val="40000"/>
              <a:lumOff val="60000"/>
              <a:alpha val="55000"/>
            </a:schemeClr>
          </a:solidFill>
        </p:spPr>
        <p:txBody>
          <a:bodyPr wrap="none" rtlCol="0">
            <a:spAutoFit/>
          </a:bodyPr>
          <a:lstStyle/>
          <a:p>
            <a:pPr>
              <a:lnSpc>
                <a:spcPts val="2000"/>
              </a:lnSpc>
            </a:pPr>
            <a:r>
              <a:rPr lang="en-US" sz="2000" b="1"/>
              <a:t>Humans are extremely special primates/animals</a:t>
            </a:r>
          </a:p>
          <a:p>
            <a:pPr>
              <a:lnSpc>
                <a:spcPts val="2000"/>
              </a:lnSpc>
            </a:pPr>
            <a:r>
              <a:rPr lang="nl-BE" sz="2400" b="1"/>
              <a:t>5. Our bodies are wasteful with water</a:t>
            </a:r>
          </a:p>
          <a:p>
            <a:pPr>
              <a:lnSpc>
                <a:spcPts val="2000"/>
              </a:lnSpc>
            </a:pPr>
            <a:r>
              <a:rPr lang="nl-BE" b="1"/>
              <a:t>Sweating, crying and spitting</a:t>
            </a:r>
          </a:p>
          <a:p>
            <a:pPr>
              <a:lnSpc>
                <a:spcPts val="2000"/>
              </a:lnSpc>
            </a:pPr>
            <a:endParaRPr lang="nl-BE"/>
          </a:p>
          <a:p>
            <a:pPr>
              <a:lnSpc>
                <a:spcPts val="2000"/>
              </a:lnSpc>
            </a:pPr>
            <a:r>
              <a:rPr lang="nl-BE" b="1"/>
              <a:t>Sweating: </a:t>
            </a:r>
          </a:p>
          <a:p>
            <a:pPr>
              <a:lnSpc>
                <a:spcPts val="2000"/>
              </a:lnSpc>
            </a:pPr>
            <a:r>
              <a:rPr lang="nl-BE"/>
              <a:t>Our sweat may initially have served for removal of salt:</a:t>
            </a:r>
          </a:p>
          <a:p>
            <a:pPr>
              <a:lnSpc>
                <a:spcPts val="2000"/>
              </a:lnSpc>
            </a:pPr>
            <a:r>
              <a:rPr lang="nl-BE"/>
              <a:t>Salt content of sweat increases when eating more salt.</a:t>
            </a:r>
          </a:p>
          <a:p>
            <a:pPr>
              <a:lnSpc>
                <a:spcPts val="2000"/>
              </a:lnSpc>
            </a:pPr>
            <a:endParaRPr lang="nl-BE"/>
          </a:p>
          <a:p>
            <a:pPr>
              <a:lnSpc>
                <a:spcPts val="2000"/>
              </a:lnSpc>
            </a:pPr>
            <a:r>
              <a:rPr lang="nl-BE"/>
              <a:t>Secondary function (at land - after returning to land): cooling</a:t>
            </a:r>
          </a:p>
          <a:p>
            <a:pPr>
              <a:lnSpc>
                <a:spcPts val="2000"/>
              </a:lnSpc>
            </a:pPr>
            <a:r>
              <a:rPr lang="nl-BE"/>
              <a:t>Land mammals cool by panting, </a:t>
            </a:r>
          </a:p>
          <a:p>
            <a:pPr>
              <a:lnSpc>
                <a:spcPts val="2000"/>
              </a:lnSpc>
            </a:pPr>
            <a:r>
              <a:rPr lang="nl-BE"/>
              <a:t>which we can no longer do: as most aquatic mammals cannot.</a:t>
            </a:r>
          </a:p>
          <a:p>
            <a:pPr>
              <a:lnSpc>
                <a:spcPts val="2000"/>
              </a:lnSpc>
            </a:pPr>
            <a:endParaRPr lang="nl-BE"/>
          </a:p>
          <a:p>
            <a:pPr>
              <a:lnSpc>
                <a:spcPts val="2000"/>
              </a:lnSpc>
            </a:pPr>
            <a:r>
              <a:rPr lang="nl-BE" b="1"/>
              <a:t>Crying:</a:t>
            </a:r>
            <a:r>
              <a:rPr lang="nl-BE"/>
              <a:t> </a:t>
            </a:r>
          </a:p>
          <a:p>
            <a:pPr>
              <a:lnSpc>
                <a:spcPts val="2000"/>
              </a:lnSpc>
            </a:pPr>
            <a:r>
              <a:rPr lang="nl-BE"/>
              <a:t>We are the only species with emotional tears: no explanation thus far.</a:t>
            </a:r>
          </a:p>
          <a:p>
            <a:pPr>
              <a:lnSpc>
                <a:spcPts val="2000"/>
              </a:lnSpc>
            </a:pPr>
            <a:endParaRPr lang="nl-BE"/>
          </a:p>
          <a:p>
            <a:pPr>
              <a:lnSpc>
                <a:spcPts val="2000"/>
              </a:lnSpc>
            </a:pPr>
            <a:r>
              <a:rPr lang="nl-BE" b="1"/>
              <a:t>Spitting:</a:t>
            </a:r>
            <a:r>
              <a:rPr lang="nl-BE"/>
              <a:t> </a:t>
            </a:r>
          </a:p>
          <a:p>
            <a:pPr>
              <a:lnSpc>
                <a:spcPts val="2000"/>
              </a:lnSpc>
            </a:pPr>
            <a:r>
              <a:rPr lang="nl-BE"/>
              <a:t>We are the only species (except camelidae: stomach fluid) that spit.</a:t>
            </a:r>
          </a:p>
          <a:p>
            <a:pPr>
              <a:lnSpc>
                <a:spcPts val="2000"/>
              </a:lnSpc>
            </a:pPr>
            <a:r>
              <a:rPr lang="nl-BE"/>
              <a:t>We spit especially during exercise, and when salty sensation in mouth.</a:t>
            </a:r>
          </a:p>
          <a:p>
            <a:pPr>
              <a:lnSpc>
                <a:spcPts val="2000"/>
              </a:lnSpc>
            </a:pPr>
            <a:r>
              <a:rPr lang="nl-BE"/>
              <a:t>[Camels: drink brink water, eat halophytes: spitting is removal of salt?]</a:t>
            </a:r>
          </a:p>
          <a:p>
            <a:pPr>
              <a:lnSpc>
                <a:spcPts val="2000"/>
              </a:lnSpc>
            </a:pPr>
            <a:r>
              <a:rPr lang="nl-NL"/>
              <a:t>[Spitting towards opponent = aggressive, both in camelidae and humans]</a:t>
            </a:r>
            <a:endParaRPr lang="nl-BE"/>
          </a:p>
          <a:p>
            <a:pPr>
              <a:lnSpc>
                <a:spcPts val="2000"/>
              </a:lnSpc>
            </a:pPr>
            <a:endParaRPr lang="nl-BE"/>
          </a:p>
          <a:p>
            <a:pPr>
              <a:lnSpc>
                <a:spcPts val="2000"/>
              </a:lnSpc>
            </a:pPr>
            <a:r>
              <a:rPr lang="nl-BE"/>
              <a:t>Whatever the explanation for crying and spitting: </a:t>
            </a:r>
          </a:p>
          <a:p>
            <a:pPr>
              <a:lnSpc>
                <a:spcPts val="2000"/>
              </a:lnSpc>
            </a:pPr>
            <a:r>
              <a:rPr lang="nl-BE"/>
              <a:t>unconcentrated urination + sweating all over + spitting + crying = wasting water.</a:t>
            </a:r>
          </a:p>
          <a:p>
            <a:pPr>
              <a:lnSpc>
                <a:spcPts val="2000"/>
              </a:lnSpc>
            </a:pPr>
            <a:r>
              <a:rPr lang="nl-BE"/>
              <a:t>Unlike desert or land animals.</a:t>
            </a:r>
          </a:p>
        </p:txBody>
      </p:sp>
      <p:sp>
        <p:nvSpPr>
          <p:cNvPr id="3" name="Slide Number Placeholder 2"/>
          <p:cNvSpPr>
            <a:spLocks noGrp="1"/>
          </p:cNvSpPr>
          <p:nvPr>
            <p:ph type="sldNum" sz="quarter" idx="12"/>
          </p:nvPr>
        </p:nvSpPr>
        <p:spPr/>
        <p:txBody>
          <a:bodyPr/>
          <a:lstStyle/>
          <a:p>
            <a:fld id="{7B24C97D-8DA9-4D3C-9629-CF9FF4D008EC}" type="slidenum">
              <a:rPr lang="nl-BE" smtClean="0"/>
              <a:pPr/>
              <a:t>41</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6" end="1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7" end="1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9" end="19"/>
                                            </p:txEl>
                                          </p:spTgt>
                                        </p:tgtEl>
                                        <p:attrNameLst>
                                          <p:attrName>style.visibility</p:attrName>
                                        </p:attrNameLst>
                                      </p:cBhvr>
                                      <p:to>
                                        <p:strVal val="visible"/>
                                      </p:to>
                                    </p:set>
                                    <p:animEffect transition="in" filter="fade">
                                      <p:cBhvr>
                                        <p:cTn id="23" dur="500"/>
                                        <p:tgtEl>
                                          <p:spTgt spid="2">
                                            <p:txEl>
                                              <p:pRg st="19" end="1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22" end="2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275" y="345043"/>
            <a:ext cx="7343292" cy="5293757"/>
          </a:xfrm>
          <a:prstGeom prst="rect">
            <a:avLst/>
          </a:prstGeom>
          <a:solidFill>
            <a:schemeClr val="tx2">
              <a:lumMod val="40000"/>
              <a:lumOff val="60000"/>
              <a:alpha val="54000"/>
            </a:schemeClr>
          </a:solidFill>
        </p:spPr>
        <p:txBody>
          <a:bodyPr wrap="none" rtlCol="0">
            <a:spAutoFit/>
          </a:bodyPr>
          <a:lstStyle/>
          <a:p>
            <a:r>
              <a:rPr lang="en-US" sz="2000" b="1"/>
              <a:t>Humans are extremely special primates/animals</a:t>
            </a:r>
          </a:p>
          <a:p>
            <a:r>
              <a:rPr lang="nl-BE" sz="2400" b="1"/>
              <a:t>5. Our bodies are wasteful with water</a:t>
            </a:r>
          </a:p>
          <a:p>
            <a:endParaRPr lang="nl-BE" sz="2000"/>
          </a:p>
          <a:p>
            <a:r>
              <a:rPr lang="nl-BE" sz="2000"/>
              <a:t>Our bodies are wasteful with salt as well:</a:t>
            </a:r>
          </a:p>
          <a:p>
            <a:r>
              <a:rPr lang="nl-BE" sz="2000"/>
              <a:t>	sweat, salty tears.</a:t>
            </a:r>
          </a:p>
          <a:p>
            <a:endParaRPr lang="nl-BE"/>
          </a:p>
          <a:p>
            <a:r>
              <a:rPr lang="nl-BE"/>
              <a:t>Advantageous when you are living in/at the sea</a:t>
            </a:r>
          </a:p>
          <a:p>
            <a:endParaRPr lang="nl-BE"/>
          </a:p>
          <a:p>
            <a:r>
              <a:rPr lang="nl-BE"/>
              <a:t>But problematic when you return to land: we crave for salt:</a:t>
            </a:r>
          </a:p>
          <a:p>
            <a:r>
              <a:rPr lang="nl-BE"/>
              <a:t>	Salzburg: prehistoric salt mines</a:t>
            </a:r>
          </a:p>
          <a:p>
            <a:r>
              <a:rPr lang="nl-BE"/>
              <a:t>	salary: salt = money ('</a:t>
            </a:r>
            <a:r>
              <a:rPr lang="nl-BE" i="1"/>
              <a:t>salarius</a:t>
            </a:r>
            <a:r>
              <a:rPr lang="nl-BE"/>
              <a:t>')</a:t>
            </a:r>
          </a:p>
          <a:p>
            <a:r>
              <a:rPr lang="nl-BE"/>
              <a:t>	salt caravans</a:t>
            </a:r>
          </a:p>
          <a:p>
            <a:r>
              <a:rPr lang="nl-NL"/>
              <a:t>                  Vlaanderen 18°-19° Eeuw: zoutsmokkel!</a:t>
            </a:r>
          </a:p>
          <a:p>
            <a:endParaRPr lang="nl-BE"/>
          </a:p>
          <a:p>
            <a:r>
              <a:rPr lang="en-US" b="1">
                <a:solidFill>
                  <a:srgbClr val="FF0000"/>
                </a:solidFill>
              </a:rPr>
              <a:t>!! </a:t>
            </a:r>
            <a:r>
              <a:rPr lang="en-US"/>
              <a:t>modern humans: inverted CFTR channels in canals of the eccrine glands:</a:t>
            </a:r>
          </a:p>
          <a:p>
            <a:r>
              <a:rPr lang="en-US"/>
              <a:t>	    ?? recent terrestrial evolution to regain excess of excreted NaCl?</a:t>
            </a:r>
          </a:p>
          <a:p>
            <a:endParaRPr lang="nl-BE"/>
          </a:p>
          <a:p>
            <a:r>
              <a:rPr lang="nl-BE"/>
              <a:t>Moreover: Sea salt is iodine rich. We add iodine to salt</a:t>
            </a:r>
          </a:p>
        </p:txBody>
      </p:sp>
      <p:sp>
        <p:nvSpPr>
          <p:cNvPr id="3" name="Slide Number Placeholder 2"/>
          <p:cNvSpPr>
            <a:spLocks noGrp="1"/>
          </p:cNvSpPr>
          <p:nvPr>
            <p:ph type="sldNum" sz="quarter" idx="12"/>
          </p:nvPr>
        </p:nvSpPr>
        <p:spPr/>
        <p:txBody>
          <a:bodyPr/>
          <a:lstStyle/>
          <a:p>
            <a:fld id="{7B24C97D-8DA9-4D3C-9629-CF9FF4D008EC}" type="slidenum">
              <a:rPr lang="nl-BE" smtClean="0"/>
              <a:pPr/>
              <a:t>42</a:t>
            </a:fld>
            <a:endParaRPr lang="nl-BE"/>
          </a:p>
        </p:txBody>
      </p:sp>
      <p:pic>
        <p:nvPicPr>
          <p:cNvPr id="81922" name="Picture 2"/>
          <p:cNvPicPr>
            <a:picLocks noChangeAspect="1" noChangeArrowheads="1"/>
          </p:cNvPicPr>
          <p:nvPr/>
        </p:nvPicPr>
        <p:blipFill>
          <a:blip r:embed="rId2"/>
          <a:srcRect/>
          <a:stretch>
            <a:fillRect/>
          </a:stretch>
        </p:blipFill>
        <p:spPr bwMode="auto">
          <a:xfrm>
            <a:off x="5648325" y="379892"/>
            <a:ext cx="3495675" cy="60971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1922"/>
                                        </p:tgtEl>
                                        <p:attrNameLst>
                                          <p:attrName>style.visibility</p:attrName>
                                        </p:attrNameLst>
                                      </p:cBhvr>
                                      <p:to>
                                        <p:strVal val="visible"/>
                                      </p:to>
                                    </p:set>
                                    <p:animEffect transition="in" filter="fade">
                                      <p:cBhvr>
                                        <p:cTn id="29" dur="2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ltrum.jpg"/>
          <p:cNvPicPr>
            <a:picLocks noChangeAspect="1"/>
          </p:cNvPicPr>
          <p:nvPr/>
        </p:nvPicPr>
        <p:blipFill>
          <a:blip r:embed="rId2"/>
          <a:stretch>
            <a:fillRect/>
          </a:stretch>
        </p:blipFill>
        <p:spPr>
          <a:xfrm>
            <a:off x="381000" y="2697480"/>
            <a:ext cx="4242816" cy="2560320"/>
          </a:xfrm>
          <a:prstGeom prst="rect">
            <a:avLst/>
          </a:prstGeom>
        </p:spPr>
      </p:pic>
      <p:sp>
        <p:nvSpPr>
          <p:cNvPr id="4" name="TextBox 3"/>
          <p:cNvSpPr txBox="1"/>
          <p:nvPr/>
        </p:nvSpPr>
        <p:spPr>
          <a:xfrm>
            <a:off x="1201812" y="5486400"/>
            <a:ext cx="2182585" cy="369332"/>
          </a:xfrm>
          <a:prstGeom prst="rect">
            <a:avLst/>
          </a:prstGeom>
          <a:noFill/>
        </p:spPr>
        <p:txBody>
          <a:bodyPr wrap="none" rtlCol="0">
            <a:spAutoFit/>
          </a:bodyPr>
          <a:lstStyle/>
          <a:p>
            <a:r>
              <a:rPr lang="nl-BE"/>
              <a:t>Morgan E. 1997. AAH</a:t>
            </a:r>
          </a:p>
        </p:txBody>
      </p:sp>
      <p:sp>
        <p:nvSpPr>
          <p:cNvPr id="5" name="TextBox 4"/>
          <p:cNvSpPr txBox="1"/>
          <p:nvPr/>
        </p:nvSpPr>
        <p:spPr>
          <a:xfrm>
            <a:off x="188549" y="76200"/>
            <a:ext cx="8860759" cy="2657138"/>
          </a:xfrm>
          <a:prstGeom prst="rect">
            <a:avLst/>
          </a:prstGeom>
          <a:solidFill>
            <a:schemeClr val="tx2">
              <a:lumMod val="40000"/>
              <a:lumOff val="60000"/>
              <a:alpha val="45000"/>
            </a:schemeClr>
          </a:solidFill>
        </p:spPr>
        <p:txBody>
          <a:bodyPr wrap="none" rtlCol="0">
            <a:spAutoFit/>
          </a:bodyPr>
          <a:lstStyle/>
          <a:p>
            <a:pPr>
              <a:lnSpc>
                <a:spcPts val="2000"/>
              </a:lnSpc>
            </a:pPr>
            <a:r>
              <a:rPr lang="en-US" sz="2000" b="1"/>
              <a:t>Humans are extremely special primates/animals</a:t>
            </a:r>
          </a:p>
          <a:p>
            <a:pPr>
              <a:lnSpc>
                <a:spcPts val="2000"/>
              </a:lnSpc>
            </a:pPr>
            <a:r>
              <a:rPr lang="nl-BE" sz="2400" b="1"/>
              <a:t>6. External nose and everted lips with a philtrum/mouth breathing</a:t>
            </a:r>
          </a:p>
          <a:p>
            <a:pPr>
              <a:lnSpc>
                <a:spcPts val="2000"/>
              </a:lnSpc>
            </a:pPr>
            <a:r>
              <a:rPr lang="nl-NL" sz="2000"/>
              <a:t>External nose</a:t>
            </a:r>
            <a:endParaRPr lang="nl-BE" sz="2000"/>
          </a:p>
          <a:p>
            <a:pPr>
              <a:lnSpc>
                <a:spcPts val="2000"/>
              </a:lnSpc>
            </a:pPr>
            <a:r>
              <a:rPr lang="nl-BE"/>
              <a:t>Seems maladaptive: the current of air has to describe a U-turn before reaching the lungs.</a:t>
            </a:r>
          </a:p>
          <a:p>
            <a:pPr>
              <a:lnSpc>
                <a:spcPts val="2000"/>
              </a:lnSpc>
            </a:pPr>
            <a:r>
              <a:rPr lang="nl-BE"/>
              <a:t>But: In case you dive, head first, or swim beneath the water:</a:t>
            </a:r>
          </a:p>
          <a:p>
            <a:pPr>
              <a:lnSpc>
                <a:spcPts val="2000"/>
              </a:lnSpc>
            </a:pPr>
            <a:r>
              <a:rPr lang="nl-BE"/>
              <a:t>The nose acts like a prow, forcing the water to deflect on either side of it.</a:t>
            </a:r>
          </a:p>
          <a:p>
            <a:pPr>
              <a:lnSpc>
                <a:spcPts val="2000"/>
              </a:lnSpc>
            </a:pPr>
            <a:r>
              <a:rPr lang="nl-BE"/>
              <a:t>If not, the water would be forced up into the nostrils, as would happen with chimp or gorilla.</a:t>
            </a:r>
          </a:p>
          <a:p>
            <a:pPr>
              <a:lnSpc>
                <a:spcPts val="2000"/>
              </a:lnSpc>
            </a:pPr>
            <a:endParaRPr lang="nl-BE"/>
          </a:p>
          <a:p>
            <a:pPr>
              <a:lnSpc>
                <a:spcPts val="2000"/>
              </a:lnSpc>
            </a:pPr>
            <a:r>
              <a:rPr lang="nl-BE"/>
              <a:t>Some people can close the nose by raising the upper lip: </a:t>
            </a:r>
          </a:p>
          <a:p>
            <a:pPr>
              <a:lnSpc>
                <a:spcPts val="2000"/>
              </a:lnSpc>
            </a:pPr>
            <a:r>
              <a:rPr lang="nl-BE"/>
              <a:t>+ philtrum (absent in apes) fits the nose septum!</a:t>
            </a:r>
          </a:p>
        </p:txBody>
      </p:sp>
      <p:pic>
        <p:nvPicPr>
          <p:cNvPr id="6" name="Picture 5" descr="philtrum.jpg"/>
          <p:cNvPicPr>
            <a:picLocks noChangeAspect="1"/>
          </p:cNvPicPr>
          <p:nvPr/>
        </p:nvPicPr>
        <p:blipFill>
          <a:blip r:embed="rId2"/>
          <a:srcRect t="73214" r="4813" b="5952"/>
          <a:stretch>
            <a:fillRect/>
          </a:stretch>
        </p:blipFill>
        <p:spPr>
          <a:xfrm>
            <a:off x="304800" y="4114800"/>
            <a:ext cx="8654143" cy="1143000"/>
          </a:xfrm>
          <a:prstGeom prst="rect">
            <a:avLst/>
          </a:prstGeom>
        </p:spPr>
      </p:pic>
      <p:pic>
        <p:nvPicPr>
          <p:cNvPr id="7" name="Picture 6" descr="Chapter 7 Figure 6.jpg"/>
          <p:cNvPicPr>
            <a:picLocks noChangeAspect="1"/>
          </p:cNvPicPr>
          <p:nvPr/>
        </p:nvPicPr>
        <p:blipFill>
          <a:blip r:embed="rId3" cstate="print"/>
          <a:srcRect l="6819" r="19546" b="3636"/>
          <a:stretch>
            <a:fillRect/>
          </a:stretch>
        </p:blipFill>
        <p:spPr>
          <a:xfrm>
            <a:off x="5720750" y="2514600"/>
            <a:ext cx="2950235" cy="2895600"/>
          </a:xfrm>
          <a:prstGeom prst="rect">
            <a:avLst/>
          </a:prstGeom>
        </p:spPr>
      </p:pic>
      <p:sp>
        <p:nvSpPr>
          <p:cNvPr id="8" name="Slide Number Placeholder 7"/>
          <p:cNvSpPr>
            <a:spLocks noGrp="1"/>
          </p:cNvSpPr>
          <p:nvPr>
            <p:ph type="sldNum" sz="quarter" idx="12"/>
          </p:nvPr>
        </p:nvSpPr>
        <p:spPr/>
        <p:txBody>
          <a:bodyPr/>
          <a:lstStyle/>
          <a:p>
            <a:fld id="{7B24C97D-8DA9-4D3C-9629-CF9FF4D008EC}" type="slidenum">
              <a:rPr lang="nl-BE" smtClean="0"/>
              <a:pPr/>
              <a:t>43</a:t>
            </a:fld>
            <a:endParaRPr lang="nl-BE"/>
          </a:p>
        </p:txBody>
      </p:sp>
      <p:sp>
        <p:nvSpPr>
          <p:cNvPr id="9" name="TextBox 8"/>
          <p:cNvSpPr txBox="1"/>
          <p:nvPr/>
        </p:nvSpPr>
        <p:spPr>
          <a:xfrm>
            <a:off x="304800" y="6172200"/>
            <a:ext cx="9014840" cy="369332"/>
          </a:xfrm>
          <a:prstGeom prst="rect">
            <a:avLst/>
          </a:prstGeom>
          <a:noFill/>
        </p:spPr>
        <p:txBody>
          <a:bodyPr wrap="none" rtlCol="0">
            <a:spAutoFit/>
          </a:bodyPr>
          <a:lstStyle/>
          <a:p>
            <a:r>
              <a:rPr lang="nl-BE"/>
              <a:t>Some people (like myself </a:t>
            </a:r>
            <a:r>
              <a:rPr lang="nl-BE">
                <a:sym typeface="Wingdings"/>
              </a:rPr>
              <a:t>)</a:t>
            </a:r>
            <a:r>
              <a:rPr lang="nl-BE"/>
              <a:t> can close the nostrils and lower the nose tip (nose musculature)</a:t>
            </a:r>
          </a:p>
        </p:txBody>
      </p:sp>
      <p:sp>
        <p:nvSpPr>
          <p:cNvPr id="3" name="Rectangle 2"/>
          <p:cNvSpPr/>
          <p:nvPr/>
        </p:nvSpPr>
        <p:spPr>
          <a:xfrm>
            <a:off x="5344319" y="5486400"/>
            <a:ext cx="3704989" cy="369332"/>
          </a:xfrm>
          <a:prstGeom prst="rect">
            <a:avLst/>
          </a:prstGeom>
        </p:spPr>
        <p:txBody>
          <a:bodyPr wrap="none">
            <a:spAutoFit/>
          </a:bodyPr>
          <a:lstStyle/>
          <a:p>
            <a:r>
              <a:rPr lang="nl-BE"/>
              <a:t>Schagatay. 2011. Chapter 7. WMMA?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lide(fromBottom)">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24C97D-8DA9-4D3C-9629-CF9FF4D008EC}" type="slidenum">
              <a:rPr lang="nl-BE" smtClean="0"/>
              <a:pPr/>
              <a:t>44</a:t>
            </a:fld>
            <a:endParaRPr lang="nl-BE"/>
          </a:p>
        </p:txBody>
      </p:sp>
      <p:sp>
        <p:nvSpPr>
          <p:cNvPr id="5" name="TextBox 4"/>
          <p:cNvSpPr txBox="1"/>
          <p:nvPr/>
        </p:nvSpPr>
        <p:spPr>
          <a:xfrm>
            <a:off x="1698497" y="144720"/>
            <a:ext cx="5311903" cy="1508105"/>
          </a:xfrm>
          <a:prstGeom prst="rect">
            <a:avLst/>
          </a:prstGeom>
          <a:solidFill>
            <a:schemeClr val="tx2">
              <a:lumMod val="40000"/>
              <a:lumOff val="60000"/>
            </a:schemeClr>
          </a:solidFill>
        </p:spPr>
        <p:txBody>
          <a:bodyPr wrap="none" rtlCol="0">
            <a:spAutoFit/>
          </a:bodyPr>
          <a:lstStyle/>
          <a:p>
            <a:r>
              <a:rPr lang="en-US" sz="2000" b="1"/>
              <a:t>Humans are extremely special primates/animals</a:t>
            </a:r>
          </a:p>
          <a:p>
            <a:r>
              <a:rPr lang="nl-BE" sz="2400" b="1"/>
              <a:t>6. External nose </a:t>
            </a:r>
          </a:p>
          <a:p>
            <a:r>
              <a:rPr lang="nl-BE" sz="2400" b="1"/>
              <a:t>    everted lips with a philtrum</a:t>
            </a:r>
          </a:p>
          <a:p>
            <a:r>
              <a:rPr lang="nl-BE" sz="2400" b="1"/>
              <a:t>    mouth breathing</a:t>
            </a:r>
          </a:p>
        </p:txBody>
      </p:sp>
      <p:sp>
        <p:nvSpPr>
          <p:cNvPr id="6" name="TextBox 5"/>
          <p:cNvSpPr txBox="1"/>
          <p:nvPr/>
        </p:nvSpPr>
        <p:spPr>
          <a:xfrm>
            <a:off x="685800" y="1905000"/>
            <a:ext cx="7544886" cy="2308324"/>
          </a:xfrm>
          <a:prstGeom prst="rect">
            <a:avLst/>
          </a:prstGeom>
          <a:solidFill>
            <a:schemeClr val="tx2">
              <a:lumMod val="40000"/>
              <a:lumOff val="60000"/>
              <a:alpha val="51000"/>
            </a:schemeClr>
          </a:solidFill>
        </p:spPr>
        <p:txBody>
          <a:bodyPr wrap="none" rtlCol="0">
            <a:spAutoFit/>
          </a:bodyPr>
          <a:lstStyle/>
          <a:p>
            <a:r>
              <a:rPr lang="nl-BE"/>
              <a:t>Most land mammals (including chimp &amp; gorilla) are exclusively nose breathing:</a:t>
            </a:r>
          </a:p>
          <a:p>
            <a:r>
              <a:rPr lang="nl-BE"/>
              <a:t>	Nose filters/sterilizes air</a:t>
            </a:r>
          </a:p>
          <a:p>
            <a:r>
              <a:rPr lang="nl-BE"/>
              <a:t>	Nose warms air</a:t>
            </a:r>
          </a:p>
          <a:p>
            <a:r>
              <a:rPr lang="nl-BE"/>
              <a:t>	Nose moistens air</a:t>
            </a:r>
          </a:p>
          <a:p>
            <a:r>
              <a:rPr lang="nl-BE"/>
              <a:t>		Before air is reaching the lungs</a:t>
            </a:r>
          </a:p>
          <a:p>
            <a:endParaRPr lang="nl-BE"/>
          </a:p>
          <a:p>
            <a:r>
              <a:rPr lang="nl-BE"/>
              <a:t>We are mouth breathers when excercising, speaking</a:t>
            </a:r>
          </a:p>
          <a:p>
            <a:r>
              <a:rPr lang="nl-BE"/>
              <a:t>	Reason for frequent airway infections?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564" y="413802"/>
            <a:ext cx="8903207" cy="5078313"/>
          </a:xfrm>
          <a:prstGeom prst="rect">
            <a:avLst/>
          </a:prstGeom>
          <a:solidFill>
            <a:schemeClr val="tx2">
              <a:lumMod val="40000"/>
              <a:lumOff val="60000"/>
              <a:alpha val="49000"/>
            </a:schemeClr>
          </a:solidFill>
        </p:spPr>
        <p:txBody>
          <a:bodyPr wrap="none" rtlCol="0">
            <a:spAutoFit/>
          </a:bodyPr>
          <a:lstStyle/>
          <a:p>
            <a:r>
              <a:rPr lang="en-US" sz="2000" b="1"/>
              <a:t>Humans are extremely special primates/animals</a:t>
            </a:r>
          </a:p>
          <a:p>
            <a:r>
              <a:rPr lang="nl-BE" sz="2400" b="1"/>
              <a:t>7. Voluntary breath control/Diving reflex</a:t>
            </a:r>
          </a:p>
          <a:p>
            <a:endParaRPr lang="nl-BE" sz="2400" b="1"/>
          </a:p>
          <a:p>
            <a:r>
              <a:rPr lang="nl-BE" sz="2000" b="1"/>
              <a:t>Hominids (chimp, gorilla), terrestrial: </a:t>
            </a:r>
            <a:r>
              <a:rPr lang="nl-BE" sz="2000"/>
              <a:t>only autonomous breathing</a:t>
            </a:r>
          </a:p>
          <a:p>
            <a:r>
              <a:rPr lang="nl-BE" sz="2000" b="1"/>
              <a:t>Dolphins, whales, aquatic:</a:t>
            </a:r>
            <a:r>
              <a:rPr lang="nl-BE" sz="2000"/>
              <a:t>                    only voluntary breathing</a:t>
            </a:r>
          </a:p>
          <a:p>
            <a:r>
              <a:rPr lang="nl-BE" sz="2000" b="1"/>
              <a:t>Seals, semi-aquatic:                                </a:t>
            </a:r>
            <a:r>
              <a:rPr lang="nl-BE" sz="2000"/>
              <a:t>both autonomous and voluntary breathing</a:t>
            </a:r>
          </a:p>
          <a:p>
            <a:r>
              <a:rPr lang="nl-BE" sz="2000" b="1"/>
              <a:t>Humans:</a:t>
            </a:r>
            <a:r>
              <a:rPr lang="nl-BE" sz="2000"/>
              <a:t> 			     both autonomous and voluntary breathing</a:t>
            </a:r>
          </a:p>
          <a:p>
            <a:endParaRPr lang="nl-BE" sz="2000" b="1"/>
          </a:p>
          <a:p>
            <a:r>
              <a:rPr lang="nl-BE" sz="2000" b="1"/>
              <a:t>Aquatic explanation for voluntary breathing?</a:t>
            </a:r>
          </a:p>
          <a:p>
            <a:r>
              <a:rPr lang="nl-BE" sz="2000"/>
              <a:t>	holding breath under water (see also: closing nostrils</a:t>
            </a:r>
          </a:p>
          <a:p>
            <a:r>
              <a:rPr lang="nl-BE" sz="2000"/>
              <a:t>                                                                                     lips can close mouth)</a:t>
            </a:r>
          </a:p>
          <a:p>
            <a:r>
              <a:rPr lang="nl-BE" sz="2000"/>
              <a:t>                breathing extra deep before diving</a:t>
            </a:r>
          </a:p>
          <a:p>
            <a:r>
              <a:rPr lang="nl-BE" sz="2000"/>
              <a:t>	breathing faster after dive</a:t>
            </a:r>
          </a:p>
          <a:p>
            <a:endParaRPr lang="nl-BE" sz="2400" b="1"/>
          </a:p>
          <a:p>
            <a:r>
              <a:rPr lang="nl-BE" sz="1600"/>
              <a:t>Verhaegen M. 1997. In den beginne was het water.</a:t>
            </a:r>
          </a:p>
          <a:p>
            <a:r>
              <a:rPr lang="nl-BE" sz="1600"/>
              <a:t>Schagatay E. 2011. Chapter 7. WMMA?</a:t>
            </a:r>
          </a:p>
        </p:txBody>
      </p:sp>
      <p:sp>
        <p:nvSpPr>
          <p:cNvPr id="3" name="Slide Number Placeholder 2"/>
          <p:cNvSpPr>
            <a:spLocks noGrp="1"/>
          </p:cNvSpPr>
          <p:nvPr>
            <p:ph type="sldNum" sz="quarter" idx="12"/>
          </p:nvPr>
        </p:nvSpPr>
        <p:spPr/>
        <p:txBody>
          <a:bodyPr/>
          <a:lstStyle/>
          <a:p>
            <a:fld id="{7B24C97D-8DA9-4D3C-9629-CF9FF4D008EC}" type="slidenum">
              <a:rPr lang="nl-BE" smtClean="0"/>
              <a:pPr/>
              <a:t>45</a:t>
            </a:fld>
            <a:endParaRPr lang="nl-BE"/>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86855" y="2485112"/>
            <a:ext cx="7490345" cy="4296688"/>
          </a:xfrm>
          <a:prstGeom prst="rect">
            <a:avLst/>
          </a:prstGeom>
          <a:noFill/>
          <a:ln w="9525">
            <a:noFill/>
            <a:miter lim="800000"/>
            <a:headEnd/>
            <a:tailEnd/>
          </a:ln>
          <a:effectLst/>
        </p:spPr>
      </p:pic>
      <p:sp>
        <p:nvSpPr>
          <p:cNvPr id="3" name="TextBox 2"/>
          <p:cNvSpPr txBox="1"/>
          <p:nvPr/>
        </p:nvSpPr>
        <p:spPr>
          <a:xfrm>
            <a:off x="914400" y="792540"/>
            <a:ext cx="7191392" cy="1569660"/>
          </a:xfrm>
          <a:prstGeom prst="rect">
            <a:avLst/>
          </a:prstGeom>
          <a:solidFill>
            <a:schemeClr val="tx2">
              <a:lumMod val="40000"/>
              <a:lumOff val="60000"/>
              <a:alpha val="52000"/>
            </a:schemeClr>
          </a:solidFill>
        </p:spPr>
        <p:txBody>
          <a:bodyPr wrap="none" rtlCol="0">
            <a:spAutoFit/>
          </a:bodyPr>
          <a:lstStyle/>
          <a:p>
            <a:r>
              <a:rPr lang="nl-BE" sz="2400"/>
              <a:t>Diving reflex</a:t>
            </a:r>
          </a:p>
          <a:p>
            <a:r>
              <a:rPr lang="nl-BE"/>
              <a:t>When our forehead touches water</a:t>
            </a:r>
          </a:p>
          <a:p>
            <a:r>
              <a:rPr lang="nl-BE"/>
              <a:t>	+ sufficient temperature difference (= not necessarily cold water)</a:t>
            </a:r>
          </a:p>
          <a:p>
            <a:r>
              <a:rPr lang="nl-BE">
                <a:sym typeface="Wingdings"/>
              </a:rPr>
              <a:t></a:t>
            </a:r>
            <a:r>
              <a:rPr lang="nl-BE"/>
              <a:t> heartbeat rate reduction.</a:t>
            </a:r>
          </a:p>
          <a:p>
            <a:r>
              <a:rPr lang="nl-BE"/>
              <a:t>Of course, when we swim or dive as well.</a:t>
            </a:r>
          </a:p>
        </p:txBody>
      </p:sp>
      <p:sp>
        <p:nvSpPr>
          <p:cNvPr id="4" name="TextBox 3"/>
          <p:cNvSpPr txBox="1"/>
          <p:nvPr/>
        </p:nvSpPr>
        <p:spPr>
          <a:xfrm>
            <a:off x="2111204" y="6400800"/>
            <a:ext cx="3832396" cy="369332"/>
          </a:xfrm>
          <a:prstGeom prst="rect">
            <a:avLst/>
          </a:prstGeom>
          <a:noFill/>
        </p:spPr>
        <p:txBody>
          <a:bodyPr wrap="none" rtlCol="0">
            <a:spAutoFit/>
          </a:bodyPr>
          <a:lstStyle/>
          <a:p>
            <a:r>
              <a:rPr lang="nl-BE"/>
              <a:t>Schagatay E. 2011. Chapter 7. WMMA?</a:t>
            </a:r>
          </a:p>
        </p:txBody>
      </p:sp>
      <p:sp>
        <p:nvSpPr>
          <p:cNvPr id="5" name="Slide Number Placeholder 4"/>
          <p:cNvSpPr>
            <a:spLocks noGrp="1"/>
          </p:cNvSpPr>
          <p:nvPr>
            <p:ph type="sldNum" sz="quarter" idx="12"/>
          </p:nvPr>
        </p:nvSpPr>
        <p:spPr/>
        <p:txBody>
          <a:bodyPr/>
          <a:lstStyle/>
          <a:p>
            <a:fld id="{7B24C97D-8DA9-4D3C-9629-CF9FF4D008EC}" type="slidenum">
              <a:rPr lang="nl-BE" smtClean="0"/>
              <a:pPr/>
              <a:t>46</a:t>
            </a:fld>
            <a:endParaRPr lang="nl-BE"/>
          </a:p>
        </p:txBody>
      </p:sp>
      <p:sp>
        <p:nvSpPr>
          <p:cNvPr id="6" name="TextBox 5"/>
          <p:cNvSpPr txBox="1"/>
          <p:nvPr/>
        </p:nvSpPr>
        <p:spPr>
          <a:xfrm>
            <a:off x="1447800" y="21772"/>
            <a:ext cx="5311903" cy="769441"/>
          </a:xfrm>
          <a:prstGeom prst="rect">
            <a:avLst/>
          </a:prstGeom>
          <a:solidFill>
            <a:schemeClr val="tx2">
              <a:lumMod val="40000"/>
              <a:lumOff val="60000"/>
            </a:schemeClr>
          </a:solidFill>
        </p:spPr>
        <p:txBody>
          <a:bodyPr wrap="none" rtlCol="0">
            <a:spAutoFit/>
          </a:bodyPr>
          <a:lstStyle/>
          <a:p>
            <a:r>
              <a:rPr lang="en-US" sz="2000" b="1"/>
              <a:t>Humans are extremely special primates/animals</a:t>
            </a:r>
          </a:p>
          <a:p>
            <a:r>
              <a:rPr lang="nl-BE" sz="2400" b="1"/>
              <a:t>7. Voluntary breath control/Diving reflex</a:t>
            </a:r>
          </a:p>
        </p:txBody>
      </p:sp>
      <p:sp>
        <p:nvSpPr>
          <p:cNvPr id="7" name="TextBox 6"/>
          <p:cNvSpPr txBox="1"/>
          <p:nvPr/>
        </p:nvSpPr>
        <p:spPr>
          <a:xfrm>
            <a:off x="7086600" y="6049049"/>
            <a:ext cx="1050288" cy="369332"/>
          </a:xfrm>
          <a:prstGeom prst="rect">
            <a:avLst/>
          </a:prstGeom>
          <a:noFill/>
        </p:spPr>
        <p:txBody>
          <a:bodyPr wrap="none" rtlCol="0">
            <a:spAutoFit/>
          </a:bodyPr>
          <a:lstStyle/>
          <a:p>
            <a:r>
              <a:rPr lang="nl-BE"/>
              <a:t>(min:sec)</a:t>
            </a:r>
          </a:p>
        </p:txBody>
      </p:sp>
      <p:sp>
        <p:nvSpPr>
          <p:cNvPr id="8" name="TextBox 7"/>
          <p:cNvSpPr txBox="1"/>
          <p:nvPr/>
        </p:nvSpPr>
        <p:spPr>
          <a:xfrm>
            <a:off x="1351280" y="2993628"/>
            <a:ext cx="274434" cy="369332"/>
          </a:xfrm>
          <a:prstGeom prst="rect">
            <a:avLst/>
          </a:prstGeom>
          <a:noFill/>
        </p:spPr>
        <p:txBody>
          <a:bodyPr wrap="none" rtlCol="0">
            <a:spAutoFit/>
          </a:bodyPr>
          <a:lstStyle/>
          <a:p>
            <a:r>
              <a:rPr lang="nl-BE"/>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462088" y="1667867"/>
            <a:ext cx="6219825" cy="4513858"/>
          </a:xfrm>
          <a:prstGeom prst="rect">
            <a:avLst/>
          </a:prstGeom>
          <a:noFill/>
          <a:ln w="9525">
            <a:noFill/>
            <a:miter lim="800000"/>
            <a:headEnd/>
            <a:tailEnd/>
          </a:ln>
          <a:effectLst/>
        </p:spPr>
      </p:pic>
      <p:sp>
        <p:nvSpPr>
          <p:cNvPr id="3" name="Rectangle 2"/>
          <p:cNvSpPr/>
          <p:nvPr/>
        </p:nvSpPr>
        <p:spPr>
          <a:xfrm>
            <a:off x="1524000" y="1062335"/>
            <a:ext cx="5028428" cy="461665"/>
          </a:xfrm>
          <a:prstGeom prst="rect">
            <a:avLst/>
          </a:prstGeom>
          <a:solidFill>
            <a:schemeClr val="accent1">
              <a:alpha val="51000"/>
            </a:schemeClr>
          </a:solidFill>
        </p:spPr>
        <p:txBody>
          <a:bodyPr wrap="none">
            <a:spAutoFit/>
          </a:bodyPr>
          <a:lstStyle/>
          <a:p>
            <a:r>
              <a:rPr lang="nl-BE" sz="2400"/>
              <a:t>Diving reflex: heartbate rate reduction</a:t>
            </a:r>
          </a:p>
        </p:txBody>
      </p:sp>
      <p:sp>
        <p:nvSpPr>
          <p:cNvPr id="4" name="Rectangle 3"/>
          <p:cNvSpPr/>
          <p:nvPr/>
        </p:nvSpPr>
        <p:spPr>
          <a:xfrm>
            <a:off x="4495800" y="3276600"/>
            <a:ext cx="1371600" cy="2905125"/>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xtBox 4"/>
          <p:cNvSpPr txBox="1"/>
          <p:nvPr/>
        </p:nvSpPr>
        <p:spPr>
          <a:xfrm>
            <a:off x="2111204" y="6400800"/>
            <a:ext cx="3832396" cy="369332"/>
          </a:xfrm>
          <a:prstGeom prst="rect">
            <a:avLst/>
          </a:prstGeom>
          <a:noFill/>
        </p:spPr>
        <p:txBody>
          <a:bodyPr wrap="none" rtlCol="0">
            <a:spAutoFit/>
          </a:bodyPr>
          <a:lstStyle/>
          <a:p>
            <a:r>
              <a:rPr lang="nl-BE"/>
              <a:t>Schagatay E. 2011. Chapter 7. WMMA?</a:t>
            </a:r>
          </a:p>
        </p:txBody>
      </p:sp>
      <p:sp>
        <p:nvSpPr>
          <p:cNvPr id="6" name="Slide Number Placeholder 5"/>
          <p:cNvSpPr>
            <a:spLocks noGrp="1"/>
          </p:cNvSpPr>
          <p:nvPr>
            <p:ph type="sldNum" sz="quarter" idx="12"/>
          </p:nvPr>
        </p:nvSpPr>
        <p:spPr/>
        <p:txBody>
          <a:bodyPr/>
          <a:lstStyle/>
          <a:p>
            <a:fld id="{7B24C97D-8DA9-4D3C-9629-CF9FF4D008EC}" type="slidenum">
              <a:rPr lang="nl-BE" smtClean="0"/>
              <a:pPr/>
              <a:t>47</a:t>
            </a:fld>
            <a:endParaRPr lang="nl-BE"/>
          </a:p>
        </p:txBody>
      </p:sp>
      <p:sp>
        <p:nvSpPr>
          <p:cNvPr id="7" name="TextBox 6"/>
          <p:cNvSpPr txBox="1"/>
          <p:nvPr/>
        </p:nvSpPr>
        <p:spPr>
          <a:xfrm>
            <a:off x="1524000" y="228600"/>
            <a:ext cx="5311903" cy="769441"/>
          </a:xfrm>
          <a:prstGeom prst="rect">
            <a:avLst/>
          </a:prstGeom>
          <a:solidFill>
            <a:schemeClr val="tx2">
              <a:lumMod val="40000"/>
              <a:lumOff val="60000"/>
            </a:schemeClr>
          </a:solidFill>
        </p:spPr>
        <p:txBody>
          <a:bodyPr wrap="none" rtlCol="0">
            <a:spAutoFit/>
          </a:bodyPr>
          <a:lstStyle/>
          <a:p>
            <a:r>
              <a:rPr lang="en-US" sz="2000" b="1"/>
              <a:t>Humans are extremely special primates/animals</a:t>
            </a:r>
          </a:p>
          <a:p>
            <a:r>
              <a:rPr lang="nl-BE" sz="2400" b="1"/>
              <a:t>7. Voluntary breath control/Diving reflex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Chan. Color Vision. Fig. 1.png"/>
          <p:cNvPicPr>
            <a:picLocks noChangeAspect="1"/>
          </p:cNvPicPr>
          <p:nvPr/>
        </p:nvPicPr>
        <p:blipFill>
          <a:blip r:embed="rId2"/>
          <a:stretch>
            <a:fillRect/>
          </a:stretch>
        </p:blipFill>
        <p:spPr>
          <a:xfrm>
            <a:off x="533400" y="1045660"/>
            <a:ext cx="6958343" cy="5679983"/>
          </a:xfrm>
          <a:prstGeom prst="rect">
            <a:avLst/>
          </a:prstGeom>
          <a:solidFill>
            <a:schemeClr val="accent1"/>
          </a:solidFill>
        </p:spPr>
      </p:pic>
      <p:sp>
        <p:nvSpPr>
          <p:cNvPr id="4" name="Rectangle 3"/>
          <p:cNvSpPr/>
          <p:nvPr/>
        </p:nvSpPr>
        <p:spPr>
          <a:xfrm>
            <a:off x="533400" y="3581400"/>
            <a:ext cx="6477000" cy="3048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p:cNvSpPr txBox="1"/>
          <p:nvPr/>
        </p:nvSpPr>
        <p:spPr>
          <a:xfrm>
            <a:off x="1988116" y="-63500"/>
            <a:ext cx="5568384" cy="769441"/>
          </a:xfrm>
          <a:prstGeom prst="rect">
            <a:avLst/>
          </a:prstGeom>
          <a:solidFill>
            <a:schemeClr val="tx2">
              <a:lumMod val="40000"/>
              <a:lumOff val="60000"/>
              <a:alpha val="58000"/>
            </a:schemeClr>
          </a:solidFill>
        </p:spPr>
        <p:txBody>
          <a:bodyPr wrap="square" rtlCol="0">
            <a:spAutoFit/>
          </a:bodyPr>
          <a:lstStyle/>
          <a:p>
            <a:r>
              <a:rPr lang="en-US" sz="2000" b="1"/>
              <a:t>Humans are extremely special primates/animals</a:t>
            </a:r>
          </a:p>
          <a:p>
            <a:r>
              <a:rPr lang="en-US" sz="2400" b="1"/>
              <a:t>8. Reduced colour vision</a:t>
            </a:r>
          </a:p>
        </p:txBody>
      </p:sp>
      <p:sp>
        <p:nvSpPr>
          <p:cNvPr id="8" name="Rectangle 7"/>
          <p:cNvSpPr/>
          <p:nvPr/>
        </p:nvSpPr>
        <p:spPr>
          <a:xfrm>
            <a:off x="5486400" y="1447800"/>
            <a:ext cx="3048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Slide Number Placeholder 8"/>
          <p:cNvSpPr>
            <a:spLocks noGrp="1"/>
          </p:cNvSpPr>
          <p:nvPr>
            <p:ph type="sldNum" sz="quarter" idx="12"/>
          </p:nvPr>
        </p:nvSpPr>
        <p:spPr/>
        <p:txBody>
          <a:bodyPr/>
          <a:lstStyle/>
          <a:p>
            <a:fld id="{7B24C97D-8DA9-4D3C-9629-CF9FF4D008EC}" type="slidenum">
              <a:rPr lang="nl-BE" smtClean="0"/>
              <a:pPr/>
              <a:t>48</a:t>
            </a:fld>
            <a:endParaRPr lang="nl-BE"/>
          </a:p>
        </p:txBody>
      </p:sp>
      <p:pic>
        <p:nvPicPr>
          <p:cNvPr id="10" name="Picture 2" descr="Spectrum"/>
          <p:cNvPicPr>
            <a:picLocks noChangeAspect="1" noChangeArrowheads="1"/>
          </p:cNvPicPr>
          <p:nvPr/>
        </p:nvPicPr>
        <p:blipFill>
          <a:blip r:embed="rId3"/>
          <a:srcRect l="2479" t="38571" r="28926" b="35714"/>
          <a:stretch>
            <a:fillRect/>
          </a:stretch>
        </p:blipFill>
        <p:spPr bwMode="auto">
          <a:xfrm>
            <a:off x="1687689" y="5257800"/>
            <a:ext cx="5322711" cy="304800"/>
          </a:xfrm>
          <a:prstGeom prst="rect">
            <a:avLst/>
          </a:prstGeom>
          <a:noFill/>
        </p:spPr>
      </p:pic>
      <p:pic>
        <p:nvPicPr>
          <p:cNvPr id="11" name="Picture 10" descr="11. Chan. Color Vision. Fig. 1.png"/>
          <p:cNvPicPr>
            <a:picLocks noChangeAspect="1"/>
          </p:cNvPicPr>
          <p:nvPr/>
        </p:nvPicPr>
        <p:blipFill>
          <a:blip r:embed="rId2"/>
          <a:srcRect t="5738" b="87554"/>
          <a:stretch>
            <a:fillRect/>
          </a:stretch>
        </p:blipFill>
        <p:spPr>
          <a:xfrm>
            <a:off x="533400" y="1066800"/>
            <a:ext cx="6958343" cy="381000"/>
          </a:xfrm>
          <a:prstGeom prst="rect">
            <a:avLst/>
          </a:prstGeom>
          <a:solidFill>
            <a:schemeClr val="accent1"/>
          </a:solidFill>
        </p:spPr>
      </p:pic>
      <p:sp>
        <p:nvSpPr>
          <p:cNvPr id="7" name="Rectangle 6"/>
          <p:cNvSpPr/>
          <p:nvPr/>
        </p:nvSpPr>
        <p:spPr>
          <a:xfrm>
            <a:off x="2321560" y="1066800"/>
            <a:ext cx="304800" cy="3048000"/>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xtBox 11"/>
          <p:cNvSpPr txBox="1"/>
          <p:nvPr/>
        </p:nvSpPr>
        <p:spPr>
          <a:xfrm>
            <a:off x="1143000" y="1346200"/>
            <a:ext cx="521297" cy="369332"/>
          </a:xfrm>
          <a:prstGeom prst="rect">
            <a:avLst/>
          </a:prstGeom>
          <a:noFill/>
        </p:spPr>
        <p:txBody>
          <a:bodyPr wrap="none" rtlCol="0">
            <a:spAutoFit/>
          </a:bodyPr>
          <a:lstStyle/>
          <a:p>
            <a:r>
              <a:rPr lang="nl-BE"/>
              <a:t>(Di)</a:t>
            </a:r>
          </a:p>
        </p:txBody>
      </p:sp>
      <p:sp>
        <p:nvSpPr>
          <p:cNvPr id="13" name="TextBox 12"/>
          <p:cNvSpPr txBox="1"/>
          <p:nvPr/>
        </p:nvSpPr>
        <p:spPr>
          <a:xfrm>
            <a:off x="543560" y="685800"/>
            <a:ext cx="6934200" cy="369332"/>
          </a:xfrm>
          <a:prstGeom prst="rect">
            <a:avLst/>
          </a:prstGeom>
          <a:solidFill>
            <a:schemeClr val="accent1"/>
          </a:solidFill>
        </p:spPr>
        <p:txBody>
          <a:bodyPr wrap="square" rtlCol="0">
            <a:spAutoFit/>
          </a:bodyPr>
          <a:lstStyle/>
          <a:p>
            <a:r>
              <a:rPr lang="nl-BE"/>
              <a:t> </a:t>
            </a:r>
            <a:r>
              <a:rPr lang="nl-BE" b="1"/>
              <a:t>Species                    S                                        Rod          M            L        </a:t>
            </a:r>
          </a:p>
        </p:txBody>
      </p:sp>
      <p:sp>
        <p:nvSpPr>
          <p:cNvPr id="5" name="Rectangle 4"/>
          <p:cNvSpPr/>
          <p:nvPr/>
        </p:nvSpPr>
        <p:spPr>
          <a:xfrm>
            <a:off x="596900" y="1384300"/>
            <a:ext cx="6477000" cy="3048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Picture 2"/>
          <p:cNvPicPr>
            <a:picLocks noChangeAspect="1" noChangeArrowheads="1"/>
          </p:cNvPicPr>
          <p:nvPr/>
        </p:nvPicPr>
        <p:blipFill>
          <a:blip r:embed="rId4"/>
          <a:srcRect/>
          <a:stretch>
            <a:fillRect/>
          </a:stretch>
        </p:blipFill>
        <p:spPr bwMode="auto">
          <a:xfrm>
            <a:off x="76200" y="685800"/>
            <a:ext cx="87249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49</a:t>
            </a:fld>
            <a:endParaRPr lang="nl-BE"/>
          </a:p>
        </p:txBody>
      </p:sp>
      <p:sp>
        <p:nvSpPr>
          <p:cNvPr id="3" name="Rectangle 2"/>
          <p:cNvSpPr/>
          <p:nvPr/>
        </p:nvSpPr>
        <p:spPr>
          <a:xfrm>
            <a:off x="533400" y="152400"/>
            <a:ext cx="7936019" cy="769441"/>
          </a:xfrm>
          <a:prstGeom prst="rect">
            <a:avLst/>
          </a:prstGeom>
          <a:solidFill>
            <a:schemeClr val="accent1">
              <a:alpha val="50000"/>
            </a:schemeClr>
          </a:solidFill>
        </p:spPr>
        <p:txBody>
          <a:bodyPr wrap="square">
            <a:spAutoFit/>
          </a:bodyPr>
          <a:lstStyle/>
          <a:p>
            <a:r>
              <a:rPr lang="en-US" sz="2000" b="1"/>
              <a:t>Humans are extremely special primates/animals</a:t>
            </a:r>
          </a:p>
          <a:p>
            <a:r>
              <a:rPr lang="nl-BE" sz="2400" b="1"/>
              <a:t>11. Sexuality: Face-to-face mating - Hymen - Menstrual cycle</a:t>
            </a:r>
          </a:p>
        </p:txBody>
      </p:sp>
      <p:sp>
        <p:nvSpPr>
          <p:cNvPr id="4" name="Rectangle 3"/>
          <p:cNvSpPr/>
          <p:nvPr/>
        </p:nvSpPr>
        <p:spPr>
          <a:xfrm>
            <a:off x="533400" y="990600"/>
            <a:ext cx="7086600" cy="2308324"/>
          </a:xfrm>
          <a:prstGeom prst="rect">
            <a:avLst/>
          </a:prstGeom>
          <a:solidFill>
            <a:schemeClr val="accent1">
              <a:alpha val="51000"/>
            </a:schemeClr>
          </a:solidFill>
        </p:spPr>
        <p:txBody>
          <a:bodyPr wrap="square">
            <a:spAutoFit/>
          </a:bodyPr>
          <a:lstStyle/>
          <a:p>
            <a:r>
              <a:rPr lang="nl-BE"/>
              <a:t>Vaginal hymen: Not in chimps (although present in foetus)</a:t>
            </a:r>
          </a:p>
          <a:p>
            <a:r>
              <a:rPr lang="nl-BE"/>
              <a:t>	           Present in some aquatic mammals</a:t>
            </a:r>
          </a:p>
          <a:p>
            <a:endParaRPr lang="nl-BE"/>
          </a:p>
          <a:p>
            <a:r>
              <a:rPr lang="nl-BE"/>
              <a:t>Lunar rythms of menses: </a:t>
            </a:r>
          </a:p>
          <a:p>
            <a:r>
              <a:rPr lang="nl-BE"/>
              <a:t>	Lunar cycles also in some fish, frogs, toads, crabs, seahorses ...</a:t>
            </a:r>
          </a:p>
          <a:p>
            <a:endParaRPr lang="nl-BE"/>
          </a:p>
          <a:p>
            <a:r>
              <a:rPr lang="en-US">
                <a:sym typeface="Wingdings"/>
              </a:rPr>
              <a:t>Face-to-face mating</a:t>
            </a:r>
            <a:r>
              <a:rPr lang="nl-BE">
                <a:sym typeface="Wingdings"/>
              </a:rPr>
              <a:t>: Also in aquatic mammals (and bonobo)</a:t>
            </a:r>
            <a:endParaRPr lang="en-US">
              <a:sym typeface="Wingdings"/>
            </a:endParaRPr>
          </a:p>
          <a:p>
            <a:r>
              <a:rPr lang="en-US">
                <a:sym typeface="Wingdings"/>
              </a:rPr>
              <a:t>	Streamline for diving  vagina ventral  </a:t>
            </a:r>
            <a:r>
              <a:rPr lang="nl-BE">
                <a:sym typeface="Wingdings"/>
              </a:rPr>
              <a:t>Face-to-face mating?</a:t>
            </a:r>
          </a:p>
        </p:txBody>
      </p:sp>
      <p:sp>
        <p:nvSpPr>
          <p:cNvPr id="5" name="TextBox 4"/>
          <p:cNvSpPr txBox="1"/>
          <p:nvPr/>
        </p:nvSpPr>
        <p:spPr>
          <a:xfrm>
            <a:off x="533400" y="3399472"/>
            <a:ext cx="5715000" cy="1477328"/>
          </a:xfrm>
          <a:prstGeom prst="rect">
            <a:avLst/>
          </a:prstGeom>
          <a:solidFill>
            <a:schemeClr val="accent1">
              <a:alpha val="50000"/>
            </a:schemeClr>
          </a:solidFill>
        </p:spPr>
        <p:txBody>
          <a:bodyPr wrap="square" rtlCol="0">
            <a:spAutoFit/>
          </a:bodyPr>
          <a:lstStyle/>
          <a:p>
            <a:r>
              <a:rPr lang="nl-BE"/>
              <a:t>Underwaterbirth: proceeds smoother, with less distress</a:t>
            </a:r>
          </a:p>
          <a:p>
            <a:r>
              <a:rPr lang="nl-BE"/>
              <a:t>Was discovered by accident (Odent M. 2011)</a:t>
            </a:r>
          </a:p>
          <a:p>
            <a:endParaRPr lang="nl-BE"/>
          </a:p>
          <a:p>
            <a:endParaRPr lang="nl-BE"/>
          </a:p>
          <a:p>
            <a:r>
              <a:rPr lang="nl-BE"/>
              <a:t>                               Some examples:</a:t>
            </a:r>
          </a:p>
        </p:txBody>
      </p:sp>
      <p:pic>
        <p:nvPicPr>
          <p:cNvPr id="6" name="Picture 5" descr="Onderwaterbevalling.jpg"/>
          <p:cNvPicPr>
            <a:picLocks noChangeAspect="1"/>
          </p:cNvPicPr>
          <p:nvPr/>
        </p:nvPicPr>
        <p:blipFill>
          <a:blip r:embed="rId2"/>
          <a:stretch>
            <a:fillRect/>
          </a:stretch>
        </p:blipFill>
        <p:spPr>
          <a:xfrm>
            <a:off x="5257800" y="3733800"/>
            <a:ext cx="3276600" cy="2457450"/>
          </a:xfrm>
          <a:prstGeom prst="rect">
            <a:avLst/>
          </a:prstGeom>
        </p:spPr>
      </p:pic>
      <p:sp>
        <p:nvSpPr>
          <p:cNvPr id="7" name="TextBox 6"/>
          <p:cNvSpPr txBox="1"/>
          <p:nvPr/>
        </p:nvSpPr>
        <p:spPr>
          <a:xfrm>
            <a:off x="152400" y="6474023"/>
            <a:ext cx="6874061" cy="307777"/>
          </a:xfrm>
          <a:prstGeom prst="rect">
            <a:avLst/>
          </a:prstGeom>
          <a:solidFill>
            <a:schemeClr val="accent1"/>
          </a:solidFill>
        </p:spPr>
        <p:txBody>
          <a:bodyPr wrap="none" rtlCol="0">
            <a:spAutoFit/>
          </a:bodyPr>
          <a:lstStyle/>
          <a:p>
            <a:r>
              <a:rPr lang="nl-BE" sz="1400"/>
              <a:t>Odent M. 2011. Chapter 9. Obstetrical implications of the Aquatic Ape Hypothesis. WMMA?</a:t>
            </a:r>
          </a:p>
        </p:txBody>
      </p:sp>
      <p:sp>
        <p:nvSpPr>
          <p:cNvPr id="8" name="TextBox 7"/>
          <p:cNvSpPr txBox="1"/>
          <p:nvPr/>
        </p:nvSpPr>
        <p:spPr>
          <a:xfrm>
            <a:off x="609600" y="5105400"/>
            <a:ext cx="3555140" cy="646331"/>
          </a:xfrm>
          <a:prstGeom prst="rect">
            <a:avLst/>
          </a:prstGeom>
          <a:noFill/>
          <a:ln>
            <a:solidFill>
              <a:srgbClr val="FF0000"/>
            </a:solidFill>
          </a:ln>
        </p:spPr>
        <p:txBody>
          <a:bodyPr wrap="none" rtlCol="0">
            <a:spAutoFit/>
          </a:bodyPr>
          <a:lstStyle/>
          <a:p>
            <a:r>
              <a:rPr lang="nl-NL"/>
              <a:t>Only (?) human females have acidic </a:t>
            </a:r>
          </a:p>
          <a:p>
            <a:r>
              <a:rPr lang="nl-NL"/>
              <a:t>vaginal milieu: pH &lt; 4.5    !!! ???</a:t>
            </a:r>
            <a:endParaRPr lang="nl-BE"/>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298924"/>
            <a:ext cx="3140066" cy="32656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849" y="3255053"/>
            <a:ext cx="2155751" cy="3218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6" y="72539"/>
            <a:ext cx="2779978" cy="226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684" y="56115"/>
            <a:ext cx="3071716" cy="230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659" y="3810000"/>
            <a:ext cx="3143341" cy="238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0968" y="72539"/>
            <a:ext cx="1739032" cy="130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2561953"/>
            <a:ext cx="1905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240"/>
          <a:stretch/>
        </p:blipFill>
        <p:spPr bwMode="auto">
          <a:xfrm>
            <a:off x="1022942" y="2592509"/>
            <a:ext cx="1834156" cy="174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14876"/>
          <a:stretch/>
        </p:blipFill>
        <p:spPr bwMode="auto">
          <a:xfrm>
            <a:off x="125114" y="4221088"/>
            <a:ext cx="2065311" cy="192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7464" y="72539"/>
            <a:ext cx="1224136" cy="124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4268" y="1542146"/>
            <a:ext cx="1691932" cy="140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3728" y="4149080"/>
            <a:ext cx="1488350" cy="150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2123728" y="1312853"/>
            <a:ext cx="7020272" cy="55451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6084" y="6223584"/>
            <a:ext cx="8064515" cy="523220"/>
          </a:xfrm>
          <a:prstGeom prst="rect">
            <a:avLst/>
          </a:prstGeom>
        </p:spPr>
        <p:txBody>
          <a:bodyPr wrap="none">
            <a:spAutoFit/>
          </a:bodyPr>
          <a:lstStyle/>
          <a:p>
            <a:r>
              <a:rPr lang="nl-BE" sz="2800" b="1" i="1"/>
              <a:t>Homo sapiens</a:t>
            </a:r>
            <a:r>
              <a:rPr lang="nl-BE" sz="2800" b="1"/>
              <a:t> is an extremely special primate/ani</a:t>
            </a:r>
            <a:r>
              <a:rPr lang="nl-BE" sz="2400" b="1"/>
              <a:t>mal</a:t>
            </a:r>
          </a:p>
        </p:txBody>
      </p:sp>
    </p:spTree>
    <p:extLst>
      <p:ext uri="{BB962C8B-B14F-4D97-AF65-F5344CB8AC3E}">
        <p14:creationId xmlns:p14="http://schemas.microsoft.com/office/powerpoint/2010/main" val="5026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50</a:t>
            </a:fld>
            <a:endParaRPr lang="nl-BE"/>
          </a:p>
        </p:txBody>
      </p:sp>
      <p:graphicFrame>
        <p:nvGraphicFramePr>
          <p:cNvPr id="3" name="Table 2"/>
          <p:cNvGraphicFramePr>
            <a:graphicFrameLocks noGrp="1"/>
          </p:cNvGraphicFramePr>
          <p:nvPr>
            <p:extLst>
              <p:ext uri="{D42A27DB-BD31-4B8C-83A1-F6EECF244321}">
                <p14:modId xmlns:p14="http://schemas.microsoft.com/office/powerpoint/2010/main" val="1189427300"/>
              </p:ext>
            </p:extLst>
          </p:nvPr>
        </p:nvGraphicFramePr>
        <p:xfrm>
          <a:off x="762000" y="1397000"/>
          <a:ext cx="7696200" cy="4994275"/>
        </p:xfrm>
        <a:graphic>
          <a:graphicData uri="http://schemas.openxmlformats.org/drawingml/2006/table">
            <a:tbl>
              <a:tblPr firstRow="1" bandRow="1">
                <a:tableStyleId>{21E4AEA4-8DFA-4A89-87EB-49C32662AFE0}</a:tableStyleId>
              </a:tblPr>
              <a:tblGrid>
                <a:gridCol w="3733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454025">
                <a:tc>
                  <a:txBody>
                    <a:bodyPr/>
                    <a:lstStyle/>
                    <a:p>
                      <a:r>
                        <a:rPr lang="nl-BE"/>
                        <a:t>Species</a:t>
                      </a:r>
                    </a:p>
                  </a:txBody>
                  <a:tcPr/>
                </a:tc>
                <a:tc>
                  <a:txBody>
                    <a:bodyPr/>
                    <a:lstStyle/>
                    <a:p>
                      <a:r>
                        <a:rPr lang="nl-BE"/>
                        <a:t>Brain size (g)</a:t>
                      </a:r>
                    </a:p>
                  </a:txBody>
                  <a:tcPr/>
                </a:tc>
                <a:tc>
                  <a:txBody>
                    <a:bodyPr/>
                    <a:lstStyle/>
                    <a:p>
                      <a:r>
                        <a:rPr lang="nl-BE"/>
                        <a:t>Body weight  male (kg)</a:t>
                      </a:r>
                    </a:p>
                  </a:txBody>
                  <a:tcPr/>
                </a:tc>
                <a:extLst>
                  <a:ext uri="{0D108BD9-81ED-4DB2-BD59-A6C34878D82A}">
                    <a16:rowId xmlns:a16="http://schemas.microsoft.com/office/drawing/2014/main" val="10000"/>
                  </a:ext>
                </a:extLst>
              </a:tr>
              <a:tr h="454025">
                <a:tc>
                  <a:txBody>
                    <a:bodyPr/>
                    <a:lstStyle/>
                    <a:p>
                      <a:r>
                        <a:rPr lang="nl-BE"/>
                        <a:t>Australopithecines (†)</a:t>
                      </a:r>
                    </a:p>
                  </a:txBody>
                  <a:tcPr/>
                </a:tc>
                <a:tc>
                  <a:txBody>
                    <a:bodyPr/>
                    <a:lstStyle/>
                    <a:p>
                      <a:r>
                        <a:rPr lang="nl-BE"/>
                        <a:t>400-500</a:t>
                      </a:r>
                    </a:p>
                  </a:txBody>
                  <a:tcPr/>
                </a:tc>
                <a:tc>
                  <a:txBody>
                    <a:bodyPr/>
                    <a:lstStyle/>
                    <a:p>
                      <a:r>
                        <a:rPr lang="nl-BE"/>
                        <a:t>30-50</a:t>
                      </a:r>
                    </a:p>
                  </a:txBody>
                  <a:tcPr/>
                </a:tc>
                <a:extLst>
                  <a:ext uri="{0D108BD9-81ED-4DB2-BD59-A6C34878D82A}">
                    <a16:rowId xmlns:a16="http://schemas.microsoft.com/office/drawing/2014/main" val="10001"/>
                  </a:ext>
                </a:extLst>
              </a:tr>
              <a:tr h="454025">
                <a:tc>
                  <a:txBody>
                    <a:bodyPr/>
                    <a:lstStyle/>
                    <a:p>
                      <a:r>
                        <a:rPr lang="nl-BE"/>
                        <a:t>Chimp</a:t>
                      </a:r>
                    </a:p>
                  </a:txBody>
                  <a:tcPr/>
                </a:tc>
                <a:tc>
                  <a:txBody>
                    <a:bodyPr/>
                    <a:lstStyle/>
                    <a:p>
                      <a:r>
                        <a:rPr lang="nl-BE"/>
                        <a:t>400</a:t>
                      </a:r>
                    </a:p>
                  </a:txBody>
                  <a:tcPr/>
                </a:tc>
                <a:tc>
                  <a:txBody>
                    <a:bodyPr/>
                    <a:lstStyle/>
                    <a:p>
                      <a:r>
                        <a:rPr lang="nl-BE"/>
                        <a:t>45</a:t>
                      </a:r>
                    </a:p>
                  </a:txBody>
                  <a:tcPr/>
                </a:tc>
                <a:extLst>
                  <a:ext uri="{0D108BD9-81ED-4DB2-BD59-A6C34878D82A}">
                    <a16:rowId xmlns:a16="http://schemas.microsoft.com/office/drawing/2014/main" val="10002"/>
                  </a:ext>
                </a:extLst>
              </a:tr>
              <a:tr h="454025">
                <a:tc>
                  <a:txBody>
                    <a:bodyPr/>
                    <a:lstStyle/>
                    <a:p>
                      <a:r>
                        <a:rPr lang="nl-BE"/>
                        <a:t>Gorilla</a:t>
                      </a:r>
                    </a:p>
                  </a:txBody>
                  <a:tcPr/>
                </a:tc>
                <a:tc>
                  <a:txBody>
                    <a:bodyPr/>
                    <a:lstStyle/>
                    <a:p>
                      <a:r>
                        <a:rPr lang="nl-BE"/>
                        <a:t>500</a:t>
                      </a:r>
                    </a:p>
                  </a:txBody>
                  <a:tcPr/>
                </a:tc>
                <a:tc>
                  <a:txBody>
                    <a:bodyPr/>
                    <a:lstStyle/>
                    <a:p>
                      <a:r>
                        <a:rPr lang="nl-BE"/>
                        <a:t>170</a:t>
                      </a:r>
                    </a:p>
                  </a:txBody>
                  <a:tcPr/>
                </a:tc>
                <a:extLst>
                  <a:ext uri="{0D108BD9-81ED-4DB2-BD59-A6C34878D82A}">
                    <a16:rowId xmlns:a16="http://schemas.microsoft.com/office/drawing/2014/main" val="10003"/>
                  </a:ext>
                </a:extLst>
              </a:tr>
              <a:tr h="454025">
                <a:tc>
                  <a:txBody>
                    <a:bodyPr/>
                    <a:lstStyle/>
                    <a:p>
                      <a:r>
                        <a:rPr lang="nl-BE" i="1"/>
                        <a:t>Homo erectus</a:t>
                      </a:r>
                      <a:r>
                        <a:rPr lang="nl-BE"/>
                        <a:t> (†)</a:t>
                      </a:r>
                    </a:p>
                  </a:txBody>
                  <a:tcPr/>
                </a:tc>
                <a:tc>
                  <a:txBody>
                    <a:bodyPr/>
                    <a:lstStyle/>
                    <a:p>
                      <a:r>
                        <a:rPr lang="nl-BE"/>
                        <a:t>860-1000</a:t>
                      </a:r>
                    </a:p>
                  </a:txBody>
                  <a:tcPr/>
                </a:tc>
                <a:tc>
                  <a:txBody>
                    <a:bodyPr/>
                    <a:lstStyle/>
                    <a:p>
                      <a:r>
                        <a:rPr lang="nl-BE"/>
                        <a:t>60</a:t>
                      </a:r>
                    </a:p>
                  </a:txBody>
                  <a:tcPr/>
                </a:tc>
                <a:extLst>
                  <a:ext uri="{0D108BD9-81ED-4DB2-BD59-A6C34878D82A}">
                    <a16:rowId xmlns:a16="http://schemas.microsoft.com/office/drawing/2014/main" val="10004"/>
                  </a:ext>
                </a:extLst>
              </a:tr>
              <a:tr h="454025">
                <a:tc>
                  <a:txBody>
                    <a:bodyPr/>
                    <a:lstStyle/>
                    <a:p>
                      <a:r>
                        <a:rPr lang="nl-BE" i="1"/>
                        <a:t>Homo neanderthalensis</a:t>
                      </a:r>
                      <a:r>
                        <a:rPr lang="nl-BE"/>
                        <a:t> (†)</a:t>
                      </a:r>
                    </a:p>
                  </a:txBody>
                  <a:tcPr/>
                </a:tc>
                <a:tc>
                  <a:txBody>
                    <a:bodyPr/>
                    <a:lstStyle/>
                    <a:p>
                      <a:r>
                        <a:rPr lang="nl-BE"/>
                        <a:t>1420</a:t>
                      </a:r>
                    </a:p>
                  </a:txBody>
                  <a:tcPr/>
                </a:tc>
                <a:tc>
                  <a:txBody>
                    <a:bodyPr/>
                    <a:lstStyle/>
                    <a:p>
                      <a:r>
                        <a:rPr lang="nl-BE"/>
                        <a:t>76</a:t>
                      </a:r>
                    </a:p>
                  </a:txBody>
                  <a:tcPr/>
                </a:tc>
                <a:extLst>
                  <a:ext uri="{0D108BD9-81ED-4DB2-BD59-A6C34878D82A}">
                    <a16:rowId xmlns:a16="http://schemas.microsoft.com/office/drawing/2014/main" val="10005"/>
                  </a:ext>
                </a:extLst>
              </a:tr>
              <a:tr h="454025">
                <a:tc>
                  <a:txBody>
                    <a:bodyPr/>
                    <a:lstStyle/>
                    <a:p>
                      <a:r>
                        <a:rPr lang="nl-BE" i="1"/>
                        <a:t>H. sapiens</a:t>
                      </a:r>
                      <a:r>
                        <a:rPr lang="nl-BE"/>
                        <a:t>, early (Cro Magnon)((†))</a:t>
                      </a:r>
                    </a:p>
                  </a:txBody>
                  <a:tcPr/>
                </a:tc>
                <a:tc>
                  <a:txBody>
                    <a:bodyPr/>
                    <a:lstStyle/>
                    <a:p>
                      <a:r>
                        <a:rPr lang="nl-BE"/>
                        <a:t>1500</a:t>
                      </a:r>
                    </a:p>
                  </a:txBody>
                  <a:tcPr/>
                </a:tc>
                <a:tc>
                  <a:txBody>
                    <a:bodyPr/>
                    <a:lstStyle/>
                    <a:p>
                      <a:r>
                        <a:rPr lang="nl-BE"/>
                        <a:t>63</a:t>
                      </a:r>
                    </a:p>
                  </a:txBody>
                  <a:tcPr/>
                </a:tc>
                <a:extLst>
                  <a:ext uri="{0D108BD9-81ED-4DB2-BD59-A6C34878D82A}">
                    <a16:rowId xmlns:a16="http://schemas.microsoft.com/office/drawing/2014/main" val="10006"/>
                  </a:ext>
                </a:extLst>
              </a:tr>
              <a:tr h="454025">
                <a:tc>
                  <a:txBody>
                    <a:bodyPr/>
                    <a:lstStyle/>
                    <a:p>
                      <a:r>
                        <a:rPr lang="nl-BE" i="1"/>
                        <a:t>H. sapiens</a:t>
                      </a:r>
                      <a:r>
                        <a:rPr lang="nl-BE"/>
                        <a:t>, present</a:t>
                      </a:r>
                    </a:p>
                  </a:txBody>
                  <a:tcPr/>
                </a:tc>
                <a:tc>
                  <a:txBody>
                    <a:bodyPr/>
                    <a:lstStyle/>
                    <a:p>
                      <a:r>
                        <a:rPr lang="nl-BE"/>
                        <a:t>1350</a:t>
                      </a:r>
                    </a:p>
                  </a:txBody>
                  <a:tcPr/>
                </a:tc>
                <a:tc>
                  <a:txBody>
                    <a:bodyPr/>
                    <a:lstStyle/>
                    <a:p>
                      <a:r>
                        <a:rPr lang="nl-BE"/>
                        <a:t>60</a:t>
                      </a:r>
                    </a:p>
                  </a:txBody>
                  <a:tcPr/>
                </a:tc>
                <a:extLst>
                  <a:ext uri="{0D108BD9-81ED-4DB2-BD59-A6C34878D82A}">
                    <a16:rowId xmlns:a16="http://schemas.microsoft.com/office/drawing/2014/main" val="10007"/>
                  </a:ext>
                </a:extLst>
              </a:tr>
              <a:tr h="454025">
                <a:tc>
                  <a:txBody>
                    <a:bodyPr/>
                    <a:lstStyle/>
                    <a:p>
                      <a:r>
                        <a:rPr lang="nl-BE" i="1"/>
                        <a:t>H. sapiens</a:t>
                      </a:r>
                      <a:r>
                        <a:rPr lang="nl-BE"/>
                        <a:t>,</a:t>
                      </a:r>
                      <a:r>
                        <a:rPr lang="nl-BE" baseline="0"/>
                        <a:t> inuit</a:t>
                      </a:r>
                      <a:endParaRPr lang="nl-BE"/>
                    </a:p>
                  </a:txBody>
                  <a:tcPr/>
                </a:tc>
                <a:tc>
                  <a:txBody>
                    <a:bodyPr/>
                    <a:lstStyle/>
                    <a:p>
                      <a:r>
                        <a:rPr lang="nl-BE"/>
                        <a:t>1500</a:t>
                      </a:r>
                    </a:p>
                  </a:txBody>
                  <a:tcPr/>
                </a:tc>
                <a:tc>
                  <a:txBody>
                    <a:bodyPr/>
                    <a:lstStyle/>
                    <a:p>
                      <a:r>
                        <a:rPr lang="nl-BE"/>
                        <a:t>60</a:t>
                      </a:r>
                    </a:p>
                  </a:txBody>
                  <a:tcPr/>
                </a:tc>
                <a:extLst>
                  <a:ext uri="{0D108BD9-81ED-4DB2-BD59-A6C34878D82A}">
                    <a16:rowId xmlns:a16="http://schemas.microsoft.com/office/drawing/2014/main" val="10008"/>
                  </a:ext>
                </a:extLst>
              </a:tr>
              <a:tr h="454025">
                <a:tc>
                  <a:txBody>
                    <a:bodyPr/>
                    <a:lstStyle/>
                    <a:p>
                      <a:r>
                        <a:rPr lang="nl-BE" i="1"/>
                        <a:t>H. sapiens</a:t>
                      </a:r>
                      <a:r>
                        <a:rPr lang="nl-BE"/>
                        <a:t>, aboriginals</a:t>
                      </a:r>
                    </a:p>
                  </a:txBody>
                  <a:tcPr/>
                </a:tc>
                <a:tc>
                  <a:txBody>
                    <a:bodyPr/>
                    <a:lstStyle/>
                    <a:p>
                      <a:r>
                        <a:rPr lang="nl-BE"/>
                        <a:t>1250</a:t>
                      </a:r>
                    </a:p>
                  </a:txBody>
                  <a:tcPr/>
                </a:tc>
                <a:tc>
                  <a:txBody>
                    <a:bodyPr/>
                    <a:lstStyle/>
                    <a:p>
                      <a:r>
                        <a:rPr lang="nl-BE"/>
                        <a:t>60</a:t>
                      </a:r>
                    </a:p>
                  </a:txBody>
                  <a:tcPr/>
                </a:tc>
                <a:extLst>
                  <a:ext uri="{0D108BD9-81ED-4DB2-BD59-A6C34878D82A}">
                    <a16:rowId xmlns:a16="http://schemas.microsoft.com/office/drawing/2014/main" val="10009"/>
                  </a:ext>
                </a:extLst>
              </a:tr>
              <a:tr h="454025">
                <a:tc>
                  <a:txBody>
                    <a:bodyPr/>
                    <a:lstStyle/>
                    <a:p>
                      <a:r>
                        <a:rPr lang="nl-BE" i="1"/>
                        <a:t>H. sapiens</a:t>
                      </a:r>
                      <a:r>
                        <a:rPr lang="nl-BE"/>
                        <a:t>,</a:t>
                      </a:r>
                      <a:r>
                        <a:rPr lang="nl-BE" baseline="0"/>
                        <a:t> pygmee</a:t>
                      </a:r>
                      <a:endParaRPr lang="nl-BE"/>
                    </a:p>
                  </a:txBody>
                  <a:tcPr/>
                </a:tc>
                <a:tc>
                  <a:txBody>
                    <a:bodyPr/>
                    <a:lstStyle/>
                    <a:p>
                      <a:r>
                        <a:rPr lang="nl-BE"/>
                        <a:t>1100</a:t>
                      </a:r>
                    </a:p>
                  </a:txBody>
                  <a:tcPr/>
                </a:tc>
                <a:tc>
                  <a:txBody>
                    <a:bodyPr/>
                    <a:lstStyle/>
                    <a:p>
                      <a:r>
                        <a:rPr lang="nl-BE"/>
                        <a:t>40</a:t>
                      </a:r>
                    </a:p>
                  </a:txBody>
                  <a:tcPr/>
                </a:tc>
                <a:extLst>
                  <a:ext uri="{0D108BD9-81ED-4DB2-BD59-A6C34878D82A}">
                    <a16:rowId xmlns:a16="http://schemas.microsoft.com/office/drawing/2014/main" val="10010"/>
                  </a:ext>
                </a:extLst>
              </a:tr>
            </a:tbl>
          </a:graphicData>
        </a:graphic>
      </p:graphicFrame>
      <p:sp>
        <p:nvSpPr>
          <p:cNvPr id="6" name="Rectangle 5"/>
          <p:cNvSpPr/>
          <p:nvPr/>
        </p:nvSpPr>
        <p:spPr>
          <a:xfrm>
            <a:off x="762000" y="1845178"/>
            <a:ext cx="7696200" cy="1371600"/>
          </a:xfrm>
          <a:prstGeom prst="rect">
            <a:avLst/>
          </a:prstGeom>
          <a:solidFill>
            <a:srgbClr val="92D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tangle 6"/>
          <p:cNvSpPr/>
          <p:nvPr/>
        </p:nvSpPr>
        <p:spPr>
          <a:xfrm>
            <a:off x="762000" y="5029200"/>
            <a:ext cx="7696200" cy="45720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p:nvSpPr>
        <p:spPr>
          <a:xfrm>
            <a:off x="762000" y="4103914"/>
            <a:ext cx="7696200" cy="849086"/>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l 8"/>
          <p:cNvSpPr/>
          <p:nvPr/>
        </p:nvSpPr>
        <p:spPr>
          <a:xfrm>
            <a:off x="4495800" y="5486400"/>
            <a:ext cx="762000" cy="381000"/>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xtBox 9"/>
          <p:cNvSpPr txBox="1"/>
          <p:nvPr/>
        </p:nvSpPr>
        <p:spPr>
          <a:xfrm>
            <a:off x="990600" y="152400"/>
            <a:ext cx="6336735" cy="1107996"/>
          </a:xfrm>
          <a:prstGeom prst="rect">
            <a:avLst/>
          </a:prstGeom>
          <a:solidFill>
            <a:schemeClr val="accent1">
              <a:alpha val="48000"/>
            </a:schemeClr>
          </a:solidFill>
        </p:spPr>
        <p:txBody>
          <a:bodyPr wrap="none" rtlCol="0">
            <a:spAutoFit/>
          </a:bodyPr>
          <a:lstStyle/>
          <a:p>
            <a:r>
              <a:rPr lang="en-US" sz="2400" b="1"/>
              <a:t>Humans are extremely special primates/animals</a:t>
            </a:r>
          </a:p>
          <a:p>
            <a:r>
              <a:rPr lang="nl-BE" sz="2400" b="1"/>
              <a:t>12. Seafood &amp; Large brains</a:t>
            </a:r>
          </a:p>
          <a:p>
            <a:r>
              <a:rPr lang="nl-BE"/>
              <a:t>Brain size vs body weight in hominids</a:t>
            </a:r>
          </a:p>
        </p:txBody>
      </p:sp>
      <p:sp>
        <p:nvSpPr>
          <p:cNvPr id="11" name="TextBox 10"/>
          <p:cNvSpPr txBox="1"/>
          <p:nvPr/>
        </p:nvSpPr>
        <p:spPr>
          <a:xfrm>
            <a:off x="889472" y="6477000"/>
            <a:ext cx="5282728" cy="369332"/>
          </a:xfrm>
          <a:prstGeom prst="rect">
            <a:avLst/>
          </a:prstGeom>
          <a:noFill/>
        </p:spPr>
        <p:txBody>
          <a:bodyPr wrap="none" rtlCol="0">
            <a:spAutoFit/>
          </a:bodyPr>
          <a:lstStyle/>
          <a:p>
            <a:r>
              <a:rPr lang="nl-BE"/>
              <a:t>Compiled from Verhaegen M. 1997, Cunnane SC.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51</a:t>
            </a:fld>
            <a:endParaRPr lang="nl-BE"/>
          </a:p>
        </p:txBody>
      </p:sp>
      <p:graphicFrame>
        <p:nvGraphicFramePr>
          <p:cNvPr id="3" name="Table 2"/>
          <p:cNvGraphicFramePr>
            <a:graphicFrameLocks noGrp="1"/>
          </p:cNvGraphicFramePr>
          <p:nvPr/>
        </p:nvGraphicFramePr>
        <p:xfrm>
          <a:off x="609600" y="1451680"/>
          <a:ext cx="8077200" cy="4949120"/>
        </p:xfrm>
        <a:graphic>
          <a:graphicData uri="http://schemas.openxmlformats.org/drawingml/2006/table">
            <a:tbl>
              <a:tblPr firstRow="1" firstCol="1">
                <a:tableStyleId>{5C22544A-7EE6-4342-B048-85BDC9FD1C3A}</a:tableStyleId>
              </a:tblPr>
              <a:tblGrid>
                <a:gridCol w="2879002">
                  <a:extLst>
                    <a:ext uri="{9D8B030D-6E8A-4147-A177-3AD203B41FA5}">
                      <a16:colId xmlns:a16="http://schemas.microsoft.com/office/drawing/2014/main" val="20000"/>
                    </a:ext>
                  </a:extLst>
                </a:gridCol>
                <a:gridCol w="1439501">
                  <a:extLst>
                    <a:ext uri="{9D8B030D-6E8A-4147-A177-3AD203B41FA5}">
                      <a16:colId xmlns:a16="http://schemas.microsoft.com/office/drawing/2014/main" val="20001"/>
                    </a:ext>
                  </a:extLst>
                </a:gridCol>
                <a:gridCol w="1739397">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365453">
                <a:tc>
                  <a:txBody>
                    <a:bodyPr/>
                    <a:lstStyle/>
                    <a:p>
                      <a:pPr>
                        <a:spcAft>
                          <a:spcPts val="0"/>
                        </a:spcAft>
                      </a:pPr>
                      <a:r>
                        <a:rPr lang="nl-BE" sz="1200" b="1">
                          <a:latin typeface="Times New Roman"/>
                          <a:ea typeface="Calibri"/>
                          <a:cs typeface="Times New Roman"/>
                        </a:rPr>
                        <a:t>Food source </a:t>
                      </a:r>
                      <a:endParaRPr lang="nl-BE" sz="1200">
                        <a:latin typeface="Times New Roman"/>
                        <a:ea typeface="Calibri"/>
                        <a:cs typeface="Times New Roman"/>
                      </a:endParaRPr>
                    </a:p>
                  </a:txBody>
                  <a:tcPr marL="68580" marR="68580" marT="0" marB="0"/>
                </a:tc>
                <a:tc>
                  <a:txBody>
                    <a:bodyPr/>
                    <a:lstStyle/>
                    <a:p>
                      <a:pPr>
                        <a:spcAft>
                          <a:spcPts val="0"/>
                        </a:spcAft>
                      </a:pPr>
                      <a:r>
                        <a:rPr lang="nl-BE" sz="1200">
                          <a:latin typeface="Times New Roman"/>
                          <a:ea typeface="Calibri"/>
                          <a:cs typeface="Times New Roman"/>
                        </a:rPr>
                        <a:t>Fat percentage</a:t>
                      </a:r>
                    </a:p>
                  </a:txBody>
                  <a:tcPr marL="68580" marR="68580" marT="0" marB="0"/>
                </a:tc>
                <a:tc>
                  <a:txBody>
                    <a:bodyPr/>
                    <a:lstStyle/>
                    <a:p>
                      <a:pPr>
                        <a:spcAft>
                          <a:spcPts val="0"/>
                        </a:spcAft>
                      </a:pPr>
                      <a:r>
                        <a:rPr lang="nl-BE" sz="1200" b="1">
                          <a:latin typeface="Times New Roman"/>
                          <a:ea typeface="Calibri"/>
                          <a:cs typeface="Times New Roman"/>
                        </a:rPr>
                        <a:t>Arachidonic acid (AA)</a:t>
                      </a:r>
                    </a:p>
                    <a:p>
                      <a:pPr>
                        <a:spcAft>
                          <a:spcPts val="0"/>
                        </a:spcAft>
                      </a:pPr>
                      <a:r>
                        <a:rPr lang="nl-BE" sz="1200" b="1">
                          <a:latin typeface="Times New Roman"/>
                          <a:ea typeface="Calibri"/>
                          <a:cs typeface="Times New Roman"/>
                        </a:rPr>
                        <a:t>Omega 6</a:t>
                      </a:r>
                      <a:endParaRPr lang="nl-BE" sz="1200">
                        <a:latin typeface="Times New Roman"/>
                        <a:ea typeface="Calibri"/>
                        <a:cs typeface="Times New Roman"/>
                      </a:endParaRPr>
                    </a:p>
                  </a:txBody>
                  <a:tcPr marL="68580" marR="68580" marT="0" marB="0"/>
                </a:tc>
                <a:tc>
                  <a:txBody>
                    <a:bodyPr/>
                    <a:lstStyle/>
                    <a:p>
                      <a:pPr>
                        <a:spcAft>
                          <a:spcPts val="0"/>
                        </a:spcAft>
                      </a:pPr>
                      <a:r>
                        <a:rPr lang="nl-BE" sz="1200" b="1">
                          <a:latin typeface="Times New Roman"/>
                          <a:ea typeface="Calibri"/>
                          <a:cs typeface="Times New Roman"/>
                        </a:rPr>
                        <a:t>Docosohexaonic acid (DHA)</a:t>
                      </a:r>
                    </a:p>
                    <a:p>
                      <a:pPr>
                        <a:spcAft>
                          <a:spcPts val="0"/>
                        </a:spcAft>
                      </a:pPr>
                      <a:r>
                        <a:rPr lang="nl-BE" sz="1200" b="1">
                          <a:latin typeface="Times New Roman"/>
                          <a:ea typeface="Calibri"/>
                          <a:cs typeface="Times New Roman"/>
                        </a:rPr>
                        <a:t>Omega 3</a:t>
                      </a:r>
                      <a:endParaRPr lang="nl-BE" sz="1200">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243839">
                <a:tc>
                  <a:txBody>
                    <a:bodyPr/>
                    <a:lstStyle/>
                    <a:p>
                      <a:pPr>
                        <a:spcAft>
                          <a:spcPts val="0"/>
                        </a:spcAft>
                      </a:pPr>
                      <a:r>
                        <a:rPr lang="nl-BE" sz="1600" b="1">
                          <a:solidFill>
                            <a:schemeClr val="tx1"/>
                          </a:solidFill>
                          <a:latin typeface="Times New Roman"/>
                          <a:ea typeface="Calibri"/>
                          <a:cs typeface="Times New Roman"/>
                        </a:rPr>
                        <a:t>Game lean, &lt; 4% fat</a:t>
                      </a:r>
                      <a:endParaRPr lang="nl-BE" sz="1600">
                        <a:solidFill>
                          <a:schemeClr val="tx1"/>
                        </a:solidFill>
                        <a:latin typeface="Times New Roman"/>
                        <a:ea typeface="Calibri"/>
                        <a:cs typeface="Times New Roman"/>
                      </a:endParaRP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163102">
                <a:tc>
                  <a:txBody>
                    <a:bodyPr/>
                    <a:lstStyle/>
                    <a:p>
                      <a:pPr>
                        <a:spcAft>
                          <a:spcPts val="0"/>
                        </a:spcAft>
                      </a:pPr>
                      <a:r>
                        <a:rPr lang="nl-BE" sz="1200">
                          <a:latin typeface="Times New Roman"/>
                          <a:ea typeface="Calibri"/>
                          <a:cs typeface="Times New Roman"/>
                        </a:rPr>
                        <a:t>Wart hog </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8.5</a:t>
                      </a:r>
                    </a:p>
                  </a:txBody>
                  <a:tcPr marL="68580" marR="68580" marT="0" marB="0"/>
                </a:tc>
                <a:tc>
                  <a:txBody>
                    <a:bodyPr/>
                    <a:lstStyle/>
                    <a:p>
                      <a:pPr>
                        <a:spcAft>
                          <a:spcPts val="0"/>
                        </a:spcAft>
                      </a:pPr>
                      <a:r>
                        <a:rPr lang="nl-BE" sz="1400" b="1">
                          <a:latin typeface="Times New Roman"/>
                          <a:ea typeface="Calibri"/>
                          <a:cs typeface="Times New Roman"/>
                        </a:rPr>
                        <a:t>0.6</a:t>
                      </a:r>
                    </a:p>
                  </a:txBody>
                  <a:tcPr marL="68580" marR="68580" marT="0" marB="0"/>
                </a:tc>
                <a:extLst>
                  <a:ext uri="{0D108BD9-81ED-4DB2-BD59-A6C34878D82A}">
                    <a16:rowId xmlns:a16="http://schemas.microsoft.com/office/drawing/2014/main" val="10002"/>
                  </a:ext>
                </a:extLst>
              </a:tr>
              <a:tr h="234765">
                <a:tc>
                  <a:txBody>
                    <a:bodyPr/>
                    <a:lstStyle/>
                    <a:p>
                      <a:pPr>
                        <a:spcAft>
                          <a:spcPts val="0"/>
                        </a:spcAft>
                      </a:pPr>
                      <a:r>
                        <a:rPr lang="nl-BE" sz="1200">
                          <a:latin typeface="Times New Roman"/>
                          <a:ea typeface="Calibri"/>
                          <a:cs typeface="Times New Roman"/>
                        </a:rPr>
                        <a:t>African buffalo</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7</a:t>
                      </a: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extLst>
                  <a:ext uri="{0D108BD9-81ED-4DB2-BD59-A6C34878D82A}">
                    <a16:rowId xmlns:a16="http://schemas.microsoft.com/office/drawing/2014/main" val="10003"/>
                  </a:ext>
                </a:extLst>
              </a:tr>
              <a:tr h="189262">
                <a:tc>
                  <a:txBody>
                    <a:bodyPr/>
                    <a:lstStyle/>
                    <a:p>
                      <a:pPr>
                        <a:spcAft>
                          <a:spcPts val="0"/>
                        </a:spcAft>
                      </a:pPr>
                      <a:r>
                        <a:rPr lang="nl-BE" sz="1200">
                          <a:latin typeface="Times New Roman"/>
                          <a:ea typeface="Calibri"/>
                          <a:cs typeface="Times New Roman"/>
                        </a:rPr>
                        <a:t>Zebra</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3.0</a:t>
                      </a:r>
                    </a:p>
                  </a:txBody>
                  <a:tcPr marL="68580" marR="68580" marT="0" marB="0"/>
                </a:tc>
                <a:tc>
                  <a:txBody>
                    <a:bodyPr/>
                    <a:lstStyle/>
                    <a:p>
                      <a:pPr>
                        <a:spcAft>
                          <a:spcPts val="0"/>
                        </a:spcAft>
                      </a:pPr>
                      <a:r>
                        <a:rPr lang="nl-BE" sz="1400" b="1">
                          <a:latin typeface="Times New Roman"/>
                          <a:ea typeface="Calibri"/>
                          <a:cs typeface="Times New Roman"/>
                        </a:rPr>
                        <a:t>0.23</a:t>
                      </a:r>
                    </a:p>
                  </a:txBody>
                  <a:tcPr marL="68580" marR="68580" marT="0" marB="0"/>
                </a:tc>
                <a:extLst>
                  <a:ext uri="{0D108BD9-81ED-4DB2-BD59-A6C34878D82A}">
                    <a16:rowId xmlns:a16="http://schemas.microsoft.com/office/drawing/2014/main" val="10004"/>
                  </a:ext>
                </a:extLst>
              </a:tr>
              <a:tr h="182727">
                <a:tc>
                  <a:txBody>
                    <a:bodyPr/>
                    <a:lstStyle/>
                    <a:p>
                      <a:pPr>
                        <a:spcAft>
                          <a:spcPts val="0"/>
                        </a:spcAft>
                      </a:pPr>
                      <a:r>
                        <a:rPr lang="nl-BE" sz="1200">
                          <a:latin typeface="Times New Roman"/>
                          <a:ea typeface="Calibri"/>
                          <a:cs typeface="Times New Roman"/>
                        </a:rPr>
                        <a:t>Antelope </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a:t>
                      </a: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extLst>
                  <a:ext uri="{0D108BD9-81ED-4DB2-BD59-A6C34878D82A}">
                    <a16:rowId xmlns:a16="http://schemas.microsoft.com/office/drawing/2014/main" val="10005"/>
                  </a:ext>
                </a:extLst>
              </a:tr>
              <a:tr h="188631">
                <a:tc>
                  <a:txBody>
                    <a:bodyPr/>
                    <a:lstStyle/>
                    <a:p>
                      <a:pPr>
                        <a:spcAft>
                          <a:spcPts val="0"/>
                        </a:spcAft>
                      </a:pPr>
                      <a:r>
                        <a:rPr lang="nl-BE" sz="1200">
                          <a:latin typeface="Times New Roman"/>
                          <a:ea typeface="Calibri"/>
                          <a:cs typeface="Times New Roman"/>
                        </a:rPr>
                        <a:t>Kangaroo</a:t>
                      </a:r>
                    </a:p>
                  </a:txBody>
                  <a:tcPr marL="68580" marR="68580" marT="0" marB="0">
                    <a:solidFill>
                      <a:srgbClr val="92D050"/>
                    </a:solidFill>
                  </a:tcPr>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7.7</a:t>
                      </a:r>
                    </a:p>
                  </a:txBody>
                  <a:tcPr marL="68580" marR="68580" marT="0" marB="0"/>
                </a:tc>
                <a:tc>
                  <a:txBody>
                    <a:bodyPr/>
                    <a:lstStyle/>
                    <a:p>
                      <a:pPr>
                        <a:spcAft>
                          <a:spcPts val="0"/>
                        </a:spcAft>
                      </a:pPr>
                      <a:r>
                        <a:rPr lang="nl-BE" sz="1400" b="1">
                          <a:latin typeface="Times New Roman"/>
                          <a:ea typeface="Calibri"/>
                          <a:cs typeface="Times New Roman"/>
                        </a:rPr>
                        <a:t>0.9</a:t>
                      </a:r>
                    </a:p>
                  </a:txBody>
                  <a:tcPr marL="68580" marR="68580" marT="0" marB="0"/>
                </a:tc>
                <a:extLst>
                  <a:ext uri="{0D108BD9-81ED-4DB2-BD59-A6C34878D82A}">
                    <a16:rowId xmlns:a16="http://schemas.microsoft.com/office/drawing/2014/main" val="10006"/>
                  </a:ext>
                </a:extLst>
              </a:tr>
              <a:tr h="217651">
                <a:tc>
                  <a:txBody>
                    <a:bodyPr/>
                    <a:lstStyle/>
                    <a:p>
                      <a:pPr>
                        <a:spcAft>
                          <a:spcPts val="0"/>
                        </a:spcAft>
                      </a:pPr>
                      <a:r>
                        <a:rPr lang="nl-BE" sz="1200">
                          <a:latin typeface="Times New Roman"/>
                          <a:ea typeface="Calibri"/>
                          <a:cs typeface="Times New Roman"/>
                        </a:rPr>
                        <a:t>Kangaroo liver, 4% fat</a:t>
                      </a:r>
                    </a:p>
                  </a:txBody>
                  <a:tcPr marL="68580" marR="68580" marT="0" marB="0">
                    <a:solidFill>
                      <a:srgbClr val="92D050"/>
                    </a:solidFill>
                  </a:tcPr>
                </a:tc>
                <a:tc>
                  <a:txBody>
                    <a:bodyPr/>
                    <a:lstStyle/>
                    <a:p>
                      <a:pPr>
                        <a:spcAft>
                          <a:spcPts val="0"/>
                        </a:spcAft>
                      </a:pPr>
                      <a:r>
                        <a:rPr lang="nl-BE" sz="1400" b="1">
                          <a:latin typeface="Times New Roman"/>
                          <a:ea typeface="Calibri"/>
                          <a:cs typeface="Times New Roman"/>
                        </a:rPr>
                        <a:t>4</a:t>
                      </a:r>
                    </a:p>
                  </a:txBody>
                  <a:tcPr marL="68580" marR="68580" marT="0" marB="0"/>
                </a:tc>
                <a:tc>
                  <a:txBody>
                    <a:bodyPr/>
                    <a:lstStyle/>
                    <a:p>
                      <a:pPr>
                        <a:spcAft>
                          <a:spcPts val="0"/>
                        </a:spcAft>
                      </a:pPr>
                      <a:r>
                        <a:rPr lang="nl-BE" sz="1400" b="1">
                          <a:latin typeface="Times New Roman"/>
                          <a:ea typeface="Calibri"/>
                          <a:cs typeface="Times New Roman"/>
                        </a:rPr>
                        <a:t>6.9</a:t>
                      </a:r>
                    </a:p>
                  </a:txBody>
                  <a:tcPr marL="68580" marR="68580" marT="0" marB="0"/>
                </a:tc>
                <a:tc>
                  <a:txBody>
                    <a:bodyPr/>
                    <a:lstStyle/>
                    <a:p>
                      <a:pPr>
                        <a:spcAft>
                          <a:spcPts val="0"/>
                        </a:spcAft>
                      </a:pPr>
                      <a:r>
                        <a:rPr lang="nl-BE" sz="1400" b="1">
                          <a:latin typeface="Times New Roman"/>
                          <a:ea typeface="Calibri"/>
                          <a:cs typeface="Times New Roman"/>
                        </a:rPr>
                        <a:t>1.3</a:t>
                      </a:r>
                    </a:p>
                  </a:txBody>
                  <a:tcPr marL="68580" marR="68580" marT="0" marB="0"/>
                </a:tc>
                <a:extLst>
                  <a:ext uri="{0D108BD9-81ED-4DB2-BD59-A6C34878D82A}">
                    <a16:rowId xmlns:a16="http://schemas.microsoft.com/office/drawing/2014/main" val="10007"/>
                  </a:ext>
                </a:extLst>
              </a:tr>
              <a:tr h="182727">
                <a:tc>
                  <a:txBody>
                    <a:bodyPr/>
                    <a:lstStyle/>
                    <a:p>
                      <a:pPr>
                        <a:spcAft>
                          <a:spcPts val="0"/>
                        </a:spcAft>
                      </a:pPr>
                      <a:r>
                        <a:rPr lang="nl-BE" sz="1600">
                          <a:solidFill>
                            <a:schemeClr val="tx1"/>
                          </a:solidFill>
                          <a:latin typeface="Times New Roman"/>
                          <a:ea typeface="Calibri"/>
                          <a:cs typeface="Times New Roman"/>
                        </a:rPr>
                        <a:t>Sea birds</a:t>
                      </a:r>
                      <a:endParaRPr lang="nl-BE" sz="1400">
                        <a:solidFill>
                          <a:schemeClr val="tx1"/>
                        </a:solidFill>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extLst>
                  <a:ext uri="{0D108BD9-81ED-4DB2-BD59-A6C34878D82A}">
                    <a16:rowId xmlns:a16="http://schemas.microsoft.com/office/drawing/2014/main" val="10008"/>
                  </a:ext>
                </a:extLst>
              </a:tr>
              <a:tr h="182727">
                <a:tc>
                  <a:txBody>
                    <a:bodyPr/>
                    <a:lstStyle/>
                    <a:p>
                      <a:pPr>
                        <a:spcAft>
                          <a:spcPts val="0"/>
                        </a:spcAft>
                      </a:pPr>
                      <a:r>
                        <a:rPr lang="nl-BE" sz="1200">
                          <a:latin typeface="Times New Roman"/>
                          <a:ea typeface="Calibri"/>
                          <a:cs typeface="Times New Roman"/>
                        </a:rPr>
                        <a:t>Penguin liver</a:t>
                      </a: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8.6</a:t>
                      </a:r>
                    </a:p>
                  </a:txBody>
                  <a:tcPr marL="68580" marR="68580" marT="0" marB="0"/>
                </a:tc>
                <a:tc>
                  <a:txBody>
                    <a:bodyPr/>
                    <a:lstStyle/>
                    <a:p>
                      <a:pPr>
                        <a:spcAft>
                          <a:spcPts val="0"/>
                        </a:spcAft>
                      </a:pPr>
                      <a:r>
                        <a:rPr lang="nl-BE" sz="1400" b="1">
                          <a:latin typeface="Times New Roman"/>
                          <a:ea typeface="Calibri"/>
                          <a:cs typeface="Times New Roman"/>
                        </a:rPr>
                        <a:t>11.2</a:t>
                      </a:r>
                    </a:p>
                  </a:txBody>
                  <a:tcPr marL="68580" marR="68580" marT="0" marB="0"/>
                </a:tc>
                <a:extLst>
                  <a:ext uri="{0D108BD9-81ED-4DB2-BD59-A6C34878D82A}">
                    <a16:rowId xmlns:a16="http://schemas.microsoft.com/office/drawing/2014/main" val="10009"/>
                  </a:ext>
                </a:extLst>
              </a:tr>
              <a:tr h="221252">
                <a:tc>
                  <a:txBody>
                    <a:bodyPr/>
                    <a:lstStyle/>
                    <a:p>
                      <a:pPr>
                        <a:spcAft>
                          <a:spcPts val="0"/>
                        </a:spcAft>
                      </a:pPr>
                      <a:r>
                        <a:rPr lang="en-US" sz="1200">
                          <a:latin typeface="Times New Roman"/>
                          <a:ea typeface="Calibri"/>
                          <a:cs typeface="Times New Roman"/>
                        </a:rPr>
                        <a:t>Emperor penguin egg yolk, 30-40% fat</a:t>
                      </a:r>
                      <a:endParaRPr lang="nl-BE" sz="1200">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1.7</a:t>
                      </a:r>
                    </a:p>
                  </a:txBody>
                  <a:tcPr marL="68580" marR="68580" marT="0" marB="0"/>
                </a:tc>
                <a:tc>
                  <a:txBody>
                    <a:bodyPr/>
                    <a:lstStyle/>
                    <a:p>
                      <a:pPr>
                        <a:spcAft>
                          <a:spcPts val="0"/>
                        </a:spcAft>
                      </a:pPr>
                      <a:r>
                        <a:rPr lang="nl-BE" sz="1400" b="1">
                          <a:latin typeface="Times New Roman"/>
                          <a:ea typeface="Calibri"/>
                          <a:cs typeface="Times New Roman"/>
                        </a:rPr>
                        <a:t>5.5</a:t>
                      </a:r>
                    </a:p>
                  </a:txBody>
                  <a:tcPr marL="68580" marR="68580" marT="0" marB="0"/>
                </a:tc>
                <a:extLst>
                  <a:ext uri="{0D108BD9-81ED-4DB2-BD59-A6C34878D82A}">
                    <a16:rowId xmlns:a16="http://schemas.microsoft.com/office/drawing/2014/main" val="10010"/>
                  </a:ext>
                </a:extLst>
              </a:tr>
              <a:tr h="228600">
                <a:tc>
                  <a:txBody>
                    <a:bodyPr/>
                    <a:lstStyle/>
                    <a:p>
                      <a:pPr>
                        <a:spcAft>
                          <a:spcPts val="0"/>
                        </a:spcAft>
                      </a:pPr>
                      <a:r>
                        <a:rPr lang="en-US" sz="1200">
                          <a:latin typeface="Times New Roman"/>
                          <a:ea typeface="Times New Roman"/>
                          <a:cs typeface="Times New Roman"/>
                        </a:rPr>
                        <a:t>Emperor penguin, maternal blubber</a:t>
                      </a:r>
                      <a:endParaRPr lang="nl-BE" sz="1200">
                        <a:latin typeface="Times New Roman"/>
                        <a:ea typeface="Calibri"/>
                        <a:cs typeface="Times New Roman"/>
                      </a:endParaRPr>
                    </a:p>
                  </a:txBody>
                  <a:tcPr marL="68580" marR="68580" marT="0" marB="0"/>
                </a:tc>
                <a:tc>
                  <a:txBody>
                    <a:bodyPr/>
                    <a:lstStyle/>
                    <a:p>
                      <a:pPr>
                        <a:spcAft>
                          <a:spcPts val="0"/>
                        </a:spcAft>
                      </a:pPr>
                      <a:endParaRPr lang="nl-BE" sz="1400" b="1">
                        <a:latin typeface="Times New Roman"/>
                        <a:ea typeface="Calibri"/>
                        <a:cs typeface="Times New Roman"/>
                      </a:endParaRPr>
                    </a:p>
                  </a:txBody>
                  <a:tcPr marL="68580" marR="68580" marT="0" marB="0"/>
                </a:tc>
                <a:tc>
                  <a:txBody>
                    <a:bodyPr/>
                    <a:lstStyle/>
                    <a:p>
                      <a:pPr>
                        <a:spcAft>
                          <a:spcPts val="0"/>
                        </a:spcAft>
                      </a:pPr>
                      <a:r>
                        <a:rPr lang="nl-BE" sz="1400" b="1">
                          <a:latin typeface="Times New Roman"/>
                          <a:ea typeface="Calibri"/>
                          <a:cs typeface="Times New Roman"/>
                        </a:rPr>
                        <a:t>0.4</a:t>
                      </a:r>
                    </a:p>
                  </a:txBody>
                  <a:tcPr marL="68580" marR="68580" marT="0" marB="0"/>
                </a:tc>
                <a:tc>
                  <a:txBody>
                    <a:bodyPr/>
                    <a:lstStyle/>
                    <a:p>
                      <a:pPr>
                        <a:spcAft>
                          <a:spcPts val="0"/>
                        </a:spcAft>
                      </a:pPr>
                      <a:r>
                        <a:rPr lang="nl-BE" sz="1400" b="1">
                          <a:latin typeface="Times New Roman"/>
                          <a:ea typeface="Calibri"/>
                          <a:cs typeface="Times New Roman"/>
                        </a:rPr>
                        <a:t>8.0</a:t>
                      </a:r>
                    </a:p>
                  </a:txBody>
                  <a:tcPr marL="68580" marR="68580" marT="0" marB="0"/>
                </a:tc>
                <a:extLst>
                  <a:ext uri="{0D108BD9-81ED-4DB2-BD59-A6C34878D82A}">
                    <a16:rowId xmlns:a16="http://schemas.microsoft.com/office/drawing/2014/main" val="10011"/>
                  </a:ext>
                </a:extLst>
              </a:tr>
              <a:tr h="198514">
                <a:tc>
                  <a:txBody>
                    <a:bodyPr/>
                    <a:lstStyle/>
                    <a:p>
                      <a:pPr>
                        <a:spcAft>
                          <a:spcPts val="0"/>
                        </a:spcAft>
                      </a:pPr>
                      <a:r>
                        <a:rPr lang="nl-BE" sz="1600" b="1">
                          <a:solidFill>
                            <a:schemeClr val="tx1"/>
                          </a:solidFill>
                          <a:latin typeface="Times New Roman"/>
                          <a:ea typeface="Times New Roman"/>
                          <a:cs typeface="Times New Roman"/>
                        </a:rPr>
                        <a:t>Temperate shell</a:t>
                      </a:r>
                      <a:r>
                        <a:rPr lang="nl-BE" sz="1600" b="1" baseline="0">
                          <a:solidFill>
                            <a:schemeClr val="tx1"/>
                          </a:solidFill>
                          <a:latin typeface="Times New Roman"/>
                          <a:ea typeface="Times New Roman"/>
                          <a:cs typeface="Times New Roman"/>
                        </a:rPr>
                        <a:t> fish</a:t>
                      </a:r>
                      <a:r>
                        <a:rPr lang="nl-BE" sz="1600" b="1">
                          <a:solidFill>
                            <a:schemeClr val="tx1"/>
                          </a:solidFill>
                          <a:latin typeface="Times New Roman"/>
                          <a:ea typeface="Times New Roman"/>
                          <a:cs typeface="Times New Roman"/>
                        </a:rPr>
                        <a:t> </a:t>
                      </a:r>
                      <a:endParaRPr lang="nl-BE" sz="1600">
                        <a:solidFill>
                          <a:schemeClr val="tx1"/>
                        </a:solidFill>
                        <a:latin typeface="Times New Roman"/>
                        <a:ea typeface="Calibri"/>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tc>
                  <a:txBody>
                    <a:bodyPr/>
                    <a:lstStyle/>
                    <a:p>
                      <a:endParaRPr lang="nl-BE" sz="1400" b="1">
                        <a:latin typeface="Calibri"/>
                        <a:ea typeface="Times New Roman"/>
                        <a:cs typeface="Times New Roman"/>
                      </a:endParaRPr>
                    </a:p>
                  </a:txBody>
                  <a:tcPr marL="44450" marR="44450" marT="0" marB="0" anchor="b"/>
                </a:tc>
                <a:extLst>
                  <a:ext uri="{0D108BD9-81ED-4DB2-BD59-A6C34878D82A}">
                    <a16:rowId xmlns:a16="http://schemas.microsoft.com/office/drawing/2014/main" val="10012"/>
                  </a:ext>
                </a:extLst>
              </a:tr>
              <a:tr h="217651">
                <a:tc>
                  <a:txBody>
                    <a:bodyPr/>
                    <a:lstStyle/>
                    <a:p>
                      <a:pPr>
                        <a:spcAft>
                          <a:spcPts val="0"/>
                        </a:spcAft>
                      </a:pPr>
                      <a:r>
                        <a:rPr lang="en-US" sz="1200">
                          <a:solidFill>
                            <a:schemeClr val="bg1"/>
                          </a:solidFill>
                          <a:latin typeface="Times New Roman"/>
                          <a:ea typeface="Times New Roman"/>
                          <a:cs typeface="Times New Roman"/>
                        </a:rPr>
                        <a:t>Mussel (</a:t>
                      </a:r>
                      <a:r>
                        <a:rPr lang="en-US" sz="1200" i="1">
                          <a:solidFill>
                            <a:schemeClr val="bg1"/>
                          </a:solidFill>
                          <a:latin typeface="Times New Roman"/>
                          <a:ea typeface="Times New Roman"/>
                          <a:cs typeface="Times New Roman"/>
                        </a:rPr>
                        <a:t>Mytilus spp.</a:t>
                      </a:r>
                      <a:r>
                        <a:rPr lang="en-US" sz="1200">
                          <a:solidFill>
                            <a:schemeClr val="bg1"/>
                          </a:solidFill>
                          <a:latin typeface="Times New Roman"/>
                          <a:ea typeface="Times New Roman"/>
                          <a:cs typeface="Times New Roman"/>
                        </a:rPr>
                        <a: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2-4</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6-14</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3"/>
                  </a:ext>
                </a:extLst>
              </a:tr>
              <a:tr h="182727">
                <a:tc>
                  <a:txBody>
                    <a:bodyPr/>
                    <a:lstStyle/>
                    <a:p>
                      <a:pPr>
                        <a:spcAft>
                          <a:spcPts val="0"/>
                        </a:spcAft>
                      </a:pPr>
                      <a:r>
                        <a:rPr lang="en-US" sz="1200">
                          <a:solidFill>
                            <a:schemeClr val="bg1"/>
                          </a:solidFill>
                          <a:latin typeface="Times New Roman"/>
                          <a:ea typeface="Times New Roman"/>
                          <a:cs typeface="Times New Roman"/>
                        </a:rPr>
                        <a:t>Surf clam (</a:t>
                      </a:r>
                      <a:r>
                        <a:rPr lang="en-US" sz="1200" i="1">
                          <a:solidFill>
                            <a:schemeClr val="bg1"/>
                          </a:solidFill>
                          <a:latin typeface="Times New Roman"/>
                          <a:ea typeface="Times New Roman"/>
                          <a:cs typeface="Times New Roman"/>
                        </a:rPr>
                        <a:t>Spisula spp.</a:t>
                      </a:r>
                      <a:r>
                        <a:rPr lang="en-US" sz="1200">
                          <a:solidFill>
                            <a:schemeClr val="bg1"/>
                          </a:solidFill>
                          <a:latin typeface="Times New Roman"/>
                          <a:ea typeface="Times New Roman"/>
                          <a:cs typeface="Times New Roman"/>
                        </a:rPr>
                        <a: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11-12</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4"/>
                  </a:ext>
                </a:extLst>
              </a:tr>
              <a:tr h="182727">
                <a:tc>
                  <a:txBody>
                    <a:bodyPr/>
                    <a:lstStyle/>
                    <a:p>
                      <a:pPr>
                        <a:spcAft>
                          <a:spcPts val="0"/>
                        </a:spcAft>
                      </a:pPr>
                      <a:r>
                        <a:rPr lang="nl-BE" sz="1200">
                          <a:solidFill>
                            <a:schemeClr val="bg1"/>
                          </a:solidFill>
                          <a:latin typeface="Times New Roman"/>
                          <a:ea typeface="Times New Roman"/>
                          <a:cs typeface="Times New Roman"/>
                        </a:rPr>
                        <a:t>Quahog clam</a:t>
                      </a:r>
                      <a:r>
                        <a:rPr lang="nl-BE" sz="1200" baseline="30000">
                          <a:solidFill>
                            <a:schemeClr val="bg1"/>
                          </a:solidFill>
                          <a:latin typeface="Times New Roman"/>
                          <a:ea typeface="Times New Roman"/>
                          <a:cs typeface="Times New Roman"/>
                        </a:rPr>
                        <a:t>d</a:t>
                      </a:r>
                      <a:r>
                        <a:rPr lang="nl-BE" sz="1200">
                          <a:solidFill>
                            <a:schemeClr val="bg1"/>
                          </a:solidFill>
                          <a:latin typeface="Times New Roman"/>
                          <a:ea typeface="Times New Roman"/>
                          <a:cs typeface="Times New Roman"/>
                        </a:rPr>
                        <a:t>, -1°C </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1.6</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13.1</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5"/>
                  </a:ext>
                </a:extLst>
              </a:tr>
              <a:tr h="216639">
                <a:tc>
                  <a:txBody>
                    <a:bodyPr/>
                    <a:lstStyle/>
                    <a:p>
                      <a:pPr>
                        <a:spcAft>
                          <a:spcPts val="0"/>
                        </a:spcAft>
                      </a:pPr>
                      <a:r>
                        <a:rPr lang="nl-BE" sz="1600">
                          <a:solidFill>
                            <a:schemeClr val="tx1"/>
                          </a:solidFill>
                          <a:latin typeface="Times New Roman"/>
                          <a:ea typeface="Calibri"/>
                          <a:cs typeface="Times New Roman"/>
                        </a:rPr>
                        <a:t>Fish</a:t>
                      </a: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tc>
                  <a:txBody>
                    <a:bodyPr/>
                    <a:lstStyle/>
                    <a:p>
                      <a:pPr>
                        <a:spcAft>
                          <a:spcPts val="0"/>
                        </a:spcAft>
                      </a:pP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6"/>
                  </a:ext>
                </a:extLst>
              </a:tr>
              <a:tr h="228408">
                <a:tc>
                  <a:txBody>
                    <a:bodyPr/>
                    <a:lstStyle/>
                    <a:p>
                      <a:pPr>
                        <a:spcAft>
                          <a:spcPts val="0"/>
                        </a:spcAft>
                      </a:pPr>
                      <a:r>
                        <a:rPr lang="en-US" sz="1200">
                          <a:solidFill>
                            <a:schemeClr val="bg1"/>
                          </a:solidFill>
                          <a:latin typeface="Times New Roman"/>
                          <a:ea typeface="Times New Roman"/>
                          <a:cs typeface="Times New Roman"/>
                        </a:rPr>
                        <a:t>Sand smelt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3.8</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24.8</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7"/>
                  </a:ext>
                </a:extLst>
              </a:tr>
              <a:tr h="228408">
                <a:tc>
                  <a:txBody>
                    <a:bodyPr/>
                    <a:lstStyle/>
                    <a:p>
                      <a:pPr>
                        <a:spcAft>
                          <a:spcPts val="0"/>
                        </a:spcAft>
                      </a:pPr>
                      <a:r>
                        <a:rPr lang="en-US" sz="1200">
                          <a:solidFill>
                            <a:schemeClr val="bg1"/>
                          </a:solidFill>
                          <a:latin typeface="Times New Roman"/>
                          <a:ea typeface="Times New Roman"/>
                          <a:cs typeface="Times New Roman"/>
                        </a:rPr>
                        <a:t>Whiting</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2.7</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3.5</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40.8</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8"/>
                  </a:ext>
                </a:extLst>
              </a:tr>
              <a:tr h="228408">
                <a:tc>
                  <a:txBody>
                    <a:bodyPr/>
                    <a:lstStyle/>
                    <a:p>
                      <a:pPr>
                        <a:spcAft>
                          <a:spcPts val="0"/>
                        </a:spcAft>
                      </a:pPr>
                      <a:r>
                        <a:rPr lang="en-US" sz="1200">
                          <a:solidFill>
                            <a:schemeClr val="bg1"/>
                          </a:solidFill>
                          <a:latin typeface="Times New Roman"/>
                          <a:ea typeface="Times New Roman"/>
                          <a:cs typeface="Times New Roman"/>
                        </a:rPr>
                        <a:t>Australian barramundi</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0.3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14.5</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16.2</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19"/>
                  </a:ext>
                </a:extLst>
              </a:tr>
              <a:tr h="309337">
                <a:tc>
                  <a:txBody>
                    <a:bodyPr/>
                    <a:lstStyle/>
                    <a:p>
                      <a:pPr>
                        <a:spcAft>
                          <a:spcPts val="0"/>
                        </a:spcAft>
                      </a:pPr>
                      <a:r>
                        <a:rPr lang="en-US" sz="1200">
                          <a:solidFill>
                            <a:schemeClr val="bg1"/>
                          </a:solidFill>
                          <a:latin typeface="Times New Roman"/>
                          <a:ea typeface="Times New Roman"/>
                          <a:cs typeface="Times New Roman"/>
                        </a:rPr>
                        <a:t>Indian halibut</a:t>
                      </a:r>
                      <a:endParaRPr lang="nl-BE" sz="1200">
                        <a:solidFill>
                          <a:schemeClr val="bg1"/>
                        </a:solidFill>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1.7</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6.3</a:t>
                      </a:r>
                      <a:endParaRPr lang="nl-BE" sz="1400" b="1">
                        <a:latin typeface="Times New Roman"/>
                        <a:ea typeface="Calibri"/>
                        <a:cs typeface="Times New Roman"/>
                      </a:endParaRPr>
                    </a:p>
                  </a:txBody>
                  <a:tcPr marL="44450" marR="44450" marT="0" marB="0" anchor="b"/>
                </a:tc>
                <a:tc>
                  <a:txBody>
                    <a:bodyPr/>
                    <a:lstStyle/>
                    <a:p>
                      <a:pPr>
                        <a:spcAft>
                          <a:spcPts val="0"/>
                        </a:spcAft>
                      </a:pPr>
                      <a:r>
                        <a:rPr lang="nl-BE" sz="1400" b="1">
                          <a:solidFill>
                            <a:srgbClr val="000000"/>
                          </a:solidFill>
                          <a:latin typeface="Times New Roman"/>
                          <a:ea typeface="Times New Roman"/>
                          <a:cs typeface="Times New Roman"/>
                        </a:rPr>
                        <a:t>10.4</a:t>
                      </a:r>
                      <a:endParaRPr lang="nl-BE" sz="1400" b="1">
                        <a:latin typeface="Times New Roman"/>
                        <a:ea typeface="Calibri"/>
                        <a:cs typeface="Times New Roman"/>
                      </a:endParaRPr>
                    </a:p>
                  </a:txBody>
                  <a:tcPr marL="44450" marR="44450" marT="0" marB="0" anchor="b"/>
                </a:tc>
                <a:extLst>
                  <a:ext uri="{0D108BD9-81ED-4DB2-BD59-A6C34878D82A}">
                    <a16:rowId xmlns:a16="http://schemas.microsoft.com/office/drawing/2014/main" val="10020"/>
                  </a:ext>
                </a:extLst>
              </a:tr>
            </a:tbl>
          </a:graphicData>
        </a:graphic>
      </p:graphicFrame>
      <p:sp>
        <p:nvSpPr>
          <p:cNvPr id="5" name="TextBox 4"/>
          <p:cNvSpPr txBox="1"/>
          <p:nvPr/>
        </p:nvSpPr>
        <p:spPr>
          <a:xfrm>
            <a:off x="787935" y="6519446"/>
            <a:ext cx="7213065" cy="338554"/>
          </a:xfrm>
          <a:prstGeom prst="rect">
            <a:avLst/>
          </a:prstGeom>
          <a:noFill/>
        </p:spPr>
        <p:txBody>
          <a:bodyPr wrap="none" rtlCol="0">
            <a:spAutoFit/>
          </a:bodyPr>
          <a:lstStyle/>
          <a:p>
            <a:r>
              <a:rPr lang="nl-BE" sz="1600"/>
              <a:t>Broadhurst CL, Crawford M. 2011. Chapter 2. WMMA? Compiled from Tables 1 and 2</a:t>
            </a:r>
          </a:p>
        </p:txBody>
      </p:sp>
      <p:sp>
        <p:nvSpPr>
          <p:cNvPr id="7" name="Rectangle 6"/>
          <p:cNvSpPr/>
          <p:nvPr/>
        </p:nvSpPr>
        <p:spPr>
          <a:xfrm>
            <a:off x="6553200" y="3124200"/>
            <a:ext cx="609600" cy="304800"/>
          </a:xfrm>
          <a:prstGeom prst="rect">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p:nvSpPr>
        <p:spPr>
          <a:xfrm>
            <a:off x="6553200" y="38100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8"/>
          <p:cNvSpPr/>
          <p:nvPr/>
        </p:nvSpPr>
        <p:spPr>
          <a:xfrm>
            <a:off x="6553200" y="60960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9"/>
          <p:cNvSpPr/>
          <p:nvPr/>
        </p:nvSpPr>
        <p:spPr>
          <a:xfrm>
            <a:off x="6553200" y="4495800"/>
            <a:ext cx="609600" cy="304800"/>
          </a:xfrm>
          <a:prstGeom prst="rect">
            <a:avLst/>
          </a:prstGeom>
          <a:solidFill>
            <a:schemeClr val="tx2">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10"/>
          <p:cNvSpPr txBox="1"/>
          <p:nvPr/>
        </p:nvSpPr>
        <p:spPr>
          <a:xfrm>
            <a:off x="990600" y="152400"/>
            <a:ext cx="5311903" cy="769441"/>
          </a:xfrm>
          <a:prstGeom prst="rect">
            <a:avLst/>
          </a:prstGeom>
          <a:noFill/>
        </p:spPr>
        <p:txBody>
          <a:bodyPr wrap="none" rtlCol="0">
            <a:spAutoFit/>
          </a:bodyPr>
          <a:lstStyle/>
          <a:p>
            <a:r>
              <a:rPr lang="en-US" sz="2000" b="1"/>
              <a:t>Humans are extremely special primates/animals</a:t>
            </a:r>
          </a:p>
          <a:p>
            <a:r>
              <a:rPr lang="nl-BE" sz="2400" b="1"/>
              <a:t>12. Seafood &amp; Large brains</a:t>
            </a:r>
            <a:endParaRPr lang="nl-BE"/>
          </a:p>
        </p:txBody>
      </p:sp>
      <p:sp>
        <p:nvSpPr>
          <p:cNvPr id="4" name="TextBox 3"/>
          <p:cNvSpPr txBox="1"/>
          <p:nvPr/>
        </p:nvSpPr>
        <p:spPr>
          <a:xfrm>
            <a:off x="609600" y="971490"/>
            <a:ext cx="4013919" cy="400110"/>
          </a:xfrm>
          <a:prstGeom prst="rect">
            <a:avLst/>
          </a:prstGeom>
          <a:noFill/>
        </p:spPr>
        <p:txBody>
          <a:bodyPr wrap="none" rtlCol="0">
            <a:spAutoFit/>
          </a:bodyPr>
          <a:lstStyle/>
          <a:p>
            <a:r>
              <a:rPr lang="nl-NL" sz="2000"/>
              <a:t>Source of special omega 3 fatty acids</a:t>
            </a:r>
            <a:endParaRPr lang="nl-BE"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52</a:t>
            </a:fld>
            <a:endParaRPr lang="nl-BE"/>
          </a:p>
        </p:txBody>
      </p:sp>
      <p:pic>
        <p:nvPicPr>
          <p:cNvPr id="1026" name="Picture 2"/>
          <p:cNvPicPr>
            <a:picLocks noChangeAspect="1" noChangeArrowheads="1"/>
          </p:cNvPicPr>
          <p:nvPr/>
        </p:nvPicPr>
        <p:blipFill rotWithShape="1">
          <a:blip r:embed="rId2"/>
          <a:srcRect l="19206" t="25094" r="35162" b="7491"/>
          <a:stretch/>
        </p:blipFill>
        <p:spPr bwMode="auto">
          <a:xfrm>
            <a:off x="2057400" y="1143001"/>
            <a:ext cx="4724400" cy="5583682"/>
          </a:xfrm>
          <a:prstGeom prst="rect">
            <a:avLst/>
          </a:prstGeom>
          <a:noFill/>
          <a:ln w="9525">
            <a:noFill/>
            <a:miter lim="800000"/>
            <a:headEnd/>
            <a:tailEnd/>
          </a:ln>
        </p:spPr>
      </p:pic>
      <p:sp>
        <p:nvSpPr>
          <p:cNvPr id="4" name="TextBox 3"/>
          <p:cNvSpPr txBox="1"/>
          <p:nvPr/>
        </p:nvSpPr>
        <p:spPr>
          <a:xfrm>
            <a:off x="990600" y="152400"/>
            <a:ext cx="5311903" cy="769441"/>
          </a:xfrm>
          <a:prstGeom prst="rect">
            <a:avLst/>
          </a:prstGeom>
          <a:noFill/>
        </p:spPr>
        <p:txBody>
          <a:bodyPr wrap="none" rtlCol="0">
            <a:spAutoFit/>
          </a:bodyPr>
          <a:lstStyle/>
          <a:p>
            <a:r>
              <a:rPr lang="en-US" sz="2000" b="1"/>
              <a:t>Humans are extremely special primates/animals</a:t>
            </a:r>
          </a:p>
          <a:p>
            <a:r>
              <a:rPr lang="nl-BE" sz="2400" b="1"/>
              <a:t>12. Seafood &amp; Large brains</a:t>
            </a:r>
            <a:endParaRPr lang="nl-BE"/>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53</a:t>
            </a:fld>
            <a:endParaRPr lang="nl-BE"/>
          </a:p>
        </p:txBody>
      </p:sp>
      <p:sp>
        <p:nvSpPr>
          <p:cNvPr id="5" name="Rectangle 4"/>
          <p:cNvSpPr/>
          <p:nvPr/>
        </p:nvSpPr>
        <p:spPr>
          <a:xfrm>
            <a:off x="990600" y="5879806"/>
            <a:ext cx="7391400" cy="923330"/>
          </a:xfrm>
          <a:prstGeom prst="rect">
            <a:avLst/>
          </a:prstGeom>
          <a:solidFill>
            <a:schemeClr val="tx2">
              <a:lumMod val="40000"/>
              <a:lumOff val="60000"/>
              <a:alpha val="52000"/>
            </a:schemeClr>
          </a:solidFill>
        </p:spPr>
        <p:txBody>
          <a:bodyPr wrap="square">
            <a:spAutoFit/>
          </a:bodyPr>
          <a:lstStyle/>
          <a:p>
            <a:r>
              <a:rPr lang="en-US"/>
              <a:t>In France, children born with cretinism were considered </a:t>
            </a:r>
          </a:p>
          <a:p>
            <a:r>
              <a:rPr lang="en-US"/>
              <a:t>to be </a:t>
            </a:r>
            <a:r>
              <a:rPr lang="en-US" b="1"/>
              <a:t>so mentally retarded</a:t>
            </a:r>
            <a:r>
              <a:rPr lang="en-US"/>
              <a:t> that they were even incapable of committing sin.</a:t>
            </a:r>
          </a:p>
          <a:p>
            <a:r>
              <a:rPr lang="en-US"/>
              <a:t>Thus the name </a:t>
            </a:r>
            <a:r>
              <a:rPr lang="en-US" i="1"/>
              <a:t>cretinism</a:t>
            </a:r>
            <a:r>
              <a:rPr lang="en-US"/>
              <a:t>, meaning 'Christ-like'.</a:t>
            </a:r>
            <a:endParaRPr lang="nl-BE"/>
          </a:p>
        </p:txBody>
      </p:sp>
      <p:pic>
        <p:nvPicPr>
          <p:cNvPr id="122886" name="Picture 6" descr="http://www.netterimages.com/images/vpv/000/000/010/10382-0550x0475.jpg"/>
          <p:cNvPicPr>
            <a:picLocks noChangeAspect="1" noChangeArrowheads="1"/>
          </p:cNvPicPr>
          <p:nvPr/>
        </p:nvPicPr>
        <p:blipFill>
          <a:blip r:embed="rId2"/>
          <a:srcRect/>
          <a:stretch>
            <a:fillRect/>
          </a:stretch>
        </p:blipFill>
        <p:spPr bwMode="auto">
          <a:xfrm>
            <a:off x="5029200" y="1326303"/>
            <a:ext cx="3886200" cy="4499810"/>
          </a:xfrm>
          <a:prstGeom prst="rect">
            <a:avLst/>
          </a:prstGeom>
          <a:noFill/>
        </p:spPr>
      </p:pic>
      <p:pic>
        <p:nvPicPr>
          <p:cNvPr id="12" name="Picture 4" descr="http://4.bp.blogspot.com/_IhOmLIjXP1k/S7zbcJjBjmI/AAAAAAAAAV4/Wuyeqrha9GY/s1600/cretin.png"/>
          <p:cNvPicPr>
            <a:picLocks noChangeAspect="1" noChangeArrowheads="1"/>
          </p:cNvPicPr>
          <p:nvPr/>
        </p:nvPicPr>
        <p:blipFill>
          <a:blip r:embed="rId3"/>
          <a:srcRect/>
          <a:stretch>
            <a:fillRect/>
          </a:stretch>
        </p:blipFill>
        <p:spPr bwMode="auto">
          <a:xfrm>
            <a:off x="2895600" y="3424686"/>
            <a:ext cx="1857224" cy="2207643"/>
          </a:xfrm>
          <a:prstGeom prst="rect">
            <a:avLst/>
          </a:prstGeom>
          <a:noFill/>
        </p:spPr>
      </p:pic>
      <p:pic>
        <p:nvPicPr>
          <p:cNvPr id="13" name="Picture 2" descr="http://www.squarecirclez.com/blog/wp-content/uploads/2007/12/cretinism.jpg"/>
          <p:cNvPicPr>
            <a:picLocks noChangeAspect="1" noChangeArrowheads="1"/>
          </p:cNvPicPr>
          <p:nvPr/>
        </p:nvPicPr>
        <p:blipFill>
          <a:blip r:embed="rId4"/>
          <a:srcRect/>
          <a:stretch>
            <a:fillRect/>
          </a:stretch>
        </p:blipFill>
        <p:spPr bwMode="auto">
          <a:xfrm>
            <a:off x="457200" y="3404936"/>
            <a:ext cx="1925462" cy="2188945"/>
          </a:xfrm>
          <a:prstGeom prst="rect">
            <a:avLst/>
          </a:prstGeom>
          <a:noFill/>
        </p:spPr>
      </p:pic>
      <p:sp>
        <p:nvSpPr>
          <p:cNvPr id="15" name="TextBox 14"/>
          <p:cNvSpPr txBox="1"/>
          <p:nvPr/>
        </p:nvSpPr>
        <p:spPr>
          <a:xfrm>
            <a:off x="472082" y="1444585"/>
            <a:ext cx="4252318" cy="1908215"/>
          </a:xfrm>
          <a:prstGeom prst="rect">
            <a:avLst/>
          </a:prstGeom>
          <a:solidFill>
            <a:schemeClr val="tx2">
              <a:lumMod val="40000"/>
              <a:lumOff val="60000"/>
              <a:alpha val="44000"/>
            </a:schemeClr>
          </a:solidFill>
        </p:spPr>
        <p:txBody>
          <a:bodyPr wrap="none" rtlCol="0">
            <a:spAutoFit/>
          </a:bodyPr>
          <a:lstStyle/>
          <a:p>
            <a:r>
              <a:rPr lang="nl-BE"/>
              <a:t>"</a:t>
            </a:r>
            <a:r>
              <a:rPr lang="nl-BE" b="1"/>
              <a:t>Iodine deficiency: </a:t>
            </a:r>
          </a:p>
          <a:p>
            <a:r>
              <a:rPr lang="nl-BE"/>
              <a:t>world's most serious nutritional deficiency, </a:t>
            </a:r>
          </a:p>
          <a:p>
            <a:r>
              <a:rPr lang="nl-BE"/>
              <a:t>adversely affecting nearly a billion people"</a:t>
            </a:r>
          </a:p>
          <a:p>
            <a:r>
              <a:rPr lang="nl-BE" sz="1600"/>
              <a:t>Cunnane CS. 2005. Survival of the fattest.</a:t>
            </a:r>
          </a:p>
          <a:p>
            <a:r>
              <a:rPr lang="nl-BE" sz="1600"/>
              <a:t>Loss of iodine from soils through erosion.</a:t>
            </a:r>
          </a:p>
          <a:p>
            <a:r>
              <a:rPr lang="nl-BE" sz="1600"/>
              <a:t>Most deficiency in mountain and inland regions.</a:t>
            </a:r>
          </a:p>
          <a:p>
            <a:r>
              <a:rPr lang="nl-BE" sz="1600"/>
              <a:t>Leading to hypothyroidism and </a:t>
            </a:r>
            <a:r>
              <a:rPr lang="nl-BE" sz="1600" b="1"/>
              <a:t>cretinism.</a:t>
            </a:r>
            <a:endParaRPr lang="nl-BE" b="1"/>
          </a:p>
        </p:txBody>
      </p:sp>
      <p:sp>
        <p:nvSpPr>
          <p:cNvPr id="10" name="TextBox 9"/>
          <p:cNvSpPr txBox="1"/>
          <p:nvPr/>
        </p:nvSpPr>
        <p:spPr>
          <a:xfrm>
            <a:off x="990600" y="152400"/>
            <a:ext cx="5311903" cy="769441"/>
          </a:xfrm>
          <a:prstGeom prst="rect">
            <a:avLst/>
          </a:prstGeom>
          <a:noFill/>
        </p:spPr>
        <p:txBody>
          <a:bodyPr wrap="none" rtlCol="0">
            <a:spAutoFit/>
          </a:bodyPr>
          <a:lstStyle/>
          <a:p>
            <a:r>
              <a:rPr lang="en-US" sz="2000" b="1"/>
              <a:t>Humans are extremely special primates/animals</a:t>
            </a:r>
          </a:p>
          <a:p>
            <a:r>
              <a:rPr lang="nl-BE" sz="2400" b="1"/>
              <a:t>12. Seafood &amp; Large brains</a:t>
            </a:r>
            <a:endParaRPr lang="nl-BE"/>
          </a:p>
        </p:txBody>
      </p:sp>
    </p:spTree>
    <p:extLst>
      <p:ext uri="{BB962C8B-B14F-4D97-AF65-F5344CB8AC3E}">
        <p14:creationId xmlns:p14="http://schemas.microsoft.com/office/powerpoint/2010/main" val="38187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54</a:t>
            </a:fld>
            <a:endParaRPr lang="nl-BE"/>
          </a:p>
        </p:txBody>
      </p:sp>
      <p:sp>
        <p:nvSpPr>
          <p:cNvPr id="3" name="Rectangle 2"/>
          <p:cNvSpPr/>
          <p:nvPr/>
        </p:nvSpPr>
        <p:spPr>
          <a:xfrm>
            <a:off x="457200" y="3087469"/>
            <a:ext cx="6629400" cy="646331"/>
          </a:xfrm>
          <a:prstGeom prst="rect">
            <a:avLst/>
          </a:prstGeom>
          <a:solidFill>
            <a:schemeClr val="tx2">
              <a:lumMod val="40000"/>
              <a:lumOff val="60000"/>
              <a:alpha val="65000"/>
            </a:schemeClr>
          </a:solidFill>
        </p:spPr>
        <p:txBody>
          <a:bodyPr wrap="square">
            <a:spAutoFit/>
          </a:bodyPr>
          <a:lstStyle/>
          <a:p>
            <a:r>
              <a:rPr lang="nl-BE"/>
              <a:t>What are the sources of iodine?</a:t>
            </a:r>
          </a:p>
          <a:p>
            <a:r>
              <a:rPr lang="nl-BE"/>
              <a:t>Weight of food (grams) needed to meet daily iodine requirement</a:t>
            </a:r>
          </a:p>
        </p:txBody>
      </p:sp>
      <p:pic>
        <p:nvPicPr>
          <p:cNvPr id="4" name="Picture 2" descr="C:\Documents and Settings\mvaneech\My Documents\_Mario Central\__Manuscripts in preparation\AAT Presentation\Illustrations\Figures\Cunnane\Cunnane. Table 6.3.jpg"/>
          <p:cNvPicPr>
            <a:picLocks noChangeAspect="1" noChangeArrowheads="1"/>
          </p:cNvPicPr>
          <p:nvPr/>
        </p:nvPicPr>
        <p:blipFill>
          <a:blip r:embed="rId2"/>
          <a:srcRect l="30176" t="33933" r="31795" b="5082"/>
          <a:stretch>
            <a:fillRect/>
          </a:stretch>
        </p:blipFill>
        <p:spPr bwMode="auto">
          <a:xfrm>
            <a:off x="2514600" y="3809999"/>
            <a:ext cx="3238499" cy="2909957"/>
          </a:xfrm>
          <a:prstGeom prst="rect">
            <a:avLst/>
          </a:prstGeom>
          <a:noFill/>
        </p:spPr>
      </p:pic>
      <p:sp>
        <p:nvSpPr>
          <p:cNvPr id="5" name="TextBox 4"/>
          <p:cNvSpPr txBox="1"/>
          <p:nvPr/>
        </p:nvSpPr>
        <p:spPr>
          <a:xfrm>
            <a:off x="457200" y="1219200"/>
            <a:ext cx="7763857" cy="1200329"/>
          </a:xfrm>
          <a:prstGeom prst="rect">
            <a:avLst/>
          </a:prstGeom>
          <a:solidFill>
            <a:schemeClr val="tx2">
              <a:lumMod val="40000"/>
              <a:lumOff val="60000"/>
              <a:alpha val="47000"/>
            </a:schemeClr>
          </a:solidFill>
        </p:spPr>
        <p:txBody>
          <a:bodyPr wrap="none" rtlCol="0">
            <a:spAutoFit/>
          </a:bodyPr>
          <a:lstStyle/>
          <a:p>
            <a:r>
              <a:rPr lang="nl-BE"/>
              <a:t>Are we now typically terrestrial? </a:t>
            </a:r>
          </a:p>
          <a:p>
            <a:r>
              <a:rPr lang="nl-BE"/>
              <a:t>Cunnane S.: </a:t>
            </a:r>
          </a:p>
          <a:p>
            <a:r>
              <a:rPr lang="nl-BE"/>
              <a:t>we are still very dependent on iodine and omega3 for normal brain development</a:t>
            </a:r>
          </a:p>
          <a:p>
            <a:r>
              <a:rPr lang="nl-BE"/>
              <a:t>	Lack of iodine: </a:t>
            </a:r>
            <a:r>
              <a:rPr lang="nl-BE" b="1"/>
              <a:t>cretinism</a:t>
            </a:r>
            <a:r>
              <a:rPr lang="nl-BE"/>
              <a:t>. This is unexpected for a terrestrial species!</a:t>
            </a:r>
          </a:p>
        </p:txBody>
      </p:sp>
      <p:sp>
        <p:nvSpPr>
          <p:cNvPr id="6" name="TextBox 5"/>
          <p:cNvSpPr txBox="1"/>
          <p:nvPr/>
        </p:nvSpPr>
        <p:spPr>
          <a:xfrm>
            <a:off x="5791200" y="4114800"/>
            <a:ext cx="2234907" cy="369332"/>
          </a:xfrm>
          <a:prstGeom prst="rect">
            <a:avLst/>
          </a:prstGeom>
          <a:noFill/>
        </p:spPr>
        <p:txBody>
          <a:bodyPr wrap="none" rtlCol="0">
            <a:spAutoFit/>
          </a:bodyPr>
          <a:lstStyle/>
          <a:p>
            <a:r>
              <a:rPr lang="nl-BE"/>
              <a:t>+ sea salt!: iodine rich</a:t>
            </a:r>
          </a:p>
        </p:txBody>
      </p:sp>
      <p:sp>
        <p:nvSpPr>
          <p:cNvPr id="7" name="Rectangle 6"/>
          <p:cNvSpPr/>
          <p:nvPr/>
        </p:nvSpPr>
        <p:spPr>
          <a:xfrm>
            <a:off x="2558959" y="4038600"/>
            <a:ext cx="3156041" cy="762000"/>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Box 8"/>
          <p:cNvSpPr txBox="1"/>
          <p:nvPr/>
        </p:nvSpPr>
        <p:spPr>
          <a:xfrm>
            <a:off x="990600" y="152400"/>
            <a:ext cx="5311903" cy="769441"/>
          </a:xfrm>
          <a:prstGeom prst="rect">
            <a:avLst/>
          </a:prstGeom>
          <a:noFill/>
        </p:spPr>
        <p:txBody>
          <a:bodyPr wrap="none" rtlCol="0">
            <a:spAutoFit/>
          </a:bodyPr>
          <a:lstStyle/>
          <a:p>
            <a:r>
              <a:rPr lang="en-US" sz="2000" b="1"/>
              <a:t>Humans are extremely special primates/animals</a:t>
            </a:r>
          </a:p>
          <a:p>
            <a:r>
              <a:rPr lang="nl-BE" sz="2400" b="1"/>
              <a:t>12. Seafood &amp; Large brains</a:t>
            </a:r>
            <a:endParaRPr lang="nl-BE"/>
          </a:p>
        </p:txBody>
      </p:sp>
    </p:spTree>
    <p:extLst>
      <p:ext uri="{BB962C8B-B14F-4D97-AF65-F5344CB8AC3E}">
        <p14:creationId xmlns:p14="http://schemas.microsoft.com/office/powerpoint/2010/main" val="9788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240" y="2333685"/>
            <a:ext cx="6248400" cy="4524315"/>
          </a:xfrm>
          <a:prstGeom prst="rect">
            <a:avLst/>
          </a:prstGeom>
          <a:solidFill>
            <a:schemeClr val="tx2">
              <a:lumMod val="40000"/>
              <a:lumOff val="60000"/>
              <a:alpha val="47000"/>
            </a:schemeClr>
          </a:solidFill>
          <a:ln w="19050">
            <a:solidFill>
              <a:srgbClr val="FF0000"/>
            </a:solidFill>
          </a:ln>
        </p:spPr>
        <p:txBody>
          <a:bodyPr wrap="square">
            <a:spAutoFit/>
          </a:bodyPr>
          <a:lstStyle/>
          <a:p>
            <a:r>
              <a:rPr lang="en-US"/>
              <a:t>New Zealanders may take it for granted sometimes, </a:t>
            </a:r>
          </a:p>
          <a:p>
            <a:r>
              <a:rPr lang="en-US"/>
              <a:t>but one of the reasons New Zealand is a foodie's paradise is that in many parts of the country anyone can still </a:t>
            </a:r>
          </a:p>
          <a:p>
            <a:r>
              <a:rPr lang="en-US"/>
              <a:t>go down to the beach and collect fresh seafood. </a:t>
            </a:r>
          </a:p>
          <a:p>
            <a:endParaRPr lang="en-US"/>
          </a:p>
          <a:p>
            <a:r>
              <a:rPr lang="en-US"/>
              <a:t>Paua (the Maori word for abalone) is a popular delicacy, especially because the sale of wild Paua is prohibited and recreational free divers are limited to collecting 10 per day, </a:t>
            </a:r>
            <a:r>
              <a:rPr lang="en-US" b="1"/>
              <a:t>strictly without the use of scuba equipment </a:t>
            </a:r>
            <a:r>
              <a:rPr lang="en-US"/>
              <a:t>(that’s cheating). </a:t>
            </a:r>
          </a:p>
          <a:p>
            <a:endParaRPr lang="en-US"/>
          </a:p>
          <a:p>
            <a:r>
              <a:rPr lang="en-US" b="1"/>
              <a:t>Nothing like working up an appetite by free-diving! </a:t>
            </a:r>
          </a:p>
          <a:p>
            <a:endParaRPr lang="en-US"/>
          </a:p>
          <a:p>
            <a:r>
              <a:rPr lang="en-US"/>
              <a:t>Sadly, undersized Pauas are often poached and smuggled out to be sold on the lucrative international black market. Its colourful iridescent shells can often be found polished up in gift shops or made into jewellery. </a:t>
            </a:r>
            <a:endParaRPr lang="nl-BE"/>
          </a:p>
        </p:txBody>
      </p:sp>
      <p:sp>
        <p:nvSpPr>
          <p:cNvPr id="2" name="Slide Number Placeholder 1"/>
          <p:cNvSpPr>
            <a:spLocks noGrp="1"/>
          </p:cNvSpPr>
          <p:nvPr>
            <p:ph type="sldNum" sz="quarter" idx="12"/>
          </p:nvPr>
        </p:nvSpPr>
        <p:spPr/>
        <p:txBody>
          <a:bodyPr/>
          <a:lstStyle/>
          <a:p>
            <a:fld id="{7B24C97D-8DA9-4D3C-9629-CF9FF4D008EC}" type="slidenum">
              <a:rPr lang="nl-BE" smtClean="0"/>
              <a:pPr/>
              <a:t>55</a:t>
            </a:fld>
            <a:endParaRPr lang="nl-BE"/>
          </a:p>
        </p:txBody>
      </p:sp>
      <p:sp>
        <p:nvSpPr>
          <p:cNvPr id="4" name="TextBox 3"/>
          <p:cNvSpPr txBox="1"/>
          <p:nvPr/>
        </p:nvSpPr>
        <p:spPr>
          <a:xfrm>
            <a:off x="269696" y="1085671"/>
            <a:ext cx="8404801" cy="1200329"/>
          </a:xfrm>
          <a:prstGeom prst="rect">
            <a:avLst/>
          </a:prstGeom>
          <a:solidFill>
            <a:schemeClr val="tx2">
              <a:lumMod val="40000"/>
              <a:lumOff val="60000"/>
              <a:alpha val="54000"/>
            </a:schemeClr>
          </a:solidFill>
        </p:spPr>
        <p:txBody>
          <a:bodyPr wrap="none" rtlCol="0">
            <a:spAutoFit/>
          </a:bodyPr>
          <a:lstStyle/>
          <a:p>
            <a:r>
              <a:rPr lang="nl-BE" sz="2400"/>
              <a:t>Beach combing/diving for shellfish: </a:t>
            </a:r>
          </a:p>
          <a:p>
            <a:r>
              <a:rPr lang="nl-BE" sz="2400"/>
              <a:t>we don't realize what an easy and wealthy source of food this was</a:t>
            </a:r>
          </a:p>
          <a:p>
            <a:r>
              <a:rPr lang="nl-BE" sz="2400"/>
              <a:t>until human overpopulation?</a:t>
            </a:r>
          </a:p>
        </p:txBody>
      </p:sp>
      <p:pic>
        <p:nvPicPr>
          <p:cNvPr id="100354" name="Picture 2"/>
          <p:cNvPicPr>
            <a:picLocks noChangeAspect="1" noChangeArrowheads="1"/>
          </p:cNvPicPr>
          <p:nvPr/>
        </p:nvPicPr>
        <p:blipFill>
          <a:blip r:embed="rId2"/>
          <a:srcRect/>
          <a:stretch>
            <a:fillRect/>
          </a:stretch>
        </p:blipFill>
        <p:spPr bwMode="auto">
          <a:xfrm>
            <a:off x="6616700" y="2023978"/>
            <a:ext cx="2371725" cy="3157622"/>
          </a:xfrm>
          <a:prstGeom prst="rect">
            <a:avLst/>
          </a:prstGeom>
          <a:noFill/>
          <a:ln w="9525">
            <a:noFill/>
            <a:miter lim="800000"/>
            <a:headEnd/>
            <a:tailEnd/>
          </a:ln>
        </p:spPr>
      </p:pic>
      <p:sp>
        <p:nvSpPr>
          <p:cNvPr id="6" name="Rectangle 5"/>
          <p:cNvSpPr/>
          <p:nvPr/>
        </p:nvSpPr>
        <p:spPr>
          <a:xfrm>
            <a:off x="4769778" y="6503143"/>
            <a:ext cx="1524000" cy="307777"/>
          </a:xfrm>
          <a:prstGeom prst="rect">
            <a:avLst/>
          </a:prstGeom>
        </p:spPr>
        <p:txBody>
          <a:bodyPr wrap="square">
            <a:spAutoFit/>
          </a:bodyPr>
          <a:lstStyle/>
          <a:p>
            <a:r>
              <a:rPr lang="nl-BE" sz="1400">
                <a:hlinkClick r:id="rId3"/>
              </a:rPr>
              <a:t>New Zealand Food</a:t>
            </a:r>
            <a:endParaRPr lang="nl-BE" sz="1400"/>
          </a:p>
        </p:txBody>
      </p:sp>
      <p:sp>
        <p:nvSpPr>
          <p:cNvPr id="8" name="TextBox 7"/>
          <p:cNvSpPr txBox="1"/>
          <p:nvPr/>
        </p:nvSpPr>
        <p:spPr>
          <a:xfrm>
            <a:off x="1774697" y="180389"/>
            <a:ext cx="5311903" cy="769441"/>
          </a:xfrm>
          <a:prstGeom prst="rect">
            <a:avLst/>
          </a:prstGeom>
          <a:noFill/>
        </p:spPr>
        <p:txBody>
          <a:bodyPr wrap="none" rtlCol="0">
            <a:spAutoFit/>
          </a:bodyPr>
          <a:lstStyle/>
          <a:p>
            <a:r>
              <a:rPr lang="en-US" sz="2000" b="1"/>
              <a:t>Humans are extremely special primates/animals</a:t>
            </a:r>
          </a:p>
          <a:p>
            <a:r>
              <a:rPr lang="nl-BE" sz="2400" b="1"/>
              <a:t>12. Seafood &amp; Large brains</a:t>
            </a:r>
            <a:endParaRPr lang="nl-BE"/>
          </a:p>
        </p:txBody>
      </p:sp>
    </p:spTree>
    <p:extLst>
      <p:ext uri="{BB962C8B-B14F-4D97-AF65-F5344CB8AC3E}">
        <p14:creationId xmlns:p14="http://schemas.microsoft.com/office/powerpoint/2010/main" val="18408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56</a:t>
            </a:fld>
            <a:endParaRPr lang="nl-BE"/>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724025"/>
            <a:ext cx="78771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259" y="4171950"/>
            <a:ext cx="5191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516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57</a:t>
            </a:fld>
            <a:endParaRPr lang="nl-BE"/>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62"/>
          <a:stretch/>
        </p:blipFill>
        <p:spPr bwMode="auto">
          <a:xfrm>
            <a:off x="359212" y="2209800"/>
            <a:ext cx="8425576" cy="143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62024"/>
            <a:ext cx="8422163" cy="149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2875"/>
            <a:ext cx="58578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112" r="31114" b="62496"/>
          <a:stretch/>
        </p:blipFill>
        <p:spPr bwMode="auto">
          <a:xfrm>
            <a:off x="4599296" y="1176754"/>
            <a:ext cx="4544704" cy="42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429000" y="3173104"/>
            <a:ext cx="4572000" cy="2286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p:cNvSpPr/>
          <p:nvPr/>
        </p:nvSpPr>
        <p:spPr>
          <a:xfrm>
            <a:off x="609600" y="3429000"/>
            <a:ext cx="4114800" cy="2286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62" b="45819"/>
          <a:stretch/>
        </p:blipFill>
        <p:spPr bwMode="auto">
          <a:xfrm>
            <a:off x="413624" y="2180230"/>
            <a:ext cx="8425576" cy="71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75" y="5562600"/>
            <a:ext cx="33242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067" y="5867400"/>
            <a:ext cx="40301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77352" y="1230868"/>
            <a:ext cx="652743" cy="369332"/>
          </a:xfrm>
          <a:prstGeom prst="rect">
            <a:avLst/>
          </a:prstGeom>
          <a:solidFill>
            <a:schemeClr val="bg1"/>
          </a:solidFill>
        </p:spPr>
        <p:txBody>
          <a:bodyPr wrap="none" rtlCol="0">
            <a:spAutoFit/>
          </a:bodyPr>
          <a:lstStyle/>
          <a:p>
            <a:r>
              <a:rPr lang="nl-NL"/>
              <a:t>2002</a:t>
            </a:r>
            <a:endParaRPr lang="nl-BE"/>
          </a:p>
        </p:txBody>
      </p:sp>
      <p:sp>
        <p:nvSpPr>
          <p:cNvPr id="5" name="TextBox 4"/>
          <p:cNvSpPr txBox="1"/>
          <p:nvPr/>
        </p:nvSpPr>
        <p:spPr>
          <a:xfrm>
            <a:off x="914400" y="2667000"/>
            <a:ext cx="184731" cy="369332"/>
          </a:xfrm>
          <a:prstGeom prst="rect">
            <a:avLst/>
          </a:prstGeom>
          <a:noFill/>
        </p:spPr>
        <p:txBody>
          <a:bodyPr wrap="none" rtlCol="0">
            <a:spAutoFit/>
          </a:bodyPr>
          <a:lstStyle/>
          <a:p>
            <a:endParaRPr lang="nl-BE"/>
          </a:p>
        </p:txBody>
      </p:sp>
      <p:sp>
        <p:nvSpPr>
          <p:cNvPr id="6" name="Rectangle 5"/>
          <p:cNvSpPr/>
          <p:nvPr/>
        </p:nvSpPr>
        <p:spPr>
          <a:xfrm>
            <a:off x="582303" y="2200567"/>
            <a:ext cx="3818467" cy="20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160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par>
                                <p:cTn id="27" presetID="10" presetClass="entr" presetSubtype="0" fill="hold" nodeType="withEffect">
                                  <p:stCondLst>
                                    <p:cond delay="0"/>
                                  </p:stCondLst>
                                  <p:childTnLst>
                                    <p:set>
                                      <p:cBhvr>
                                        <p:cTn id="28" dur="1" fill="hold">
                                          <p:stCondLst>
                                            <p:cond delay="0"/>
                                          </p:stCondLst>
                                        </p:cTn>
                                        <p:tgtEl>
                                          <p:spTgt spid="1031"/>
                                        </p:tgtEl>
                                        <p:attrNameLst>
                                          <p:attrName>style.visibility</p:attrName>
                                        </p:attrNameLst>
                                      </p:cBhvr>
                                      <p:to>
                                        <p:strVal val="visible"/>
                                      </p:to>
                                    </p:set>
                                    <p:animEffect transition="in" filter="fade">
                                      <p:cBhvr>
                                        <p:cTn id="29"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480868"/>
            <a:ext cx="7618496" cy="3803092"/>
          </a:xfrm>
          <a:prstGeom prst="rect">
            <a:avLst/>
          </a:prstGeom>
          <a:solidFill>
            <a:schemeClr val="accent1">
              <a:alpha val="52000"/>
            </a:schemeClr>
          </a:solidFill>
          <a:ln w="25400">
            <a:solidFill>
              <a:srgbClr val="FF0000"/>
            </a:solidFill>
          </a:ln>
        </p:spPr>
        <p:txBody>
          <a:bodyPr wrap="none" rtlCol="0">
            <a:spAutoFit/>
          </a:bodyPr>
          <a:lstStyle/>
          <a:p>
            <a:pPr>
              <a:lnSpc>
                <a:spcPts val="1700"/>
              </a:lnSpc>
            </a:pPr>
            <a:r>
              <a:rPr lang="nl-BE"/>
              <a:t>1. I</a:t>
            </a:r>
            <a:r>
              <a:rPr lang="en-US">
                <a:sym typeface="Wingdings"/>
              </a:rPr>
              <a:t>ncreased song capacities</a:t>
            </a:r>
            <a:endParaRPr lang="nl-BE"/>
          </a:p>
          <a:p>
            <a:pPr>
              <a:lnSpc>
                <a:spcPts val="1700"/>
              </a:lnSpc>
            </a:pPr>
            <a:r>
              <a:rPr lang="nl-BE"/>
              <a:t>	Primate ancestors  already musical (cfr. gibbon)</a:t>
            </a:r>
          </a:p>
          <a:p>
            <a:pPr>
              <a:lnSpc>
                <a:spcPts val="1700"/>
              </a:lnSpc>
            </a:pPr>
            <a:r>
              <a:rPr lang="nl-BE"/>
              <a:t>	</a:t>
            </a:r>
            <a:r>
              <a:rPr lang="nl-BE" u="sng"/>
              <a:t>Aquatic life</a:t>
            </a:r>
            <a:r>
              <a:rPr lang="nl-BE"/>
              <a:t>: Communicaton by sound, rather than by smell and vision</a:t>
            </a:r>
          </a:p>
          <a:p>
            <a:pPr>
              <a:lnSpc>
                <a:spcPts val="1700"/>
              </a:lnSpc>
            </a:pPr>
            <a:r>
              <a:rPr lang="nl-BE"/>
              <a:t>		</a:t>
            </a:r>
            <a:r>
              <a:rPr lang="en-US">
                <a:sym typeface="Wingdings"/>
              </a:rPr>
              <a:t> (cfr. whales, dugongs = Sirenes)</a:t>
            </a:r>
            <a:endParaRPr lang="nl-BE"/>
          </a:p>
          <a:p>
            <a:pPr>
              <a:lnSpc>
                <a:spcPts val="1700"/>
              </a:lnSpc>
            </a:pPr>
            <a:endParaRPr lang="nl-BE"/>
          </a:p>
          <a:p>
            <a:pPr>
              <a:lnSpc>
                <a:spcPts val="1700"/>
              </a:lnSpc>
            </a:pPr>
            <a:r>
              <a:rPr lang="nl-BE"/>
              <a:t>2. Aquatic life style</a:t>
            </a:r>
            <a:r>
              <a:rPr lang="en-US" b="1">
                <a:sym typeface="Wingdings"/>
              </a:rPr>
              <a:t> </a:t>
            </a:r>
            <a:r>
              <a:rPr lang="nl-BE"/>
              <a:t> Increased control of oral apparatus and breath control</a:t>
            </a:r>
          </a:p>
          <a:p>
            <a:pPr>
              <a:lnSpc>
                <a:spcPts val="1700"/>
              </a:lnSpc>
            </a:pPr>
            <a:r>
              <a:rPr lang="nl-BE"/>
              <a:t>	</a:t>
            </a:r>
            <a:r>
              <a:rPr lang="nl-BE" u="sng"/>
              <a:t>Sea food</a:t>
            </a:r>
            <a:r>
              <a:rPr lang="nl-BE"/>
              <a:t>: Suction feeding</a:t>
            </a:r>
          </a:p>
          <a:p>
            <a:pPr>
              <a:lnSpc>
                <a:spcPts val="1700"/>
              </a:lnSpc>
            </a:pPr>
            <a:r>
              <a:rPr lang="en-US">
                <a:sym typeface="Wingdings"/>
              </a:rPr>
              <a:t>	</a:t>
            </a:r>
            <a:r>
              <a:rPr lang="en-US" u="sng">
                <a:sym typeface="Wingdings"/>
              </a:rPr>
              <a:t>Diving for sea food</a:t>
            </a:r>
            <a:r>
              <a:rPr lang="en-US">
                <a:sym typeface="Wingdings"/>
              </a:rPr>
              <a:t>: Voluntary breath control</a:t>
            </a:r>
          </a:p>
          <a:p>
            <a:pPr>
              <a:lnSpc>
                <a:spcPts val="1700"/>
              </a:lnSpc>
            </a:pPr>
            <a:endParaRPr lang="en-US">
              <a:sym typeface="Wingdings"/>
            </a:endParaRPr>
          </a:p>
          <a:p>
            <a:pPr>
              <a:lnSpc>
                <a:spcPts val="1700"/>
              </a:lnSpc>
            </a:pPr>
            <a:r>
              <a:rPr lang="en-US" b="1">
                <a:sym typeface="Wingdings"/>
              </a:rPr>
              <a:t>1 + 2  Humans are extremely good singers</a:t>
            </a:r>
            <a:endParaRPr lang="en-US">
              <a:sym typeface="Wingdings"/>
            </a:endParaRPr>
          </a:p>
          <a:p>
            <a:pPr>
              <a:lnSpc>
                <a:spcPts val="1700"/>
              </a:lnSpc>
            </a:pPr>
            <a:r>
              <a:rPr lang="en-US">
                <a:sym typeface="Wingdings"/>
              </a:rPr>
              <a:t>	  Further development of vocal cords and breath control</a:t>
            </a:r>
          </a:p>
          <a:p>
            <a:pPr>
              <a:lnSpc>
                <a:spcPts val="1700"/>
              </a:lnSpc>
            </a:pPr>
            <a:r>
              <a:rPr lang="en-US">
                <a:sym typeface="Wingdings"/>
              </a:rPr>
              <a:t>                   + sexual selection for male singers?</a:t>
            </a:r>
            <a:endParaRPr lang="nl-BE"/>
          </a:p>
          <a:p>
            <a:pPr>
              <a:lnSpc>
                <a:spcPts val="1700"/>
              </a:lnSpc>
            </a:pPr>
            <a:endParaRPr lang="en-US">
              <a:sym typeface="Wingdings"/>
            </a:endParaRPr>
          </a:p>
          <a:p>
            <a:pPr>
              <a:lnSpc>
                <a:spcPts val="1700"/>
              </a:lnSpc>
            </a:pPr>
            <a:r>
              <a:rPr lang="en-US">
                <a:sym typeface="Wingdings"/>
              </a:rPr>
              <a:t>3. Increased brain capacity</a:t>
            </a:r>
          </a:p>
          <a:p>
            <a:pPr>
              <a:lnSpc>
                <a:spcPts val="1700"/>
              </a:lnSpc>
            </a:pPr>
            <a:r>
              <a:rPr lang="en-US">
                <a:sym typeface="Wingdings"/>
              </a:rPr>
              <a:t>	</a:t>
            </a:r>
            <a:r>
              <a:rPr lang="en-US" u="sng">
                <a:sym typeface="Wingdings"/>
              </a:rPr>
              <a:t>Sea food</a:t>
            </a:r>
            <a:r>
              <a:rPr lang="en-US">
                <a:sym typeface="Wingdings"/>
              </a:rPr>
              <a:t>: Omega3, brain minerals (iodine)</a:t>
            </a:r>
          </a:p>
          <a:p>
            <a:pPr>
              <a:lnSpc>
                <a:spcPts val="1700"/>
              </a:lnSpc>
            </a:pPr>
            <a:endParaRPr lang="en-US">
              <a:sym typeface="Wingdings"/>
            </a:endParaRPr>
          </a:p>
          <a:p>
            <a:pPr>
              <a:lnSpc>
                <a:spcPts val="1700"/>
              </a:lnSpc>
            </a:pPr>
            <a:r>
              <a:rPr lang="en-US" b="1">
                <a:sym typeface="Wingdings"/>
              </a:rPr>
              <a:t>extreme song capacities + large brain</a:t>
            </a:r>
            <a:r>
              <a:rPr lang="en-US">
                <a:sym typeface="Wingdings"/>
              </a:rPr>
              <a:t>  </a:t>
            </a:r>
            <a:r>
              <a:rPr lang="en-US" b="1">
                <a:sym typeface="Wingdings"/>
              </a:rPr>
              <a:t>SYMBOLIC LANGUAGE</a:t>
            </a:r>
          </a:p>
        </p:txBody>
      </p:sp>
      <p:sp>
        <p:nvSpPr>
          <p:cNvPr id="3" name="TextBox 2"/>
          <p:cNvSpPr txBox="1"/>
          <p:nvPr/>
        </p:nvSpPr>
        <p:spPr>
          <a:xfrm>
            <a:off x="1371600" y="45720"/>
            <a:ext cx="5813579" cy="769441"/>
          </a:xfrm>
          <a:prstGeom prst="rect">
            <a:avLst/>
          </a:prstGeom>
          <a:solidFill>
            <a:schemeClr val="accent1">
              <a:alpha val="48000"/>
            </a:schemeClr>
          </a:solidFill>
        </p:spPr>
        <p:txBody>
          <a:bodyPr wrap="none" rtlCol="0">
            <a:spAutoFit/>
          </a:bodyPr>
          <a:lstStyle/>
          <a:p>
            <a:r>
              <a:rPr lang="nl-BE" sz="2400" b="1"/>
              <a:t>13. Sea food, song and speech</a:t>
            </a:r>
          </a:p>
          <a:p>
            <a:r>
              <a:rPr lang="nl-BE" sz="2000" b="1"/>
              <a:t>A possible aquatic explanation of why we can speak?</a:t>
            </a:r>
            <a:endParaRPr lang="nl-BE" b="1"/>
          </a:p>
        </p:txBody>
      </p:sp>
      <p:sp>
        <p:nvSpPr>
          <p:cNvPr id="4" name="TextBox 3"/>
          <p:cNvSpPr txBox="1"/>
          <p:nvPr/>
        </p:nvSpPr>
        <p:spPr>
          <a:xfrm>
            <a:off x="1365773" y="783772"/>
            <a:ext cx="6810134" cy="1631216"/>
          </a:xfrm>
          <a:prstGeom prst="rect">
            <a:avLst/>
          </a:prstGeom>
          <a:solidFill>
            <a:schemeClr val="accent1">
              <a:alpha val="52000"/>
            </a:schemeClr>
          </a:solidFill>
        </p:spPr>
        <p:txBody>
          <a:bodyPr wrap="none" rtlCol="0">
            <a:spAutoFit/>
          </a:bodyPr>
          <a:lstStyle/>
          <a:p>
            <a:pPr>
              <a:lnSpc>
                <a:spcPts val="2000"/>
              </a:lnSpc>
            </a:pPr>
            <a:r>
              <a:rPr lang="nl-BE" b="1"/>
              <a:t>Why is it only humans can speak? </a:t>
            </a:r>
            <a:r>
              <a:rPr lang="nl-BE"/>
              <a:t>Current explanations:</a:t>
            </a:r>
          </a:p>
          <a:p>
            <a:pPr>
              <a:lnSpc>
                <a:spcPts val="2000"/>
              </a:lnSpc>
            </a:pPr>
            <a:r>
              <a:rPr lang="nl-BE"/>
              <a:t>Steven Pinker: speech was advantageous. That is why it was selected</a:t>
            </a:r>
          </a:p>
          <a:p>
            <a:pPr>
              <a:lnSpc>
                <a:spcPts val="2000"/>
              </a:lnSpc>
            </a:pPr>
            <a:r>
              <a:rPr lang="nl-BE"/>
              <a:t>Steve Bickerton: a macromutation took place</a:t>
            </a:r>
          </a:p>
          <a:p>
            <a:pPr>
              <a:lnSpc>
                <a:spcPts val="2000"/>
              </a:lnSpc>
            </a:pPr>
            <a:r>
              <a:rPr lang="nl-BE"/>
              <a:t>Noam Chomsky: we have a language acquiring device: innate grammar</a:t>
            </a:r>
          </a:p>
          <a:p>
            <a:pPr>
              <a:lnSpc>
                <a:spcPts val="2000"/>
              </a:lnSpc>
            </a:pPr>
            <a:r>
              <a:rPr lang="nl-BE"/>
              <a:t>Vaneechoutte &amp; Skoyles 1998: we have a music acquiring device </a:t>
            </a:r>
          </a:p>
          <a:p>
            <a:pPr>
              <a:lnSpc>
                <a:spcPts val="2000"/>
              </a:lnSpc>
            </a:pPr>
            <a:r>
              <a:rPr lang="nl-BE">
                <a:sym typeface="Wingdings"/>
              </a:rPr>
              <a:t>		</a:t>
            </a:r>
            <a:r>
              <a:rPr lang="en-US">
                <a:sym typeface="Wingdings"/>
              </a:rPr>
              <a:t> pre-adaptive for language (cfr. Charles Darwin)</a:t>
            </a:r>
            <a:endParaRPr lang="nl-BE"/>
          </a:p>
        </p:txBody>
      </p:sp>
      <p:sp>
        <p:nvSpPr>
          <p:cNvPr id="5" name="TextBox 4"/>
          <p:cNvSpPr txBox="1"/>
          <p:nvPr/>
        </p:nvSpPr>
        <p:spPr>
          <a:xfrm>
            <a:off x="1075499" y="6339860"/>
            <a:ext cx="7189661" cy="523220"/>
          </a:xfrm>
          <a:prstGeom prst="rect">
            <a:avLst/>
          </a:prstGeom>
          <a:noFill/>
        </p:spPr>
        <p:txBody>
          <a:bodyPr wrap="none" rtlCol="0">
            <a:spAutoFit/>
          </a:bodyPr>
          <a:lstStyle/>
          <a:p>
            <a:r>
              <a:rPr lang="nl-BE" sz="1400"/>
              <a:t>Vaneechoutte M, Skoyles J. </a:t>
            </a:r>
            <a:r>
              <a:rPr lang="en-GB" sz="1400"/>
              <a:t>1998</a:t>
            </a:r>
            <a:r>
              <a:rPr lang="en-GB" sz="1400" b="1"/>
              <a:t>.</a:t>
            </a:r>
            <a:r>
              <a:rPr lang="en-GB" sz="1400"/>
              <a:t> </a:t>
            </a:r>
            <a:r>
              <a:rPr lang="en-GB" sz="1400" u="sng">
                <a:hlinkClick r:id="rId2"/>
              </a:rPr>
              <a:t>The memetic origin of language: humans as musical primates</a:t>
            </a:r>
            <a:r>
              <a:rPr lang="en-GB" sz="1400"/>
              <a:t>. </a:t>
            </a:r>
          </a:p>
          <a:p>
            <a:r>
              <a:rPr lang="en-GB" sz="1400"/>
              <a:t>J. Memetics - Evolutionary Models of Information Transmission 2.</a:t>
            </a:r>
            <a:endParaRPr lang="nl-BE"/>
          </a:p>
        </p:txBody>
      </p:sp>
      <p:sp>
        <p:nvSpPr>
          <p:cNvPr id="6" name="Slide Number Placeholder 5"/>
          <p:cNvSpPr>
            <a:spLocks noGrp="1"/>
          </p:cNvSpPr>
          <p:nvPr>
            <p:ph type="sldNum" sz="quarter" idx="12"/>
          </p:nvPr>
        </p:nvSpPr>
        <p:spPr/>
        <p:txBody>
          <a:bodyPr/>
          <a:lstStyle/>
          <a:p>
            <a:fld id="{7B24C97D-8DA9-4D3C-9629-CF9FF4D008EC}" type="slidenum">
              <a:rPr lang="nl-BE" smtClean="0"/>
              <a:pPr/>
              <a:t>58</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59</a:t>
            </a:fld>
            <a:endParaRPr lang="nl-BE"/>
          </a:p>
        </p:txBody>
      </p:sp>
      <p:sp>
        <p:nvSpPr>
          <p:cNvPr id="4" name="TextBox 3"/>
          <p:cNvSpPr txBox="1"/>
          <p:nvPr/>
        </p:nvSpPr>
        <p:spPr>
          <a:xfrm>
            <a:off x="1143000" y="1380565"/>
            <a:ext cx="7172541" cy="2400657"/>
          </a:xfrm>
          <a:prstGeom prst="rect">
            <a:avLst/>
          </a:prstGeom>
          <a:solidFill>
            <a:schemeClr val="tx2">
              <a:lumMod val="40000"/>
              <a:lumOff val="60000"/>
              <a:alpha val="39000"/>
            </a:schemeClr>
          </a:solidFill>
        </p:spPr>
        <p:txBody>
          <a:bodyPr wrap="none" rtlCol="0">
            <a:spAutoFit/>
          </a:bodyPr>
          <a:lstStyle/>
          <a:p>
            <a:pPr>
              <a:lnSpc>
                <a:spcPts val="2000"/>
              </a:lnSpc>
            </a:pPr>
            <a:r>
              <a:rPr lang="nl-BE"/>
              <a:t>Suction feeding of aquatic foods might explain our </a:t>
            </a:r>
          </a:p>
          <a:p>
            <a:pPr>
              <a:lnSpc>
                <a:spcPts val="2000"/>
              </a:lnSpc>
            </a:pPr>
            <a:r>
              <a:rPr lang="nl-BE"/>
              <a:t>	flat faces </a:t>
            </a:r>
          </a:p>
          <a:p>
            <a:pPr>
              <a:lnSpc>
                <a:spcPts val="2000"/>
              </a:lnSpc>
            </a:pPr>
            <a:r>
              <a:rPr lang="nl-BE"/>
              <a:t>	vaulted soft palate</a:t>
            </a:r>
          </a:p>
          <a:p>
            <a:pPr>
              <a:lnSpc>
                <a:spcPts val="2000"/>
              </a:lnSpc>
            </a:pPr>
            <a:r>
              <a:rPr lang="nl-BE"/>
              <a:t>	closed globular tooth row (with small canines)</a:t>
            </a:r>
          </a:p>
          <a:p>
            <a:pPr>
              <a:lnSpc>
                <a:spcPts val="2000"/>
              </a:lnSpc>
            </a:pPr>
            <a:r>
              <a:rPr lang="nl-BE"/>
              <a:t>	mouth that can be closed by muscled, fleshy, everted lips</a:t>
            </a:r>
          </a:p>
          <a:p>
            <a:pPr>
              <a:lnSpc>
                <a:spcPts val="2000"/>
              </a:lnSpc>
            </a:pPr>
            <a:r>
              <a:rPr lang="nl-BE"/>
              <a:t>	round tongue that can close the airways while feeding</a:t>
            </a:r>
          </a:p>
          <a:p>
            <a:pPr>
              <a:lnSpc>
                <a:spcPts val="2000"/>
              </a:lnSpc>
            </a:pPr>
            <a:endParaRPr lang="nl-BE"/>
          </a:p>
          <a:p>
            <a:pPr>
              <a:lnSpc>
                <a:spcPts val="2000"/>
              </a:lnSpc>
            </a:pPr>
            <a:r>
              <a:rPr lang="nl-BE"/>
              <a:t>All of this + voluntary breath control + descended larynx (see Figure below)</a:t>
            </a:r>
          </a:p>
          <a:p>
            <a:pPr>
              <a:lnSpc>
                <a:spcPts val="2000"/>
              </a:lnSpc>
            </a:pPr>
            <a:r>
              <a:rPr lang="nl-BE"/>
              <a:t>predisposes to making a large variety of sounds and tones</a:t>
            </a:r>
          </a:p>
        </p:txBody>
      </p:sp>
      <p:pic>
        <p:nvPicPr>
          <p:cNvPr id="5" name="Picture 2"/>
          <p:cNvPicPr>
            <a:picLocks noChangeAspect="1" noChangeArrowheads="1"/>
          </p:cNvPicPr>
          <p:nvPr/>
        </p:nvPicPr>
        <p:blipFill>
          <a:blip r:embed="rId2"/>
          <a:srcRect/>
          <a:stretch>
            <a:fillRect/>
          </a:stretch>
        </p:blipFill>
        <p:spPr bwMode="auto">
          <a:xfrm>
            <a:off x="1828800" y="3810000"/>
            <a:ext cx="4753841" cy="2946042"/>
          </a:xfrm>
          <a:prstGeom prst="rect">
            <a:avLst/>
          </a:prstGeom>
          <a:noFill/>
          <a:ln w="9525">
            <a:noFill/>
            <a:miter lim="800000"/>
            <a:headEnd/>
            <a:tailEnd/>
          </a:ln>
        </p:spPr>
      </p:pic>
      <p:pic>
        <p:nvPicPr>
          <p:cNvPr id="1026" name="Picture 2"/>
          <p:cNvPicPr>
            <a:picLocks noChangeAspect="1" noChangeArrowheads="1"/>
          </p:cNvPicPr>
          <p:nvPr/>
        </p:nvPicPr>
        <p:blipFill>
          <a:blip r:embed="rId3"/>
          <a:srcRect l="2128" t="4438"/>
          <a:stretch>
            <a:fillRect/>
          </a:stretch>
        </p:blipFill>
        <p:spPr bwMode="auto">
          <a:xfrm>
            <a:off x="762000" y="35780"/>
            <a:ext cx="7010400" cy="1335820"/>
          </a:xfrm>
          <a:prstGeom prst="rect">
            <a:avLst/>
          </a:prstGeom>
          <a:noFill/>
          <a:ln w="9525">
            <a:noFill/>
            <a:miter lim="800000"/>
            <a:headEnd/>
            <a:tailEnd/>
          </a:ln>
        </p:spPr>
      </p:pic>
      <p:sp>
        <p:nvSpPr>
          <p:cNvPr id="3" name="Oval 2"/>
          <p:cNvSpPr/>
          <p:nvPr/>
        </p:nvSpPr>
        <p:spPr>
          <a:xfrm>
            <a:off x="3657600" y="5257800"/>
            <a:ext cx="609600" cy="5843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l 6"/>
          <p:cNvSpPr/>
          <p:nvPr/>
        </p:nvSpPr>
        <p:spPr>
          <a:xfrm>
            <a:off x="5638800" y="5130621"/>
            <a:ext cx="609600" cy="5843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5715000" y="5842179"/>
            <a:ext cx="609600" cy="584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9144000" cy="6586418"/>
          </a:xfrm>
          <a:prstGeom prst="rect">
            <a:avLst/>
          </a:prstGeom>
          <a:solidFill>
            <a:schemeClr val="accent1">
              <a:alpha val="62000"/>
            </a:schemeClr>
          </a:solidFill>
        </p:spPr>
        <p:txBody>
          <a:bodyPr wrap="square">
            <a:spAutoFit/>
          </a:bodyPr>
          <a:lstStyle/>
          <a:p>
            <a:r>
              <a:rPr lang="nl-BE" sz="2000" b="1"/>
              <a:t>Introduction: </a:t>
            </a:r>
          </a:p>
          <a:p>
            <a:r>
              <a:rPr lang="nl-BE" sz="2000" b="1"/>
              <a:t>Reactions to the notion that our ancestors may have been more aquatic</a:t>
            </a:r>
          </a:p>
          <a:p>
            <a:endParaRPr lang="nl-BE" sz="2000" b="1"/>
          </a:p>
          <a:p>
            <a:r>
              <a:rPr lang="nl-BE" sz="2400" b="1"/>
              <a:t>Reaction 1.</a:t>
            </a:r>
            <a:r>
              <a:rPr lang="nl-BE" sz="2000"/>
              <a:t> </a:t>
            </a:r>
          </a:p>
          <a:p>
            <a:r>
              <a:rPr lang="nl-BE" sz="2000"/>
              <a:t>"Of course. I knew that already: </a:t>
            </a:r>
            <a:r>
              <a:rPr lang="nl-BE" sz="2000" b="1" u="sng"/>
              <a:t>All animals originated from the water.</a:t>
            </a:r>
            <a:r>
              <a:rPr lang="nl-BE" sz="2000"/>
              <a:t>"</a:t>
            </a:r>
          </a:p>
          <a:p>
            <a:endParaRPr lang="nl-BE" sz="2000"/>
          </a:p>
          <a:p>
            <a:r>
              <a:rPr lang="nl-BE" sz="2000"/>
              <a:t>But: the AAH is not about the transition from fish to amphibian, </a:t>
            </a:r>
          </a:p>
          <a:p>
            <a:r>
              <a:rPr lang="nl-BE" sz="2000"/>
              <a:t>        which took place 400 million years ago (mya), </a:t>
            </a:r>
          </a:p>
          <a:p>
            <a:r>
              <a:rPr lang="nl-BE" sz="2000"/>
              <a:t>        but about the transition from ape to human, from only 7 mya onwards.</a:t>
            </a:r>
          </a:p>
          <a:p>
            <a:endParaRPr lang="nl-BE" sz="2000"/>
          </a:p>
          <a:p>
            <a:r>
              <a:rPr lang="nl-BE" sz="2000"/>
              <a:t>Fish: fully aquatic (exc</a:t>
            </a:r>
            <a:r>
              <a:rPr lang="en-BE" sz="2000"/>
              <a:t>ept for example</a:t>
            </a:r>
            <a:r>
              <a:rPr lang="nl-BE" sz="2000"/>
              <a:t> lung fish)</a:t>
            </a:r>
          </a:p>
          <a:p>
            <a:r>
              <a:rPr lang="nl-BE" sz="2000">
                <a:sym typeface="Wingdings"/>
              </a:rPr>
              <a:t> </a:t>
            </a:r>
            <a:r>
              <a:rPr lang="nl-BE" sz="2000"/>
              <a:t>Amphibians: amphibious = semi-aquatic:          400 mya (Devonian)</a:t>
            </a:r>
          </a:p>
          <a:p>
            <a:r>
              <a:rPr lang="nl-BE" sz="2000"/>
              <a:t>     </a:t>
            </a:r>
            <a:r>
              <a:rPr lang="nl-BE" sz="2000">
                <a:sym typeface="Wingdings"/>
              </a:rPr>
              <a:t> </a:t>
            </a:r>
            <a:r>
              <a:rPr lang="nl-BE" sz="2000"/>
              <a:t>Reptiles: ancestor is fully terrestrial:              320 mya (Carboniferous)</a:t>
            </a:r>
          </a:p>
          <a:p>
            <a:r>
              <a:rPr lang="nl-BE" sz="2000"/>
              <a:t>           </a:t>
            </a:r>
            <a:r>
              <a:rPr lang="nl-BE" sz="2000">
                <a:sym typeface="Wingdings"/>
              </a:rPr>
              <a:t> Birds: ancestor is fully terrestrial               150 mya (late Jura)</a:t>
            </a:r>
            <a:endParaRPr lang="nl-BE" sz="2000"/>
          </a:p>
          <a:p>
            <a:r>
              <a:rPr lang="nl-BE" sz="2000"/>
              <a:t>           </a:t>
            </a:r>
            <a:r>
              <a:rPr lang="nl-BE" sz="2000">
                <a:sym typeface="Wingdings"/>
              </a:rPr>
              <a:t> </a:t>
            </a:r>
            <a:r>
              <a:rPr lang="nl-BE" sz="2000"/>
              <a:t>Mammals: ancestor is fully terrestrial      220  mya (Trias)</a:t>
            </a:r>
          </a:p>
          <a:p>
            <a:endParaRPr lang="nl-BE" sz="2000"/>
          </a:p>
          <a:p>
            <a:r>
              <a:rPr lang="nl-BE" sz="2000"/>
              <a:t>Hominoids (Apes): ancestor is (aqu?)arboreal         27 mya (Oligocene)</a:t>
            </a:r>
          </a:p>
          <a:p>
            <a:r>
              <a:rPr lang="nl-BE" sz="2000"/>
              <a:t>Latest ancestor gorilla - chimp - humans:                   7-10 mya</a:t>
            </a:r>
          </a:p>
          <a:p>
            <a:r>
              <a:rPr lang="nl-BE" sz="2000"/>
              <a:t>Semi-aquatic phase of direct human ancestors:       7-10 mya: Morgan</a:t>
            </a:r>
          </a:p>
          <a:p>
            <a:r>
              <a:rPr lang="nl-BE" sz="2000"/>
              <a:t>					            &lt; 2-0.2 mya ago: Verhaegen</a:t>
            </a:r>
          </a:p>
          <a:p>
            <a:endParaRPr lang="nl-BE" b="1"/>
          </a:p>
        </p:txBody>
      </p:sp>
      <p:sp>
        <p:nvSpPr>
          <p:cNvPr id="3" name="Slide Number Placeholder 2"/>
          <p:cNvSpPr>
            <a:spLocks noGrp="1"/>
          </p:cNvSpPr>
          <p:nvPr>
            <p:ph type="sldNum" sz="quarter" idx="12"/>
          </p:nvPr>
        </p:nvSpPr>
        <p:spPr/>
        <p:txBody>
          <a:bodyPr/>
          <a:lstStyle/>
          <a:p>
            <a:fld id="{7B24C97D-8DA9-4D3C-9629-CF9FF4D008EC}" type="slidenum">
              <a:rPr lang="nl-BE" smtClean="0"/>
              <a:pPr/>
              <a:t>6</a:t>
            </a:fld>
            <a:endParaRPr lang="nl-BE"/>
          </a:p>
        </p:txBody>
      </p:sp>
      <p:sp>
        <p:nvSpPr>
          <p:cNvPr id="4" name="Oval 3"/>
          <p:cNvSpPr/>
          <p:nvPr/>
        </p:nvSpPr>
        <p:spPr>
          <a:xfrm>
            <a:off x="5334000" y="3581400"/>
            <a:ext cx="1066800" cy="53340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l 4"/>
          <p:cNvSpPr/>
          <p:nvPr/>
        </p:nvSpPr>
        <p:spPr>
          <a:xfrm>
            <a:off x="5334000" y="5486400"/>
            <a:ext cx="1828800" cy="114300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7" end="1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8" end="1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686800" cy="6032421"/>
          </a:xfrm>
          <a:prstGeom prst="rect">
            <a:avLst/>
          </a:prstGeom>
          <a:solidFill>
            <a:schemeClr val="accent1">
              <a:alpha val="49000"/>
            </a:schemeClr>
          </a:solidFill>
        </p:spPr>
        <p:txBody>
          <a:bodyPr wrap="square" rtlCol="0">
            <a:spAutoFit/>
          </a:bodyPr>
          <a:lstStyle/>
          <a:p>
            <a:r>
              <a:rPr lang="nl-BE" sz="2000" b="1"/>
              <a:t>Is knowing about our exact past history a purely academic matter?</a:t>
            </a:r>
          </a:p>
          <a:p>
            <a:endParaRPr lang="nl-BE" b="1"/>
          </a:p>
          <a:p>
            <a:r>
              <a:rPr lang="nl-BE" b="1"/>
              <a:t>Or may it have consequences for our health? </a:t>
            </a:r>
          </a:p>
          <a:p>
            <a:r>
              <a:rPr lang="nl-BE" b="1"/>
              <a:t>Some possible examples of diseases that can be better understood:</a:t>
            </a:r>
          </a:p>
          <a:p>
            <a:endParaRPr lang="nl-BE"/>
          </a:p>
          <a:p>
            <a:r>
              <a:rPr lang="en-US">
                <a:sym typeface="Wingdings"/>
              </a:rPr>
              <a:t>Fully upright posture  Back ache (hernia)</a:t>
            </a:r>
          </a:p>
          <a:p>
            <a:r>
              <a:rPr lang="nl-BE"/>
              <a:t>Varices </a:t>
            </a:r>
            <a:r>
              <a:rPr lang="en-US">
                <a:sym typeface="Wingdings"/>
              </a:rPr>
              <a:t> We have special external venes. With age - standing upright too long: defects</a:t>
            </a:r>
          </a:p>
          <a:p>
            <a:r>
              <a:rPr lang="en-US">
                <a:sym typeface="Wingdings"/>
              </a:rPr>
              <a:t>Acne: sebaceous glands produce oily substance, for waterproofing hair and skin</a:t>
            </a:r>
          </a:p>
          <a:p>
            <a:r>
              <a:rPr lang="en-US">
                <a:sym typeface="Wingdings"/>
              </a:rPr>
              <a:t>	become large and very active during puberty (&lt;-&gt; apes)</a:t>
            </a:r>
          </a:p>
          <a:p>
            <a:r>
              <a:rPr lang="en-US">
                <a:sym typeface="Wingdings"/>
              </a:rPr>
              <a:t>Lack of seafood  mental retardation, cretinism, ADHD</a:t>
            </a:r>
          </a:p>
          <a:p>
            <a:r>
              <a:rPr lang="en-US">
                <a:sym typeface="Wingdings"/>
              </a:rPr>
              <a:t>                              pre-eclampsia?: due to conflict between mother and foetus</a:t>
            </a:r>
          </a:p>
          <a:p>
            <a:r>
              <a:rPr lang="en-US">
                <a:sym typeface="Wingdings"/>
              </a:rPr>
              <a:t>  	                 because pregnant women do not get the right food?: sea food</a:t>
            </a:r>
          </a:p>
          <a:p>
            <a:r>
              <a:rPr lang="nl-BE"/>
              <a:t>Descended larynx </a:t>
            </a:r>
            <a:r>
              <a:rPr lang="en-US">
                <a:sym typeface="Wingdings"/>
              </a:rPr>
              <a:t></a:t>
            </a:r>
            <a:r>
              <a:rPr lang="nl-BE"/>
              <a:t> free uvula </a:t>
            </a:r>
            <a:r>
              <a:rPr lang="en-US">
                <a:sym typeface="Wingdings"/>
              </a:rPr>
              <a:t> Sudden Infant Death Syndrome (SIDS)</a:t>
            </a:r>
          </a:p>
          <a:p>
            <a:r>
              <a:rPr lang="nl-BE"/>
              <a:t>                                                        </a:t>
            </a:r>
            <a:r>
              <a:rPr lang="en-US">
                <a:sym typeface="Wingdings"/>
              </a:rPr>
              <a:t> Sleep apnoea  Chronic fatigue</a:t>
            </a:r>
          </a:p>
          <a:p>
            <a:r>
              <a:rPr lang="en-US">
                <a:sym typeface="Wingdings"/>
              </a:rPr>
              <a:t> 				                 Depression</a:t>
            </a:r>
            <a:endParaRPr lang="nl-BE"/>
          </a:p>
          <a:p>
            <a:r>
              <a:rPr lang="en-US">
                <a:sym typeface="Wingdings"/>
              </a:rPr>
              <a:t>Ear exostoses: overall: 2%, swimmers: 43%. Also observed in </a:t>
            </a:r>
            <a:r>
              <a:rPr lang="en-US" i="1">
                <a:sym typeface="Wingdings"/>
              </a:rPr>
              <a:t>H. erectus</a:t>
            </a:r>
            <a:r>
              <a:rPr lang="en-US">
                <a:sym typeface="Wingdings"/>
              </a:rPr>
              <a:t>!</a:t>
            </a:r>
          </a:p>
          <a:p>
            <a:r>
              <a:rPr lang="en-US">
                <a:sym typeface="Wingdings"/>
              </a:rPr>
              <a:t>Mouth breathing  Throat infections, chronic bronchial disorders</a:t>
            </a:r>
          </a:p>
          <a:p>
            <a:r>
              <a:rPr lang="en-US">
                <a:sym typeface="Wingdings"/>
              </a:rPr>
              <a:t>Sinuses. Ethmoid sinus typically human   sinusitis</a:t>
            </a:r>
          </a:p>
          <a:p>
            <a:endParaRPr lang="en-US">
              <a:sym typeface="Wingdings"/>
            </a:endParaRPr>
          </a:p>
          <a:p>
            <a:r>
              <a:rPr lang="en-US" sz="1400">
                <a:sym typeface="Wingdings"/>
              </a:rPr>
              <a:t>Verhaegen M. 1987. </a:t>
            </a:r>
            <a:r>
              <a:rPr lang="en-US" sz="1400"/>
              <a:t>The aquatic ape theory and some common diseases. Med Hypotheses 24: 293-299. </a:t>
            </a:r>
          </a:p>
          <a:p>
            <a:r>
              <a:rPr lang="en-US" sz="1400">
                <a:sym typeface="Wingdings"/>
              </a:rPr>
              <a:t>Morgan E. 1990. The scars of evolution.  Souvenir, London.</a:t>
            </a:r>
          </a:p>
          <a:p>
            <a:r>
              <a:rPr lang="en-US" sz="1400">
                <a:sym typeface="Wingdings"/>
              </a:rPr>
              <a:t>Morgan E. 1997. The aquatic ape hypothesis. Souvenir, London.</a:t>
            </a:r>
          </a:p>
        </p:txBody>
      </p:sp>
      <p:sp>
        <p:nvSpPr>
          <p:cNvPr id="3" name="Slide Number Placeholder 2"/>
          <p:cNvSpPr>
            <a:spLocks noGrp="1"/>
          </p:cNvSpPr>
          <p:nvPr>
            <p:ph type="sldNum" sz="quarter" idx="12"/>
          </p:nvPr>
        </p:nvSpPr>
        <p:spPr/>
        <p:txBody>
          <a:bodyPr/>
          <a:lstStyle/>
          <a:p>
            <a:fld id="{7B24C97D-8DA9-4D3C-9629-CF9FF4D008EC}" type="slidenum">
              <a:rPr lang="nl-BE" smtClean="0"/>
              <a:pPr/>
              <a:t>60</a:t>
            </a:fld>
            <a:endParaRPr lang="nl-BE"/>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4274" t="62928" r="13498" b="16511"/>
          <a:stretch/>
        </p:blipFill>
        <p:spPr>
          <a:xfrm>
            <a:off x="1530230" y="2425245"/>
            <a:ext cx="4810798" cy="3363482"/>
          </a:xfrm>
          <a:prstGeom prst="rect">
            <a:avLst/>
          </a:prstGeom>
        </p:spPr>
      </p:pic>
    </p:spTree>
    <p:extLst>
      <p:ext uri="{BB962C8B-B14F-4D97-AF65-F5344CB8AC3E}">
        <p14:creationId xmlns:p14="http://schemas.microsoft.com/office/powerpoint/2010/main" val="20320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13" end="1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pPr>
              <a:defRPr/>
            </a:pPr>
            <a:r>
              <a:rPr lang="nl-BE"/>
              <a:t>27/05/2011</a:t>
            </a:r>
          </a:p>
        </p:txBody>
      </p:sp>
      <p:sp>
        <p:nvSpPr>
          <p:cNvPr id="82945" name="Rectangle 2"/>
          <p:cNvSpPr>
            <a:spLocks noChangeArrowheads="1"/>
          </p:cNvSpPr>
          <p:nvPr/>
        </p:nvSpPr>
        <p:spPr bwMode="auto">
          <a:xfrm>
            <a:off x="627324" y="804208"/>
            <a:ext cx="7983276" cy="1938992"/>
          </a:xfrm>
          <a:prstGeom prst="rect">
            <a:avLst/>
          </a:prstGeom>
          <a:solidFill>
            <a:schemeClr val="bg2">
              <a:lumMod val="90000"/>
            </a:schemeClr>
          </a:solidFill>
          <a:ln w="25400">
            <a:solidFill>
              <a:schemeClr val="accent1">
                <a:shade val="50000"/>
              </a:schemeClr>
            </a:solidFill>
            <a:miter lim="800000"/>
            <a:headEnd/>
            <a:tailEnd/>
          </a:ln>
          <a:effectLst/>
        </p:spPr>
        <p:txBody>
          <a:bodyPr wrap="none" anchor="ctr">
            <a:spAutoFit/>
          </a:bodyPr>
          <a:lstStyle/>
          <a:p>
            <a:pPr algn="ctr" fontAlgn="base">
              <a:spcBef>
                <a:spcPct val="0"/>
              </a:spcBef>
              <a:spcAft>
                <a:spcPct val="0"/>
              </a:spcAft>
              <a:defRPr/>
            </a:pPr>
            <a:r>
              <a:rPr lang="en-US" sz="2000">
                <a:latin typeface="Times New Roman" pitchFamily="18" charset="0"/>
                <a:ea typeface="Calibri" pitchFamily="34" charset="0"/>
                <a:cs typeface="Times New Roman" pitchFamily="18" charset="0"/>
              </a:rPr>
              <a:t>My thesis is, of course, only a speculation </a:t>
            </a:r>
          </a:p>
          <a:p>
            <a:pPr algn="ctr" fontAlgn="base">
              <a:spcBef>
                <a:spcPct val="0"/>
              </a:spcBef>
              <a:spcAft>
                <a:spcPct val="0"/>
              </a:spcAft>
              <a:defRPr/>
            </a:pPr>
            <a:r>
              <a:rPr lang="en-US" sz="2000">
                <a:latin typeface="Times New Roman" pitchFamily="18" charset="0"/>
                <a:ea typeface="Calibri" pitchFamily="34" charset="0"/>
                <a:cs typeface="Times New Roman" pitchFamily="18" charset="0"/>
              </a:rPr>
              <a:t>- a hypothesis to be discussed and  tested against further lines of evidence. </a:t>
            </a:r>
          </a:p>
          <a:p>
            <a:pPr algn="ctr" fontAlgn="base">
              <a:spcBef>
                <a:spcPct val="0"/>
              </a:spcBef>
              <a:spcAft>
                <a:spcPct val="0"/>
              </a:spcAft>
              <a:defRPr/>
            </a:pPr>
            <a:r>
              <a:rPr lang="en-US" sz="2000">
                <a:latin typeface="Times New Roman" pitchFamily="18" charset="0"/>
                <a:ea typeface="Calibri" pitchFamily="34" charset="0"/>
                <a:cs typeface="Times New Roman" pitchFamily="18" charset="0"/>
              </a:rPr>
              <a:t>Such ideas are useful only if they stimulate fresh inquiries </a:t>
            </a:r>
          </a:p>
          <a:p>
            <a:pPr algn="ctr" fontAlgn="base">
              <a:spcBef>
                <a:spcPct val="0"/>
              </a:spcBef>
              <a:spcAft>
                <a:spcPct val="0"/>
              </a:spcAft>
              <a:defRPr/>
            </a:pPr>
            <a:r>
              <a:rPr lang="en-US" sz="2000">
                <a:latin typeface="Times New Roman" pitchFamily="18" charset="0"/>
                <a:ea typeface="Calibri" pitchFamily="34" charset="0"/>
                <a:cs typeface="Times New Roman" pitchFamily="18" charset="0"/>
              </a:rPr>
              <a:t>which may bring us nearer the truth.</a:t>
            </a:r>
          </a:p>
          <a:p>
            <a:pPr algn="ctr" fontAlgn="base">
              <a:spcBef>
                <a:spcPct val="0"/>
              </a:spcBef>
              <a:spcAft>
                <a:spcPct val="0"/>
              </a:spcAft>
              <a:defRPr/>
            </a:pPr>
            <a:endParaRPr lang="en-US" sz="2000">
              <a:latin typeface="Times New Roman" pitchFamily="18" charset="0"/>
              <a:cs typeface="Times New Roman" pitchFamily="18" charset="0"/>
            </a:endParaRPr>
          </a:p>
          <a:p>
            <a:pPr algn="ctr" fontAlgn="base">
              <a:spcBef>
                <a:spcPct val="0"/>
              </a:spcBef>
              <a:spcAft>
                <a:spcPct val="0"/>
              </a:spcAft>
              <a:defRPr/>
            </a:pPr>
            <a:r>
              <a:rPr lang="en-US" sz="2000" b="1">
                <a:latin typeface="Times New Roman" pitchFamily="18" charset="0"/>
                <a:cs typeface="Times New Roman" pitchFamily="18" charset="0"/>
              </a:rPr>
              <a:t>Alister Hardy. 1960. New Scientist </a:t>
            </a:r>
            <a:r>
              <a:rPr lang="nl-BE" sz="2000" b="1">
                <a:latin typeface="Times New Roman" pitchFamily="18" charset="0"/>
                <a:cs typeface="Times New Roman" pitchFamily="18" charset="0"/>
              </a:rPr>
              <a:t>7: 642-645</a:t>
            </a:r>
            <a:endParaRPr lang="en-US" sz="3200" b="1">
              <a:latin typeface="Times New Roman" pitchFamily="18" charset="0"/>
              <a:cs typeface="Times New Roman" pitchFamily="18" charset="0"/>
            </a:endParaRPr>
          </a:p>
        </p:txBody>
      </p:sp>
      <p:sp>
        <p:nvSpPr>
          <p:cNvPr id="4" name="Text Box 3"/>
          <p:cNvSpPr txBox="1">
            <a:spLocks noGrp="1"/>
          </p:cNvSpPr>
          <p:nvPr/>
        </p:nvSpPr>
        <p:spPr>
          <a:xfrm>
            <a:off x="6553200" y="6356350"/>
            <a:ext cx="2133600" cy="365125"/>
          </a:xfrm>
          <a:prstGeom prst="rect">
            <a:avLst/>
          </a:prstGeom>
          <a:noFill/>
        </p:spPr>
        <p:txBody>
          <a:bodyPr anchor="ctr"/>
          <a:lstStyle/>
          <a:p>
            <a:pPr algn="r">
              <a:defRPr/>
            </a:pPr>
            <a:r>
              <a:rPr lang="nl-BE" sz="1200">
                <a:solidFill>
                  <a:schemeClr val="tx1">
                    <a:tint val="75000"/>
                  </a:schemeClr>
                </a:solidFill>
              </a:rPr>
              <a:t>59</a:t>
            </a:r>
          </a:p>
        </p:txBody>
      </p:sp>
      <p:sp>
        <p:nvSpPr>
          <p:cNvPr id="5" name="Text Box 4"/>
          <p:cNvSpPr txBox="1">
            <a:spLocks noChangeArrowheads="1"/>
          </p:cNvSpPr>
          <p:nvPr/>
        </p:nvSpPr>
        <p:spPr bwMode="auto">
          <a:xfrm>
            <a:off x="381000" y="2895600"/>
            <a:ext cx="8595623" cy="3447098"/>
          </a:xfrm>
          <a:prstGeom prst="rect">
            <a:avLst/>
          </a:prstGeom>
          <a:solidFill>
            <a:schemeClr val="bg2">
              <a:lumMod val="75000"/>
            </a:schemeClr>
          </a:solidFill>
          <a:ln w="25400">
            <a:solidFill>
              <a:schemeClr val="accent1"/>
            </a:solidFill>
            <a:miter lim="800000"/>
            <a:headEnd/>
            <a:tailEnd/>
          </a:ln>
        </p:spPr>
        <p:txBody>
          <a:bodyPr wrap="none">
            <a:spAutoFit/>
          </a:bodyPr>
          <a:lstStyle/>
          <a:p>
            <a:pPr fontAlgn="base">
              <a:spcBef>
                <a:spcPct val="0"/>
              </a:spcBef>
              <a:spcAft>
                <a:spcPct val="0"/>
              </a:spcAft>
            </a:pPr>
            <a:r>
              <a:rPr lang="nl-BE" sz="2000">
                <a:latin typeface="Times New Roman" pitchFamily="18" charset="0"/>
                <a:cs typeface="Times New Roman" pitchFamily="18" charset="0"/>
              </a:rPr>
              <a:t>There may be sound reasons why the aquatic model, like the savannah one, </a:t>
            </a:r>
          </a:p>
          <a:p>
            <a:pPr fontAlgn="base">
              <a:spcBef>
                <a:spcPct val="0"/>
              </a:spcBef>
              <a:spcAft>
                <a:spcPct val="0"/>
              </a:spcAft>
            </a:pPr>
            <a:r>
              <a:rPr lang="nl-BE" sz="2000">
                <a:latin typeface="Times New Roman" pitchFamily="18" charset="0"/>
                <a:cs typeface="Times New Roman" pitchFamily="18" charset="0"/>
              </a:rPr>
              <a:t>will in the end, after careful scrutiny, have to be abandoned.  </a:t>
            </a:r>
          </a:p>
          <a:p>
            <a:pPr fontAlgn="base">
              <a:spcBef>
                <a:spcPct val="0"/>
              </a:spcBef>
              <a:spcAft>
                <a:spcPct val="0"/>
              </a:spcAft>
            </a:pPr>
            <a:endParaRPr lang="nl-BE" sz="2000">
              <a:latin typeface="Times New Roman" pitchFamily="18" charset="0"/>
              <a:cs typeface="Times New Roman" pitchFamily="18" charset="0"/>
            </a:endParaRPr>
          </a:p>
          <a:p>
            <a:pPr fontAlgn="base">
              <a:spcBef>
                <a:spcPct val="0"/>
              </a:spcBef>
              <a:spcAft>
                <a:spcPct val="0"/>
              </a:spcAft>
            </a:pPr>
            <a:r>
              <a:rPr lang="nl-BE" sz="2000">
                <a:latin typeface="Times New Roman" pitchFamily="18" charset="0"/>
                <a:cs typeface="Times New Roman" pitchFamily="18" charset="0"/>
              </a:rPr>
              <a:t>But there is no case for rejecting it out of hand. </a:t>
            </a:r>
          </a:p>
          <a:p>
            <a:pPr fontAlgn="base">
              <a:spcBef>
                <a:spcPct val="0"/>
              </a:spcBef>
              <a:spcAft>
                <a:spcPct val="0"/>
              </a:spcAft>
            </a:pPr>
            <a:r>
              <a:rPr lang="nl-BE" sz="2000">
                <a:latin typeface="Times New Roman" pitchFamily="18" charset="0"/>
                <a:cs typeface="Times New Roman" pitchFamily="18" charset="0"/>
              </a:rPr>
              <a:t>Over the past ten years it has been adjusted and modified</a:t>
            </a:r>
          </a:p>
          <a:p>
            <a:pPr fontAlgn="base">
              <a:spcBef>
                <a:spcPct val="0"/>
              </a:spcBef>
              <a:spcAft>
                <a:spcPct val="0"/>
              </a:spcAft>
            </a:pPr>
            <a:r>
              <a:rPr lang="nl-BE" sz="2000">
                <a:latin typeface="Times New Roman" pitchFamily="18" charset="0"/>
                <a:cs typeface="Times New Roman" pitchFamily="18" charset="0"/>
              </a:rPr>
              <a:t>to meet valid objections and to accomodate new data.</a:t>
            </a:r>
          </a:p>
          <a:p>
            <a:pPr fontAlgn="base">
              <a:spcBef>
                <a:spcPct val="0"/>
              </a:spcBef>
              <a:spcAft>
                <a:spcPct val="0"/>
              </a:spcAft>
            </a:pPr>
            <a:endParaRPr lang="nl-BE" sz="2000">
              <a:latin typeface="Times New Roman" pitchFamily="18" charset="0"/>
              <a:cs typeface="Times New Roman" pitchFamily="18" charset="0"/>
            </a:endParaRPr>
          </a:p>
          <a:p>
            <a:pPr fontAlgn="base">
              <a:spcBef>
                <a:spcPct val="0"/>
              </a:spcBef>
              <a:spcAft>
                <a:spcPct val="0"/>
              </a:spcAft>
            </a:pPr>
            <a:r>
              <a:rPr lang="nl-BE" sz="2000">
                <a:latin typeface="Times New Roman" pitchFamily="18" charset="0"/>
                <a:cs typeface="Times New Roman" pitchFamily="18" charset="0"/>
              </a:rPr>
              <a:t>For those who have assumed that there is something inherently untenable about it,</a:t>
            </a:r>
          </a:p>
          <a:p>
            <a:pPr fontAlgn="base">
              <a:spcBef>
                <a:spcPct val="0"/>
              </a:spcBef>
              <a:spcAft>
                <a:spcPct val="0"/>
              </a:spcAft>
            </a:pPr>
            <a:r>
              <a:rPr lang="nl-BE" sz="2000">
                <a:latin typeface="Times New Roman" pitchFamily="18" charset="0"/>
                <a:cs typeface="Times New Roman" pitchFamily="18" charset="0"/>
              </a:rPr>
              <a:t>it is time to think again.</a:t>
            </a:r>
          </a:p>
          <a:p>
            <a:pPr fontAlgn="base">
              <a:spcBef>
                <a:spcPct val="0"/>
              </a:spcBef>
              <a:spcAft>
                <a:spcPct val="0"/>
              </a:spcAft>
            </a:pPr>
            <a:endParaRPr lang="nl-BE" sz="2000">
              <a:latin typeface="Times New Roman" pitchFamily="18" charset="0"/>
              <a:cs typeface="Times New Roman" pitchFamily="18" charset="0"/>
            </a:endParaRPr>
          </a:p>
          <a:p>
            <a:pPr algn="ctr" fontAlgn="base">
              <a:spcBef>
                <a:spcPct val="0"/>
              </a:spcBef>
              <a:spcAft>
                <a:spcPct val="0"/>
              </a:spcAft>
            </a:pPr>
            <a:r>
              <a:rPr lang="nl-BE" b="1">
                <a:latin typeface="Times New Roman" pitchFamily="18" charset="0"/>
                <a:cs typeface="Times New Roman" pitchFamily="18" charset="0"/>
              </a:rPr>
              <a:t>Elaine Morgan. 1997. The aquatic ape hypothesis. Page 20.</a:t>
            </a:r>
          </a:p>
        </p:txBody>
      </p:sp>
      <p:sp>
        <p:nvSpPr>
          <p:cNvPr id="7" name="TextBox 6"/>
          <p:cNvSpPr txBox="1"/>
          <p:nvPr/>
        </p:nvSpPr>
        <p:spPr>
          <a:xfrm>
            <a:off x="2974403" y="152400"/>
            <a:ext cx="2716641" cy="400110"/>
          </a:xfrm>
          <a:prstGeom prst="rect">
            <a:avLst/>
          </a:prstGeom>
          <a:noFill/>
        </p:spPr>
        <p:txBody>
          <a:bodyPr wrap="none" rtlCol="0">
            <a:spAutoFit/>
          </a:bodyPr>
          <a:lstStyle/>
          <a:p>
            <a:r>
              <a:rPr lang="nl-BE" sz="2000" b="1"/>
              <a:t>Are AH adepts fanatics?</a:t>
            </a:r>
          </a:p>
        </p:txBody>
      </p:sp>
    </p:spTree>
    <p:extLst>
      <p:ext uri="{BB962C8B-B14F-4D97-AF65-F5344CB8AC3E}">
        <p14:creationId xmlns:p14="http://schemas.microsoft.com/office/powerpoint/2010/main" val="25142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556" y="152399"/>
            <a:ext cx="7103228" cy="2985433"/>
          </a:xfrm>
          <a:prstGeom prst="rect">
            <a:avLst/>
          </a:prstGeom>
          <a:noFill/>
        </p:spPr>
        <p:txBody>
          <a:bodyPr wrap="none" rtlCol="0">
            <a:spAutoFit/>
          </a:bodyPr>
          <a:lstStyle/>
          <a:p>
            <a:pPr algn="ctr"/>
            <a:r>
              <a:rPr lang="nl-BE" sz="2800"/>
              <a:t>Was Man more aquatic in the past?</a:t>
            </a:r>
          </a:p>
          <a:p>
            <a:pPr algn="ctr"/>
            <a:endParaRPr lang="nl-BE" sz="2800"/>
          </a:p>
          <a:p>
            <a:pPr algn="ctr"/>
            <a:r>
              <a:rPr lang="nl-NL" sz="2800"/>
              <a:t>Slides available (from 5 november onwards) at: </a:t>
            </a:r>
            <a:endParaRPr lang="nl-BE" sz="1600"/>
          </a:p>
          <a:p>
            <a:pPr algn="ctr"/>
            <a:r>
              <a:rPr lang="nl-BE" sz="1600" b="1">
                <a:hlinkClick r:id="rId2"/>
              </a:rPr>
              <a:t>http://users.ugent.be/~mvaneech/Index.html</a:t>
            </a:r>
            <a:endParaRPr lang="nl-BE" sz="1600" b="1"/>
          </a:p>
          <a:p>
            <a:pPr algn="ctr"/>
            <a:endParaRPr lang="nl-BE" sz="1600" b="1"/>
          </a:p>
          <a:p>
            <a:pPr algn="ctr"/>
            <a:endParaRPr lang="nl-BE" sz="2400"/>
          </a:p>
          <a:p>
            <a:pPr algn="ctr"/>
            <a:r>
              <a:rPr lang="nl-BE" sz="2400"/>
              <a:t>Mario Vaneechoutte</a:t>
            </a:r>
          </a:p>
          <a:p>
            <a:pPr algn="ctr"/>
            <a:r>
              <a:rPr lang="nl-BE" sz="2400"/>
              <a:t>Marc Verhaegen</a:t>
            </a:r>
          </a:p>
        </p:txBody>
      </p:sp>
      <p:pic>
        <p:nvPicPr>
          <p:cNvPr id="3" name="Picture 2" descr="COVER. Was-Man-More-Aquatic2.jpg"/>
          <p:cNvPicPr>
            <a:picLocks noChangeAspect="1"/>
          </p:cNvPicPr>
          <p:nvPr/>
        </p:nvPicPr>
        <p:blipFill>
          <a:blip r:embed="rId3" cstate="print"/>
          <a:stretch>
            <a:fillRect/>
          </a:stretch>
        </p:blipFill>
        <p:spPr>
          <a:xfrm>
            <a:off x="127473" y="2788025"/>
            <a:ext cx="3149127" cy="3896575"/>
          </a:xfrm>
          <a:prstGeom prst="rect">
            <a:avLst/>
          </a:prstGeom>
        </p:spPr>
      </p:pic>
      <p:pic>
        <p:nvPicPr>
          <p:cNvPr id="4" name="Picture 3" descr="Mario 3.jpg"/>
          <p:cNvPicPr>
            <a:picLocks noChangeAspect="1"/>
          </p:cNvPicPr>
          <p:nvPr/>
        </p:nvPicPr>
        <p:blipFill>
          <a:blip r:embed="rId4"/>
          <a:srcRect r="28910" b="25477"/>
          <a:stretch>
            <a:fillRect/>
          </a:stretch>
        </p:blipFill>
        <p:spPr>
          <a:xfrm>
            <a:off x="5638800" y="2743200"/>
            <a:ext cx="3505200" cy="3971070"/>
          </a:xfrm>
          <a:prstGeom prst="rect">
            <a:avLst/>
          </a:prstGeom>
        </p:spPr>
      </p:pic>
      <p:sp>
        <p:nvSpPr>
          <p:cNvPr id="5" name="Slide Number Placeholder 4"/>
          <p:cNvSpPr>
            <a:spLocks noGrp="1"/>
          </p:cNvSpPr>
          <p:nvPr>
            <p:ph type="sldNum" sz="quarter" idx="12"/>
          </p:nvPr>
        </p:nvSpPr>
        <p:spPr/>
        <p:txBody>
          <a:bodyPr/>
          <a:lstStyle/>
          <a:p>
            <a:fld id="{7B24C97D-8DA9-4D3C-9629-CF9FF4D008EC}" type="slidenum">
              <a:rPr lang="nl-BE" smtClean="0"/>
              <a:pPr/>
              <a:t>62</a:t>
            </a:fld>
            <a:endParaRPr lang="nl-BE"/>
          </a:p>
        </p:txBody>
      </p:sp>
      <p:pic>
        <p:nvPicPr>
          <p:cNvPr id="84993" name="Picture 1"/>
          <p:cNvPicPr>
            <a:picLocks noChangeAspect="1" noChangeArrowheads="1"/>
          </p:cNvPicPr>
          <p:nvPr/>
        </p:nvPicPr>
        <p:blipFill>
          <a:blip r:embed="rId5"/>
          <a:srcRect l="14445" t="54571" r="10000" b="18000"/>
          <a:stretch>
            <a:fillRect/>
          </a:stretch>
        </p:blipFill>
        <p:spPr bwMode="auto">
          <a:xfrm>
            <a:off x="6248400" y="1981200"/>
            <a:ext cx="2578100" cy="909918"/>
          </a:xfrm>
          <a:prstGeom prst="rect">
            <a:avLst/>
          </a:prstGeom>
          <a:noFill/>
          <a:ln w="9525">
            <a:noFill/>
            <a:miter lim="800000"/>
            <a:headEnd/>
            <a:tailEnd/>
          </a:ln>
        </p:spPr>
      </p:pic>
      <p:sp>
        <p:nvSpPr>
          <p:cNvPr id="8" name="Text Box 4"/>
          <p:cNvSpPr txBox="1"/>
          <p:nvPr/>
        </p:nvSpPr>
        <p:spPr>
          <a:xfrm>
            <a:off x="2743200" y="4572000"/>
            <a:ext cx="3335338" cy="2000250"/>
          </a:xfrm>
          <a:prstGeom prst="rect">
            <a:avLst/>
          </a:prstGeom>
          <a:solidFill>
            <a:schemeClr val="bg2">
              <a:lumMod val="75000"/>
            </a:schemeClr>
          </a:solidFill>
          <a:ln w="25400">
            <a:solidFill>
              <a:schemeClr val="accent1">
                <a:shade val="50000"/>
              </a:schemeClr>
            </a:solidFill>
          </a:ln>
        </p:spPr>
        <p:txBody>
          <a:bodyPr wrap="none">
            <a:spAutoFit/>
          </a:bodyPr>
          <a:lstStyle/>
          <a:p>
            <a:pPr algn="ctr">
              <a:defRPr/>
            </a:pPr>
            <a:r>
              <a:rPr lang="nl-BE" i="1"/>
              <a:t>The people along the sand</a:t>
            </a:r>
          </a:p>
          <a:p>
            <a:pPr algn="ctr">
              <a:defRPr/>
            </a:pPr>
            <a:r>
              <a:rPr lang="nl-BE" i="1"/>
              <a:t>All turn and look one way</a:t>
            </a:r>
          </a:p>
          <a:p>
            <a:pPr algn="ctr">
              <a:defRPr/>
            </a:pPr>
            <a:r>
              <a:rPr lang="nl-BE" i="1"/>
              <a:t>They turn their back to the land</a:t>
            </a:r>
          </a:p>
          <a:p>
            <a:pPr algn="ctr">
              <a:defRPr/>
            </a:pPr>
            <a:r>
              <a:rPr lang="nl-BE" i="1"/>
              <a:t>They look at the sea all day</a:t>
            </a:r>
          </a:p>
          <a:p>
            <a:pPr algn="ctr">
              <a:defRPr/>
            </a:pPr>
            <a:r>
              <a:rPr lang="nl-BE" b="1"/>
              <a:t>Robert Frost</a:t>
            </a:r>
          </a:p>
          <a:p>
            <a:pPr algn="ctr">
              <a:defRPr/>
            </a:pPr>
            <a:endParaRPr lang="nl-BE"/>
          </a:p>
          <a:p>
            <a:pPr algn="ctr">
              <a:defRPr/>
            </a:pPr>
            <a:r>
              <a:rPr lang="nl-BE" sz="1600"/>
              <a:t>Quoted by Elaine Morgan. 1997. AAH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24C97D-8DA9-4D3C-9629-CF9FF4D008EC}" type="slidenum">
              <a:rPr lang="nl-BE" smtClean="0"/>
              <a:pPr/>
              <a:t>63</a:t>
            </a:fld>
            <a:endParaRPr lang="nl-BE"/>
          </a:p>
        </p:txBody>
      </p:sp>
      <p:pic>
        <p:nvPicPr>
          <p:cNvPr id="3" name="Picture 2" descr="C:\Users\mvaneech\Documents\Mario Central\_Manuscripts in preparation\_Mario Vaneechoutte\_New AAT BOOK\Literature\Figures\Go 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772400" cy="567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270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38636"/>
            <a:ext cx="8915400" cy="7017306"/>
          </a:xfrm>
          <a:prstGeom prst="rect">
            <a:avLst/>
          </a:prstGeom>
          <a:solidFill>
            <a:schemeClr val="accent1">
              <a:alpha val="65000"/>
            </a:schemeClr>
          </a:solidFill>
        </p:spPr>
        <p:txBody>
          <a:bodyPr wrap="square">
            <a:spAutoFit/>
          </a:bodyPr>
          <a:lstStyle/>
          <a:p>
            <a:pPr>
              <a:lnSpc>
                <a:spcPts val="2000"/>
              </a:lnSpc>
            </a:pPr>
            <a:r>
              <a:rPr lang="nl-BE" sz="2000" b="1"/>
              <a:t>Introduction: </a:t>
            </a:r>
          </a:p>
          <a:p>
            <a:pPr>
              <a:lnSpc>
                <a:spcPts val="2000"/>
              </a:lnSpc>
            </a:pPr>
            <a:r>
              <a:rPr lang="nl-BE" sz="2000" b="1"/>
              <a:t>Reactions to the notion that our ancestors may have been more aquatic</a:t>
            </a:r>
          </a:p>
          <a:p>
            <a:pPr>
              <a:lnSpc>
                <a:spcPts val="2000"/>
              </a:lnSpc>
            </a:pPr>
            <a:r>
              <a:rPr lang="nl-BE" sz="2400" b="1"/>
              <a:t>Reaction 2: </a:t>
            </a:r>
            <a:endParaRPr lang="nl-BE" sz="2000" b="1"/>
          </a:p>
          <a:p>
            <a:pPr>
              <a:lnSpc>
                <a:spcPts val="2000"/>
              </a:lnSpc>
            </a:pPr>
            <a:r>
              <a:rPr lang="nl-BE" sz="2000"/>
              <a:t>"Going back to the water: </a:t>
            </a:r>
            <a:r>
              <a:rPr lang="nl-BE" sz="2000" b="1" u="sng"/>
              <a:t>what a crazy idea!</a:t>
            </a:r>
            <a:r>
              <a:rPr lang="nl-BE" sz="2000"/>
              <a:t>"</a:t>
            </a:r>
          </a:p>
          <a:p>
            <a:pPr>
              <a:lnSpc>
                <a:spcPts val="2000"/>
              </a:lnSpc>
            </a:pPr>
            <a:endParaRPr lang="nl-BE" sz="2000" b="1"/>
          </a:p>
          <a:p>
            <a:pPr>
              <a:lnSpc>
                <a:spcPts val="2000"/>
              </a:lnSpc>
            </a:pPr>
            <a:r>
              <a:rPr lang="nl-BE"/>
              <a:t>In fact, transitions between different habitats happen all of the time during evolution.</a:t>
            </a:r>
          </a:p>
          <a:p>
            <a:pPr>
              <a:lnSpc>
                <a:spcPts val="2000"/>
              </a:lnSpc>
            </a:pPr>
            <a:r>
              <a:rPr lang="nl-NL"/>
              <a:t>Moreover: it is a driving force for innovation in evolution</a:t>
            </a:r>
            <a:endParaRPr lang="nl-BE"/>
          </a:p>
          <a:p>
            <a:pPr>
              <a:lnSpc>
                <a:spcPts val="2000"/>
              </a:lnSpc>
            </a:pPr>
            <a:r>
              <a:rPr lang="nl-BE"/>
              <a:t>When not specialized too strongly, animal groups may switch </a:t>
            </a:r>
          </a:p>
          <a:p>
            <a:pPr>
              <a:lnSpc>
                <a:spcPts val="2000"/>
              </a:lnSpc>
            </a:pPr>
            <a:r>
              <a:rPr lang="nl-BE"/>
              <a:t>water, land, tree, air habitats, when environmental conditions are changing</a:t>
            </a:r>
          </a:p>
          <a:p>
            <a:pPr>
              <a:lnSpc>
                <a:spcPts val="2000"/>
              </a:lnSpc>
            </a:pPr>
            <a:endParaRPr lang="nl-BE"/>
          </a:p>
          <a:p>
            <a:pPr>
              <a:lnSpc>
                <a:spcPts val="2000"/>
              </a:lnSpc>
            </a:pPr>
            <a:r>
              <a:rPr lang="nl-BE" b="1"/>
              <a:t>Reptiles</a:t>
            </a:r>
          </a:p>
          <a:p>
            <a:pPr>
              <a:lnSpc>
                <a:spcPts val="2000"/>
              </a:lnSpc>
            </a:pPr>
            <a:r>
              <a:rPr lang="nl-BE"/>
              <a:t>land to land-water: </a:t>
            </a:r>
            <a:r>
              <a:rPr lang="nl-BE" i="1"/>
              <a:t>Ichtyosaurus </a:t>
            </a:r>
            <a:r>
              <a:rPr lang="nl-BE"/>
              <a:t>(†), </a:t>
            </a:r>
            <a:r>
              <a:rPr lang="nl-BE" i="1"/>
              <a:t>Mosasaurus </a:t>
            </a:r>
            <a:r>
              <a:rPr lang="nl-BE"/>
              <a:t>(†), </a:t>
            </a:r>
            <a:endParaRPr lang="en-BE"/>
          </a:p>
          <a:p>
            <a:pPr>
              <a:lnSpc>
                <a:spcPts val="2000"/>
              </a:lnSpc>
            </a:pPr>
            <a:r>
              <a:rPr lang="en-BE"/>
              <a:t>                                   </a:t>
            </a:r>
            <a:r>
              <a:rPr lang="nl-BE"/>
              <a:t>tortoises, crocodiles, </a:t>
            </a:r>
            <a:r>
              <a:rPr lang="en-BE"/>
              <a:t>sea leguans, </a:t>
            </a:r>
            <a:r>
              <a:rPr lang="nl-BE"/>
              <a:t>water snakes</a:t>
            </a:r>
          </a:p>
          <a:p>
            <a:pPr>
              <a:lnSpc>
                <a:spcPts val="2000"/>
              </a:lnSpc>
            </a:pPr>
            <a:r>
              <a:rPr lang="nl-BE"/>
              <a:t>land to land-air: </a:t>
            </a:r>
            <a:r>
              <a:rPr lang="nl-BE" i="1"/>
              <a:t>Pterosaurus </a:t>
            </a:r>
            <a:r>
              <a:rPr lang="nl-BE"/>
              <a:t>(†), </a:t>
            </a:r>
            <a:r>
              <a:rPr lang="nl-BE" i="1"/>
              <a:t>Archaeopteryx</a:t>
            </a:r>
            <a:r>
              <a:rPr lang="nl-BE"/>
              <a:t> (†)</a:t>
            </a:r>
            <a:r>
              <a:rPr lang="en-BE"/>
              <a:t>,</a:t>
            </a:r>
            <a:r>
              <a:rPr lang="nl-BE"/>
              <a:t> birds</a:t>
            </a:r>
          </a:p>
          <a:p>
            <a:pPr>
              <a:lnSpc>
                <a:spcPts val="2000"/>
              </a:lnSpc>
            </a:pPr>
            <a:endParaRPr lang="nl-BE"/>
          </a:p>
          <a:p>
            <a:pPr>
              <a:lnSpc>
                <a:spcPts val="2000"/>
              </a:lnSpc>
            </a:pPr>
            <a:r>
              <a:rPr lang="nl-BE" b="1"/>
              <a:t>Birds (bipedal)</a:t>
            </a:r>
          </a:p>
          <a:p>
            <a:pPr>
              <a:lnSpc>
                <a:spcPts val="2000"/>
              </a:lnSpc>
            </a:pPr>
            <a:r>
              <a:rPr lang="nl-BE"/>
              <a:t>land-air to land: ostriches, kiwi, dodo (†) </a:t>
            </a:r>
          </a:p>
          <a:p>
            <a:pPr>
              <a:lnSpc>
                <a:spcPts val="2000"/>
              </a:lnSpc>
            </a:pPr>
            <a:r>
              <a:rPr lang="nl-BE"/>
              <a:t>land-air to land-water: penguins</a:t>
            </a:r>
          </a:p>
          <a:p>
            <a:pPr>
              <a:lnSpc>
                <a:spcPts val="2000"/>
              </a:lnSpc>
            </a:pPr>
            <a:endParaRPr lang="nl-BE"/>
          </a:p>
          <a:p>
            <a:pPr>
              <a:lnSpc>
                <a:spcPts val="2000"/>
              </a:lnSpc>
            </a:pPr>
            <a:r>
              <a:rPr lang="nl-BE" b="1"/>
              <a:t>Mammals</a:t>
            </a:r>
          </a:p>
          <a:p>
            <a:pPr>
              <a:lnSpc>
                <a:spcPts val="2000"/>
              </a:lnSpc>
            </a:pPr>
            <a:r>
              <a:rPr lang="nl-BE"/>
              <a:t>land to air: bats</a:t>
            </a:r>
          </a:p>
          <a:p>
            <a:pPr>
              <a:lnSpc>
                <a:spcPts val="2000"/>
              </a:lnSpc>
            </a:pPr>
            <a:r>
              <a:rPr lang="nl-BE"/>
              <a:t>land to water: deep water:      Cetacea: dolphins, whales</a:t>
            </a:r>
          </a:p>
          <a:p>
            <a:pPr>
              <a:lnSpc>
                <a:spcPts val="2000"/>
              </a:lnSpc>
            </a:pPr>
            <a:r>
              <a:rPr lang="nl-BE"/>
              <a:t>                          shallow water: Sirenia [sea cows]: dugongs and manatees</a:t>
            </a:r>
          </a:p>
          <a:p>
            <a:pPr>
              <a:lnSpc>
                <a:spcPts val="2000"/>
              </a:lnSpc>
            </a:pPr>
            <a:r>
              <a:rPr lang="nl-BE"/>
              <a:t>land to land-water: seals, sea lions, walruses, hippopotamus, ancestors (†) of elephants &amp; pigs</a:t>
            </a:r>
          </a:p>
          <a:p>
            <a:pPr>
              <a:lnSpc>
                <a:spcPts val="2000"/>
              </a:lnSpc>
            </a:pPr>
            <a:r>
              <a:rPr lang="nl-BE"/>
              <a:t>  		</a:t>
            </a:r>
            <a:r>
              <a:rPr lang="nl-BE" i="1"/>
              <a:t>Homo erectus? </a:t>
            </a:r>
            <a:r>
              <a:rPr lang="nl-BE"/>
              <a:t>(†) (2 million – 50 000 years ago)</a:t>
            </a:r>
          </a:p>
          <a:p>
            <a:pPr>
              <a:lnSpc>
                <a:spcPts val="2000"/>
              </a:lnSpc>
            </a:pPr>
            <a:r>
              <a:rPr lang="nl-BE"/>
              <a:t>land-water to land: elephants, pigs</a:t>
            </a:r>
          </a:p>
          <a:p>
            <a:pPr>
              <a:lnSpc>
                <a:spcPts val="2000"/>
              </a:lnSpc>
            </a:pPr>
            <a:r>
              <a:rPr lang="nl-BE"/>
              <a:t>	                  </a:t>
            </a:r>
            <a:r>
              <a:rPr lang="nl-BE" i="1"/>
              <a:t>Homo sapiens</a:t>
            </a:r>
            <a:r>
              <a:rPr lang="nl-BE"/>
              <a:t>? (200 000 years ago – present)</a:t>
            </a:r>
          </a:p>
        </p:txBody>
      </p:sp>
      <p:sp>
        <p:nvSpPr>
          <p:cNvPr id="3" name="Slide Number Placeholder 2"/>
          <p:cNvSpPr>
            <a:spLocks noGrp="1"/>
          </p:cNvSpPr>
          <p:nvPr>
            <p:ph type="sldNum" sz="quarter" idx="12"/>
          </p:nvPr>
        </p:nvSpPr>
        <p:spPr/>
        <p:txBody>
          <a:bodyPr/>
          <a:lstStyle/>
          <a:p>
            <a:fld id="{7B24C97D-8DA9-4D3C-9629-CF9FF4D008EC}" type="slidenum">
              <a:rPr lang="nl-BE" smtClean="0"/>
              <a:pPr/>
              <a:t>7</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22" end="2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24" end="2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5" end="2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055" y="506373"/>
            <a:ext cx="8915400" cy="4801314"/>
          </a:xfrm>
          <a:prstGeom prst="rect">
            <a:avLst/>
          </a:prstGeom>
          <a:solidFill>
            <a:schemeClr val="accent1">
              <a:alpha val="63000"/>
            </a:schemeClr>
          </a:solidFill>
        </p:spPr>
        <p:txBody>
          <a:bodyPr wrap="square" rtlCol="0">
            <a:spAutoFit/>
          </a:bodyPr>
          <a:lstStyle/>
          <a:p>
            <a:r>
              <a:rPr lang="nl-BE" sz="2000" b="1"/>
              <a:t>Introduction: </a:t>
            </a:r>
          </a:p>
          <a:p>
            <a:r>
              <a:rPr lang="nl-BE" sz="2000" b="1"/>
              <a:t>Reactions to the notion that our ancestors may have been more aquatic</a:t>
            </a:r>
          </a:p>
          <a:p>
            <a:endParaRPr lang="nl-BE" b="1"/>
          </a:p>
          <a:p>
            <a:r>
              <a:rPr lang="nl-BE" sz="2400" b="1"/>
              <a:t>Reaction  3:</a:t>
            </a:r>
            <a:r>
              <a:rPr lang="nl-BE" sz="2000" b="1"/>
              <a:t>  </a:t>
            </a:r>
          </a:p>
          <a:p>
            <a:r>
              <a:rPr lang="nl-BE" sz="2000" b="1"/>
              <a:t>"</a:t>
            </a:r>
            <a:r>
              <a:rPr lang="nl-BE" sz="2400"/>
              <a:t>What an odd proposition!: </a:t>
            </a:r>
          </a:p>
          <a:p>
            <a:r>
              <a:rPr lang="nl-BE" sz="2000"/>
              <a:t>The AH states that </a:t>
            </a:r>
            <a:r>
              <a:rPr lang="en-BE" sz="2000"/>
              <a:t>     </a:t>
            </a:r>
            <a:r>
              <a:rPr lang="nl-BE" sz="2000"/>
              <a:t>a) we first were arboreal quadrupedal apes, </a:t>
            </a:r>
          </a:p>
          <a:p>
            <a:r>
              <a:rPr lang="nl-BE" sz="2000"/>
              <a:t>                 thereafter </a:t>
            </a:r>
            <a:r>
              <a:rPr lang="en-BE" sz="2000"/>
              <a:t>   </a:t>
            </a:r>
            <a:r>
              <a:rPr lang="nl-BE" sz="2000"/>
              <a:t>b) </a:t>
            </a:r>
            <a:r>
              <a:rPr lang="nl-BE" sz="2000" b="1" u="sng"/>
              <a:t>we</a:t>
            </a:r>
            <a:r>
              <a:rPr lang="en-BE" sz="2000" b="1" u="sng"/>
              <a:t> we</a:t>
            </a:r>
            <a:r>
              <a:rPr lang="nl-BE" sz="2000" b="1" u="sng"/>
              <a:t>nt to the sea and turned into dolphins</a:t>
            </a:r>
            <a:r>
              <a:rPr lang="nl-BE" sz="2000"/>
              <a:t>, </a:t>
            </a:r>
          </a:p>
          <a:p>
            <a:r>
              <a:rPr lang="nl-BE" sz="2000"/>
              <a:t>                             and </a:t>
            </a:r>
            <a:r>
              <a:rPr lang="en-BE" sz="2000"/>
              <a:t>   </a:t>
            </a:r>
            <a:r>
              <a:rPr lang="nl-BE" sz="2000"/>
              <a:t>c) then came back on land to look like chimps again.</a:t>
            </a:r>
          </a:p>
          <a:p>
            <a:endParaRPr lang="nl-BE" sz="2000" b="1"/>
          </a:p>
          <a:p>
            <a:r>
              <a:rPr lang="nl-BE" sz="2000"/>
              <a:t>In fact,</a:t>
            </a:r>
          </a:p>
          <a:p>
            <a:r>
              <a:rPr lang="nl-NL" sz="2000"/>
              <a:t>a) We started from aquarboreal (bipedal) apes, not arboreal (quadrupedal) apes</a:t>
            </a:r>
            <a:endParaRPr lang="nl-BE" sz="2000"/>
          </a:p>
          <a:p>
            <a:r>
              <a:rPr lang="nl-BE" sz="2000"/>
              <a:t>b) That we were once fully aquatic is not a claim of the AH.</a:t>
            </a:r>
          </a:p>
          <a:p>
            <a:r>
              <a:rPr lang="en-BE" sz="2000"/>
              <a:t>	</a:t>
            </a:r>
            <a:r>
              <a:rPr lang="nl-BE" sz="2000"/>
              <a:t>Indeed, Hardy only asked: "Was Man </a:t>
            </a:r>
            <a:r>
              <a:rPr lang="nl-BE" sz="2000" u="sng"/>
              <a:t>more</a:t>
            </a:r>
            <a:r>
              <a:rPr lang="nl-BE" sz="2000"/>
              <a:t> aquatic?"</a:t>
            </a:r>
          </a:p>
          <a:p>
            <a:r>
              <a:rPr lang="nl-NL" sz="2000"/>
              <a:t>c) We don’t look very much like chimps</a:t>
            </a:r>
          </a:p>
          <a:p>
            <a:endParaRPr lang="nl-BE" sz="2000"/>
          </a:p>
        </p:txBody>
      </p:sp>
      <p:sp>
        <p:nvSpPr>
          <p:cNvPr id="3" name="Slide Number Placeholder 2"/>
          <p:cNvSpPr>
            <a:spLocks noGrp="1"/>
          </p:cNvSpPr>
          <p:nvPr>
            <p:ph type="sldNum" sz="quarter" idx="12"/>
          </p:nvPr>
        </p:nvSpPr>
        <p:spPr/>
        <p:txBody>
          <a:bodyPr/>
          <a:lstStyle/>
          <a:p>
            <a:fld id="{7B24C97D-8DA9-4D3C-9629-CF9FF4D008EC}" type="slidenum">
              <a:rPr lang="nl-BE" smtClean="0"/>
              <a:pPr/>
              <a:t>8</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howLetter1"/>
          <p:cNvPicPr>
            <a:picLocks noChangeAspect="1" noChangeArrowheads="1"/>
          </p:cNvPicPr>
          <p:nvPr/>
        </p:nvPicPr>
        <p:blipFill>
          <a:blip r:embed="rId2"/>
          <a:srcRect/>
          <a:stretch>
            <a:fillRect/>
          </a:stretch>
        </p:blipFill>
        <p:spPr bwMode="auto">
          <a:xfrm>
            <a:off x="457199" y="3200400"/>
            <a:ext cx="6796547" cy="3428999"/>
          </a:xfrm>
          <a:prstGeom prst="rect">
            <a:avLst/>
          </a:prstGeom>
          <a:noFill/>
          <a:ln w="9525">
            <a:noFill/>
            <a:miter lim="800000"/>
            <a:headEnd/>
            <a:tailEnd/>
          </a:ln>
        </p:spPr>
      </p:pic>
      <p:sp>
        <p:nvSpPr>
          <p:cNvPr id="3" name="Rectangle 2"/>
          <p:cNvSpPr/>
          <p:nvPr/>
        </p:nvSpPr>
        <p:spPr>
          <a:xfrm>
            <a:off x="304800" y="0"/>
            <a:ext cx="8686800" cy="3108543"/>
          </a:xfrm>
          <a:prstGeom prst="rect">
            <a:avLst/>
          </a:prstGeom>
          <a:solidFill>
            <a:schemeClr val="accent1">
              <a:alpha val="63000"/>
            </a:schemeClr>
          </a:solidFill>
        </p:spPr>
        <p:txBody>
          <a:bodyPr wrap="square">
            <a:spAutoFit/>
          </a:bodyPr>
          <a:lstStyle/>
          <a:p>
            <a:r>
              <a:rPr lang="nl-BE" sz="2400" b="1"/>
              <a:t>Introduction: </a:t>
            </a:r>
          </a:p>
          <a:p>
            <a:r>
              <a:rPr lang="nl-BE" sz="2000" b="1"/>
              <a:t>Reactions to the notion that our ancestors may have been more aquatic</a:t>
            </a:r>
          </a:p>
          <a:p>
            <a:endParaRPr lang="nl-BE" sz="2400" b="1"/>
          </a:p>
          <a:p>
            <a:r>
              <a:rPr lang="nl-BE" sz="2400" b="1"/>
              <a:t>Reaction  4:</a:t>
            </a:r>
            <a:r>
              <a:rPr lang="nl-BE" sz="2000" b="1"/>
              <a:t>  </a:t>
            </a:r>
          </a:p>
          <a:p>
            <a:r>
              <a:rPr lang="nl-BE" sz="2000" b="1"/>
              <a:t>"</a:t>
            </a:r>
            <a:r>
              <a:rPr lang="nl-BE" sz="2400"/>
              <a:t>Quite unlikely! </a:t>
            </a:r>
          </a:p>
          <a:p>
            <a:r>
              <a:rPr lang="nl-BE" sz="2000"/>
              <a:t>Apes, and </a:t>
            </a:r>
            <a:r>
              <a:rPr lang="nl-BE" sz="2000" b="1" u="sng"/>
              <a:t>many humans are afraid of water </a:t>
            </a:r>
            <a:r>
              <a:rPr lang="nl-BE" sz="2000"/>
              <a:t>and are poor swimmers."</a:t>
            </a:r>
          </a:p>
          <a:p>
            <a:endParaRPr lang="nl-BE" sz="2000"/>
          </a:p>
          <a:p>
            <a:r>
              <a:rPr lang="nl-BE" sz="2000"/>
              <a:t>Elaine Morgan: 'Hotel rooms with a sea-view are the most expensive ...'</a:t>
            </a:r>
          </a:p>
          <a:p>
            <a:r>
              <a:rPr lang="nl-BE" sz="2000"/>
              <a:t>Our fondness of water may be noticed from the illustration below:</a:t>
            </a:r>
          </a:p>
        </p:txBody>
      </p:sp>
      <p:sp>
        <p:nvSpPr>
          <p:cNvPr id="4" name="Slide Number Placeholder 3"/>
          <p:cNvSpPr>
            <a:spLocks noGrp="1"/>
          </p:cNvSpPr>
          <p:nvPr>
            <p:ph type="sldNum" sz="quarter" idx="12"/>
          </p:nvPr>
        </p:nvSpPr>
        <p:spPr/>
        <p:txBody>
          <a:bodyPr/>
          <a:lstStyle/>
          <a:p>
            <a:fld id="{7B24C97D-8DA9-4D3C-9629-CF9FF4D008EC}" type="slidenum">
              <a:rPr lang="nl-BE" smtClean="0"/>
              <a:pPr/>
              <a:t>9</a:t>
            </a:fld>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heckerboard(across)">
                                      <p:cBhvr>
                                        <p:cTn id="15"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6226</Words>
  <Application>Microsoft Office PowerPoint</Application>
  <PresentationFormat>On-screen Show (4:3)</PresentationFormat>
  <Paragraphs>958</Paragraphs>
  <Slides>63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of human dermis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mvaneech</dc:creator>
  <cp:lastModifiedBy>Mvaneech</cp:lastModifiedBy>
  <cp:revision>179</cp:revision>
  <dcterms:created xsi:type="dcterms:W3CDTF">2011-04-16T18:39:52Z</dcterms:created>
  <dcterms:modified xsi:type="dcterms:W3CDTF">2023-02-17T07:53:33Z</dcterms:modified>
</cp:coreProperties>
</file>