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9" r:id="rId2"/>
    <p:sldId id="285" r:id="rId3"/>
    <p:sldId id="286" r:id="rId4"/>
    <p:sldId id="262" r:id="rId5"/>
    <p:sldId id="277" r:id="rId6"/>
    <p:sldId id="278" r:id="rId7"/>
    <p:sldId id="279" r:id="rId8"/>
    <p:sldId id="276" r:id="rId9"/>
    <p:sldId id="280" r:id="rId10"/>
    <p:sldId id="290" r:id="rId11"/>
    <p:sldId id="291" r:id="rId12"/>
    <p:sldId id="264" r:id="rId13"/>
    <p:sldId id="292" r:id="rId14"/>
    <p:sldId id="299" r:id="rId15"/>
    <p:sldId id="293" r:id="rId16"/>
    <p:sldId id="300" r:id="rId17"/>
    <p:sldId id="295" r:id="rId18"/>
    <p:sldId id="301" r:id="rId19"/>
    <p:sldId id="296" r:id="rId20"/>
    <p:sldId id="297" r:id="rId21"/>
    <p:sldId id="298" r:id="rId22"/>
    <p:sldId id="287" r:id="rId23"/>
  </p:sldIdLst>
  <p:sldSz cx="12192000" cy="6858000"/>
  <p:notesSz cx="9601200" cy="73152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48" y="1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585563E-1C4A-48E7-AE1A-AC3D4CDC7EC1}" type="datetimeFigureOut">
              <a:rPr lang="nl-BE" smtClean="0"/>
              <a:t>23/05/2017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2201AC-9CA4-46B8-8591-C5777B82EE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722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952910-7E54-4911-80CE-E17F4B9E3B26}" type="datetimeFigureOut">
              <a:rPr lang="nl-BE" smtClean="0"/>
              <a:t>23/05/2017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438458" y="6948172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31346BE-E358-4C94-9539-39152B9D85D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165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67483-6462-44FA-882F-1A2919DAD437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054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21414-2CB4-4E0F-A6ED-94C7E21B5A7E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33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DF82-5BDD-40D0-941E-57D5B5449676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934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16AC-8D30-471C-97A4-724253AC36FB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46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3E23-A450-4E9B-9CEB-695875FC6D42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90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A502-94AF-44A8-BD25-42D583F54E95}" type="datetime1">
              <a:rPr lang="nl-BE" smtClean="0"/>
              <a:t>23/05/2017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516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46C1-D754-4D7A-8CDF-7CA3F7538132}" type="datetime1">
              <a:rPr lang="nl-BE" smtClean="0"/>
              <a:t>23/05/2017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705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D57A6-6806-4BB1-87BD-D69F000267F8}" type="datetime1">
              <a:rPr lang="nl-BE" smtClean="0"/>
              <a:t>23/05/2017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75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464C-A9E9-43D3-9DD8-8209A9713AC9}" type="datetime1">
              <a:rPr lang="nl-BE" smtClean="0"/>
              <a:t>23/05/2017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93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4706-2EE3-43FB-9F7A-EBED55EDB9D2}" type="datetime1">
              <a:rPr lang="nl-BE" smtClean="0"/>
              <a:t>23/05/2017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80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85ADD-D56A-4C06-8381-1806273EF4FC}" type="datetime1">
              <a:rPr lang="nl-BE" smtClean="0"/>
              <a:t>23/05/2017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286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43FC4-DE0A-44B8-AF79-7DD863E9AE8D}" type="datetime1">
              <a:rPr lang="nl-BE" smtClean="0"/>
              <a:t>23/05/2017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C474-DB53-472B-8B7E-5CDAA300971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89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26"/>
            <a:ext cx="12192000" cy="9220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231592" y="187831"/>
            <a:ext cx="756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 smtClean="0">
                <a:latin typeface="Bookman Old Style" panose="02050604050505020204" pitchFamily="18" charset="0"/>
              </a:rPr>
              <a:t>EEN SPEL MAKEN MET SCRATCH</a:t>
            </a:r>
            <a:endParaRPr lang="nl-BE" sz="32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Scratch luistert: reactie op pijltjestoetsen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Test uit door de pijltjestoetsen in te drukken</a:t>
            </a:r>
          </a:p>
          <a:p>
            <a:r>
              <a:rPr lang="nl-BE" dirty="0" smtClean="0"/>
              <a:t>Voeg ook              en             toe</a:t>
            </a:r>
          </a:p>
          <a:p>
            <a:r>
              <a:rPr lang="nl-BE" dirty="0" smtClean="0"/>
              <a:t>Loopt de sprite achteruit? Verander zijn ‘kostuum’ of draai hem!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4996449" cy="2775804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8153400" y="2965938"/>
            <a:ext cx="4865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9665677" y="2965938"/>
            <a:ext cx="48650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76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20" y="3348221"/>
            <a:ext cx="3674896" cy="30067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jager en de prooi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Voeg een sprite toe: de prooi die door de jager gevangen moet worden</a:t>
            </a:r>
          </a:p>
          <a:p>
            <a:r>
              <a:rPr lang="nl-BE" dirty="0" smtClean="0"/>
              <a:t>Zorg dat de prooi heel de</a:t>
            </a:r>
            <a:br>
              <a:rPr lang="nl-BE" dirty="0" smtClean="0"/>
            </a:br>
            <a:r>
              <a:rPr lang="nl-BE" dirty="0" smtClean="0"/>
              <a:t>tijd in beweging is, van</a:t>
            </a:r>
            <a:br>
              <a:rPr lang="nl-BE" dirty="0" smtClean="0"/>
            </a:br>
            <a:r>
              <a:rPr lang="nl-BE" dirty="0" smtClean="0"/>
              <a:t>zodra het spel begint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98348" cy="33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Raakt de jager de prooi? 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Als de jager de prooi vangt, wint hij</a:t>
            </a:r>
          </a:p>
          <a:p>
            <a:pPr lvl="1"/>
            <a:r>
              <a:rPr lang="nl-BE" dirty="0" smtClean="0"/>
              <a:t>Hij zendt een signaal, dat ‘het scherm’ zal opvangen</a:t>
            </a:r>
          </a:p>
          <a:p>
            <a:r>
              <a:rPr lang="nl-BE" dirty="0" smtClean="0"/>
              <a:t>Zorg dat het scherm de jager proficiat wenst, en het spel stopt</a:t>
            </a:r>
          </a:p>
          <a:p>
            <a:r>
              <a:rPr lang="nl-BE" dirty="0" smtClean="0"/>
              <a:t>Of moet de jager meer dan 1 prooi vangen? </a:t>
            </a:r>
          </a:p>
          <a:p>
            <a:pPr lvl="1"/>
            <a:r>
              <a:rPr lang="nl-BE" dirty="0" smtClean="0"/>
              <a:t>Laat de jager het signaal ‘gevangen’ uitsturen</a:t>
            </a:r>
          </a:p>
          <a:p>
            <a:pPr lvl="1"/>
            <a:r>
              <a:rPr lang="nl-BE" dirty="0" smtClean="0"/>
              <a:t>Dan zal iemand de tel bijhouden: een variabele! 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lvl="1"/>
            <a:endParaRPr lang="nl-BE" dirty="0" smtClean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6" y="4417935"/>
            <a:ext cx="3190484" cy="1349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6" y="1825625"/>
            <a:ext cx="3190484" cy="1241485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16" y="1825625"/>
            <a:ext cx="3203532" cy="1406769"/>
          </a:xfrm>
        </p:spPr>
      </p:pic>
    </p:spTree>
    <p:extLst>
      <p:ext uri="{BB962C8B-B14F-4D97-AF65-F5344CB8AC3E}">
        <p14:creationId xmlns:p14="http://schemas.microsoft.com/office/powerpoint/2010/main" val="6249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Variabelen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8939" y="1825625"/>
            <a:ext cx="5181600" cy="4351338"/>
          </a:xfrm>
        </p:spPr>
        <p:txBody>
          <a:bodyPr/>
          <a:lstStyle/>
          <a:p>
            <a:r>
              <a:rPr lang="nl-BE" dirty="0" smtClean="0"/>
              <a:t>Variabelen zijn ‘plekjes in het geheugen’ waar je dingen in kan bewaren</a:t>
            </a:r>
          </a:p>
          <a:p>
            <a:r>
              <a:rPr lang="nl-BE" dirty="0" smtClean="0"/>
              <a:t>Vergelijk het met een doosje of mandje waar je een getal of woord in steekt – om het later weer te lezen</a:t>
            </a:r>
          </a:p>
          <a:p>
            <a:r>
              <a:rPr lang="nl-BE" dirty="0" smtClean="0"/>
              <a:t>Voeg een variabele toe met naam ‘aantal gevangen’ </a:t>
            </a:r>
          </a:p>
          <a:p>
            <a:r>
              <a:rPr lang="nl-BE" dirty="0" smtClean="0"/>
              <a:t>Bij de start: aantal = 0 !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8" name="Pijl-rechts 10"/>
          <p:cNvSpPr/>
          <p:nvPr/>
        </p:nvSpPr>
        <p:spPr>
          <a:xfrm>
            <a:off x="197803" y="2857157"/>
            <a:ext cx="581948" cy="39660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3147333" cy="4000847"/>
          </a:xfrm>
          <a:prstGeom prst="rect">
            <a:avLst/>
          </a:prstGeom>
        </p:spPr>
      </p:pic>
      <p:sp>
        <p:nvSpPr>
          <p:cNvPr id="7" name="Pijl-rechts 10"/>
          <p:cNvSpPr/>
          <p:nvPr/>
        </p:nvSpPr>
        <p:spPr>
          <a:xfrm rot="10800000">
            <a:off x="2131002" y="3197172"/>
            <a:ext cx="581948" cy="39660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41" y="1825625"/>
            <a:ext cx="2228215" cy="400084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779751" y="1825625"/>
            <a:ext cx="3258849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0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Variabelen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8939" y="1825625"/>
            <a:ext cx="5181600" cy="4351338"/>
          </a:xfrm>
        </p:spPr>
        <p:txBody>
          <a:bodyPr/>
          <a:lstStyle/>
          <a:p>
            <a:r>
              <a:rPr lang="nl-BE" dirty="0" smtClean="0"/>
              <a:t>Variabelen zijn ‘plekjes in het geheugen’ waar je dingen in kan bewaren</a:t>
            </a:r>
          </a:p>
          <a:p>
            <a:r>
              <a:rPr lang="nl-BE" dirty="0" smtClean="0"/>
              <a:t>Vergelijk het met een doosje of mandje waar je een getal of woord in steekt – om het later weer te lezen</a:t>
            </a:r>
          </a:p>
          <a:p>
            <a:r>
              <a:rPr lang="nl-BE" dirty="0" smtClean="0"/>
              <a:t>Voeg een variabele toe met naam ‘aantal gevangen’ </a:t>
            </a:r>
          </a:p>
          <a:p>
            <a:r>
              <a:rPr lang="nl-BE" dirty="0" smtClean="0"/>
              <a:t>Bij de start: aantal = 0 !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8321"/>
            <a:ext cx="4153260" cy="19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5878"/>
            <a:ext cx="9615828" cy="405081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Als de prooi gevangen is:</a:t>
            </a:r>
          </a:p>
          <a:p>
            <a:pPr lvl="1"/>
            <a:r>
              <a:rPr lang="nl-BE" dirty="0" smtClean="0"/>
              <a:t>Verdwijnt de prooi</a:t>
            </a:r>
            <a:endParaRPr lang="nl-BE" dirty="0" smtClean="0"/>
          </a:p>
          <a:p>
            <a:pPr lvl="1"/>
            <a:r>
              <a:rPr lang="nl-BE" dirty="0" smtClean="0"/>
              <a:t>Verzet hij de teller: +1 !</a:t>
            </a:r>
            <a:endParaRPr lang="nl-BE" dirty="0" smtClean="0"/>
          </a:p>
          <a:p>
            <a:r>
              <a:rPr lang="nl-BE" dirty="0" smtClean="0"/>
              <a:t>Indien de teller op 4 staat</a:t>
            </a:r>
          </a:p>
          <a:p>
            <a:pPr lvl="1"/>
            <a:r>
              <a:rPr lang="nl-BE" dirty="0" smtClean="0"/>
              <a:t>Stuurt hij het signaal ‘gewonnen’ </a:t>
            </a:r>
          </a:p>
          <a:p>
            <a:r>
              <a:rPr lang="nl-BE" dirty="0" smtClean="0"/>
              <a:t>Indien de teller niet op 4 staat</a:t>
            </a:r>
          </a:p>
          <a:p>
            <a:pPr lvl="1"/>
            <a:r>
              <a:rPr lang="nl-BE" dirty="0" smtClean="0"/>
              <a:t>Gaat hij naar een willekeurig punt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Verschijnt hij opnieuw</a:t>
            </a:r>
            <a:endParaRPr lang="nl-BE" dirty="0" smtClean="0"/>
          </a:p>
          <a:p>
            <a:pPr lvl="1"/>
            <a:r>
              <a:rPr lang="nl-BE" dirty="0" smtClean="0"/>
              <a:t>Laat hij een geluidje horen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prooi: wat hij doet als hij gevangen is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07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Harry Potter vangt de gouden snaai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63646" cy="4351338"/>
          </a:xfrm>
        </p:spPr>
        <p:txBody>
          <a:bodyPr/>
          <a:lstStyle/>
          <a:p>
            <a:r>
              <a:rPr lang="nl-BE" dirty="0" smtClean="0"/>
              <a:t>Surf naar users.ugent.be/~lbrouns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en klik door naar 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Workshop Scratch</a:t>
            </a:r>
          </a:p>
          <a:p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70" y="1409633"/>
            <a:ext cx="6774767" cy="52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Speel met Harry Potter...</a:t>
            </a:r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9787"/>
            <a:ext cx="6405898" cy="45030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81" y="1749787"/>
            <a:ext cx="3352217" cy="29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... </a:t>
            </a:r>
            <a:r>
              <a:rPr lang="nl-BE" dirty="0"/>
              <a:t>e</a:t>
            </a:r>
            <a:r>
              <a:rPr lang="nl-BE" dirty="0" smtClean="0"/>
              <a:t>n probeer of je dit zelf kan (met hulp)</a:t>
            </a:r>
            <a:endParaRPr lang="nl-B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9787"/>
            <a:ext cx="6405898" cy="450301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81" y="1749787"/>
            <a:ext cx="3352217" cy="29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6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Maak een lijst aan</a:t>
            </a:r>
          </a:p>
          <a:p>
            <a:pPr lvl="1"/>
            <a:r>
              <a:rPr lang="nl-BE" dirty="0" smtClean="0"/>
              <a:t>Daar bewaren we de tellers voor</a:t>
            </a:r>
          </a:p>
          <a:p>
            <a:pPr lvl="1"/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r>
              <a:rPr lang="nl-BE" dirty="0" smtClean="0"/>
              <a:t>Bij de start: alle tellers zijn 0 !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 smtClean="0"/>
              <a:t>De namen van de tellers ?</a:t>
            </a:r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15" y="2570593"/>
            <a:ext cx="1653456" cy="110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Lijsten: meerdere variabelen bewaren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576" y="2685255"/>
            <a:ext cx="787401" cy="78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71" y="2707005"/>
            <a:ext cx="757238" cy="767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8" y="1322081"/>
            <a:ext cx="1614128" cy="53584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3744000"/>
            <a:ext cx="3413129" cy="2160000"/>
          </a:xfrm>
        </p:spPr>
      </p:pic>
    </p:spTree>
    <p:extLst>
      <p:ext uri="{BB962C8B-B14F-4D97-AF65-F5344CB8AC3E}">
        <p14:creationId xmlns:p14="http://schemas.microsoft.com/office/powerpoint/2010/main" val="337398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Scratch opstarten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Kijk op je bureaublad of zoek met Google naar scratch </a:t>
            </a:r>
          </a:p>
          <a:p>
            <a:r>
              <a:rPr lang="nl-BE" dirty="0" smtClean="0"/>
              <a:t>Je kan ook via users.ugent.be/~lbrouns</a:t>
            </a:r>
          </a:p>
          <a:p>
            <a:endParaRPr lang="nl-BE" dirty="0" smtClean="0"/>
          </a:p>
          <a:p>
            <a:r>
              <a:rPr lang="nl-BE" dirty="0" smtClean="0"/>
              <a:t>Scratch gevonden?</a:t>
            </a:r>
            <a:br>
              <a:rPr lang="nl-BE" dirty="0" smtClean="0"/>
            </a:br>
            <a:r>
              <a:rPr lang="nl-BE" dirty="0" smtClean="0"/>
              <a:t>Wijzig de taal-instelling naar </a:t>
            </a:r>
            <a:r>
              <a:rPr lang="nl-BE" dirty="0"/>
              <a:t>N</a:t>
            </a:r>
            <a:r>
              <a:rPr lang="nl-BE" dirty="0" smtClean="0"/>
              <a:t>ederlands:</a:t>
            </a:r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209" y="3712610"/>
            <a:ext cx="2819400" cy="1676400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 rot="5400000">
            <a:off x="7982575" y="3155865"/>
            <a:ext cx="581948" cy="3966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rechts 7"/>
          <p:cNvSpPr/>
          <p:nvPr/>
        </p:nvSpPr>
        <p:spPr>
          <a:xfrm rot="10800000">
            <a:off x="10230763" y="4935740"/>
            <a:ext cx="581948" cy="3966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918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Maak meerdere sprites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Verzet het ‘vangen’ van de bal:</a:t>
            </a:r>
          </a:p>
          <a:p>
            <a:pPr lvl="1"/>
            <a:r>
              <a:rPr lang="nl-BE" dirty="0" smtClean="0"/>
              <a:t>Niet Harry vangt de bal,</a:t>
            </a:r>
            <a:br>
              <a:rPr lang="nl-BE" dirty="0" smtClean="0"/>
            </a:br>
            <a:r>
              <a:rPr lang="nl-BE" dirty="0" smtClean="0"/>
              <a:t>maar de bal vangt Harry</a:t>
            </a:r>
          </a:p>
          <a:p>
            <a:r>
              <a:rPr lang="nl-BE" dirty="0" smtClean="0"/>
              <a:t>Maak twee kopies van de gouden snaai </a:t>
            </a:r>
          </a:p>
          <a:p>
            <a:r>
              <a:rPr lang="nl-BE" dirty="0" smtClean="0"/>
              <a:t>Verander hun uiterlijk</a:t>
            </a:r>
          </a:p>
          <a:p>
            <a:r>
              <a:rPr lang="nl-BE" dirty="0" smtClean="0"/>
              <a:t>Bekijk de scripts: die zijn gelijk!</a:t>
            </a:r>
          </a:p>
          <a:p>
            <a:r>
              <a:rPr lang="nl-BE" dirty="0" smtClean="0"/>
              <a:t>Zorg dat elke bal z’n eigen teller bijhoudt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0" y="473393"/>
            <a:ext cx="1653456" cy="11090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7" y="599280"/>
            <a:ext cx="787401" cy="78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2" y="595173"/>
            <a:ext cx="757238" cy="76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209" y="3133407"/>
            <a:ext cx="884718" cy="5934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10" y="3920367"/>
            <a:ext cx="447299" cy="4533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97" y="3905195"/>
            <a:ext cx="468488" cy="468488"/>
          </a:xfrm>
          <a:prstGeom prst="rect">
            <a:avLst/>
          </a:prstGeom>
        </p:spPr>
      </p:pic>
      <p:pic>
        <p:nvPicPr>
          <p:cNvPr id="15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3744000"/>
            <a:ext cx="3413129" cy="2160000"/>
          </a:xfrm>
        </p:spPr>
      </p:pic>
    </p:spTree>
    <p:extLst>
      <p:ext uri="{BB962C8B-B14F-4D97-AF65-F5344CB8AC3E}">
        <p14:creationId xmlns:p14="http://schemas.microsoft.com/office/powerpoint/2010/main" val="37469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sz="1800" i="1" dirty="0" smtClean="0"/>
          </a:p>
          <a:p>
            <a:pPr marL="0" indent="0">
              <a:buNone/>
            </a:pPr>
            <a:r>
              <a:rPr lang="nl-BE" sz="1800" i="1" dirty="0" smtClean="0"/>
              <a:t>Het spelidee kwam van</a:t>
            </a:r>
          </a:p>
          <a:p>
            <a:pPr marL="0" indent="0">
              <a:buNone/>
            </a:pPr>
            <a:r>
              <a:rPr lang="nl-BE" sz="1800" i="1" dirty="0" smtClean="0"/>
              <a:t/>
            </a:r>
            <a:br>
              <a:rPr lang="nl-BE" sz="1800" i="1" dirty="0" smtClean="0"/>
            </a:br>
            <a:r>
              <a:rPr lang="nl-BE" sz="1800" i="1" dirty="0" smtClean="0"/>
              <a:t>Pranali Choubal</a:t>
            </a:r>
            <a:br>
              <a:rPr lang="nl-BE" sz="1800" i="1" dirty="0" smtClean="0"/>
            </a:br>
            <a:r>
              <a:rPr lang="nl-BE" sz="1800" i="1" dirty="0" smtClean="0"/>
              <a:t>Kunal Shah</a:t>
            </a:r>
            <a:br>
              <a:rPr lang="nl-BE" sz="1800" i="1" dirty="0" smtClean="0"/>
            </a:br>
            <a:r>
              <a:rPr lang="nl-BE" sz="1800" i="1" dirty="0" smtClean="0"/>
              <a:t>Barb Ericson</a:t>
            </a:r>
          </a:p>
          <a:p>
            <a:pPr marL="0" indent="0">
              <a:buNone/>
            </a:pPr>
            <a:r>
              <a:rPr lang="nl-BE" sz="1800" i="1" dirty="0" smtClean="0"/>
              <a:t>ericson@cc.gatech.edu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Maak meerdere sprites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Harry is pas gewonnen als ALLE tellers 4 zijn!</a:t>
            </a:r>
          </a:p>
          <a:p>
            <a:r>
              <a:rPr lang="nl-BE" dirty="0" smtClean="0"/>
              <a:t>Als een van de tellers 4 wordt, stuur je het signaal ‘misschien gewonnen’</a:t>
            </a:r>
          </a:p>
          <a:p>
            <a:r>
              <a:rPr lang="nl-BE" dirty="0" smtClean="0"/>
              <a:t>Het ‘scherm’ vangt dit signaal op</a:t>
            </a:r>
          </a:p>
          <a:p>
            <a:pPr lvl="1"/>
            <a:r>
              <a:rPr lang="nl-BE" dirty="0" smtClean="0"/>
              <a:t>Als Harry ‘misschien won’ en alle drie de tellers zijn 4 (of groter), dan is Harry echt gewonnen:</a:t>
            </a:r>
            <a:br>
              <a:rPr lang="nl-BE" dirty="0" smtClean="0"/>
            </a:br>
            <a:r>
              <a:rPr lang="nl-BE" dirty="0" smtClean="0"/>
              <a:t>zend het signaal ‘gewonnen’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00" y="473393"/>
            <a:ext cx="1653456" cy="11090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7" y="599280"/>
            <a:ext cx="787401" cy="78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762" y="595173"/>
            <a:ext cx="757238" cy="7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256" y="19092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Veel succes met de verdere experimenten!</a:t>
            </a:r>
            <a:br>
              <a:rPr lang="nl-BE" dirty="0" smtClean="0"/>
            </a:br>
            <a:r>
              <a:rPr lang="nl-BE" sz="2200" dirty="0"/>
              <a:t/>
            </a:r>
            <a:br>
              <a:rPr lang="nl-BE" sz="2200" dirty="0"/>
            </a:b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/>
              <a:t/>
            </a:r>
            <a:br>
              <a:rPr lang="nl-BE" sz="2200" dirty="0"/>
            </a:br>
            <a:r>
              <a:rPr lang="nl-BE" sz="2200" dirty="0" smtClean="0"/>
              <a:t>Meer </a:t>
            </a:r>
            <a:r>
              <a:rPr lang="nl-BE" sz="2200" dirty="0"/>
              <a:t>informatie op http://tiwi.ugent.be/stem</a:t>
            </a:r>
            <a:r>
              <a:rPr lang="nl-BE" sz="2200" dirty="0" smtClean="0"/>
              <a:t/>
            </a:r>
            <a:br>
              <a:rPr lang="nl-BE" sz="2200" dirty="0" smtClean="0"/>
            </a:br>
            <a:r>
              <a:rPr lang="nl-BE" sz="2200" dirty="0" smtClean="0"/>
              <a:t>contactpersoon leen.brouns@ugent.be</a:t>
            </a:r>
            <a:br>
              <a:rPr lang="nl-BE" sz="2200" dirty="0" smtClean="0"/>
            </a:br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08146"/>
            <a:ext cx="2335528" cy="186881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728" y="4795811"/>
            <a:ext cx="5524606" cy="138115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82" y="2346322"/>
            <a:ext cx="4918555" cy="22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26488" cy="5441706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7" name="Lijnbijschrift 1 6"/>
          <p:cNvSpPr/>
          <p:nvPr/>
        </p:nvSpPr>
        <p:spPr>
          <a:xfrm>
            <a:off x="2071687" y="4128312"/>
            <a:ext cx="1190626" cy="623568"/>
          </a:xfrm>
          <a:prstGeom prst="borderCallout1">
            <a:avLst>
              <a:gd name="adj1" fmla="val 18750"/>
              <a:gd name="adj2" fmla="val -8333"/>
              <a:gd name="adj3" fmla="val 16243"/>
              <a:gd name="adj4" fmla="val -598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Sprites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0" name="Lijnbijschrift 1 9"/>
          <p:cNvSpPr/>
          <p:nvPr/>
        </p:nvSpPr>
        <p:spPr>
          <a:xfrm>
            <a:off x="8143876" y="1418349"/>
            <a:ext cx="1943100" cy="742156"/>
          </a:xfrm>
          <a:prstGeom prst="borderCallout1">
            <a:avLst>
              <a:gd name="adj1" fmla="val 18750"/>
              <a:gd name="adj2" fmla="val -8333"/>
              <a:gd name="adj3" fmla="val 16243"/>
              <a:gd name="adj4" fmla="val -696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Script-venster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1" name="Lijnbijschrift 1 9"/>
          <p:cNvSpPr/>
          <p:nvPr/>
        </p:nvSpPr>
        <p:spPr>
          <a:xfrm>
            <a:off x="2106003" y="2714900"/>
            <a:ext cx="1943100" cy="742156"/>
          </a:xfrm>
          <a:prstGeom prst="borderCallout1">
            <a:avLst>
              <a:gd name="adj1" fmla="val 18750"/>
              <a:gd name="adj2" fmla="val -8333"/>
              <a:gd name="adj3" fmla="val 17526"/>
              <a:gd name="adj4" fmla="val -794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Speelveld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12" name="Lijnbijschrift 1 6"/>
          <p:cNvSpPr/>
          <p:nvPr/>
        </p:nvSpPr>
        <p:spPr>
          <a:xfrm>
            <a:off x="3738197" y="5283964"/>
            <a:ext cx="3971924" cy="623568"/>
          </a:xfrm>
          <a:prstGeom prst="borderCallout1">
            <a:avLst>
              <a:gd name="adj1" fmla="val 18750"/>
              <a:gd name="adj2" fmla="val -6654"/>
              <a:gd name="adj3" fmla="val 16243"/>
              <a:gd name="adj4" fmla="val -598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Bouwblokken voor de scripts</a:t>
            </a:r>
          </a:p>
        </p:txBody>
      </p:sp>
    </p:spTree>
    <p:extLst>
      <p:ext uri="{BB962C8B-B14F-4D97-AF65-F5344CB8AC3E}">
        <p14:creationId xmlns:p14="http://schemas.microsoft.com/office/powerpoint/2010/main" val="302775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Elke sprite heeft drie tabbladen</a:t>
            </a:r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699" y="1027906"/>
            <a:ext cx="3724276" cy="2186316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half" idx="4294967295"/>
          </p:nvPr>
        </p:nvSpPr>
        <p:spPr>
          <a:xfrm>
            <a:off x="1128712" y="1690688"/>
            <a:ext cx="702468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nl-BE" sz="2800" dirty="0" smtClean="0"/>
              <a:t>Scripts </a:t>
            </a:r>
          </a:p>
          <a:p>
            <a:pPr lvl="2"/>
            <a:r>
              <a:rPr lang="nl-BE" sz="2400" dirty="0" smtClean="0"/>
              <a:t>Elke sprite weet hoe hij moet bewegen, reageren op andere sprites, van uiterlijk veranderen, geluid maken... </a:t>
            </a:r>
            <a:endParaRPr lang="nl-BE" sz="2400" dirty="0"/>
          </a:p>
          <a:p>
            <a:pPr lvl="1"/>
            <a:r>
              <a:rPr lang="nl-BE" sz="2800" dirty="0" smtClean="0"/>
              <a:t>Achtergronden / uiterlijken</a:t>
            </a:r>
          </a:p>
          <a:p>
            <a:pPr lvl="2"/>
            <a:r>
              <a:rPr lang="nl-BE" sz="2400" dirty="0" smtClean="0"/>
              <a:t>Elke sprite heeft meerdere ‘kostuums’</a:t>
            </a:r>
          </a:p>
          <a:p>
            <a:pPr lvl="1"/>
            <a:r>
              <a:rPr lang="nl-BE" sz="2800" dirty="0" smtClean="0"/>
              <a:t>Geluiden</a:t>
            </a:r>
          </a:p>
          <a:p>
            <a:pPr lvl="2"/>
            <a:r>
              <a:rPr lang="nl-BE" sz="2400" dirty="0" smtClean="0"/>
              <a:t>Elke sprite bewaart de specifieke geluiden die hij kan maken</a:t>
            </a:r>
          </a:p>
          <a:p>
            <a:pPr lvl="1"/>
            <a:endParaRPr lang="nl-BE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99" y="3349988"/>
            <a:ext cx="3724276" cy="32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" y="1442343"/>
            <a:ext cx="4309025" cy="46742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1292" y="2332892"/>
            <a:ext cx="1184031" cy="606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2520"/>
            <a:ext cx="10515600" cy="1325563"/>
          </a:xfrm>
        </p:spPr>
        <p:txBody>
          <a:bodyPr/>
          <a:lstStyle/>
          <a:p>
            <a:r>
              <a:rPr lang="nl-BE" dirty="0" smtClean="0"/>
              <a:t>Eerste stappen in Scratch : Sprite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Maak een sprite bij 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Selecteer een Sprite </a:t>
            </a:r>
            <a:endParaRPr lang="nl-BE" dirty="0"/>
          </a:p>
          <a:p>
            <a:r>
              <a:rPr lang="nl-BE" dirty="0" smtClean="0"/>
              <a:t>Kies </a:t>
            </a:r>
            <a:r>
              <a:rPr lang="nl-BE" b="1" dirty="0" err="1" smtClean="0"/>
              <a:t>Uiterlijken</a:t>
            </a:r>
            <a:endParaRPr lang="nl-BE" dirty="0" smtClean="0"/>
          </a:p>
          <a:p>
            <a:r>
              <a:rPr lang="nl-BE" dirty="0" smtClean="0"/>
              <a:t>Experimenteer met de acties die mogelijk zijn door te klikken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Iets meer nu : kies </a:t>
            </a:r>
            <a:r>
              <a:rPr lang="nl-BE" b="1" dirty="0" smtClean="0"/>
              <a:t>Beweging</a:t>
            </a:r>
          </a:p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97" y="4584166"/>
            <a:ext cx="1240403" cy="567041"/>
          </a:xfrm>
          <a:prstGeom prst="rect">
            <a:avLst/>
          </a:prstGeom>
        </p:spPr>
      </p:pic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sp>
        <p:nvSpPr>
          <p:cNvPr id="10" name="Pijl-rechts 9"/>
          <p:cNvSpPr/>
          <p:nvPr/>
        </p:nvSpPr>
        <p:spPr>
          <a:xfrm>
            <a:off x="256251" y="4471080"/>
            <a:ext cx="581948" cy="396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rechts 10"/>
          <p:cNvSpPr/>
          <p:nvPr/>
        </p:nvSpPr>
        <p:spPr>
          <a:xfrm rot="10800000">
            <a:off x="5238783" y="5070887"/>
            <a:ext cx="581948" cy="39660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-rechts 11"/>
          <p:cNvSpPr/>
          <p:nvPr/>
        </p:nvSpPr>
        <p:spPr>
          <a:xfrm rot="5400000">
            <a:off x="3857106" y="1444272"/>
            <a:ext cx="581948" cy="39660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65" y="2222257"/>
            <a:ext cx="3848281" cy="4481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69" y="4625408"/>
            <a:ext cx="1134620" cy="52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0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2520"/>
            <a:ext cx="10515600" cy="1325563"/>
          </a:xfrm>
        </p:spPr>
        <p:txBody>
          <a:bodyPr/>
          <a:lstStyle/>
          <a:p>
            <a:r>
              <a:rPr lang="nl-BE" dirty="0" smtClean="0"/>
              <a:t>Eerste stappen in Scratch : Sprite beweegt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Experimenteer met de acties die mogelijk zijn door te klikken</a:t>
            </a:r>
          </a:p>
          <a:p>
            <a:r>
              <a:rPr lang="nl-BE" dirty="0" smtClean="0"/>
              <a:t>Experimenteer met de getallen die je kan invullen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Iets complexer: kies </a:t>
            </a:r>
            <a:r>
              <a:rPr lang="nl-BE" b="1" dirty="0" smtClean="0"/>
              <a:t>Besturen</a:t>
            </a:r>
            <a:endParaRPr lang="nl-BE" b="1" dirty="0"/>
          </a:p>
        </p:txBody>
      </p:sp>
      <p:sp>
        <p:nvSpPr>
          <p:cNvPr id="12" name="Pijl-rechts 11"/>
          <p:cNvSpPr/>
          <p:nvPr/>
        </p:nvSpPr>
        <p:spPr>
          <a:xfrm rot="10800000">
            <a:off x="5368162" y="1825625"/>
            <a:ext cx="581948" cy="39660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33" y="1477108"/>
            <a:ext cx="4231639" cy="46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2520"/>
            <a:ext cx="10515600" cy="1325563"/>
          </a:xfrm>
        </p:spPr>
        <p:txBody>
          <a:bodyPr/>
          <a:lstStyle/>
          <a:p>
            <a:r>
              <a:rPr lang="nl-BE" dirty="0" smtClean="0"/>
              <a:t>Eerste stappen in Scratch : Sprite besturen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Complexere structuren </a:t>
            </a:r>
          </a:p>
          <a:p>
            <a:r>
              <a:rPr lang="nl-BE" dirty="0" smtClean="0"/>
              <a:t>Versleep naar scriptvenster</a:t>
            </a:r>
          </a:p>
          <a:p>
            <a:r>
              <a:rPr lang="nl-BE" dirty="0" smtClean="0"/>
              <a:t>Kies gewenste actie</a:t>
            </a:r>
          </a:p>
          <a:p>
            <a:r>
              <a:rPr lang="nl-BE" dirty="0" smtClean="0"/>
              <a:t>Klik dit vast</a:t>
            </a:r>
          </a:p>
          <a:p>
            <a:r>
              <a:rPr lang="nl-BE" dirty="0" smtClean="0"/>
              <a:t>Test uit door te klikken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081" y="1998479"/>
            <a:ext cx="2495550" cy="10001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746" y="3716939"/>
            <a:ext cx="1552575" cy="8858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898" y="1568083"/>
            <a:ext cx="1219200" cy="3371850"/>
          </a:xfrm>
          <a:prstGeom prst="rect">
            <a:avLst/>
          </a:prstGeom>
        </p:spPr>
      </p:pic>
      <p:sp>
        <p:nvSpPr>
          <p:cNvPr id="14" name="Pijl-rechts 13"/>
          <p:cNvSpPr/>
          <p:nvPr/>
        </p:nvSpPr>
        <p:spPr>
          <a:xfrm rot="5400000">
            <a:off x="3564364" y="3151596"/>
            <a:ext cx="581948" cy="396607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Ovaal bijschrift 15"/>
          <p:cNvSpPr/>
          <p:nvPr/>
        </p:nvSpPr>
        <p:spPr>
          <a:xfrm>
            <a:off x="3299298" y="1256765"/>
            <a:ext cx="1262922" cy="542306"/>
          </a:xfrm>
          <a:prstGeom prst="wedgeEllipseCallout">
            <a:avLst>
              <a:gd name="adj1" fmla="val -5647"/>
              <a:gd name="adj2" fmla="val 4552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Aantal keer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17" name="Rechte verbindingslijn met pijl 16"/>
          <p:cNvCxnSpPr>
            <a:stCxn id="16" idx="4"/>
          </p:cNvCxnSpPr>
          <p:nvPr/>
        </p:nvCxnSpPr>
        <p:spPr>
          <a:xfrm flipH="1">
            <a:off x="3566292" y="1799071"/>
            <a:ext cx="364467" cy="304560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>
            <a:stCxn id="16" idx="4"/>
          </p:cNvCxnSpPr>
          <p:nvPr/>
        </p:nvCxnSpPr>
        <p:spPr>
          <a:xfrm>
            <a:off x="3930759" y="1799071"/>
            <a:ext cx="502562" cy="783257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103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82" y="1753015"/>
            <a:ext cx="1238250" cy="21526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Voorwaarde toevoegen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smtClean="0"/>
              <a:t>Besturen afhankelijk van een voorwaarde</a:t>
            </a:r>
          </a:p>
          <a:p>
            <a:r>
              <a:rPr lang="nl-BE" dirty="0" smtClean="0"/>
              <a:t>Twee  soorten voorwaarden:</a:t>
            </a:r>
          </a:p>
          <a:p>
            <a:pPr lvl="1"/>
            <a:r>
              <a:rPr lang="nl-BE" dirty="0" smtClean="0"/>
              <a:t>Gebeurtenissen</a:t>
            </a:r>
          </a:p>
          <a:p>
            <a:pPr lvl="1"/>
            <a:r>
              <a:rPr lang="nl-BE" dirty="0" smtClean="0"/>
              <a:t>Berekeningen / samengestelde voorwaarden</a:t>
            </a:r>
          </a:p>
          <a:p>
            <a:pPr marL="0" indent="0">
              <a:buNone/>
            </a:pPr>
            <a:r>
              <a:rPr lang="nl-BE" dirty="0" smtClean="0"/>
              <a:t>Probeer:</a:t>
            </a:r>
          </a:p>
          <a:p>
            <a:pPr lvl="1"/>
            <a:endParaRPr lang="nl-BE" dirty="0"/>
          </a:p>
        </p:txBody>
      </p:sp>
      <p:sp>
        <p:nvSpPr>
          <p:cNvPr id="7" name="Ovaal bijschrift 6"/>
          <p:cNvSpPr/>
          <p:nvPr/>
        </p:nvSpPr>
        <p:spPr>
          <a:xfrm>
            <a:off x="2254405" y="2084546"/>
            <a:ext cx="2023970" cy="829440"/>
          </a:xfrm>
          <a:prstGeom prst="wedgeEllipseCallout">
            <a:avLst>
              <a:gd name="adj1" fmla="val -4189"/>
              <a:gd name="adj2" fmla="val 4798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Voorwaarde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9" name="Rechte verbindingslijn met pijl 8"/>
          <p:cNvCxnSpPr>
            <a:stCxn id="7" idx="2"/>
          </p:cNvCxnSpPr>
          <p:nvPr/>
        </p:nvCxnSpPr>
        <p:spPr>
          <a:xfrm flipH="1">
            <a:off x="903416" y="2499266"/>
            <a:ext cx="1350989" cy="1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stCxn id="7" idx="2"/>
          </p:cNvCxnSpPr>
          <p:nvPr/>
        </p:nvCxnSpPr>
        <p:spPr>
          <a:xfrm flipH="1">
            <a:off x="1319173" y="2499266"/>
            <a:ext cx="935232" cy="703198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7" idx="2"/>
          </p:cNvCxnSpPr>
          <p:nvPr/>
        </p:nvCxnSpPr>
        <p:spPr>
          <a:xfrm flipH="1">
            <a:off x="1319173" y="2499266"/>
            <a:ext cx="935232" cy="1054798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405" y="3111261"/>
            <a:ext cx="2066925" cy="2828925"/>
          </a:xfrm>
          <a:prstGeom prst="rect">
            <a:avLst/>
          </a:prstGeom>
        </p:spPr>
      </p:pic>
      <p:cxnSp>
        <p:nvCxnSpPr>
          <p:cNvPr id="13" name="Rechte verbindingslijn met pijl 12"/>
          <p:cNvCxnSpPr>
            <a:stCxn id="7" idx="2"/>
          </p:cNvCxnSpPr>
          <p:nvPr/>
        </p:nvCxnSpPr>
        <p:spPr>
          <a:xfrm flipH="1" flipV="1">
            <a:off x="1021707" y="2007220"/>
            <a:ext cx="1232698" cy="492046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Afbeelding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728" y="5167313"/>
            <a:ext cx="2771775" cy="100965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Industrieel Ingenieur Informatica, UGent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Automatisch afspelen - principe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741349" y="1763635"/>
            <a:ext cx="81887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Gebeurtenissen:			</a:t>
            </a:r>
          </a:p>
          <a:p>
            <a:r>
              <a:rPr lang="nl-BE" dirty="0" smtClean="0"/>
              <a:t>Als er ‘een signaal’ gegeven wordt, start de sprite met zijn actie</a:t>
            </a:r>
          </a:p>
          <a:p>
            <a:r>
              <a:rPr lang="nl-BE" dirty="0" smtClean="0"/>
              <a:t>Mogelijke ‘signalen’: </a:t>
            </a:r>
            <a:endParaRPr lang="nl-BE" dirty="0"/>
          </a:p>
          <a:p>
            <a:r>
              <a:rPr lang="nl-BE" dirty="0" smtClean="0"/>
              <a:t>Het signaal wordt ‘gehoord’ door een ‘blokje met bult’: </a:t>
            </a:r>
          </a:p>
          <a:p>
            <a:endParaRPr lang="nl-BE" dirty="0"/>
          </a:p>
          <a:p>
            <a:r>
              <a:rPr lang="nl-BE" dirty="0" smtClean="0"/>
              <a:t>Per sprite/achtergrond meerdere scriptblokjes mogelijk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29" y="1774418"/>
            <a:ext cx="2133600" cy="4781550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 rot="10800000">
            <a:off x="2858429" y="1968391"/>
            <a:ext cx="581948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Industrieel Ingenieur Informatica, UGent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217" y="3183133"/>
            <a:ext cx="738759" cy="340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12" y="2742012"/>
            <a:ext cx="1154723" cy="787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71" y="3117026"/>
            <a:ext cx="1630821" cy="3657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23" y="4215586"/>
            <a:ext cx="1935648" cy="487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68" y="4215586"/>
            <a:ext cx="2141406" cy="487722"/>
          </a:xfrm>
          <a:prstGeom prst="rect">
            <a:avLst/>
          </a:prstGeom>
        </p:spPr>
      </p:pic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3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152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715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Scratch opstarten</vt:lpstr>
      <vt:lpstr>PowerPoint Presentation</vt:lpstr>
      <vt:lpstr>Elke sprite heeft drie tabbladen</vt:lpstr>
      <vt:lpstr>Eerste stappen in Scratch : Sprite</vt:lpstr>
      <vt:lpstr>Eerste stappen in Scratch : Sprite beweegt</vt:lpstr>
      <vt:lpstr>Eerste stappen in Scratch : Sprite besturen</vt:lpstr>
      <vt:lpstr>Voorwaarde toevoegen</vt:lpstr>
      <vt:lpstr>Automatisch afspelen - principe</vt:lpstr>
      <vt:lpstr>Scratch luistert: reactie op pijltjestoetsen</vt:lpstr>
      <vt:lpstr>De jager en de prooi</vt:lpstr>
      <vt:lpstr>Raakt de jager de prooi? </vt:lpstr>
      <vt:lpstr>Variabelen</vt:lpstr>
      <vt:lpstr>Variabelen</vt:lpstr>
      <vt:lpstr>De prooi: wat hij doet als hij gevangen is</vt:lpstr>
      <vt:lpstr>Harry Potter vangt de gouden snaai</vt:lpstr>
      <vt:lpstr>Speel met Harry Potter...</vt:lpstr>
      <vt:lpstr>... en probeer of je dit zelf kan (met hulp)</vt:lpstr>
      <vt:lpstr>Lijsten: meerdere variabelen bewaren</vt:lpstr>
      <vt:lpstr>Maak meerdere sprites</vt:lpstr>
      <vt:lpstr>Maak meerdere sprites</vt:lpstr>
      <vt:lpstr>Veel succes met de verdere experimenten!    Meer informatie op http://tiwi.ugent.be/stem contactpersoon leen.brouns@ugent.be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Leen Brouns</dc:creator>
  <cp:lastModifiedBy>Leen Brouns</cp:lastModifiedBy>
  <cp:revision>64</cp:revision>
  <cp:lastPrinted>2016-10-21T08:07:08Z</cp:lastPrinted>
  <dcterms:created xsi:type="dcterms:W3CDTF">2016-10-12T16:16:54Z</dcterms:created>
  <dcterms:modified xsi:type="dcterms:W3CDTF">2017-05-23T15:06:59Z</dcterms:modified>
</cp:coreProperties>
</file>