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8" r:id="rId2"/>
    <p:sldId id="395" r:id="rId3"/>
    <p:sldId id="398" r:id="rId4"/>
    <p:sldId id="404" r:id="rId5"/>
    <p:sldId id="383" r:id="rId6"/>
    <p:sldId id="405" r:id="rId7"/>
    <p:sldId id="406" r:id="rId8"/>
    <p:sldId id="409" r:id="rId9"/>
    <p:sldId id="407" r:id="rId10"/>
    <p:sldId id="397" r:id="rId11"/>
    <p:sldId id="408" r:id="rId12"/>
    <p:sldId id="410" r:id="rId13"/>
    <p:sldId id="411" r:id="rId14"/>
    <p:sldId id="381" r:id="rId15"/>
    <p:sldId id="382" r:id="rId16"/>
    <p:sldId id="388" r:id="rId17"/>
    <p:sldId id="390" r:id="rId18"/>
    <p:sldId id="391" r:id="rId19"/>
    <p:sldId id="392" r:id="rId20"/>
    <p:sldId id="393" r:id="rId21"/>
    <p:sldId id="401" r:id="rId22"/>
    <p:sldId id="402" r:id="rId23"/>
    <p:sldId id="400" r:id="rId24"/>
    <p:sldId id="384" r:id="rId25"/>
    <p:sldId id="389" r:id="rId26"/>
    <p:sldId id="39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RT SLIDES" id="{012ED236-F0AF-412D-98F4-EA5107E1A6B1}">
          <p14:sldIdLst/>
        </p14:section>
        <p14:section name="TITLE SLIDES" id="{4CA568DD-5D15-4DC9-81C8-C7C531EACDE7}">
          <p14:sldIdLst>
            <p14:sldId id="258"/>
          </p14:sldIdLst>
        </p14:section>
        <p14:section name="MIDDLE" id="{19E9769A-F4C3-4275-8221-70BA96A4F6D3}">
          <p14:sldIdLst>
            <p14:sldId id="395"/>
            <p14:sldId id="398"/>
            <p14:sldId id="404"/>
            <p14:sldId id="383"/>
            <p14:sldId id="405"/>
            <p14:sldId id="406"/>
            <p14:sldId id="409"/>
            <p14:sldId id="407"/>
            <p14:sldId id="397"/>
            <p14:sldId id="408"/>
            <p14:sldId id="410"/>
            <p14:sldId id="411"/>
            <p14:sldId id="381"/>
            <p14:sldId id="382"/>
            <p14:sldId id="388"/>
            <p14:sldId id="390"/>
            <p14:sldId id="391"/>
            <p14:sldId id="392"/>
            <p14:sldId id="393"/>
            <p14:sldId id="401"/>
            <p14:sldId id="402"/>
            <p14:sldId id="400"/>
            <p14:sldId id="384"/>
            <p14:sldId id="389"/>
            <p14:sldId id="399"/>
          </p14:sldIdLst>
        </p14:section>
        <p14:section name="INFOGRAPHICS" id="{C32E3997-D802-47A8-A754-05AAA580787D}">
          <p14:sldIdLst/>
        </p14:section>
        <p14:section name="MOCKUPS" id="{17E86C29-D9BE-4988-BBCC-04A4C6308417}">
          <p14:sldIdLst/>
        </p14:section>
        <p14:section name="FINAL SLIDES" id="{23245776-D1C9-46EC-9116-46E47D970277}">
          <p14:sldIdLst/>
        </p14:section>
        <p14:section name="ICONS" id="{892FD1B5-75FD-4B60-A570-89C2D88C9120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6D32"/>
    <a:srgbClr val="AAB2BD"/>
    <a:srgbClr val="4E5865"/>
    <a:srgbClr val="F3F3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 snapToGrid="0">
      <p:cViewPr varScale="1">
        <p:scale>
          <a:sx n="157" d="100"/>
          <a:sy n="157" d="100"/>
        </p:scale>
        <p:origin x="344" y="16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F519A0-78CB-4E85-BDD7-0175329041AC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7D04B4-5DD0-4898-8F9C-518F62E77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9926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7BDF4F-FAE4-4E7A-B003-7AAF79F14F3C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92FB45-5863-49D1-8926-D42AE452AB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2020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67D3A-53C5-436C-98E7-077C76BAA4B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8349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67D3A-53C5-436C-98E7-077C76BAA4B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5354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67D3A-53C5-436C-98E7-077C76BAA4B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6982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67D3A-53C5-436C-98E7-077C76BAA4B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1987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67D3A-53C5-436C-98E7-077C76BAA4B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1301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67D3A-53C5-436C-98E7-077C76BAA4B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277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67D3A-53C5-436C-98E7-077C76BAA4B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675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67D3A-53C5-436C-98E7-077C76BAA4B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8124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67D3A-53C5-436C-98E7-077C76BAA4B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9379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67D3A-53C5-436C-98E7-077C76BAA4B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833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67D3A-53C5-436C-98E7-077C76BAA4B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679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67D3A-53C5-436C-98E7-077C76BAA4B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2094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67D3A-53C5-436C-98E7-077C76BAA4B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9094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67D3A-53C5-436C-98E7-077C76BAA4B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5669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67D3A-53C5-436C-98E7-077C76BAA4B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6114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67D3A-53C5-436C-98E7-077C76BAA4B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2171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67D3A-53C5-436C-98E7-077C76BAA4B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100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67D3A-53C5-436C-98E7-077C76BAA4B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574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67D3A-53C5-436C-98E7-077C76BAA4B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19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67D3A-53C5-436C-98E7-077C76BAA4B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960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67D3A-53C5-436C-98E7-077C76BAA4B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1162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67D3A-53C5-436C-98E7-077C76BAA4B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582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67D3A-53C5-436C-98E7-077C76BAA4B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3511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67D3A-53C5-436C-98E7-077C76BAA4B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2319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67D3A-53C5-436C-98E7-077C76BAA4B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787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75985" y="-3456972"/>
            <a:ext cx="3833929" cy="121981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52396" y="6352792"/>
            <a:ext cx="2743200" cy="365125"/>
          </a:xfrm>
          <a:prstGeom prst="rect">
            <a:avLst/>
          </a:prstGeom>
        </p:spPr>
        <p:txBody>
          <a:bodyPr/>
          <a:lstStyle/>
          <a:p>
            <a:fld id="{12D417FB-DB75-4510-8AD7-5416595AADD8}" type="datetime1">
              <a:rPr lang="en-US" smtClean="0"/>
              <a:t>10/19/21</a:t>
            </a:fld>
            <a:endParaRPr lang="en-US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8610599" y="6356350"/>
            <a:ext cx="212124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vscentrum.be</a:t>
            </a:r>
          </a:p>
        </p:txBody>
      </p:sp>
      <p:sp>
        <p:nvSpPr>
          <p:cNvPr id="8" name="Rectangle 6"/>
          <p:cNvSpPr/>
          <p:nvPr userDrawn="1"/>
        </p:nvSpPr>
        <p:spPr>
          <a:xfrm flipH="1">
            <a:off x="0" y="4725859"/>
            <a:ext cx="12192000" cy="2162432"/>
          </a:xfrm>
          <a:custGeom>
            <a:avLst/>
            <a:gdLst>
              <a:gd name="connsiteX0" fmla="*/ 0 w 12192000"/>
              <a:gd name="connsiteY0" fmla="*/ 0 h 2162432"/>
              <a:gd name="connsiteX1" fmla="*/ 12192000 w 12192000"/>
              <a:gd name="connsiteY1" fmla="*/ 0 h 2162432"/>
              <a:gd name="connsiteX2" fmla="*/ 12192000 w 12192000"/>
              <a:gd name="connsiteY2" fmla="*/ 2162432 h 2162432"/>
              <a:gd name="connsiteX3" fmla="*/ 0 w 12192000"/>
              <a:gd name="connsiteY3" fmla="*/ 2162432 h 2162432"/>
              <a:gd name="connsiteX4" fmla="*/ 0 w 12192000"/>
              <a:gd name="connsiteY4" fmla="*/ 0 h 2162432"/>
              <a:gd name="connsiteX0" fmla="*/ 0 w 12192000"/>
              <a:gd name="connsiteY0" fmla="*/ 1169773 h 2162432"/>
              <a:gd name="connsiteX1" fmla="*/ 12192000 w 12192000"/>
              <a:gd name="connsiteY1" fmla="*/ 0 h 2162432"/>
              <a:gd name="connsiteX2" fmla="*/ 12192000 w 12192000"/>
              <a:gd name="connsiteY2" fmla="*/ 2162432 h 2162432"/>
              <a:gd name="connsiteX3" fmla="*/ 0 w 12192000"/>
              <a:gd name="connsiteY3" fmla="*/ 2162432 h 2162432"/>
              <a:gd name="connsiteX4" fmla="*/ 0 w 12192000"/>
              <a:gd name="connsiteY4" fmla="*/ 1169773 h 2162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2162432">
                <a:moveTo>
                  <a:pt x="0" y="1169773"/>
                </a:moveTo>
                <a:lnTo>
                  <a:pt x="12192000" y="0"/>
                </a:lnTo>
                <a:lnTo>
                  <a:pt x="12192000" y="2162432"/>
                </a:lnTo>
                <a:lnTo>
                  <a:pt x="0" y="2162432"/>
                </a:lnTo>
                <a:lnTo>
                  <a:pt x="0" y="1169773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4695568"/>
            <a:ext cx="12192000" cy="2162432"/>
          </a:xfrm>
          <a:custGeom>
            <a:avLst/>
            <a:gdLst>
              <a:gd name="connsiteX0" fmla="*/ 0 w 12192000"/>
              <a:gd name="connsiteY0" fmla="*/ 0 h 2162432"/>
              <a:gd name="connsiteX1" fmla="*/ 12192000 w 12192000"/>
              <a:gd name="connsiteY1" fmla="*/ 0 h 2162432"/>
              <a:gd name="connsiteX2" fmla="*/ 12192000 w 12192000"/>
              <a:gd name="connsiteY2" fmla="*/ 2162432 h 2162432"/>
              <a:gd name="connsiteX3" fmla="*/ 0 w 12192000"/>
              <a:gd name="connsiteY3" fmla="*/ 2162432 h 2162432"/>
              <a:gd name="connsiteX4" fmla="*/ 0 w 12192000"/>
              <a:gd name="connsiteY4" fmla="*/ 0 h 2162432"/>
              <a:gd name="connsiteX0" fmla="*/ 0 w 12192000"/>
              <a:gd name="connsiteY0" fmla="*/ 1169773 h 2162432"/>
              <a:gd name="connsiteX1" fmla="*/ 12192000 w 12192000"/>
              <a:gd name="connsiteY1" fmla="*/ 0 h 2162432"/>
              <a:gd name="connsiteX2" fmla="*/ 12192000 w 12192000"/>
              <a:gd name="connsiteY2" fmla="*/ 2162432 h 2162432"/>
              <a:gd name="connsiteX3" fmla="*/ 0 w 12192000"/>
              <a:gd name="connsiteY3" fmla="*/ 2162432 h 2162432"/>
              <a:gd name="connsiteX4" fmla="*/ 0 w 12192000"/>
              <a:gd name="connsiteY4" fmla="*/ 1169773 h 2162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2162432">
                <a:moveTo>
                  <a:pt x="0" y="1169773"/>
                </a:moveTo>
                <a:lnTo>
                  <a:pt x="12192000" y="0"/>
                </a:lnTo>
                <a:lnTo>
                  <a:pt x="12192000" y="2162432"/>
                </a:lnTo>
                <a:lnTo>
                  <a:pt x="0" y="2162432"/>
                </a:lnTo>
                <a:lnTo>
                  <a:pt x="0" y="1169773"/>
                </a:lnTo>
                <a:close/>
              </a:path>
            </a:pathLst>
          </a:custGeom>
          <a:solidFill>
            <a:srgbClr val="DB6D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44" y="5970673"/>
            <a:ext cx="3997596" cy="710771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>
            <a:off x="10347648" y="6245614"/>
            <a:ext cx="1791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FlandersArtSans-Medium" panose="00000600000000000000" pitchFamily="2" charset="0"/>
              </a:rPr>
              <a:t>vscentrum</a:t>
            </a:r>
            <a:r>
              <a:rPr lang="en-US">
                <a:solidFill>
                  <a:schemeClr val="bg2"/>
                </a:solidFill>
              </a:rPr>
              <a:t>.be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A1C33-475D-474A-A037-DDAF3DC7AF09}" type="slidenum">
              <a:rPr lang="en-US" smtClean="0"/>
              <a:t>‹#›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2B0A302-BFD7-D54D-B174-1E5A9BB4E99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211" y="121497"/>
            <a:ext cx="3976914" cy="107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4189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A1C33-475D-474A-A037-DDAF3DC7A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023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A1C33-475D-474A-A037-DDAF3DC7A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747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A1C33-475D-474A-A037-DDAF3DC7A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981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vscentrum.be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60715" y="6384344"/>
            <a:ext cx="4986436" cy="365125"/>
          </a:xfrm>
        </p:spPr>
        <p:txBody>
          <a:bodyPr/>
          <a:lstStyle/>
          <a:p>
            <a:r>
              <a:rPr lang="en-US"/>
              <a:t>Artificial Intelligence and GPU – Kenneth Hoste – Thu Oct 7</a:t>
            </a:r>
            <a:r>
              <a:rPr lang="en-US" baseline="30000"/>
              <a:t>th</a:t>
            </a:r>
            <a:r>
              <a:rPr lang="en-US"/>
              <a:t> 2021 - slide </a:t>
            </a:r>
            <a:fld id="{A2912448-FEEC-49E8-9588-2DF1F90D57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235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3720" y="6130213"/>
            <a:ext cx="12188280" cy="727788"/>
          </a:xfrm>
          <a:custGeom>
            <a:avLst/>
            <a:gdLst>
              <a:gd name="connsiteX0" fmla="*/ 0 w 12192000"/>
              <a:gd name="connsiteY0" fmla="*/ 0 h 1268963"/>
              <a:gd name="connsiteX1" fmla="*/ 12192000 w 12192000"/>
              <a:gd name="connsiteY1" fmla="*/ 0 h 1268963"/>
              <a:gd name="connsiteX2" fmla="*/ 12192000 w 12192000"/>
              <a:gd name="connsiteY2" fmla="*/ 1268963 h 1268963"/>
              <a:gd name="connsiteX3" fmla="*/ 0 w 12192000"/>
              <a:gd name="connsiteY3" fmla="*/ 1268963 h 1268963"/>
              <a:gd name="connsiteX4" fmla="*/ 0 w 12192000"/>
              <a:gd name="connsiteY4" fmla="*/ 0 h 1268963"/>
              <a:gd name="connsiteX0" fmla="*/ 0 w 12210662"/>
              <a:gd name="connsiteY0" fmla="*/ 877077 h 1268963"/>
              <a:gd name="connsiteX1" fmla="*/ 12210662 w 12210662"/>
              <a:gd name="connsiteY1" fmla="*/ 0 h 1268963"/>
              <a:gd name="connsiteX2" fmla="*/ 12210662 w 12210662"/>
              <a:gd name="connsiteY2" fmla="*/ 1268963 h 1268963"/>
              <a:gd name="connsiteX3" fmla="*/ 18662 w 12210662"/>
              <a:gd name="connsiteY3" fmla="*/ 1268963 h 1268963"/>
              <a:gd name="connsiteX4" fmla="*/ 0 w 12210662"/>
              <a:gd name="connsiteY4" fmla="*/ 877077 h 1268963"/>
              <a:gd name="connsiteX0" fmla="*/ 0 w 12210662"/>
              <a:gd name="connsiteY0" fmla="*/ 335902 h 727788"/>
              <a:gd name="connsiteX1" fmla="*/ 12210662 w 12210662"/>
              <a:gd name="connsiteY1" fmla="*/ 0 h 727788"/>
              <a:gd name="connsiteX2" fmla="*/ 12210662 w 12210662"/>
              <a:gd name="connsiteY2" fmla="*/ 727788 h 727788"/>
              <a:gd name="connsiteX3" fmla="*/ 18662 w 12210662"/>
              <a:gd name="connsiteY3" fmla="*/ 727788 h 727788"/>
              <a:gd name="connsiteX4" fmla="*/ 0 w 12210662"/>
              <a:gd name="connsiteY4" fmla="*/ 335902 h 727788"/>
              <a:gd name="connsiteX0" fmla="*/ 9330 w 12192000"/>
              <a:gd name="connsiteY0" fmla="*/ 335902 h 727788"/>
              <a:gd name="connsiteX1" fmla="*/ 12192000 w 12192000"/>
              <a:gd name="connsiteY1" fmla="*/ 0 h 727788"/>
              <a:gd name="connsiteX2" fmla="*/ 12192000 w 12192000"/>
              <a:gd name="connsiteY2" fmla="*/ 727788 h 727788"/>
              <a:gd name="connsiteX3" fmla="*/ 0 w 12192000"/>
              <a:gd name="connsiteY3" fmla="*/ 727788 h 727788"/>
              <a:gd name="connsiteX4" fmla="*/ 9330 w 12192000"/>
              <a:gd name="connsiteY4" fmla="*/ 335902 h 727788"/>
              <a:gd name="connsiteX0" fmla="*/ 3720 w 12192000"/>
              <a:gd name="connsiteY0" fmla="*/ 335902 h 727788"/>
              <a:gd name="connsiteX1" fmla="*/ 12192000 w 12192000"/>
              <a:gd name="connsiteY1" fmla="*/ 0 h 727788"/>
              <a:gd name="connsiteX2" fmla="*/ 12192000 w 12192000"/>
              <a:gd name="connsiteY2" fmla="*/ 727788 h 727788"/>
              <a:gd name="connsiteX3" fmla="*/ 0 w 12192000"/>
              <a:gd name="connsiteY3" fmla="*/ 727788 h 727788"/>
              <a:gd name="connsiteX4" fmla="*/ 3720 w 12192000"/>
              <a:gd name="connsiteY4" fmla="*/ 335902 h 727788"/>
              <a:gd name="connsiteX0" fmla="*/ 0 w 12188280"/>
              <a:gd name="connsiteY0" fmla="*/ 335902 h 727788"/>
              <a:gd name="connsiteX1" fmla="*/ 12188280 w 12188280"/>
              <a:gd name="connsiteY1" fmla="*/ 0 h 727788"/>
              <a:gd name="connsiteX2" fmla="*/ 12188280 w 12188280"/>
              <a:gd name="connsiteY2" fmla="*/ 727788 h 727788"/>
              <a:gd name="connsiteX3" fmla="*/ 1890 w 12188280"/>
              <a:gd name="connsiteY3" fmla="*/ 727788 h 727788"/>
              <a:gd name="connsiteX4" fmla="*/ 0 w 12188280"/>
              <a:gd name="connsiteY4" fmla="*/ 335902 h 72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8280" h="727788">
                <a:moveTo>
                  <a:pt x="0" y="335902"/>
                </a:moveTo>
                <a:lnTo>
                  <a:pt x="12188280" y="0"/>
                </a:lnTo>
                <a:lnTo>
                  <a:pt x="12188280" y="727788"/>
                </a:lnTo>
                <a:lnTo>
                  <a:pt x="1890" y="727788"/>
                </a:lnTo>
                <a:lnTo>
                  <a:pt x="0" y="33590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44850" y="6384344"/>
            <a:ext cx="502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F5A1C33-475D-474A-A037-DDAF3DC7AF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239" y="6229445"/>
            <a:ext cx="1426467" cy="57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621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7" r:id="rId3"/>
    <p:sldLayoutId id="2147483658" r:id="rId4"/>
    <p:sldLayoutId id="2147483663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agoria.be/acumen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hyperlink" Target="mailto:cloud@vscentrum.be" TargetMode="External"/><Relationship Id="rId5" Type="http://schemas.openxmlformats.org/officeDocument/2006/relationships/hyperlink" Target="https://www.vscentrum.be/cloud" TargetMode="Externa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industry@vscentrum.be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jp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11" Type="http://schemas.openxmlformats.org/officeDocument/2006/relationships/hyperlink" Target="https://www.nature.com/articles/s41586-021-03854-z" TargetMode="External"/><Relationship Id="rId5" Type="http://schemas.openxmlformats.org/officeDocument/2006/relationships/hyperlink" Target="https://deepmind.com/research/case-studies/alphago-the-story-so-far" TargetMode="External"/><Relationship Id="rId10" Type="http://schemas.openxmlformats.org/officeDocument/2006/relationships/image" Target="../media/image35.png"/><Relationship Id="rId4" Type="http://schemas.openxmlformats.org/officeDocument/2006/relationships/image" Target="../media/image16.svg"/><Relationship Id="rId9" Type="http://schemas.openxmlformats.org/officeDocument/2006/relationships/hyperlink" Target="https://www.nature.com/articles/s41586-021-03819-2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docs.vscentrum.be/en/latest/hardware.html" TargetMode="External"/><Relationship Id="rId3" Type="http://schemas.openxmlformats.org/officeDocument/2006/relationships/hyperlink" Target="https://hpc.vub.be/docs/faq/basic/#how-can-i-use-gpus-in-my-jobs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ugent.be/hpc/en/support/documentation.htm" TargetMode="External"/><Relationship Id="rId5" Type="http://schemas.openxmlformats.org/officeDocument/2006/relationships/hyperlink" Target="https://docs.vscentrum.be/en/latest/antwerp/gpu_computing_uantwerp.html" TargetMode="External"/><Relationship Id="rId4" Type="http://schemas.openxmlformats.org/officeDocument/2006/relationships/hyperlink" Target="https://docs.vscentrum.be/en/latest/leuven/genius_quick_start.html#submit-to-genius-gpu-node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.png"/><Relationship Id="rId7" Type="http://schemas.microsoft.com/office/2007/relationships/hdphoto" Target="../media/hdphoto3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3.emf"/><Relationship Id="rId4" Type="http://schemas.openxmlformats.org/officeDocument/2006/relationships/image" Target="../media/image34.png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nvidia.com/en-us/data-center/a100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kehoste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11" Type="http://schemas.openxmlformats.org/officeDocument/2006/relationships/image" Target="../media/image4.png"/><Relationship Id="rId5" Type="http://schemas.openxmlformats.org/officeDocument/2006/relationships/hyperlink" Target="https://easybuild.io/" TargetMode="External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hyperlink" Target="https://github.com/boegel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48.png"/><Relationship Id="rId18" Type="http://schemas.openxmlformats.org/officeDocument/2006/relationships/image" Target="../media/image52.png"/><Relationship Id="rId3" Type="http://schemas.openxmlformats.org/officeDocument/2006/relationships/image" Target="../media/image42.png"/><Relationship Id="rId21" Type="http://schemas.microsoft.com/office/2007/relationships/hdphoto" Target="../media/hdphoto5.wdp"/><Relationship Id="rId7" Type="http://schemas.openxmlformats.org/officeDocument/2006/relationships/image" Target="../media/image44.png"/><Relationship Id="rId12" Type="http://schemas.openxmlformats.org/officeDocument/2006/relationships/image" Target="../media/image47.pn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50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11" Type="http://schemas.openxmlformats.org/officeDocument/2006/relationships/image" Target="../media/image46.png"/><Relationship Id="rId5" Type="http://schemas.openxmlformats.org/officeDocument/2006/relationships/image" Target="../media/image34.png"/><Relationship Id="rId15" Type="http://schemas.openxmlformats.org/officeDocument/2006/relationships/hyperlink" Target="https://rapids.ai/" TargetMode="External"/><Relationship Id="rId23" Type="http://schemas.openxmlformats.org/officeDocument/2006/relationships/image" Target="../media/image55.png"/><Relationship Id="rId10" Type="http://schemas.microsoft.com/office/2007/relationships/hdphoto" Target="../media/hdphoto3.wdp"/><Relationship Id="rId19" Type="http://schemas.microsoft.com/office/2007/relationships/hdphoto" Target="../media/hdphoto4.wdp"/><Relationship Id="rId4" Type="http://schemas.openxmlformats.org/officeDocument/2006/relationships/image" Target="../media/image41.png"/><Relationship Id="rId9" Type="http://schemas.openxmlformats.org/officeDocument/2006/relationships/image" Target="../media/image40.png"/><Relationship Id="rId14" Type="http://schemas.openxmlformats.org/officeDocument/2006/relationships/image" Target="../media/image49.png"/><Relationship Id="rId22" Type="http://schemas.openxmlformats.org/officeDocument/2006/relationships/image" Target="../media/image54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8.emf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ature.com/articles/s41586-021-03819-2" TargetMode="External"/><Relationship Id="rId3" Type="http://schemas.openxmlformats.org/officeDocument/2006/relationships/hyperlink" Target="https://youtu.be/KpedmJdrTpY" TargetMode="External"/><Relationship Id="rId7" Type="http://schemas.openxmlformats.org/officeDocument/2006/relationships/hyperlink" Target="https://deepmind.com/blog/article/putting-the-power-of-alphafold-into-the-worlds-hands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deepmind.com/blog/article/alphafold-a-solution-to-a-50-year-old-grand-challenge-in-biology" TargetMode="External"/><Relationship Id="rId5" Type="http://schemas.openxmlformats.org/officeDocument/2006/relationships/hyperlink" Target="https://www.blopig.com/blog/2021/07/alphafold-2-is-here-whats-behind-the-structure-prediction-miracle" TargetMode="External"/><Relationship Id="rId10" Type="http://schemas.openxmlformats.org/officeDocument/2006/relationships/hyperlink" Target="https://deepmind.com/research/publications/2021/protein-complex-prediction-with-alphafold-multimer" TargetMode="External"/><Relationship Id="rId4" Type="http://schemas.openxmlformats.org/officeDocument/2006/relationships/hyperlink" Target="https://youtu.be/gg7WjuFs8F4" TargetMode="External"/><Relationship Id="rId9" Type="http://schemas.openxmlformats.org/officeDocument/2006/relationships/hyperlink" Target="https://github.com/deepmind/alphafold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tiff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VSC_HPC" TargetMode="External"/><Relationship Id="rId3" Type="http://schemas.openxmlformats.org/officeDocument/2006/relationships/hyperlink" Target="mailto:info@vscentrum.be" TargetMode="External"/><Relationship Id="rId7" Type="http://schemas.openxmlformats.org/officeDocument/2006/relationships/hyperlink" Target="https://www.youtube.com/channel/UCLtcGAtZQUQEG99ZQpRLl1A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linkedin.com/company/vschpc" TargetMode="External"/><Relationship Id="rId5" Type="http://schemas.openxmlformats.org/officeDocument/2006/relationships/hyperlink" Target="https://docs.vscentrum.be/en/latest/hardware.html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s://www.vscentrum.be/" TargetMode="External"/><Relationship Id="rId9" Type="http://schemas.openxmlformats.org/officeDocument/2006/relationships/hyperlink" Target="https://touch.facebook.com/vschpc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https://www.vscentrum.be/" TargetMode="Externa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hyperlink" Target="https://docs.vscentrum.be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jpe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8690" y="865848"/>
            <a:ext cx="10501529" cy="2112021"/>
          </a:xfrm>
        </p:spPr>
        <p:txBody>
          <a:bodyPr/>
          <a:lstStyle/>
          <a:p>
            <a:r>
              <a:rPr lang="en-US" b="1" dirty="0"/>
              <a:t>Leveraging the VSC infrastructure for AI workloads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8690" y="3093334"/>
            <a:ext cx="10099776" cy="2112021"/>
          </a:xfrm>
        </p:spPr>
        <p:txBody>
          <a:bodyPr>
            <a:normAutofit fontScale="92500" lnSpcReduction="10000"/>
          </a:bodyPr>
          <a:lstStyle/>
          <a:p>
            <a:pPr algn="l">
              <a:lnSpc>
                <a:spcPct val="160000"/>
              </a:lnSpc>
            </a:pPr>
            <a:r>
              <a:rPr lang="en-US" sz="2800" dirty="0"/>
              <a:t>HPC4AI session at Acumen 2021  (Oct 20th 2021)</a:t>
            </a:r>
            <a:br>
              <a:rPr lang="en-US" sz="2800" dirty="0"/>
            </a:br>
            <a:r>
              <a:rPr lang="en-US" sz="2800" dirty="0">
                <a:solidFill>
                  <a:srgbClr val="DB6D3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https://www.agoria.be/acumen</a:t>
            </a:r>
            <a:endParaRPr lang="en-US" sz="2800" dirty="0">
              <a:solidFill>
                <a:srgbClr val="DB6D32"/>
              </a:solidFill>
            </a:endParaRPr>
          </a:p>
          <a:p>
            <a:pPr algn="l"/>
            <a:br>
              <a:rPr lang="en-US" sz="2800" dirty="0"/>
            </a:br>
            <a:r>
              <a:rPr lang="en-US" sz="2800" i="1" dirty="0"/>
              <a:t>Kenneth Hoste (VSC, HPC-UGent)</a:t>
            </a:r>
          </a:p>
        </p:txBody>
      </p:sp>
      <p:pic>
        <p:nvPicPr>
          <p:cNvPr id="1026" name="Picture 2" descr="Acumen 2021">
            <a:extLst>
              <a:ext uri="{FF2B5EF4-FFF2-40B4-BE49-F238E27FC236}">
                <a16:creationId xmlns:a16="http://schemas.microsoft.com/office/drawing/2014/main" id="{3F22843D-E204-5E4A-94E7-1A7A847A79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5" t="9389" r="47975" b="10851"/>
          <a:stretch/>
        </p:blipFill>
        <p:spPr bwMode="auto">
          <a:xfrm>
            <a:off x="7384649" y="4046804"/>
            <a:ext cx="4807352" cy="194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423821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1F83C7-D1CE-B94B-8AE2-77CACB5D9163}"/>
              </a:ext>
            </a:extLst>
          </p:cNvPr>
          <p:cNvSpPr/>
          <p:nvPr/>
        </p:nvSpPr>
        <p:spPr>
          <a:xfrm>
            <a:off x="6947064" y="5100200"/>
            <a:ext cx="5065657" cy="9233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2F3D1E5-3CB1-414D-B40E-C435F5FDBA5E}"/>
              </a:ext>
            </a:extLst>
          </p:cNvPr>
          <p:cNvSpPr txBox="1"/>
          <p:nvPr/>
        </p:nvSpPr>
        <p:spPr>
          <a:xfrm>
            <a:off x="963867" y="803181"/>
            <a:ext cx="69977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accent6">
                    <a:lumMod val="50000"/>
                  </a:schemeClr>
                </a:solidFill>
                <a:ea typeface="Roboto" panose="02000000000000000000" pitchFamily="2" charset="0"/>
              </a:rPr>
              <a:t>VSC Tier-1 Cloud </a:t>
            </a:r>
            <a:r>
              <a:rPr lang="en-US" sz="2600" b="1">
                <a:solidFill>
                  <a:schemeClr val="accent6">
                    <a:lumMod val="50000"/>
                  </a:schemeClr>
                </a:solidFill>
                <a:ea typeface="Roboto" panose="02000000000000000000" pitchFamily="2" charset="0"/>
              </a:rPr>
              <a:t>(incl. limited GPU resources)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84ABEBB9-AE49-A648-A425-1D1D9C533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211" y="121497"/>
            <a:ext cx="3976914" cy="107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hape 2787">
            <a:extLst>
              <a:ext uri="{FF2B5EF4-FFF2-40B4-BE49-F238E27FC236}">
                <a16:creationId xmlns:a16="http://schemas.microsoft.com/office/drawing/2014/main" id="{DE2AC159-B9F4-C841-8CCA-007CFC761813}"/>
              </a:ext>
            </a:extLst>
          </p:cNvPr>
          <p:cNvSpPr/>
          <p:nvPr/>
        </p:nvSpPr>
        <p:spPr>
          <a:xfrm>
            <a:off x="359230" y="855467"/>
            <a:ext cx="489857" cy="4901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86" h="21600" extrusionOk="0">
                <a:moveTo>
                  <a:pt x="11502" y="10309"/>
                </a:moveTo>
                <a:cubicBezTo>
                  <a:pt x="11767" y="10309"/>
                  <a:pt x="11981" y="10090"/>
                  <a:pt x="11981" y="9818"/>
                </a:cubicBezTo>
                <a:cubicBezTo>
                  <a:pt x="11981" y="9547"/>
                  <a:pt x="11767" y="9327"/>
                  <a:pt x="11502" y="9327"/>
                </a:cubicBezTo>
                <a:cubicBezTo>
                  <a:pt x="11237" y="9327"/>
                  <a:pt x="11022" y="9547"/>
                  <a:pt x="11022" y="9818"/>
                </a:cubicBezTo>
                <a:cubicBezTo>
                  <a:pt x="11022" y="10090"/>
                  <a:pt x="11237" y="10309"/>
                  <a:pt x="11502" y="10309"/>
                </a:cubicBezTo>
                <a:moveTo>
                  <a:pt x="15818" y="4909"/>
                </a:moveTo>
                <a:cubicBezTo>
                  <a:pt x="16083" y="4909"/>
                  <a:pt x="16297" y="5129"/>
                  <a:pt x="16297" y="5400"/>
                </a:cubicBezTo>
                <a:cubicBezTo>
                  <a:pt x="16297" y="5672"/>
                  <a:pt x="16083" y="5891"/>
                  <a:pt x="15818" y="5891"/>
                </a:cubicBezTo>
                <a:cubicBezTo>
                  <a:pt x="15553" y="5891"/>
                  <a:pt x="15338" y="5672"/>
                  <a:pt x="15338" y="5400"/>
                </a:cubicBezTo>
                <a:cubicBezTo>
                  <a:pt x="15338" y="5129"/>
                  <a:pt x="15553" y="4909"/>
                  <a:pt x="15818" y="4909"/>
                </a:cubicBezTo>
                <a:moveTo>
                  <a:pt x="15818" y="6873"/>
                </a:moveTo>
                <a:cubicBezTo>
                  <a:pt x="16612" y="6873"/>
                  <a:pt x="17256" y="6213"/>
                  <a:pt x="17256" y="5400"/>
                </a:cubicBezTo>
                <a:cubicBezTo>
                  <a:pt x="17256" y="4587"/>
                  <a:pt x="16612" y="3928"/>
                  <a:pt x="15818" y="3928"/>
                </a:cubicBezTo>
                <a:cubicBezTo>
                  <a:pt x="15023" y="3928"/>
                  <a:pt x="14379" y="4587"/>
                  <a:pt x="14379" y="5400"/>
                </a:cubicBezTo>
                <a:cubicBezTo>
                  <a:pt x="14379" y="6213"/>
                  <a:pt x="15023" y="6873"/>
                  <a:pt x="15818" y="6873"/>
                </a:cubicBezTo>
                <a:moveTo>
                  <a:pt x="12941" y="11782"/>
                </a:moveTo>
                <a:cubicBezTo>
                  <a:pt x="13206" y="11782"/>
                  <a:pt x="13420" y="11562"/>
                  <a:pt x="13420" y="11291"/>
                </a:cubicBezTo>
                <a:cubicBezTo>
                  <a:pt x="13420" y="11020"/>
                  <a:pt x="13206" y="10800"/>
                  <a:pt x="12941" y="10800"/>
                </a:cubicBezTo>
                <a:cubicBezTo>
                  <a:pt x="12675" y="10800"/>
                  <a:pt x="12461" y="11020"/>
                  <a:pt x="12461" y="11291"/>
                </a:cubicBezTo>
                <a:cubicBezTo>
                  <a:pt x="12461" y="11562"/>
                  <a:pt x="12675" y="11782"/>
                  <a:pt x="12941" y="11782"/>
                </a:cubicBezTo>
                <a:moveTo>
                  <a:pt x="10063" y="7855"/>
                </a:moveTo>
                <a:cubicBezTo>
                  <a:pt x="9798" y="7855"/>
                  <a:pt x="9584" y="8074"/>
                  <a:pt x="9584" y="8346"/>
                </a:cubicBezTo>
                <a:cubicBezTo>
                  <a:pt x="9584" y="8617"/>
                  <a:pt x="9798" y="8836"/>
                  <a:pt x="10063" y="8836"/>
                </a:cubicBezTo>
                <a:cubicBezTo>
                  <a:pt x="10328" y="8836"/>
                  <a:pt x="10543" y="8617"/>
                  <a:pt x="10543" y="8346"/>
                </a:cubicBezTo>
                <a:cubicBezTo>
                  <a:pt x="10543" y="8074"/>
                  <a:pt x="10328" y="7855"/>
                  <a:pt x="10063" y="7855"/>
                </a:cubicBezTo>
                <a:moveTo>
                  <a:pt x="1718" y="19842"/>
                </a:moveTo>
                <a:lnTo>
                  <a:pt x="3451" y="15392"/>
                </a:lnTo>
                <a:cubicBezTo>
                  <a:pt x="3684" y="15834"/>
                  <a:pt x="3973" y="16253"/>
                  <a:pt x="4312" y="16642"/>
                </a:cubicBezTo>
                <a:cubicBezTo>
                  <a:pt x="4824" y="17230"/>
                  <a:pt x="5418" y="17711"/>
                  <a:pt x="6061" y="18068"/>
                </a:cubicBezTo>
                <a:cubicBezTo>
                  <a:pt x="6061" y="18068"/>
                  <a:pt x="1718" y="19842"/>
                  <a:pt x="1718" y="19842"/>
                </a:cubicBezTo>
                <a:close/>
                <a:moveTo>
                  <a:pt x="3717" y="12060"/>
                </a:moveTo>
                <a:lnTo>
                  <a:pt x="0" y="21600"/>
                </a:lnTo>
                <a:lnTo>
                  <a:pt x="9319" y="17795"/>
                </a:lnTo>
                <a:cubicBezTo>
                  <a:pt x="9153" y="17815"/>
                  <a:pt x="8987" y="17824"/>
                  <a:pt x="8822" y="17824"/>
                </a:cubicBezTo>
                <a:cubicBezTo>
                  <a:pt x="5971" y="17824"/>
                  <a:pt x="3389" y="15002"/>
                  <a:pt x="3717" y="12060"/>
                </a:cubicBezTo>
                <a:moveTo>
                  <a:pt x="16115" y="10657"/>
                </a:moveTo>
                <a:cubicBezTo>
                  <a:pt x="15925" y="10851"/>
                  <a:pt x="15627" y="11171"/>
                  <a:pt x="15280" y="11542"/>
                </a:cubicBezTo>
                <a:cubicBezTo>
                  <a:pt x="14662" y="12204"/>
                  <a:pt x="13712" y="13221"/>
                  <a:pt x="13147" y="13753"/>
                </a:cubicBezTo>
                <a:lnTo>
                  <a:pt x="7665" y="8141"/>
                </a:lnTo>
                <a:cubicBezTo>
                  <a:pt x="8185" y="7563"/>
                  <a:pt x="9179" y="6590"/>
                  <a:pt x="9825" y="5958"/>
                </a:cubicBezTo>
                <a:cubicBezTo>
                  <a:pt x="10188" y="5603"/>
                  <a:pt x="10500" y="5298"/>
                  <a:pt x="10690" y="5103"/>
                </a:cubicBezTo>
                <a:cubicBezTo>
                  <a:pt x="13284" y="2447"/>
                  <a:pt x="18271" y="993"/>
                  <a:pt x="20136" y="982"/>
                </a:cubicBezTo>
                <a:cubicBezTo>
                  <a:pt x="20132" y="2572"/>
                  <a:pt x="18824" y="7884"/>
                  <a:pt x="16115" y="10657"/>
                </a:cubicBezTo>
                <a:moveTo>
                  <a:pt x="12477" y="14563"/>
                </a:moveTo>
                <a:cubicBezTo>
                  <a:pt x="12127" y="15873"/>
                  <a:pt x="11665" y="17072"/>
                  <a:pt x="11154" y="18035"/>
                </a:cubicBezTo>
                <a:cubicBezTo>
                  <a:pt x="10943" y="17454"/>
                  <a:pt x="10642" y="16798"/>
                  <a:pt x="10214" y="16110"/>
                </a:cubicBezTo>
                <a:cubicBezTo>
                  <a:pt x="10035" y="15823"/>
                  <a:pt x="9728" y="15656"/>
                  <a:pt x="9405" y="15656"/>
                </a:cubicBezTo>
                <a:cubicBezTo>
                  <a:pt x="9329" y="15656"/>
                  <a:pt x="9252" y="15665"/>
                  <a:pt x="9176" y="15684"/>
                </a:cubicBezTo>
                <a:cubicBezTo>
                  <a:pt x="8990" y="15731"/>
                  <a:pt x="8799" y="15755"/>
                  <a:pt x="8610" y="15755"/>
                </a:cubicBezTo>
                <a:cubicBezTo>
                  <a:pt x="7905" y="15755"/>
                  <a:pt x="7217" y="15432"/>
                  <a:pt x="6621" y="14822"/>
                </a:cubicBezTo>
                <a:cubicBezTo>
                  <a:pt x="5861" y="14044"/>
                  <a:pt x="5561" y="13114"/>
                  <a:pt x="5779" y="12206"/>
                </a:cubicBezTo>
                <a:cubicBezTo>
                  <a:pt x="5877" y="11797"/>
                  <a:pt x="5709" y="11370"/>
                  <a:pt x="5363" y="11144"/>
                </a:cubicBezTo>
                <a:cubicBezTo>
                  <a:pt x="4690" y="10706"/>
                  <a:pt x="4050" y="10398"/>
                  <a:pt x="3482" y="10183"/>
                </a:cubicBezTo>
                <a:cubicBezTo>
                  <a:pt x="4423" y="9658"/>
                  <a:pt x="5594" y="9186"/>
                  <a:pt x="6874" y="8827"/>
                </a:cubicBezTo>
                <a:cubicBezTo>
                  <a:pt x="6900" y="8820"/>
                  <a:pt x="6921" y="8803"/>
                  <a:pt x="6946" y="8793"/>
                </a:cubicBezTo>
                <a:lnTo>
                  <a:pt x="12510" y="14490"/>
                </a:lnTo>
                <a:cubicBezTo>
                  <a:pt x="12501" y="14515"/>
                  <a:pt x="12484" y="14536"/>
                  <a:pt x="12477" y="14563"/>
                </a:cubicBezTo>
                <a:moveTo>
                  <a:pt x="20922" y="167"/>
                </a:moveTo>
                <a:cubicBezTo>
                  <a:pt x="20813" y="55"/>
                  <a:pt x="20545" y="0"/>
                  <a:pt x="20157" y="0"/>
                </a:cubicBezTo>
                <a:cubicBezTo>
                  <a:pt x="18131" y="0"/>
                  <a:pt x="12842" y="1511"/>
                  <a:pt x="10012" y="4409"/>
                </a:cubicBezTo>
                <a:cubicBezTo>
                  <a:pt x="9345" y="5092"/>
                  <a:pt x="7134" y="7175"/>
                  <a:pt x="6621" y="7880"/>
                </a:cubicBezTo>
                <a:cubicBezTo>
                  <a:pt x="4961" y="8346"/>
                  <a:pt x="2544" y="9277"/>
                  <a:pt x="1196" y="10657"/>
                </a:cubicBezTo>
                <a:cubicBezTo>
                  <a:pt x="1196" y="10657"/>
                  <a:pt x="2841" y="10663"/>
                  <a:pt x="4848" y="11972"/>
                </a:cubicBezTo>
                <a:cubicBezTo>
                  <a:pt x="4556" y="13190"/>
                  <a:pt x="4926" y="14475"/>
                  <a:pt x="5943" y="15516"/>
                </a:cubicBezTo>
                <a:cubicBezTo>
                  <a:pt x="6735" y="16327"/>
                  <a:pt x="7672" y="16737"/>
                  <a:pt x="8610" y="16737"/>
                </a:cubicBezTo>
                <a:cubicBezTo>
                  <a:pt x="8876" y="16737"/>
                  <a:pt x="9142" y="16704"/>
                  <a:pt x="9405" y="16637"/>
                </a:cubicBezTo>
                <a:cubicBezTo>
                  <a:pt x="10683" y="18692"/>
                  <a:pt x="10690" y="20376"/>
                  <a:pt x="10690" y="20376"/>
                </a:cubicBezTo>
                <a:cubicBezTo>
                  <a:pt x="12038" y="18996"/>
                  <a:pt x="12948" y="16521"/>
                  <a:pt x="13402" y="14822"/>
                </a:cubicBezTo>
                <a:cubicBezTo>
                  <a:pt x="14091" y="14297"/>
                  <a:pt x="16126" y="12034"/>
                  <a:pt x="16793" y="11351"/>
                </a:cubicBezTo>
                <a:cubicBezTo>
                  <a:pt x="20164" y="7900"/>
                  <a:pt x="21600" y="861"/>
                  <a:pt x="20922" y="167"/>
                </a:cubicBezTo>
              </a:path>
            </a:pathLst>
          </a:custGeom>
          <a:solidFill>
            <a:srgbClr val="DB6D3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82FB0EF-848F-794C-9376-80A83C057961}"/>
              </a:ext>
            </a:extLst>
          </p:cNvPr>
          <p:cNvSpPr/>
          <p:nvPr/>
        </p:nvSpPr>
        <p:spPr>
          <a:xfrm>
            <a:off x="581264" y="1463262"/>
            <a:ext cx="11407707" cy="4459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ea typeface="Roboto Condensed Light" panose="02000000000000000000" pitchFamily="2" charset="0"/>
              </a:rPr>
              <a:t>Self-managed virtual machines</a:t>
            </a:r>
            <a:r>
              <a:rPr lang="en-US" dirty="0">
                <a:ea typeface="Roboto Condensed Light" panose="02000000000000000000" pitchFamily="2" charset="0"/>
              </a:rPr>
              <a:t> (VMs): you install the software you need!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ea typeface="Roboto Condensed Light" panose="02000000000000000000" pitchFamily="2" charset="0"/>
              </a:rPr>
              <a:t>Golden VM images available, can be modified, or use your own images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ea typeface="Roboto Condensed Light" panose="02000000000000000000" pitchFamily="2" charset="0"/>
              </a:rPr>
              <a:t>Project based access (project proposal due by specific cut-off date)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ea typeface="Roboto Condensed Light" panose="02000000000000000000" pitchFamily="2" charset="0"/>
              </a:rPr>
              <a:t>Several GPU instance types, each with 1 virtual GPU (</a:t>
            </a:r>
            <a:r>
              <a:rPr lang="en-US" b="1" dirty="0" err="1">
                <a:ea typeface="Roboto Condensed Light" panose="02000000000000000000" pitchFamily="2" charset="0"/>
              </a:rPr>
              <a:t>vGPU</a:t>
            </a:r>
            <a:r>
              <a:rPr lang="en-US" b="1" dirty="0">
                <a:ea typeface="Roboto Condensed Light" panose="02000000000000000000" pitchFamily="2" charset="0"/>
              </a:rPr>
              <a:t>)</a:t>
            </a:r>
          </a:p>
          <a:p>
            <a:pPr marL="628650" lvl="1" indent="-1714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ea typeface="Roboto Condensed Light" panose="02000000000000000000" pitchFamily="2" charset="0"/>
              </a:rPr>
              <a:t>1 </a:t>
            </a:r>
            <a:r>
              <a:rPr lang="en-US" sz="1600" b="1" dirty="0" err="1">
                <a:ea typeface="Roboto Condensed Light" panose="02000000000000000000" pitchFamily="2" charset="0"/>
              </a:rPr>
              <a:t>vGPU</a:t>
            </a:r>
            <a:r>
              <a:rPr lang="en-US" sz="1600" b="1" dirty="0">
                <a:ea typeface="Roboto Condensed Light" panose="02000000000000000000" pitchFamily="2" charset="0"/>
              </a:rPr>
              <a:t> = 1/4</a:t>
            </a:r>
            <a:r>
              <a:rPr lang="en-US" sz="1600" b="1" baseline="30000" dirty="0">
                <a:ea typeface="Roboto Condensed Light" panose="02000000000000000000" pitchFamily="2" charset="0"/>
              </a:rPr>
              <a:t>th</a:t>
            </a:r>
            <a:r>
              <a:rPr lang="en-US" sz="1600" b="1" dirty="0">
                <a:ea typeface="Roboto Condensed Light" panose="02000000000000000000" pitchFamily="2" charset="0"/>
              </a:rPr>
              <a:t> of an NVIDIA T4 GPU =&gt; 4GB GPU memory</a:t>
            </a:r>
          </a:p>
          <a:p>
            <a:pPr marL="628650" lvl="1" indent="-1714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ea typeface="Roboto Condensed Light" panose="02000000000000000000" pitchFamily="2" charset="0"/>
              </a:rPr>
              <a:t>GPU driver + CUDA already installed in available GPU images</a:t>
            </a:r>
          </a:p>
          <a:p>
            <a:pPr marL="628650" lvl="1" indent="-1714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ea typeface="Roboto Condensed Light" panose="02000000000000000000" pitchFamily="2" charset="0"/>
              </a:rPr>
              <a:t>Can be used for small GPGPU compute workloads (like AI inference) or visualization (with some limitations)</a:t>
            </a:r>
          </a:p>
          <a:p>
            <a:pPr marL="628650" lvl="1" indent="-1714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ea typeface="Roboto Condensed Light" panose="02000000000000000000" pitchFamily="2" charset="0"/>
              </a:rPr>
              <a:t>Tweaked instance types can be considered (on request)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ea typeface="Roboto Condensed Light" panose="02000000000000000000" pitchFamily="2" charset="0"/>
              </a:rPr>
              <a:t>VSC network access can be made available (on request)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97C14A9-C7F9-284F-9D72-26C4769B28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81"/>
          <a:stretch/>
        </p:blipFill>
        <p:spPr bwMode="auto">
          <a:xfrm>
            <a:off x="7851576" y="1888426"/>
            <a:ext cx="4340424" cy="234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51A8BEB-1B50-704E-BDCF-D5A9213937D0}"/>
              </a:ext>
            </a:extLst>
          </p:cNvPr>
          <p:cNvSpPr txBox="1"/>
          <p:nvPr/>
        </p:nvSpPr>
        <p:spPr>
          <a:xfrm>
            <a:off x="7025389" y="5147700"/>
            <a:ext cx="4998582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E">
                <a:solidFill>
                  <a:schemeClr val="bg1"/>
                </a:solidFill>
              </a:rPr>
              <a:t>Documentation: </a:t>
            </a:r>
            <a:r>
              <a:rPr lang="en-US">
                <a:solidFill>
                  <a:schemeClr val="bg1"/>
                </a:solidFill>
                <a:ea typeface="Roboto Condensed Light" panose="02000000000000000000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https://www.vscentrum.be/cloud</a:t>
            </a:r>
            <a:endParaRPr lang="en-US">
              <a:solidFill>
                <a:schemeClr val="bg1"/>
              </a:solidFill>
              <a:ea typeface="Roboto Condensed Light" panose="02000000000000000000" pitchFamily="2" charset="0"/>
            </a:endParaRPr>
          </a:p>
          <a:p>
            <a:endParaRPr lang="en-BE" sz="1000">
              <a:solidFill>
                <a:schemeClr val="bg1"/>
              </a:solidFill>
            </a:endParaRPr>
          </a:p>
          <a:p>
            <a:r>
              <a:rPr lang="en-BE">
                <a:solidFill>
                  <a:schemeClr val="bg1"/>
                </a:solidFill>
              </a:rPr>
              <a:t>For more information: </a:t>
            </a:r>
            <a:r>
              <a:rPr lang="en-BE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cloud@vscentrum.be</a:t>
            </a:r>
            <a:endParaRPr lang="en-BE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C7FD35-5C6A-6144-97E3-6C1472F259C7}"/>
              </a:ext>
            </a:extLst>
          </p:cNvPr>
          <p:cNvSpPr txBox="1"/>
          <p:nvPr/>
        </p:nvSpPr>
        <p:spPr>
          <a:xfrm>
            <a:off x="963867" y="456473"/>
            <a:ext cx="1035861" cy="2616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sz="1100" b="1">
                <a:solidFill>
                  <a:schemeClr val="bg1"/>
                </a:solidFill>
                <a:ea typeface="Roboto" panose="02000000000000000000" pitchFamily="2" charset="0"/>
              </a:rPr>
              <a:t>GPU resources</a:t>
            </a:r>
          </a:p>
        </p:txBody>
      </p: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E5A4C8EB-23B6-8747-AE4B-970420235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3028" y="6440781"/>
            <a:ext cx="8919965" cy="365125"/>
          </a:xfrm>
        </p:spPr>
        <p:txBody>
          <a:bodyPr/>
          <a:lstStyle/>
          <a:p>
            <a:r>
              <a:rPr lang="en-US" dirty="0"/>
              <a:t>Leveraging the VSC infrastructure for AI workloads – Kenneth Hoste (HPC-</a:t>
            </a:r>
            <a:r>
              <a:rPr lang="en-US" dirty="0" err="1"/>
              <a:t>UGent</a:t>
            </a:r>
            <a:r>
              <a:rPr lang="en-US" dirty="0"/>
              <a:t>, VSC) – Wed Oct 20</a:t>
            </a:r>
            <a:r>
              <a:rPr lang="en-US" baseline="30000" dirty="0"/>
              <a:t>th</a:t>
            </a:r>
            <a:r>
              <a:rPr lang="en-US" dirty="0"/>
              <a:t>, 2021                                             </a:t>
            </a:r>
            <a:fld id="{A2912448-FEEC-49E8-9588-2DF1F90D57C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359602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BC0CEE91-272A-8945-BBA5-F59CCD74EDAF}"/>
              </a:ext>
            </a:extLst>
          </p:cNvPr>
          <p:cNvSpPr txBox="1"/>
          <p:nvPr/>
        </p:nvSpPr>
        <p:spPr>
          <a:xfrm>
            <a:off x="1028700" y="438991"/>
            <a:ext cx="1128835" cy="2616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ea typeface="Roboto" panose="02000000000000000000" pitchFamily="2" charset="0"/>
              </a:rPr>
              <a:t>VSC for industry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2F3D1E5-3CB1-414D-B40E-C435F5FDBA5E}"/>
              </a:ext>
            </a:extLst>
          </p:cNvPr>
          <p:cNvSpPr txBox="1"/>
          <p:nvPr/>
        </p:nvSpPr>
        <p:spPr>
          <a:xfrm>
            <a:off x="963867" y="803181"/>
            <a:ext cx="66297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a typeface="Roboto" panose="02000000000000000000" pitchFamily="2" charset="0"/>
              </a:rPr>
              <a:t>VSC infrastructure: access for industry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BA6A70B-4FC8-1B4E-8979-E9A74A192682}"/>
              </a:ext>
            </a:extLst>
          </p:cNvPr>
          <p:cNvSpPr/>
          <p:nvPr/>
        </p:nvSpPr>
        <p:spPr>
          <a:xfrm>
            <a:off x="963868" y="1405869"/>
            <a:ext cx="8306068" cy="4315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E5865"/>
                </a:solidFill>
                <a:ea typeface="Roboto Condensed Light" panose="02000000000000000000" pitchFamily="2" charset="0"/>
              </a:rPr>
              <a:t>Well suited for R&amp;D workloads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E5865"/>
                </a:solidFill>
                <a:ea typeface="Roboto Condensed Light" panose="02000000000000000000" pitchFamily="2" charset="0"/>
              </a:rPr>
              <a:t>Contract with one of VSC partners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E5865"/>
                </a:solidFill>
                <a:ea typeface="Roboto Condensed Light" panose="02000000000000000000" pitchFamily="2" charset="0"/>
              </a:rPr>
              <a:t>Prices?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E5865"/>
                </a:solidFill>
                <a:ea typeface="Roboto Condensed Light" panose="02000000000000000000" pitchFamily="2" charset="0"/>
              </a:rPr>
              <a:t>Free exploratory use to get started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E5865"/>
                </a:solidFill>
                <a:ea typeface="Roboto Condensed Light" panose="02000000000000000000" pitchFamily="2" charset="0"/>
              </a:rPr>
              <a:t>Pay-what-you-use (compute + storage)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E5865"/>
                </a:solidFill>
                <a:ea typeface="Roboto Condensed Light" panose="02000000000000000000" pitchFamily="2" charset="0"/>
              </a:rPr>
              <a:t>Support via experienced helpdesk team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E5865"/>
                </a:solidFill>
                <a:ea typeface="Roboto Condensed Light" panose="02000000000000000000" pitchFamily="2" charset="0"/>
              </a:rPr>
              <a:t>Contact: </a:t>
            </a:r>
            <a:r>
              <a:rPr lang="en-US" sz="2000" dirty="0">
                <a:solidFill>
                  <a:srgbClr val="4E5865"/>
                </a:solidFill>
                <a:ea typeface="Roboto Condensed Light" panose="02000000000000000000" pitchFamily="2" charset="0"/>
                <a:hlinkClick r:id="rId3"/>
              </a:rPr>
              <a:t>industry@vscentrum.be</a:t>
            </a:r>
            <a:r>
              <a:rPr lang="en-US" sz="2000" dirty="0">
                <a:solidFill>
                  <a:srgbClr val="4E5865"/>
                </a:solidFill>
                <a:ea typeface="Roboto Condensed Light" panose="02000000000000000000" pitchFamily="2" charset="0"/>
              </a:rPr>
              <a:t> ???</a:t>
            </a:r>
          </a:p>
        </p:txBody>
      </p:sp>
      <p:sp>
        <p:nvSpPr>
          <p:cNvPr id="10" name="Shape 2557">
            <a:extLst>
              <a:ext uri="{FF2B5EF4-FFF2-40B4-BE49-F238E27FC236}">
                <a16:creationId xmlns:a16="http://schemas.microsoft.com/office/drawing/2014/main" id="{CE314DED-0039-9144-A2DF-4A53ED1182A4}"/>
              </a:ext>
            </a:extLst>
          </p:cNvPr>
          <p:cNvSpPr/>
          <p:nvPr/>
        </p:nvSpPr>
        <p:spPr>
          <a:xfrm>
            <a:off x="574886" y="911093"/>
            <a:ext cx="368950" cy="368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991" y="6559"/>
                </a:moveTo>
                <a:cubicBezTo>
                  <a:pt x="12727" y="6341"/>
                  <a:pt x="12420" y="6172"/>
                  <a:pt x="12078" y="6058"/>
                </a:cubicBezTo>
                <a:cubicBezTo>
                  <a:pt x="11737" y="5946"/>
                  <a:pt x="11367" y="5889"/>
                  <a:pt x="10978" y="5889"/>
                </a:cubicBezTo>
                <a:cubicBezTo>
                  <a:pt x="10477" y="5889"/>
                  <a:pt x="10025" y="5967"/>
                  <a:pt x="9633" y="6120"/>
                </a:cubicBezTo>
                <a:cubicBezTo>
                  <a:pt x="9239" y="6275"/>
                  <a:pt x="8900" y="6494"/>
                  <a:pt x="8623" y="6771"/>
                </a:cubicBezTo>
                <a:cubicBezTo>
                  <a:pt x="8346" y="7049"/>
                  <a:pt x="8133" y="7392"/>
                  <a:pt x="7992" y="7788"/>
                </a:cubicBezTo>
                <a:cubicBezTo>
                  <a:pt x="7853" y="8180"/>
                  <a:pt x="7782" y="8620"/>
                  <a:pt x="7782" y="9096"/>
                </a:cubicBezTo>
                <a:lnTo>
                  <a:pt x="7782" y="9217"/>
                </a:lnTo>
                <a:lnTo>
                  <a:pt x="8880" y="9217"/>
                </a:lnTo>
                <a:lnTo>
                  <a:pt x="8877" y="9093"/>
                </a:lnTo>
                <a:cubicBezTo>
                  <a:pt x="8868" y="8767"/>
                  <a:pt x="8908" y="8461"/>
                  <a:pt x="8993" y="8187"/>
                </a:cubicBezTo>
                <a:cubicBezTo>
                  <a:pt x="9079" y="7914"/>
                  <a:pt x="9207" y="7675"/>
                  <a:pt x="9377" y="7473"/>
                </a:cubicBezTo>
                <a:cubicBezTo>
                  <a:pt x="9545" y="7274"/>
                  <a:pt x="9762" y="7115"/>
                  <a:pt x="10024" y="7000"/>
                </a:cubicBezTo>
                <a:cubicBezTo>
                  <a:pt x="10287" y="6884"/>
                  <a:pt x="10594" y="6827"/>
                  <a:pt x="10937" y="6827"/>
                </a:cubicBezTo>
                <a:cubicBezTo>
                  <a:pt x="11182" y="6827"/>
                  <a:pt x="11418" y="6868"/>
                  <a:pt x="11639" y="6950"/>
                </a:cubicBezTo>
                <a:cubicBezTo>
                  <a:pt x="11858" y="7032"/>
                  <a:pt x="12053" y="7146"/>
                  <a:pt x="12218" y="7289"/>
                </a:cubicBezTo>
                <a:cubicBezTo>
                  <a:pt x="12381" y="7431"/>
                  <a:pt x="12512" y="7605"/>
                  <a:pt x="12609" y="7808"/>
                </a:cubicBezTo>
                <a:cubicBezTo>
                  <a:pt x="12704" y="8011"/>
                  <a:pt x="12752" y="8236"/>
                  <a:pt x="12752" y="8478"/>
                </a:cubicBezTo>
                <a:cubicBezTo>
                  <a:pt x="12752" y="8797"/>
                  <a:pt x="12674" y="9089"/>
                  <a:pt x="12519" y="9350"/>
                </a:cubicBezTo>
                <a:cubicBezTo>
                  <a:pt x="12359" y="9618"/>
                  <a:pt x="12154" y="9865"/>
                  <a:pt x="11913" y="10082"/>
                </a:cubicBezTo>
                <a:cubicBezTo>
                  <a:pt x="11624" y="10337"/>
                  <a:pt x="11374" y="10568"/>
                  <a:pt x="11170" y="10771"/>
                </a:cubicBezTo>
                <a:cubicBezTo>
                  <a:pt x="10959" y="10979"/>
                  <a:pt x="10789" y="11200"/>
                  <a:pt x="10662" y="11428"/>
                </a:cubicBezTo>
                <a:cubicBezTo>
                  <a:pt x="10534" y="11657"/>
                  <a:pt x="10441" y="11916"/>
                  <a:pt x="10385" y="12199"/>
                </a:cubicBezTo>
                <a:cubicBezTo>
                  <a:pt x="10329" y="12478"/>
                  <a:pt x="10305" y="12827"/>
                  <a:pt x="10315" y="13237"/>
                </a:cubicBezTo>
                <a:lnTo>
                  <a:pt x="10318" y="13355"/>
                </a:lnTo>
                <a:lnTo>
                  <a:pt x="11407" y="13355"/>
                </a:lnTo>
                <a:lnTo>
                  <a:pt x="11410" y="13237"/>
                </a:lnTo>
                <a:cubicBezTo>
                  <a:pt x="11418" y="12838"/>
                  <a:pt x="11436" y="12531"/>
                  <a:pt x="11463" y="12322"/>
                </a:cubicBezTo>
                <a:cubicBezTo>
                  <a:pt x="11488" y="12125"/>
                  <a:pt x="11538" y="11956"/>
                  <a:pt x="11611" y="11821"/>
                </a:cubicBezTo>
                <a:cubicBezTo>
                  <a:pt x="11687" y="11684"/>
                  <a:pt x="11803" y="11541"/>
                  <a:pt x="11959" y="11399"/>
                </a:cubicBezTo>
                <a:cubicBezTo>
                  <a:pt x="12127" y="11245"/>
                  <a:pt x="12351" y="11031"/>
                  <a:pt x="12630" y="10762"/>
                </a:cubicBezTo>
                <a:cubicBezTo>
                  <a:pt x="12979" y="10441"/>
                  <a:pt x="13270" y="10102"/>
                  <a:pt x="13495" y="9753"/>
                </a:cubicBezTo>
                <a:cubicBezTo>
                  <a:pt x="13729" y="9393"/>
                  <a:pt x="13847" y="8952"/>
                  <a:pt x="13847" y="8439"/>
                </a:cubicBezTo>
                <a:cubicBezTo>
                  <a:pt x="13847" y="8038"/>
                  <a:pt x="13770" y="7675"/>
                  <a:pt x="13618" y="7362"/>
                </a:cubicBezTo>
                <a:cubicBezTo>
                  <a:pt x="13467" y="7050"/>
                  <a:pt x="13256" y="6780"/>
                  <a:pt x="12991" y="6559"/>
                </a:cubicBezTo>
                <a:moveTo>
                  <a:pt x="10179" y="15706"/>
                </a:moveTo>
                <a:lnTo>
                  <a:pt x="11558" y="15706"/>
                </a:lnTo>
                <a:lnTo>
                  <a:pt x="11558" y="14072"/>
                </a:lnTo>
                <a:lnTo>
                  <a:pt x="10179" y="14072"/>
                </a:lnTo>
                <a:cubicBezTo>
                  <a:pt x="10179" y="14072"/>
                  <a:pt x="10179" y="15706"/>
                  <a:pt x="10179" y="15706"/>
                </a:cubicBezTo>
                <a:close/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</a:path>
            </a:pathLst>
          </a:custGeom>
          <a:solidFill>
            <a:srgbClr val="DB6D3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1FD64DFB-1E51-CB40-912D-6E9F232CC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3028" y="6440781"/>
            <a:ext cx="8919965" cy="365125"/>
          </a:xfrm>
        </p:spPr>
        <p:txBody>
          <a:bodyPr/>
          <a:lstStyle/>
          <a:p>
            <a:r>
              <a:rPr lang="en-US" dirty="0"/>
              <a:t>Leveraging the VSC infrastructure for AI workloads – Kenneth Hoste (HPC-</a:t>
            </a:r>
            <a:r>
              <a:rPr lang="en-US" dirty="0" err="1"/>
              <a:t>UGent</a:t>
            </a:r>
            <a:r>
              <a:rPr lang="en-US" dirty="0"/>
              <a:t>, VSC) – Wed Oct 20</a:t>
            </a:r>
            <a:r>
              <a:rPr lang="en-US" baseline="30000" dirty="0"/>
              <a:t>th</a:t>
            </a:r>
            <a:r>
              <a:rPr lang="en-US" dirty="0"/>
              <a:t>, 2021                                             </a:t>
            </a:r>
            <a:fld id="{A2912448-FEEC-49E8-9588-2DF1F90D57C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359822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BC0CEE91-272A-8945-BBA5-F59CCD74EDAF}"/>
              </a:ext>
            </a:extLst>
          </p:cNvPr>
          <p:cNvSpPr txBox="1"/>
          <p:nvPr/>
        </p:nvSpPr>
        <p:spPr>
          <a:xfrm>
            <a:off x="1028700" y="438991"/>
            <a:ext cx="1128835" cy="2616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ea typeface="Roboto" panose="02000000000000000000" pitchFamily="2" charset="0"/>
              </a:rPr>
              <a:t>VSC for industry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2F3D1E5-3CB1-414D-B40E-C435F5FDBA5E}"/>
              </a:ext>
            </a:extLst>
          </p:cNvPr>
          <p:cNvSpPr txBox="1"/>
          <p:nvPr/>
        </p:nvSpPr>
        <p:spPr>
          <a:xfrm>
            <a:off x="963867" y="803181"/>
            <a:ext cx="47313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a typeface="Roboto" panose="02000000000000000000" pitchFamily="2" charset="0"/>
              </a:rPr>
              <a:t>VSC for industry: examples</a:t>
            </a:r>
          </a:p>
        </p:txBody>
      </p:sp>
      <p:pic>
        <p:nvPicPr>
          <p:cNvPr id="12" name="Afbeelding 2">
            <a:extLst>
              <a:ext uri="{FF2B5EF4-FFF2-40B4-BE49-F238E27FC236}">
                <a16:creationId xmlns:a16="http://schemas.microsoft.com/office/drawing/2014/main" id="{3676EC5F-5403-B64B-AAC1-27BE55752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86" y="4434962"/>
            <a:ext cx="2250476" cy="76328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A3DA5C0-4EF8-964C-9842-52944A5BFFA9}"/>
              </a:ext>
            </a:extLst>
          </p:cNvPr>
          <p:cNvGrpSpPr/>
          <p:nvPr/>
        </p:nvGrpSpPr>
        <p:grpSpPr>
          <a:xfrm>
            <a:off x="144132" y="2126310"/>
            <a:ext cx="2772773" cy="2468145"/>
            <a:chOff x="321223" y="1994407"/>
            <a:chExt cx="4667250" cy="4154487"/>
          </a:xfrm>
        </p:grpSpPr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44A1F85C-9AEF-D243-BD79-4BAD1412B3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223" y="1994407"/>
              <a:ext cx="4667250" cy="4154487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FlandersArtSans-Regular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FlandersArtSans-Regular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FlandersArtSans-Regular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FlandersArtSans-Regular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FlandersArtSans-Regular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FlandersArtSans-Regular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FlandersArtSans-Regular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FlandersArtSans-Regular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FlandersArtSans-Regular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nl-BE" altLang="nl-BE" sz="1800"/>
            </a:p>
          </p:txBody>
        </p:sp>
        <p:pic>
          <p:nvPicPr>
            <p:cNvPr id="13" name="Afbeelding 3">
              <a:extLst>
                <a:ext uri="{FF2B5EF4-FFF2-40B4-BE49-F238E27FC236}">
                  <a16:creationId xmlns:a16="http://schemas.microsoft.com/office/drawing/2014/main" id="{0E025F7A-2B3F-AE43-AABB-4A04B8E152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34" r="18834"/>
            <a:stretch/>
          </p:blipFill>
          <p:spPr>
            <a:xfrm>
              <a:off x="568959" y="2176600"/>
              <a:ext cx="4145281" cy="2504799"/>
            </a:xfrm>
            <a:prstGeom prst="rect">
              <a:avLst/>
            </a:prstGeom>
          </p:spPr>
        </p:pic>
      </p:grpSp>
      <p:sp>
        <p:nvSpPr>
          <p:cNvPr id="15" name="object 7">
            <a:extLst>
              <a:ext uri="{FF2B5EF4-FFF2-40B4-BE49-F238E27FC236}">
                <a16:creationId xmlns:a16="http://schemas.microsoft.com/office/drawing/2014/main" id="{AA7201A7-42BF-EF49-8895-A0865D609E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9742" y="4421042"/>
            <a:ext cx="947617" cy="877242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FlandersArtSans-Regular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FlandersArtSans-Regular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FlandersArtSans-Regular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nl-BE" altLang="nl-BE" sz="18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87AA66A-05D0-534C-BC62-2A57CC435E83}"/>
              </a:ext>
            </a:extLst>
          </p:cNvPr>
          <p:cNvGrpSpPr/>
          <p:nvPr/>
        </p:nvGrpSpPr>
        <p:grpSpPr>
          <a:xfrm>
            <a:off x="3195189" y="2115369"/>
            <a:ext cx="2772773" cy="2468146"/>
            <a:chOff x="3381633" y="2041069"/>
            <a:chExt cx="4667250" cy="4154488"/>
          </a:xfrm>
        </p:grpSpPr>
        <p:sp>
          <p:nvSpPr>
            <p:cNvPr id="14" name="object 5">
              <a:extLst>
                <a:ext uri="{FF2B5EF4-FFF2-40B4-BE49-F238E27FC236}">
                  <a16:creationId xmlns:a16="http://schemas.microsoft.com/office/drawing/2014/main" id="{2682777B-7622-E84D-A972-45F605E711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9433" y="2144257"/>
              <a:ext cx="4311650" cy="2786062"/>
            </a:xfrm>
            <a:prstGeom prst="rect">
              <a:avLst/>
            </a:prstGeom>
            <a:blipFill dpi="0" rotWithShape="1">
              <a:blip r:embed="rId7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FlandersArtSans-Regular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FlandersArtSans-Regular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FlandersArtSans-Regular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FlandersArtSans-Regular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FlandersArtSans-Regular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FlandersArtSans-Regular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FlandersArtSans-Regular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FlandersArtSans-Regular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FlandersArtSans-Regular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nl-BE" altLang="nl-BE" sz="1800"/>
            </a:p>
          </p:txBody>
        </p:sp>
        <p:sp>
          <p:nvSpPr>
            <p:cNvPr id="16" name="object 11">
              <a:extLst>
                <a:ext uri="{FF2B5EF4-FFF2-40B4-BE49-F238E27FC236}">
                  <a16:creationId xmlns:a16="http://schemas.microsoft.com/office/drawing/2014/main" id="{2991F89D-E34D-7D4E-AF68-6829119CF6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1633" y="2041069"/>
              <a:ext cx="4667250" cy="4154488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FlandersArtSans-Regular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FlandersArtSans-Regular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FlandersArtSans-Regular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FlandersArtSans-Regular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FlandersArtSans-Regular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FlandersArtSans-Regular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FlandersArtSans-Regular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FlandersArtSans-Regular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FlandersArtSans-Regular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nl-BE" altLang="nl-BE" sz="1800"/>
            </a:p>
          </p:txBody>
        </p:sp>
      </p:grpSp>
      <p:sp>
        <p:nvSpPr>
          <p:cNvPr id="17" name="object 11">
            <a:extLst>
              <a:ext uri="{FF2B5EF4-FFF2-40B4-BE49-F238E27FC236}">
                <a16:creationId xmlns:a16="http://schemas.microsoft.com/office/drawing/2014/main" id="{FDD511A5-15FC-C149-BFB7-67B8449EF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6247" y="2115369"/>
            <a:ext cx="2772774" cy="2468146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FlandersArtSans-Regular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FlandersArtSans-Regular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FlandersArtSans-Regular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nl-BE" altLang="nl-BE" sz="1800"/>
          </a:p>
        </p:txBody>
      </p:sp>
      <p:pic>
        <p:nvPicPr>
          <p:cNvPr id="18" name="Afbeelding 3">
            <a:extLst>
              <a:ext uri="{FF2B5EF4-FFF2-40B4-BE49-F238E27FC236}">
                <a16:creationId xmlns:a16="http://schemas.microsoft.com/office/drawing/2014/main" id="{77B920A3-64DC-394E-91F0-09C4A9735D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143" y="4594455"/>
            <a:ext cx="1320981" cy="693515"/>
          </a:xfrm>
          <a:prstGeom prst="rect">
            <a:avLst/>
          </a:prstGeom>
        </p:spPr>
      </p:pic>
      <p:pic>
        <p:nvPicPr>
          <p:cNvPr id="19" name="Afbeelding 8">
            <a:extLst>
              <a:ext uri="{FF2B5EF4-FFF2-40B4-BE49-F238E27FC236}">
                <a16:creationId xmlns:a16="http://schemas.microsoft.com/office/drawing/2014/main" id="{620CAFD6-5545-F540-BBE0-BD56D98F10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173" y="2329732"/>
            <a:ext cx="2326773" cy="1302573"/>
          </a:xfrm>
          <a:prstGeom prst="rect">
            <a:avLst/>
          </a:prstGeom>
        </p:spPr>
      </p:pic>
      <p:sp>
        <p:nvSpPr>
          <p:cNvPr id="23" name="object 11">
            <a:extLst>
              <a:ext uri="{FF2B5EF4-FFF2-40B4-BE49-F238E27FC236}">
                <a16:creationId xmlns:a16="http://schemas.microsoft.com/office/drawing/2014/main" id="{B118F2CC-B3F0-BA44-B7BF-8F464FBB7C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7306" y="2100035"/>
            <a:ext cx="2772773" cy="2468146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FlandersArtSans-Regular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FlandersArtSans-Regular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FlandersArtSans-Regular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nl-BE" altLang="nl-BE" sz="1800"/>
          </a:p>
        </p:txBody>
      </p:sp>
      <p:pic>
        <p:nvPicPr>
          <p:cNvPr id="3076" name="Picture 4" descr="Arcelormittal - Siautec">
            <a:extLst>
              <a:ext uri="{FF2B5EF4-FFF2-40B4-BE49-F238E27FC236}">
                <a16:creationId xmlns:a16="http://schemas.microsoft.com/office/drawing/2014/main" id="{B2FD8046-8051-B747-AC53-391B6BBD8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295" y="4502591"/>
            <a:ext cx="1916793" cy="87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14E702-B026-DA4B-BFD2-E15BA8BBAB74}"/>
              </a:ext>
            </a:extLst>
          </p:cNvPr>
          <p:cNvSpPr txBox="1"/>
          <p:nvPr/>
        </p:nvSpPr>
        <p:spPr>
          <a:xfrm>
            <a:off x="7339476" y="542166"/>
            <a:ext cx="20285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/>
              <a:t>AM-Team?</a:t>
            </a:r>
          </a:p>
          <a:p>
            <a:r>
              <a:rPr lang="en-BE" dirty="0"/>
              <a:t>ePotentia (Michael)</a:t>
            </a:r>
          </a:p>
        </p:txBody>
      </p:sp>
      <p:pic>
        <p:nvPicPr>
          <p:cNvPr id="20" name="Picture 19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160B1C74-6A0D-E84E-B2FD-3B0BD43FD0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297" y="2234370"/>
            <a:ext cx="2422393" cy="1447315"/>
          </a:xfrm>
          <a:prstGeom prst="rect">
            <a:avLst/>
          </a:prstGeom>
        </p:spPr>
      </p:pic>
      <p:sp>
        <p:nvSpPr>
          <p:cNvPr id="29" name="Shape 2591">
            <a:extLst>
              <a:ext uri="{FF2B5EF4-FFF2-40B4-BE49-F238E27FC236}">
                <a16:creationId xmlns:a16="http://schemas.microsoft.com/office/drawing/2014/main" id="{28C32265-53A9-B240-98FA-B73B632F1D03}"/>
              </a:ext>
            </a:extLst>
          </p:cNvPr>
          <p:cNvSpPr/>
          <p:nvPr/>
        </p:nvSpPr>
        <p:spPr>
          <a:xfrm>
            <a:off x="436246" y="859461"/>
            <a:ext cx="472214" cy="4722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4727"/>
                </a:moveTo>
                <a:cubicBezTo>
                  <a:pt x="8631" y="14727"/>
                  <a:pt x="6873" y="12969"/>
                  <a:pt x="6873" y="10800"/>
                </a:cubicBezTo>
                <a:cubicBezTo>
                  <a:pt x="6873" y="8631"/>
                  <a:pt x="8631" y="6873"/>
                  <a:pt x="10800" y="6873"/>
                </a:cubicBezTo>
                <a:cubicBezTo>
                  <a:pt x="12969" y="6873"/>
                  <a:pt x="14727" y="8631"/>
                  <a:pt x="14727" y="10800"/>
                </a:cubicBezTo>
                <a:cubicBezTo>
                  <a:pt x="14727" y="12969"/>
                  <a:pt x="12969" y="14727"/>
                  <a:pt x="10800" y="14727"/>
                </a:cubicBezTo>
                <a:moveTo>
                  <a:pt x="10800" y="5891"/>
                </a:moveTo>
                <a:cubicBezTo>
                  <a:pt x="8088" y="5891"/>
                  <a:pt x="5891" y="8089"/>
                  <a:pt x="5891" y="10800"/>
                </a:cubicBezTo>
                <a:cubicBezTo>
                  <a:pt x="5891" y="13512"/>
                  <a:pt x="8088" y="15709"/>
                  <a:pt x="10800" y="15709"/>
                </a:cubicBezTo>
                <a:cubicBezTo>
                  <a:pt x="13512" y="15709"/>
                  <a:pt x="15709" y="13512"/>
                  <a:pt x="15709" y="10800"/>
                </a:cubicBezTo>
                <a:cubicBezTo>
                  <a:pt x="15709" y="8089"/>
                  <a:pt x="13512" y="5891"/>
                  <a:pt x="10800" y="5891"/>
                </a:cubicBezTo>
                <a:moveTo>
                  <a:pt x="20618" y="12013"/>
                </a:moveTo>
                <a:cubicBezTo>
                  <a:pt x="20614" y="12014"/>
                  <a:pt x="20611" y="12016"/>
                  <a:pt x="20607" y="12016"/>
                </a:cubicBezTo>
                <a:lnTo>
                  <a:pt x="19602" y="12268"/>
                </a:lnTo>
                <a:cubicBezTo>
                  <a:pt x="19256" y="12354"/>
                  <a:pt x="18984" y="12622"/>
                  <a:pt x="18892" y="12966"/>
                </a:cubicBezTo>
                <a:cubicBezTo>
                  <a:pt x="18703" y="13672"/>
                  <a:pt x="18421" y="14351"/>
                  <a:pt x="18053" y="14986"/>
                </a:cubicBezTo>
                <a:cubicBezTo>
                  <a:pt x="17873" y="15295"/>
                  <a:pt x="17876" y="15677"/>
                  <a:pt x="18060" y="15984"/>
                </a:cubicBezTo>
                <a:lnTo>
                  <a:pt x="18601" y="16885"/>
                </a:lnTo>
                <a:lnTo>
                  <a:pt x="16886" y="18600"/>
                </a:lnTo>
                <a:cubicBezTo>
                  <a:pt x="16882" y="18599"/>
                  <a:pt x="16878" y="18597"/>
                  <a:pt x="16875" y="18595"/>
                </a:cubicBezTo>
                <a:lnTo>
                  <a:pt x="15978" y="18057"/>
                </a:lnTo>
                <a:cubicBezTo>
                  <a:pt x="15822" y="17964"/>
                  <a:pt x="15648" y="17917"/>
                  <a:pt x="15473" y="17917"/>
                </a:cubicBezTo>
                <a:cubicBezTo>
                  <a:pt x="15304" y="17917"/>
                  <a:pt x="15134" y="17961"/>
                  <a:pt x="14982" y="18049"/>
                </a:cubicBezTo>
                <a:cubicBezTo>
                  <a:pt x="14348" y="18415"/>
                  <a:pt x="13671" y="18696"/>
                  <a:pt x="12968" y="18884"/>
                </a:cubicBezTo>
                <a:cubicBezTo>
                  <a:pt x="12624" y="18976"/>
                  <a:pt x="12356" y="19248"/>
                  <a:pt x="12269" y="19594"/>
                </a:cubicBezTo>
                <a:lnTo>
                  <a:pt x="12016" y="20607"/>
                </a:lnTo>
                <a:cubicBezTo>
                  <a:pt x="12015" y="20611"/>
                  <a:pt x="12014" y="20614"/>
                  <a:pt x="12012" y="20619"/>
                </a:cubicBezTo>
                <a:lnTo>
                  <a:pt x="9587" y="20619"/>
                </a:lnTo>
                <a:lnTo>
                  <a:pt x="9331" y="19594"/>
                </a:lnTo>
                <a:cubicBezTo>
                  <a:pt x="9244" y="19248"/>
                  <a:pt x="8976" y="18976"/>
                  <a:pt x="8632" y="18884"/>
                </a:cubicBezTo>
                <a:cubicBezTo>
                  <a:pt x="7929" y="18696"/>
                  <a:pt x="7251" y="18415"/>
                  <a:pt x="6617" y="18049"/>
                </a:cubicBezTo>
                <a:cubicBezTo>
                  <a:pt x="6465" y="17961"/>
                  <a:pt x="6296" y="17917"/>
                  <a:pt x="6127" y="17917"/>
                </a:cubicBezTo>
                <a:cubicBezTo>
                  <a:pt x="5951" y="17917"/>
                  <a:pt x="5777" y="17964"/>
                  <a:pt x="5621" y="18057"/>
                </a:cubicBezTo>
                <a:lnTo>
                  <a:pt x="4725" y="18595"/>
                </a:lnTo>
                <a:cubicBezTo>
                  <a:pt x="4722" y="18597"/>
                  <a:pt x="4718" y="18599"/>
                  <a:pt x="4714" y="18600"/>
                </a:cubicBezTo>
                <a:lnTo>
                  <a:pt x="3000" y="16885"/>
                </a:lnTo>
                <a:lnTo>
                  <a:pt x="3540" y="15984"/>
                </a:lnTo>
                <a:cubicBezTo>
                  <a:pt x="3724" y="15677"/>
                  <a:pt x="3727" y="15295"/>
                  <a:pt x="3548" y="14986"/>
                </a:cubicBezTo>
                <a:cubicBezTo>
                  <a:pt x="3179" y="14351"/>
                  <a:pt x="2897" y="13672"/>
                  <a:pt x="2708" y="12966"/>
                </a:cubicBezTo>
                <a:cubicBezTo>
                  <a:pt x="2616" y="12622"/>
                  <a:pt x="2343" y="12354"/>
                  <a:pt x="1998" y="12268"/>
                </a:cubicBezTo>
                <a:lnTo>
                  <a:pt x="993" y="12016"/>
                </a:lnTo>
                <a:cubicBezTo>
                  <a:pt x="989" y="12016"/>
                  <a:pt x="986" y="12014"/>
                  <a:pt x="982" y="12013"/>
                </a:cubicBezTo>
                <a:lnTo>
                  <a:pt x="982" y="9587"/>
                </a:lnTo>
                <a:lnTo>
                  <a:pt x="1998" y="9333"/>
                </a:lnTo>
                <a:cubicBezTo>
                  <a:pt x="2343" y="9246"/>
                  <a:pt x="2616" y="8979"/>
                  <a:pt x="2708" y="8634"/>
                </a:cubicBezTo>
                <a:cubicBezTo>
                  <a:pt x="2897" y="7928"/>
                  <a:pt x="3179" y="7249"/>
                  <a:pt x="3548" y="6615"/>
                </a:cubicBezTo>
                <a:cubicBezTo>
                  <a:pt x="3727" y="6305"/>
                  <a:pt x="3724" y="5923"/>
                  <a:pt x="3540" y="5617"/>
                </a:cubicBezTo>
                <a:lnTo>
                  <a:pt x="3005" y="4725"/>
                </a:lnTo>
                <a:cubicBezTo>
                  <a:pt x="3004" y="4722"/>
                  <a:pt x="3002" y="4718"/>
                  <a:pt x="3000" y="4715"/>
                </a:cubicBezTo>
                <a:lnTo>
                  <a:pt x="4715" y="3000"/>
                </a:lnTo>
                <a:lnTo>
                  <a:pt x="5621" y="3544"/>
                </a:lnTo>
                <a:cubicBezTo>
                  <a:pt x="5777" y="3636"/>
                  <a:pt x="5951" y="3683"/>
                  <a:pt x="6127" y="3683"/>
                </a:cubicBezTo>
                <a:cubicBezTo>
                  <a:pt x="6296" y="3683"/>
                  <a:pt x="6465" y="3639"/>
                  <a:pt x="6618" y="3551"/>
                </a:cubicBezTo>
                <a:cubicBezTo>
                  <a:pt x="7251" y="3185"/>
                  <a:pt x="7929" y="2904"/>
                  <a:pt x="8632" y="2717"/>
                </a:cubicBezTo>
                <a:cubicBezTo>
                  <a:pt x="8976" y="2624"/>
                  <a:pt x="9244" y="2353"/>
                  <a:pt x="9331" y="2007"/>
                </a:cubicBezTo>
                <a:lnTo>
                  <a:pt x="9587" y="982"/>
                </a:lnTo>
                <a:lnTo>
                  <a:pt x="12012" y="982"/>
                </a:lnTo>
                <a:cubicBezTo>
                  <a:pt x="12014" y="986"/>
                  <a:pt x="12015" y="989"/>
                  <a:pt x="12016" y="993"/>
                </a:cubicBezTo>
                <a:lnTo>
                  <a:pt x="12269" y="2007"/>
                </a:lnTo>
                <a:cubicBezTo>
                  <a:pt x="12356" y="2353"/>
                  <a:pt x="12624" y="2624"/>
                  <a:pt x="12968" y="2717"/>
                </a:cubicBezTo>
                <a:cubicBezTo>
                  <a:pt x="13671" y="2904"/>
                  <a:pt x="14348" y="3185"/>
                  <a:pt x="14982" y="3551"/>
                </a:cubicBezTo>
                <a:cubicBezTo>
                  <a:pt x="15134" y="3639"/>
                  <a:pt x="15304" y="3683"/>
                  <a:pt x="15473" y="3683"/>
                </a:cubicBezTo>
                <a:cubicBezTo>
                  <a:pt x="15648" y="3683"/>
                  <a:pt x="15822" y="3636"/>
                  <a:pt x="15978" y="3544"/>
                </a:cubicBezTo>
                <a:lnTo>
                  <a:pt x="16884" y="3000"/>
                </a:lnTo>
                <a:lnTo>
                  <a:pt x="18600" y="4715"/>
                </a:lnTo>
                <a:cubicBezTo>
                  <a:pt x="18598" y="4718"/>
                  <a:pt x="18597" y="4722"/>
                  <a:pt x="18595" y="4726"/>
                </a:cubicBezTo>
                <a:lnTo>
                  <a:pt x="18060" y="5616"/>
                </a:lnTo>
                <a:cubicBezTo>
                  <a:pt x="17876" y="5923"/>
                  <a:pt x="17873" y="6305"/>
                  <a:pt x="18053" y="6615"/>
                </a:cubicBezTo>
                <a:cubicBezTo>
                  <a:pt x="18421" y="7249"/>
                  <a:pt x="18703" y="7928"/>
                  <a:pt x="18892" y="8634"/>
                </a:cubicBezTo>
                <a:cubicBezTo>
                  <a:pt x="18984" y="8979"/>
                  <a:pt x="19256" y="9246"/>
                  <a:pt x="19602" y="9333"/>
                </a:cubicBezTo>
                <a:lnTo>
                  <a:pt x="20618" y="9587"/>
                </a:lnTo>
                <a:cubicBezTo>
                  <a:pt x="20618" y="9587"/>
                  <a:pt x="20618" y="12013"/>
                  <a:pt x="20618" y="12013"/>
                </a:cubicBezTo>
                <a:close/>
                <a:moveTo>
                  <a:pt x="20880" y="8641"/>
                </a:moveTo>
                <a:lnTo>
                  <a:pt x="19841" y="8380"/>
                </a:lnTo>
                <a:cubicBezTo>
                  <a:pt x="19626" y="7580"/>
                  <a:pt x="19308" y="6822"/>
                  <a:pt x="18902" y="6122"/>
                </a:cubicBezTo>
                <a:lnTo>
                  <a:pt x="19455" y="5200"/>
                </a:lnTo>
                <a:cubicBezTo>
                  <a:pt x="19625" y="4871"/>
                  <a:pt x="19736" y="4463"/>
                  <a:pt x="19455" y="4182"/>
                </a:cubicBezTo>
                <a:lnTo>
                  <a:pt x="17419" y="2145"/>
                </a:lnTo>
                <a:cubicBezTo>
                  <a:pt x="17292" y="2018"/>
                  <a:pt x="17136" y="1969"/>
                  <a:pt x="16975" y="1969"/>
                </a:cubicBezTo>
                <a:cubicBezTo>
                  <a:pt x="16778" y="1969"/>
                  <a:pt x="16572" y="2043"/>
                  <a:pt x="16400" y="2145"/>
                </a:cubicBezTo>
                <a:lnTo>
                  <a:pt x="15473" y="2702"/>
                </a:lnTo>
                <a:cubicBezTo>
                  <a:pt x="14775" y="2298"/>
                  <a:pt x="14020" y="1982"/>
                  <a:pt x="13222" y="1768"/>
                </a:cubicBezTo>
                <a:lnTo>
                  <a:pt x="12960" y="720"/>
                </a:lnTo>
                <a:cubicBezTo>
                  <a:pt x="12848" y="367"/>
                  <a:pt x="12638" y="0"/>
                  <a:pt x="12240" y="0"/>
                </a:cubicBezTo>
                <a:lnTo>
                  <a:pt x="9360" y="0"/>
                </a:lnTo>
                <a:cubicBezTo>
                  <a:pt x="8962" y="0"/>
                  <a:pt x="8730" y="367"/>
                  <a:pt x="8640" y="720"/>
                </a:cubicBezTo>
                <a:lnTo>
                  <a:pt x="8378" y="1768"/>
                </a:lnTo>
                <a:cubicBezTo>
                  <a:pt x="7580" y="1982"/>
                  <a:pt x="6825" y="2298"/>
                  <a:pt x="6127" y="2702"/>
                </a:cubicBezTo>
                <a:lnTo>
                  <a:pt x="5200" y="2145"/>
                </a:lnTo>
                <a:cubicBezTo>
                  <a:pt x="5028" y="2043"/>
                  <a:pt x="4822" y="1969"/>
                  <a:pt x="4625" y="1969"/>
                </a:cubicBezTo>
                <a:cubicBezTo>
                  <a:pt x="4464" y="1969"/>
                  <a:pt x="4308" y="2018"/>
                  <a:pt x="4181" y="2145"/>
                </a:cubicBezTo>
                <a:lnTo>
                  <a:pt x="2145" y="4182"/>
                </a:lnTo>
                <a:cubicBezTo>
                  <a:pt x="1864" y="4463"/>
                  <a:pt x="1975" y="4871"/>
                  <a:pt x="2145" y="5200"/>
                </a:cubicBezTo>
                <a:lnTo>
                  <a:pt x="2698" y="6122"/>
                </a:lnTo>
                <a:cubicBezTo>
                  <a:pt x="2292" y="6822"/>
                  <a:pt x="1973" y="7580"/>
                  <a:pt x="1759" y="8380"/>
                </a:cubicBezTo>
                <a:lnTo>
                  <a:pt x="720" y="8641"/>
                </a:lnTo>
                <a:cubicBezTo>
                  <a:pt x="367" y="8730"/>
                  <a:pt x="0" y="8963"/>
                  <a:pt x="0" y="9360"/>
                </a:cubicBezTo>
                <a:lnTo>
                  <a:pt x="0" y="12240"/>
                </a:lnTo>
                <a:cubicBezTo>
                  <a:pt x="0" y="12638"/>
                  <a:pt x="367" y="12848"/>
                  <a:pt x="720" y="12960"/>
                </a:cubicBezTo>
                <a:lnTo>
                  <a:pt x="1759" y="13220"/>
                </a:lnTo>
                <a:cubicBezTo>
                  <a:pt x="1973" y="14021"/>
                  <a:pt x="2292" y="14778"/>
                  <a:pt x="2698" y="15478"/>
                </a:cubicBezTo>
                <a:lnTo>
                  <a:pt x="2145" y="16400"/>
                </a:lnTo>
                <a:cubicBezTo>
                  <a:pt x="1959" y="16714"/>
                  <a:pt x="1864" y="17137"/>
                  <a:pt x="2145" y="17419"/>
                </a:cubicBezTo>
                <a:lnTo>
                  <a:pt x="4181" y="19455"/>
                </a:lnTo>
                <a:cubicBezTo>
                  <a:pt x="4305" y="19579"/>
                  <a:pt x="4454" y="19627"/>
                  <a:pt x="4610" y="19627"/>
                </a:cubicBezTo>
                <a:cubicBezTo>
                  <a:pt x="4807" y="19627"/>
                  <a:pt x="5016" y="19550"/>
                  <a:pt x="5200" y="19455"/>
                </a:cubicBezTo>
                <a:lnTo>
                  <a:pt x="6127" y="18899"/>
                </a:lnTo>
                <a:cubicBezTo>
                  <a:pt x="6825" y="19302"/>
                  <a:pt x="7580" y="19619"/>
                  <a:pt x="8378" y="19832"/>
                </a:cubicBezTo>
                <a:lnTo>
                  <a:pt x="8640" y="20880"/>
                </a:lnTo>
                <a:cubicBezTo>
                  <a:pt x="8730" y="21233"/>
                  <a:pt x="8962" y="21600"/>
                  <a:pt x="9360" y="21600"/>
                </a:cubicBezTo>
                <a:lnTo>
                  <a:pt x="12240" y="21600"/>
                </a:lnTo>
                <a:cubicBezTo>
                  <a:pt x="12638" y="21600"/>
                  <a:pt x="12848" y="21233"/>
                  <a:pt x="12960" y="20880"/>
                </a:cubicBezTo>
                <a:lnTo>
                  <a:pt x="13222" y="19832"/>
                </a:lnTo>
                <a:cubicBezTo>
                  <a:pt x="14020" y="19619"/>
                  <a:pt x="14775" y="19302"/>
                  <a:pt x="15473" y="18899"/>
                </a:cubicBezTo>
                <a:lnTo>
                  <a:pt x="16400" y="19455"/>
                </a:lnTo>
                <a:cubicBezTo>
                  <a:pt x="16584" y="19550"/>
                  <a:pt x="16793" y="19627"/>
                  <a:pt x="16990" y="19627"/>
                </a:cubicBezTo>
                <a:cubicBezTo>
                  <a:pt x="17146" y="19627"/>
                  <a:pt x="17294" y="19579"/>
                  <a:pt x="17419" y="19455"/>
                </a:cubicBezTo>
                <a:lnTo>
                  <a:pt x="19455" y="17419"/>
                </a:lnTo>
                <a:cubicBezTo>
                  <a:pt x="19736" y="17137"/>
                  <a:pt x="19641" y="16714"/>
                  <a:pt x="19455" y="16400"/>
                </a:cubicBezTo>
                <a:lnTo>
                  <a:pt x="18902" y="15478"/>
                </a:lnTo>
                <a:cubicBezTo>
                  <a:pt x="19308" y="14778"/>
                  <a:pt x="19626" y="14021"/>
                  <a:pt x="19841" y="13220"/>
                </a:cubicBezTo>
                <a:lnTo>
                  <a:pt x="20880" y="12960"/>
                </a:lnTo>
                <a:cubicBezTo>
                  <a:pt x="21233" y="12848"/>
                  <a:pt x="21600" y="12638"/>
                  <a:pt x="21600" y="12240"/>
                </a:cubicBezTo>
                <a:lnTo>
                  <a:pt x="21600" y="9360"/>
                </a:lnTo>
                <a:cubicBezTo>
                  <a:pt x="21600" y="8963"/>
                  <a:pt x="21233" y="8730"/>
                  <a:pt x="20880" y="8641"/>
                </a:cubicBezTo>
              </a:path>
            </a:pathLst>
          </a:custGeom>
          <a:solidFill>
            <a:srgbClr val="DB6D3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33" name="Slide Number Placeholder 1">
            <a:extLst>
              <a:ext uri="{FF2B5EF4-FFF2-40B4-BE49-F238E27FC236}">
                <a16:creationId xmlns:a16="http://schemas.microsoft.com/office/drawing/2014/main" id="{66A09462-E32B-B348-99ED-57595ECDE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3028" y="6440781"/>
            <a:ext cx="8919965" cy="365125"/>
          </a:xfrm>
        </p:spPr>
        <p:txBody>
          <a:bodyPr/>
          <a:lstStyle/>
          <a:p>
            <a:r>
              <a:rPr lang="en-US" dirty="0"/>
              <a:t>Leveraging the VSC infrastructure for AI workloads – Kenneth Hoste (HPC-</a:t>
            </a:r>
            <a:r>
              <a:rPr lang="en-US" dirty="0" err="1"/>
              <a:t>UGent</a:t>
            </a:r>
            <a:r>
              <a:rPr lang="en-US" dirty="0"/>
              <a:t>, VSC) – Wed Oct 20</a:t>
            </a:r>
            <a:r>
              <a:rPr lang="en-US" baseline="30000" dirty="0"/>
              <a:t>th</a:t>
            </a:r>
            <a:r>
              <a:rPr lang="en-US" dirty="0"/>
              <a:t>, 2021                                             </a:t>
            </a:r>
            <a:fld id="{A2912448-FEEC-49E8-9588-2DF1F90D57C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379604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BC0CEE91-272A-8945-BBA5-F59CCD74EDAF}"/>
              </a:ext>
            </a:extLst>
          </p:cNvPr>
          <p:cNvSpPr txBox="1"/>
          <p:nvPr/>
        </p:nvSpPr>
        <p:spPr>
          <a:xfrm>
            <a:off x="1028700" y="438991"/>
            <a:ext cx="1128835" cy="2616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ea typeface="Roboto" panose="02000000000000000000" pitchFamily="2" charset="0"/>
              </a:rPr>
              <a:t>VSC for industry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2F3D1E5-3CB1-414D-B40E-C435F5FDBA5E}"/>
              </a:ext>
            </a:extLst>
          </p:cNvPr>
          <p:cNvSpPr txBox="1"/>
          <p:nvPr/>
        </p:nvSpPr>
        <p:spPr>
          <a:xfrm>
            <a:off x="963867" y="803181"/>
            <a:ext cx="60794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a typeface="Roboto" panose="02000000000000000000" pitchFamily="2" charset="0"/>
              </a:rPr>
              <a:t>VSC for industry: object tracking at</a:t>
            </a:r>
          </a:p>
        </p:txBody>
      </p:sp>
      <p:pic>
        <p:nvPicPr>
          <p:cNvPr id="3076" name="Picture 4" descr="Arcelormittal - Siautec">
            <a:extLst>
              <a:ext uri="{FF2B5EF4-FFF2-40B4-BE49-F238E27FC236}">
                <a16:creationId xmlns:a16="http://schemas.microsoft.com/office/drawing/2014/main" id="{B2FD8046-8051-B747-AC53-391B6BBD8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696" y="171277"/>
            <a:ext cx="2897061" cy="1325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2021_2_10_11_10_11_43_58_462.avi" descr="2021_2_10_11_10_11_43_58_462.avi">
            <a:hlinkClick r:id="" action="ppaction://media"/>
            <a:extLst>
              <a:ext uri="{FF2B5EF4-FFF2-40B4-BE49-F238E27FC236}">
                <a16:creationId xmlns:a16="http://schemas.microsoft.com/office/drawing/2014/main" id="{BE7BECB4-4856-D040-864D-7D50579B1AB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124.1477" end="32231.3226"/>
                </p14:media>
              </p:ext>
            </p:extLst>
          </p:nvPr>
        </p:nvPicPr>
        <p:blipFill rotWithShape="1">
          <a:blip r:embed="rId6"/>
          <a:srcRect/>
          <a:stretch>
            <a:fillRect/>
          </a:stretch>
        </p:blipFill>
        <p:spPr>
          <a:xfrm>
            <a:off x="1101213" y="1567016"/>
            <a:ext cx="9989574" cy="280956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F3BD6D0-47D2-ED43-BE1E-B653E91A415D}"/>
              </a:ext>
            </a:extLst>
          </p:cNvPr>
          <p:cNvSpPr/>
          <p:nvPr/>
        </p:nvSpPr>
        <p:spPr>
          <a:xfrm>
            <a:off x="1779612" y="4625197"/>
            <a:ext cx="8632775" cy="1429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E5865"/>
                </a:solidFill>
                <a:ea typeface="Roboto Condensed Light" panose="02000000000000000000" pitchFamily="2" charset="0"/>
              </a:rPr>
              <a:t>Object tracking with pre-trained TensorFlow model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E5865"/>
                </a:solidFill>
                <a:ea typeface="Roboto Condensed Light" panose="02000000000000000000" pitchFamily="2" charset="0"/>
              </a:rPr>
              <a:t>Goal: make sure that hooks are in correct position to lift bucket of pig iron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E5865"/>
                </a:solidFill>
                <a:ea typeface="Roboto Condensed Light" panose="02000000000000000000" pitchFamily="2" charset="0"/>
              </a:rPr>
              <a:t>Developed with the help of available GPU resources at VSC!</a:t>
            </a:r>
          </a:p>
        </p:txBody>
      </p:sp>
      <p:sp>
        <p:nvSpPr>
          <p:cNvPr id="22" name="Shape 2591">
            <a:extLst>
              <a:ext uri="{FF2B5EF4-FFF2-40B4-BE49-F238E27FC236}">
                <a16:creationId xmlns:a16="http://schemas.microsoft.com/office/drawing/2014/main" id="{2FD0DC15-519B-0443-96DA-263C0CE3417A}"/>
              </a:ext>
            </a:extLst>
          </p:cNvPr>
          <p:cNvSpPr/>
          <p:nvPr/>
        </p:nvSpPr>
        <p:spPr>
          <a:xfrm>
            <a:off x="436246" y="859461"/>
            <a:ext cx="472214" cy="4722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4727"/>
                </a:moveTo>
                <a:cubicBezTo>
                  <a:pt x="8631" y="14727"/>
                  <a:pt x="6873" y="12969"/>
                  <a:pt x="6873" y="10800"/>
                </a:cubicBezTo>
                <a:cubicBezTo>
                  <a:pt x="6873" y="8631"/>
                  <a:pt x="8631" y="6873"/>
                  <a:pt x="10800" y="6873"/>
                </a:cubicBezTo>
                <a:cubicBezTo>
                  <a:pt x="12969" y="6873"/>
                  <a:pt x="14727" y="8631"/>
                  <a:pt x="14727" y="10800"/>
                </a:cubicBezTo>
                <a:cubicBezTo>
                  <a:pt x="14727" y="12969"/>
                  <a:pt x="12969" y="14727"/>
                  <a:pt x="10800" y="14727"/>
                </a:cubicBezTo>
                <a:moveTo>
                  <a:pt x="10800" y="5891"/>
                </a:moveTo>
                <a:cubicBezTo>
                  <a:pt x="8088" y="5891"/>
                  <a:pt x="5891" y="8089"/>
                  <a:pt x="5891" y="10800"/>
                </a:cubicBezTo>
                <a:cubicBezTo>
                  <a:pt x="5891" y="13512"/>
                  <a:pt x="8088" y="15709"/>
                  <a:pt x="10800" y="15709"/>
                </a:cubicBezTo>
                <a:cubicBezTo>
                  <a:pt x="13512" y="15709"/>
                  <a:pt x="15709" y="13512"/>
                  <a:pt x="15709" y="10800"/>
                </a:cubicBezTo>
                <a:cubicBezTo>
                  <a:pt x="15709" y="8089"/>
                  <a:pt x="13512" y="5891"/>
                  <a:pt x="10800" y="5891"/>
                </a:cubicBezTo>
                <a:moveTo>
                  <a:pt x="20618" y="12013"/>
                </a:moveTo>
                <a:cubicBezTo>
                  <a:pt x="20614" y="12014"/>
                  <a:pt x="20611" y="12016"/>
                  <a:pt x="20607" y="12016"/>
                </a:cubicBezTo>
                <a:lnTo>
                  <a:pt x="19602" y="12268"/>
                </a:lnTo>
                <a:cubicBezTo>
                  <a:pt x="19256" y="12354"/>
                  <a:pt x="18984" y="12622"/>
                  <a:pt x="18892" y="12966"/>
                </a:cubicBezTo>
                <a:cubicBezTo>
                  <a:pt x="18703" y="13672"/>
                  <a:pt x="18421" y="14351"/>
                  <a:pt x="18053" y="14986"/>
                </a:cubicBezTo>
                <a:cubicBezTo>
                  <a:pt x="17873" y="15295"/>
                  <a:pt x="17876" y="15677"/>
                  <a:pt x="18060" y="15984"/>
                </a:cubicBezTo>
                <a:lnTo>
                  <a:pt x="18601" y="16885"/>
                </a:lnTo>
                <a:lnTo>
                  <a:pt x="16886" y="18600"/>
                </a:lnTo>
                <a:cubicBezTo>
                  <a:pt x="16882" y="18599"/>
                  <a:pt x="16878" y="18597"/>
                  <a:pt x="16875" y="18595"/>
                </a:cubicBezTo>
                <a:lnTo>
                  <a:pt x="15978" y="18057"/>
                </a:lnTo>
                <a:cubicBezTo>
                  <a:pt x="15822" y="17964"/>
                  <a:pt x="15648" y="17917"/>
                  <a:pt x="15473" y="17917"/>
                </a:cubicBezTo>
                <a:cubicBezTo>
                  <a:pt x="15304" y="17917"/>
                  <a:pt x="15134" y="17961"/>
                  <a:pt x="14982" y="18049"/>
                </a:cubicBezTo>
                <a:cubicBezTo>
                  <a:pt x="14348" y="18415"/>
                  <a:pt x="13671" y="18696"/>
                  <a:pt x="12968" y="18884"/>
                </a:cubicBezTo>
                <a:cubicBezTo>
                  <a:pt x="12624" y="18976"/>
                  <a:pt x="12356" y="19248"/>
                  <a:pt x="12269" y="19594"/>
                </a:cubicBezTo>
                <a:lnTo>
                  <a:pt x="12016" y="20607"/>
                </a:lnTo>
                <a:cubicBezTo>
                  <a:pt x="12015" y="20611"/>
                  <a:pt x="12014" y="20614"/>
                  <a:pt x="12012" y="20619"/>
                </a:cubicBezTo>
                <a:lnTo>
                  <a:pt x="9587" y="20619"/>
                </a:lnTo>
                <a:lnTo>
                  <a:pt x="9331" y="19594"/>
                </a:lnTo>
                <a:cubicBezTo>
                  <a:pt x="9244" y="19248"/>
                  <a:pt x="8976" y="18976"/>
                  <a:pt x="8632" y="18884"/>
                </a:cubicBezTo>
                <a:cubicBezTo>
                  <a:pt x="7929" y="18696"/>
                  <a:pt x="7251" y="18415"/>
                  <a:pt x="6617" y="18049"/>
                </a:cubicBezTo>
                <a:cubicBezTo>
                  <a:pt x="6465" y="17961"/>
                  <a:pt x="6296" y="17917"/>
                  <a:pt x="6127" y="17917"/>
                </a:cubicBezTo>
                <a:cubicBezTo>
                  <a:pt x="5951" y="17917"/>
                  <a:pt x="5777" y="17964"/>
                  <a:pt x="5621" y="18057"/>
                </a:cubicBezTo>
                <a:lnTo>
                  <a:pt x="4725" y="18595"/>
                </a:lnTo>
                <a:cubicBezTo>
                  <a:pt x="4722" y="18597"/>
                  <a:pt x="4718" y="18599"/>
                  <a:pt x="4714" y="18600"/>
                </a:cubicBezTo>
                <a:lnTo>
                  <a:pt x="3000" y="16885"/>
                </a:lnTo>
                <a:lnTo>
                  <a:pt x="3540" y="15984"/>
                </a:lnTo>
                <a:cubicBezTo>
                  <a:pt x="3724" y="15677"/>
                  <a:pt x="3727" y="15295"/>
                  <a:pt x="3548" y="14986"/>
                </a:cubicBezTo>
                <a:cubicBezTo>
                  <a:pt x="3179" y="14351"/>
                  <a:pt x="2897" y="13672"/>
                  <a:pt x="2708" y="12966"/>
                </a:cubicBezTo>
                <a:cubicBezTo>
                  <a:pt x="2616" y="12622"/>
                  <a:pt x="2343" y="12354"/>
                  <a:pt x="1998" y="12268"/>
                </a:cubicBezTo>
                <a:lnTo>
                  <a:pt x="993" y="12016"/>
                </a:lnTo>
                <a:cubicBezTo>
                  <a:pt x="989" y="12016"/>
                  <a:pt x="986" y="12014"/>
                  <a:pt x="982" y="12013"/>
                </a:cubicBezTo>
                <a:lnTo>
                  <a:pt x="982" y="9587"/>
                </a:lnTo>
                <a:lnTo>
                  <a:pt x="1998" y="9333"/>
                </a:lnTo>
                <a:cubicBezTo>
                  <a:pt x="2343" y="9246"/>
                  <a:pt x="2616" y="8979"/>
                  <a:pt x="2708" y="8634"/>
                </a:cubicBezTo>
                <a:cubicBezTo>
                  <a:pt x="2897" y="7928"/>
                  <a:pt x="3179" y="7249"/>
                  <a:pt x="3548" y="6615"/>
                </a:cubicBezTo>
                <a:cubicBezTo>
                  <a:pt x="3727" y="6305"/>
                  <a:pt x="3724" y="5923"/>
                  <a:pt x="3540" y="5617"/>
                </a:cubicBezTo>
                <a:lnTo>
                  <a:pt x="3005" y="4725"/>
                </a:lnTo>
                <a:cubicBezTo>
                  <a:pt x="3004" y="4722"/>
                  <a:pt x="3002" y="4718"/>
                  <a:pt x="3000" y="4715"/>
                </a:cubicBezTo>
                <a:lnTo>
                  <a:pt x="4715" y="3000"/>
                </a:lnTo>
                <a:lnTo>
                  <a:pt x="5621" y="3544"/>
                </a:lnTo>
                <a:cubicBezTo>
                  <a:pt x="5777" y="3636"/>
                  <a:pt x="5951" y="3683"/>
                  <a:pt x="6127" y="3683"/>
                </a:cubicBezTo>
                <a:cubicBezTo>
                  <a:pt x="6296" y="3683"/>
                  <a:pt x="6465" y="3639"/>
                  <a:pt x="6618" y="3551"/>
                </a:cubicBezTo>
                <a:cubicBezTo>
                  <a:pt x="7251" y="3185"/>
                  <a:pt x="7929" y="2904"/>
                  <a:pt x="8632" y="2717"/>
                </a:cubicBezTo>
                <a:cubicBezTo>
                  <a:pt x="8976" y="2624"/>
                  <a:pt x="9244" y="2353"/>
                  <a:pt x="9331" y="2007"/>
                </a:cubicBezTo>
                <a:lnTo>
                  <a:pt x="9587" y="982"/>
                </a:lnTo>
                <a:lnTo>
                  <a:pt x="12012" y="982"/>
                </a:lnTo>
                <a:cubicBezTo>
                  <a:pt x="12014" y="986"/>
                  <a:pt x="12015" y="989"/>
                  <a:pt x="12016" y="993"/>
                </a:cubicBezTo>
                <a:lnTo>
                  <a:pt x="12269" y="2007"/>
                </a:lnTo>
                <a:cubicBezTo>
                  <a:pt x="12356" y="2353"/>
                  <a:pt x="12624" y="2624"/>
                  <a:pt x="12968" y="2717"/>
                </a:cubicBezTo>
                <a:cubicBezTo>
                  <a:pt x="13671" y="2904"/>
                  <a:pt x="14348" y="3185"/>
                  <a:pt x="14982" y="3551"/>
                </a:cubicBezTo>
                <a:cubicBezTo>
                  <a:pt x="15134" y="3639"/>
                  <a:pt x="15304" y="3683"/>
                  <a:pt x="15473" y="3683"/>
                </a:cubicBezTo>
                <a:cubicBezTo>
                  <a:pt x="15648" y="3683"/>
                  <a:pt x="15822" y="3636"/>
                  <a:pt x="15978" y="3544"/>
                </a:cubicBezTo>
                <a:lnTo>
                  <a:pt x="16884" y="3000"/>
                </a:lnTo>
                <a:lnTo>
                  <a:pt x="18600" y="4715"/>
                </a:lnTo>
                <a:cubicBezTo>
                  <a:pt x="18598" y="4718"/>
                  <a:pt x="18597" y="4722"/>
                  <a:pt x="18595" y="4726"/>
                </a:cubicBezTo>
                <a:lnTo>
                  <a:pt x="18060" y="5616"/>
                </a:lnTo>
                <a:cubicBezTo>
                  <a:pt x="17876" y="5923"/>
                  <a:pt x="17873" y="6305"/>
                  <a:pt x="18053" y="6615"/>
                </a:cubicBezTo>
                <a:cubicBezTo>
                  <a:pt x="18421" y="7249"/>
                  <a:pt x="18703" y="7928"/>
                  <a:pt x="18892" y="8634"/>
                </a:cubicBezTo>
                <a:cubicBezTo>
                  <a:pt x="18984" y="8979"/>
                  <a:pt x="19256" y="9246"/>
                  <a:pt x="19602" y="9333"/>
                </a:cubicBezTo>
                <a:lnTo>
                  <a:pt x="20618" y="9587"/>
                </a:lnTo>
                <a:cubicBezTo>
                  <a:pt x="20618" y="9587"/>
                  <a:pt x="20618" y="12013"/>
                  <a:pt x="20618" y="12013"/>
                </a:cubicBezTo>
                <a:close/>
                <a:moveTo>
                  <a:pt x="20880" y="8641"/>
                </a:moveTo>
                <a:lnTo>
                  <a:pt x="19841" y="8380"/>
                </a:lnTo>
                <a:cubicBezTo>
                  <a:pt x="19626" y="7580"/>
                  <a:pt x="19308" y="6822"/>
                  <a:pt x="18902" y="6122"/>
                </a:cubicBezTo>
                <a:lnTo>
                  <a:pt x="19455" y="5200"/>
                </a:lnTo>
                <a:cubicBezTo>
                  <a:pt x="19625" y="4871"/>
                  <a:pt x="19736" y="4463"/>
                  <a:pt x="19455" y="4182"/>
                </a:cubicBezTo>
                <a:lnTo>
                  <a:pt x="17419" y="2145"/>
                </a:lnTo>
                <a:cubicBezTo>
                  <a:pt x="17292" y="2018"/>
                  <a:pt x="17136" y="1969"/>
                  <a:pt x="16975" y="1969"/>
                </a:cubicBezTo>
                <a:cubicBezTo>
                  <a:pt x="16778" y="1969"/>
                  <a:pt x="16572" y="2043"/>
                  <a:pt x="16400" y="2145"/>
                </a:cubicBezTo>
                <a:lnTo>
                  <a:pt x="15473" y="2702"/>
                </a:lnTo>
                <a:cubicBezTo>
                  <a:pt x="14775" y="2298"/>
                  <a:pt x="14020" y="1982"/>
                  <a:pt x="13222" y="1768"/>
                </a:cubicBezTo>
                <a:lnTo>
                  <a:pt x="12960" y="720"/>
                </a:lnTo>
                <a:cubicBezTo>
                  <a:pt x="12848" y="367"/>
                  <a:pt x="12638" y="0"/>
                  <a:pt x="12240" y="0"/>
                </a:cubicBezTo>
                <a:lnTo>
                  <a:pt x="9360" y="0"/>
                </a:lnTo>
                <a:cubicBezTo>
                  <a:pt x="8962" y="0"/>
                  <a:pt x="8730" y="367"/>
                  <a:pt x="8640" y="720"/>
                </a:cubicBezTo>
                <a:lnTo>
                  <a:pt x="8378" y="1768"/>
                </a:lnTo>
                <a:cubicBezTo>
                  <a:pt x="7580" y="1982"/>
                  <a:pt x="6825" y="2298"/>
                  <a:pt x="6127" y="2702"/>
                </a:cubicBezTo>
                <a:lnTo>
                  <a:pt x="5200" y="2145"/>
                </a:lnTo>
                <a:cubicBezTo>
                  <a:pt x="5028" y="2043"/>
                  <a:pt x="4822" y="1969"/>
                  <a:pt x="4625" y="1969"/>
                </a:cubicBezTo>
                <a:cubicBezTo>
                  <a:pt x="4464" y="1969"/>
                  <a:pt x="4308" y="2018"/>
                  <a:pt x="4181" y="2145"/>
                </a:cubicBezTo>
                <a:lnTo>
                  <a:pt x="2145" y="4182"/>
                </a:lnTo>
                <a:cubicBezTo>
                  <a:pt x="1864" y="4463"/>
                  <a:pt x="1975" y="4871"/>
                  <a:pt x="2145" y="5200"/>
                </a:cubicBezTo>
                <a:lnTo>
                  <a:pt x="2698" y="6122"/>
                </a:lnTo>
                <a:cubicBezTo>
                  <a:pt x="2292" y="6822"/>
                  <a:pt x="1973" y="7580"/>
                  <a:pt x="1759" y="8380"/>
                </a:cubicBezTo>
                <a:lnTo>
                  <a:pt x="720" y="8641"/>
                </a:lnTo>
                <a:cubicBezTo>
                  <a:pt x="367" y="8730"/>
                  <a:pt x="0" y="8963"/>
                  <a:pt x="0" y="9360"/>
                </a:cubicBezTo>
                <a:lnTo>
                  <a:pt x="0" y="12240"/>
                </a:lnTo>
                <a:cubicBezTo>
                  <a:pt x="0" y="12638"/>
                  <a:pt x="367" y="12848"/>
                  <a:pt x="720" y="12960"/>
                </a:cubicBezTo>
                <a:lnTo>
                  <a:pt x="1759" y="13220"/>
                </a:lnTo>
                <a:cubicBezTo>
                  <a:pt x="1973" y="14021"/>
                  <a:pt x="2292" y="14778"/>
                  <a:pt x="2698" y="15478"/>
                </a:cubicBezTo>
                <a:lnTo>
                  <a:pt x="2145" y="16400"/>
                </a:lnTo>
                <a:cubicBezTo>
                  <a:pt x="1959" y="16714"/>
                  <a:pt x="1864" y="17137"/>
                  <a:pt x="2145" y="17419"/>
                </a:cubicBezTo>
                <a:lnTo>
                  <a:pt x="4181" y="19455"/>
                </a:lnTo>
                <a:cubicBezTo>
                  <a:pt x="4305" y="19579"/>
                  <a:pt x="4454" y="19627"/>
                  <a:pt x="4610" y="19627"/>
                </a:cubicBezTo>
                <a:cubicBezTo>
                  <a:pt x="4807" y="19627"/>
                  <a:pt x="5016" y="19550"/>
                  <a:pt x="5200" y="19455"/>
                </a:cubicBezTo>
                <a:lnTo>
                  <a:pt x="6127" y="18899"/>
                </a:lnTo>
                <a:cubicBezTo>
                  <a:pt x="6825" y="19302"/>
                  <a:pt x="7580" y="19619"/>
                  <a:pt x="8378" y="19832"/>
                </a:cubicBezTo>
                <a:lnTo>
                  <a:pt x="8640" y="20880"/>
                </a:lnTo>
                <a:cubicBezTo>
                  <a:pt x="8730" y="21233"/>
                  <a:pt x="8962" y="21600"/>
                  <a:pt x="9360" y="21600"/>
                </a:cubicBezTo>
                <a:lnTo>
                  <a:pt x="12240" y="21600"/>
                </a:lnTo>
                <a:cubicBezTo>
                  <a:pt x="12638" y="21600"/>
                  <a:pt x="12848" y="21233"/>
                  <a:pt x="12960" y="20880"/>
                </a:cubicBezTo>
                <a:lnTo>
                  <a:pt x="13222" y="19832"/>
                </a:lnTo>
                <a:cubicBezTo>
                  <a:pt x="14020" y="19619"/>
                  <a:pt x="14775" y="19302"/>
                  <a:pt x="15473" y="18899"/>
                </a:cubicBezTo>
                <a:lnTo>
                  <a:pt x="16400" y="19455"/>
                </a:lnTo>
                <a:cubicBezTo>
                  <a:pt x="16584" y="19550"/>
                  <a:pt x="16793" y="19627"/>
                  <a:pt x="16990" y="19627"/>
                </a:cubicBezTo>
                <a:cubicBezTo>
                  <a:pt x="17146" y="19627"/>
                  <a:pt x="17294" y="19579"/>
                  <a:pt x="17419" y="19455"/>
                </a:cubicBezTo>
                <a:lnTo>
                  <a:pt x="19455" y="17419"/>
                </a:lnTo>
                <a:cubicBezTo>
                  <a:pt x="19736" y="17137"/>
                  <a:pt x="19641" y="16714"/>
                  <a:pt x="19455" y="16400"/>
                </a:cubicBezTo>
                <a:lnTo>
                  <a:pt x="18902" y="15478"/>
                </a:lnTo>
                <a:cubicBezTo>
                  <a:pt x="19308" y="14778"/>
                  <a:pt x="19626" y="14021"/>
                  <a:pt x="19841" y="13220"/>
                </a:cubicBezTo>
                <a:lnTo>
                  <a:pt x="20880" y="12960"/>
                </a:lnTo>
                <a:cubicBezTo>
                  <a:pt x="21233" y="12848"/>
                  <a:pt x="21600" y="12638"/>
                  <a:pt x="21600" y="12240"/>
                </a:cubicBezTo>
                <a:lnTo>
                  <a:pt x="21600" y="9360"/>
                </a:lnTo>
                <a:cubicBezTo>
                  <a:pt x="21600" y="8963"/>
                  <a:pt x="21233" y="8730"/>
                  <a:pt x="20880" y="8641"/>
                </a:cubicBezTo>
              </a:path>
            </a:pathLst>
          </a:custGeom>
          <a:solidFill>
            <a:srgbClr val="DB6D3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25" name="Slide Number Placeholder 1">
            <a:extLst>
              <a:ext uri="{FF2B5EF4-FFF2-40B4-BE49-F238E27FC236}">
                <a16:creationId xmlns:a16="http://schemas.microsoft.com/office/drawing/2014/main" id="{C37D406F-A8BE-0E46-8C41-0461EE8E8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3028" y="6440781"/>
            <a:ext cx="8919965" cy="365125"/>
          </a:xfrm>
        </p:spPr>
        <p:txBody>
          <a:bodyPr/>
          <a:lstStyle/>
          <a:p>
            <a:r>
              <a:rPr lang="en-US" dirty="0"/>
              <a:t>Leveraging the VSC infrastructure for AI workloads – Kenneth Hoste (HPC-</a:t>
            </a:r>
            <a:r>
              <a:rPr lang="en-US" dirty="0" err="1"/>
              <a:t>UGent</a:t>
            </a:r>
            <a:r>
              <a:rPr lang="en-US" dirty="0"/>
              <a:t>, VSC) – Wed Oct 20</a:t>
            </a:r>
            <a:r>
              <a:rPr lang="en-US" baseline="30000" dirty="0"/>
              <a:t>th</a:t>
            </a:r>
            <a:r>
              <a:rPr lang="en-US" dirty="0"/>
              <a:t>, 2021                                             </a:t>
            </a:r>
            <a:fld id="{A2912448-FEEC-49E8-9588-2DF1F90D57C2}" type="slidenum">
              <a:rPr lang="en-US" smtClean="0"/>
              <a:t>13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5ED513-62E6-7445-8F79-9DAC3BC55A6C}"/>
              </a:ext>
            </a:extLst>
          </p:cNvPr>
          <p:cNvSpPr txBox="1"/>
          <p:nvPr/>
        </p:nvSpPr>
        <p:spPr>
          <a:xfrm>
            <a:off x="8609926" y="4394451"/>
            <a:ext cx="26218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/>
              <a:t>s</a:t>
            </a:r>
            <a:r>
              <a:rPr lang="en-BE" sz="1200" i="1" dirty="0"/>
              <a:t>ource: Michael Coene (Arcelor Mittal)</a:t>
            </a:r>
          </a:p>
        </p:txBody>
      </p:sp>
    </p:spTree>
    <p:extLst>
      <p:ext uri="{BB962C8B-B14F-4D97-AF65-F5344CB8AC3E}">
        <p14:creationId xmlns:p14="http://schemas.microsoft.com/office/powerpoint/2010/main" val="15609683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>
            <a:cxnSpLocks/>
          </p:cNvCxnSpPr>
          <p:nvPr/>
        </p:nvCxnSpPr>
        <p:spPr>
          <a:xfrm>
            <a:off x="0" y="3436975"/>
            <a:ext cx="12192000" cy="0"/>
          </a:xfrm>
          <a:prstGeom prst="line">
            <a:avLst/>
          </a:prstGeom>
          <a:ln w="9525">
            <a:solidFill>
              <a:schemeClr val="accent6">
                <a:lumMod val="75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2F3D1E5-3CB1-414D-B40E-C435F5FDBA5E}"/>
              </a:ext>
            </a:extLst>
          </p:cNvPr>
          <p:cNvSpPr txBox="1"/>
          <p:nvPr/>
        </p:nvSpPr>
        <p:spPr>
          <a:xfrm>
            <a:off x="963867" y="803181"/>
            <a:ext cx="52928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a typeface="Roboto" panose="02000000000000000000" pitchFamily="2" charset="0"/>
              </a:rPr>
              <a:t>The Deep Learning Revolution</a:t>
            </a:r>
          </a:p>
        </p:txBody>
      </p:sp>
      <p:pic>
        <p:nvPicPr>
          <p:cNvPr id="35" name="Graphic 34" descr="Artificial Intelligence outline">
            <a:extLst>
              <a:ext uri="{FF2B5EF4-FFF2-40B4-BE49-F238E27FC236}">
                <a16:creationId xmlns:a16="http://schemas.microsoft.com/office/drawing/2014/main" id="{AF491CBA-D34D-6942-9E20-6F7B867ECD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3286" y="581201"/>
            <a:ext cx="730581" cy="730581"/>
          </a:xfrm>
          <a:prstGeom prst="rect">
            <a:avLst/>
          </a:prstGeom>
        </p:spPr>
      </p:pic>
      <p:grpSp>
        <p:nvGrpSpPr>
          <p:cNvPr id="146" name="Group 145">
            <a:extLst>
              <a:ext uri="{FF2B5EF4-FFF2-40B4-BE49-F238E27FC236}">
                <a16:creationId xmlns:a16="http://schemas.microsoft.com/office/drawing/2014/main" id="{98C271CA-C400-A842-BBE9-9DA3B03BBDC1}"/>
              </a:ext>
            </a:extLst>
          </p:cNvPr>
          <p:cNvGrpSpPr/>
          <p:nvPr/>
        </p:nvGrpSpPr>
        <p:grpSpPr>
          <a:xfrm>
            <a:off x="6963471" y="-11209"/>
            <a:ext cx="5056285" cy="1992875"/>
            <a:chOff x="7199170" y="186126"/>
            <a:chExt cx="4769279" cy="1955151"/>
          </a:xfrm>
        </p:grpSpPr>
        <p:sp>
          <p:nvSpPr>
            <p:cNvPr id="95" name="Rounded Rectangle 94">
              <a:extLst>
                <a:ext uri="{FF2B5EF4-FFF2-40B4-BE49-F238E27FC236}">
                  <a16:creationId xmlns:a16="http://schemas.microsoft.com/office/drawing/2014/main" id="{A57418A4-A2F4-504F-8D2B-B25C68164AFA}"/>
                </a:ext>
              </a:extLst>
            </p:cNvPr>
            <p:cNvSpPr/>
            <p:nvPr/>
          </p:nvSpPr>
          <p:spPr>
            <a:xfrm>
              <a:off x="7199170" y="186126"/>
              <a:ext cx="4769279" cy="1955151"/>
            </a:xfrm>
            <a:prstGeom prst="roundRect">
              <a:avLst/>
            </a:prstGeom>
            <a:solidFill>
              <a:srgbClr val="AAB2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1818627E-D421-2E4B-8A18-D02184AF9CD3}"/>
                </a:ext>
              </a:extLst>
            </p:cNvPr>
            <p:cNvSpPr txBox="1"/>
            <p:nvPr/>
          </p:nvSpPr>
          <p:spPr>
            <a:xfrm>
              <a:off x="7429382" y="286691"/>
              <a:ext cx="33868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4E5865"/>
                  </a:solidFill>
                  <a:ea typeface="Roboto" panose="02000000000000000000" pitchFamily="2" charset="0"/>
                </a:rPr>
                <a:t>Deep Learning in a nutshell</a:t>
              </a:r>
            </a:p>
          </p:txBody>
        </p:sp>
      </p:grpSp>
      <p:sp>
        <p:nvSpPr>
          <p:cNvPr id="102" name="Rectangle 101">
            <a:extLst>
              <a:ext uri="{FF2B5EF4-FFF2-40B4-BE49-F238E27FC236}">
                <a16:creationId xmlns:a16="http://schemas.microsoft.com/office/drawing/2014/main" id="{DC5BE369-64C7-1046-AB6D-57A018FE006A}"/>
              </a:ext>
            </a:extLst>
          </p:cNvPr>
          <p:cNvSpPr/>
          <p:nvPr/>
        </p:nvSpPr>
        <p:spPr>
          <a:xfrm>
            <a:off x="7144873" y="439804"/>
            <a:ext cx="4874883" cy="14700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  <a:ea typeface="Roboto Condensed Light" panose="02000000000000000000" pitchFamily="2" charset="0"/>
              </a:rPr>
              <a:t>Type of 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ea typeface="Roboto Condensed Light" panose="02000000000000000000" pitchFamily="2" charset="0"/>
              </a:rPr>
              <a:t>machine learning 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ea typeface="Roboto Condensed Light" panose="02000000000000000000" pitchFamily="2" charset="0"/>
              </a:rPr>
              <a:t>algorithm</a:t>
            </a:r>
          </a:p>
          <a:p>
            <a:pPr marL="171450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  <a:ea typeface="Roboto Condensed Light" panose="02000000000000000000" pitchFamily="2" charset="0"/>
              </a:rPr>
              <a:t>Multi-layer neural network (DNN)</a:t>
            </a:r>
          </a:p>
          <a:p>
            <a:pPr marL="171450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  <a:ea typeface="Roboto Condensed Light" panose="02000000000000000000" pitchFamily="2" charset="0"/>
              </a:rPr>
              <a:t>Inspired by biological systems</a:t>
            </a:r>
          </a:p>
          <a:p>
            <a:pPr marL="171450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  <a:ea typeface="Roboto Condensed Light" panose="02000000000000000000" pitchFamily="2" charset="0"/>
              </a:rPr>
              <a:t>Wide variety of 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ea typeface="Roboto Condensed Light" panose="02000000000000000000" pitchFamily="2" charset="0"/>
              </a:rPr>
              <a:t>Artificial Intelligence (AI) applications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ea typeface="Roboto Condensed Light" panose="02000000000000000000" pitchFamily="2" charset="0"/>
              </a:rPr>
              <a:t>:</a:t>
            </a:r>
            <a:br>
              <a:rPr lang="en-US" sz="1400" dirty="0">
                <a:solidFill>
                  <a:schemeClr val="accent6">
                    <a:lumMod val="50000"/>
                  </a:schemeClr>
                </a:solidFill>
                <a:ea typeface="Roboto Condensed Light" panose="02000000000000000000" pitchFamily="2" charset="0"/>
              </a:rPr>
            </a:br>
            <a:r>
              <a:rPr lang="en-US" sz="1400" dirty="0">
                <a:solidFill>
                  <a:schemeClr val="accent6">
                    <a:lumMod val="50000"/>
                  </a:schemeClr>
                </a:solidFill>
                <a:ea typeface="Roboto Condensed Light" panose="02000000000000000000" pitchFamily="2" charset="0"/>
              </a:rPr>
              <a:t>game playing, natural language processing, bioinformatics, …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2B4FE98-0236-BF4A-8589-7B50D34E9B69}"/>
              </a:ext>
            </a:extLst>
          </p:cNvPr>
          <p:cNvGrpSpPr/>
          <p:nvPr/>
        </p:nvGrpSpPr>
        <p:grpSpPr>
          <a:xfrm>
            <a:off x="3982641" y="3335966"/>
            <a:ext cx="4376866" cy="2824090"/>
            <a:chOff x="3982641" y="3335966"/>
            <a:chExt cx="4376866" cy="2824090"/>
          </a:xfrm>
        </p:grpSpPr>
        <p:sp>
          <p:nvSpPr>
            <p:cNvPr id="86" name="Rounded Rectangle 85">
              <a:extLst>
                <a:ext uri="{FF2B5EF4-FFF2-40B4-BE49-F238E27FC236}">
                  <a16:creationId xmlns:a16="http://schemas.microsoft.com/office/drawing/2014/main" id="{7D9A8FB6-9F7A-BF43-86F6-92F44F1675DD}"/>
                </a:ext>
              </a:extLst>
            </p:cNvPr>
            <p:cNvSpPr/>
            <p:nvPr/>
          </p:nvSpPr>
          <p:spPr>
            <a:xfrm>
              <a:off x="3982641" y="3335966"/>
              <a:ext cx="202018" cy="202018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87" name="Straight Connector 27">
              <a:extLst>
                <a:ext uri="{FF2B5EF4-FFF2-40B4-BE49-F238E27FC236}">
                  <a16:creationId xmlns:a16="http://schemas.microsoft.com/office/drawing/2014/main" id="{8F57167C-2A93-D741-BFD1-6BECD57CB3AC}"/>
                </a:ext>
              </a:extLst>
            </p:cNvPr>
            <p:cNvCxnSpPr>
              <a:cxnSpLocks/>
              <a:endCxn id="86" idx="2"/>
            </p:cNvCxnSpPr>
            <p:nvPr/>
          </p:nvCxnSpPr>
          <p:spPr>
            <a:xfrm rot="16200000" flipV="1">
              <a:off x="3489812" y="4131823"/>
              <a:ext cx="2125193" cy="937516"/>
            </a:xfrm>
            <a:prstGeom prst="bentConnector3">
              <a:avLst>
                <a:gd name="adj1" fmla="val 85855"/>
              </a:avLst>
            </a:prstGeom>
            <a:ln>
              <a:solidFill>
                <a:schemeClr val="accent6">
                  <a:lumMod val="75000"/>
                </a:schemeClr>
              </a:solidFill>
              <a:prstDash val="dash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4AF25F6D-3C9D-3C49-8A68-3151CD21C4D6}"/>
                </a:ext>
              </a:extLst>
            </p:cNvPr>
            <p:cNvSpPr/>
            <p:nvPr/>
          </p:nvSpPr>
          <p:spPr>
            <a:xfrm>
              <a:off x="4229020" y="5530268"/>
              <a:ext cx="4130487" cy="6297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3">
                <a:lnSpc>
                  <a:spcPct val="130000"/>
                </a:lnSpc>
              </a:pPr>
              <a:r>
                <a:rPr lang="en-US" sz="1400" b="1" dirty="0">
                  <a:solidFill>
                    <a:schemeClr val="accent6">
                      <a:lumMod val="50000"/>
                    </a:schemeClr>
                  </a:solidFill>
                  <a:ea typeface="Roboto Condensed Light" panose="02000000000000000000" pitchFamily="2" charset="0"/>
                </a:rPr>
                <a:t>AlphaGo</a:t>
              </a:r>
              <a:r>
                <a:rPr lang="en-US" sz="1400" dirty="0">
                  <a:solidFill>
                    <a:schemeClr val="accent6">
                      <a:lumMod val="50000"/>
                    </a:schemeClr>
                  </a:solidFill>
                  <a:ea typeface="Roboto Condensed Light" panose="02000000000000000000" pitchFamily="2" charset="0"/>
                </a:rPr>
                <a:t> beats professional human player at board game Go (</a:t>
              </a:r>
              <a:r>
                <a:rPr lang="en-US" sz="1400" dirty="0">
                  <a:solidFill>
                    <a:srgbClr val="AAB2BD"/>
                  </a:solidFill>
                  <a:ea typeface="Roboto Condensed Light" panose="02000000000000000000" pitchFamily="2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link</a:t>
              </a:r>
              <a:r>
                <a:rPr lang="en-US" sz="1400" dirty="0">
                  <a:solidFill>
                    <a:schemeClr val="accent6">
                      <a:lumMod val="50000"/>
                    </a:schemeClr>
                  </a:solidFill>
                  <a:ea typeface="Roboto Condensed Light" panose="02000000000000000000" pitchFamily="2" charset="0"/>
                </a:rPr>
                <a:t>)</a:t>
              </a:r>
            </a:p>
          </p:txBody>
        </p:sp>
        <p:pic>
          <p:nvPicPr>
            <p:cNvPr id="4108" name="Picture 12" descr="Is artificial intelligence taking over? (AlphaGo version ...">
              <a:extLst>
                <a:ext uri="{FF2B5EF4-FFF2-40B4-BE49-F238E27FC236}">
                  <a16:creationId xmlns:a16="http://schemas.microsoft.com/office/drawing/2014/main" id="{3FA2ADE9-CC79-1D42-909E-5A70587BA2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8687" y="5758326"/>
              <a:ext cx="1286915" cy="3374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137266AE-6941-7D43-A663-3D2422F1D8EE}"/>
                </a:ext>
              </a:extLst>
            </p:cNvPr>
            <p:cNvSpPr/>
            <p:nvPr/>
          </p:nvSpPr>
          <p:spPr>
            <a:xfrm>
              <a:off x="4128534" y="3469856"/>
              <a:ext cx="62443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chemeClr val="accent6">
                      <a:lumMod val="50000"/>
                    </a:schemeClr>
                  </a:solidFill>
                  <a:ea typeface="Roboto" panose="02000000000000000000" pitchFamily="2" charset="0"/>
                </a:rPr>
                <a:t>2015</a:t>
              </a:r>
              <a:endParaRPr lang="en-US" sz="1400" dirty="0">
                <a:solidFill>
                  <a:schemeClr val="accent6">
                    <a:lumMod val="50000"/>
                  </a:schemeClr>
                </a:solidFill>
                <a:ea typeface="Roboto Condensed Light" panose="02000000000000000000" pitchFamily="2" charset="0"/>
              </a:endParaRP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AD6AE169-452E-624A-8484-333745FCAA7A}"/>
              </a:ext>
            </a:extLst>
          </p:cNvPr>
          <p:cNvSpPr txBox="1"/>
          <p:nvPr/>
        </p:nvSpPr>
        <p:spPr>
          <a:xfrm>
            <a:off x="1028700" y="438991"/>
            <a:ext cx="2307042" cy="2616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ea typeface="Roboto" panose="02000000000000000000" pitchFamily="2" charset="0"/>
              </a:rPr>
              <a:t>INTRODUCTION: Deep Learning &amp; AI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1ED8188-A568-7D45-AFD4-E9D6EBB9F10A}"/>
              </a:ext>
            </a:extLst>
          </p:cNvPr>
          <p:cNvGrpSpPr/>
          <p:nvPr/>
        </p:nvGrpSpPr>
        <p:grpSpPr>
          <a:xfrm>
            <a:off x="105370" y="3335965"/>
            <a:ext cx="4030107" cy="2773081"/>
            <a:chOff x="105370" y="3335965"/>
            <a:chExt cx="4030107" cy="2773081"/>
          </a:xfrm>
        </p:grpSpPr>
        <p:sp>
          <p:nvSpPr>
            <p:cNvPr id="4" name="Rounded Rectangle 3"/>
            <p:cNvSpPr/>
            <p:nvPr/>
          </p:nvSpPr>
          <p:spPr>
            <a:xfrm>
              <a:off x="1099965" y="3335965"/>
              <a:ext cx="202018" cy="202018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12694" y="5178276"/>
              <a:ext cx="3122783" cy="9098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b="1" dirty="0">
                  <a:solidFill>
                    <a:schemeClr val="accent6">
                      <a:lumMod val="50000"/>
                    </a:schemeClr>
                  </a:solidFill>
                  <a:ea typeface="Roboto Condensed Light" panose="02000000000000000000" pitchFamily="2" charset="0"/>
                </a:rPr>
                <a:t>Superhuman performance </a:t>
              </a:r>
              <a:r>
                <a:rPr lang="en-US" sz="1400" dirty="0">
                  <a:solidFill>
                    <a:schemeClr val="accent6">
                      <a:lumMod val="50000"/>
                    </a:schemeClr>
                  </a:solidFill>
                  <a:ea typeface="Roboto Condensed Light" panose="02000000000000000000" pitchFamily="2" charset="0"/>
                </a:rPr>
                <a:t>in visual pattern recognition contest using Convolutional Neural Networks (CNNs)</a:t>
              </a:r>
            </a:p>
          </p:txBody>
        </p:sp>
        <p:cxnSp>
          <p:nvCxnSpPr>
            <p:cNvPr id="71" name="Straight Connector 27">
              <a:extLst>
                <a:ext uri="{FF2B5EF4-FFF2-40B4-BE49-F238E27FC236}">
                  <a16:creationId xmlns:a16="http://schemas.microsoft.com/office/drawing/2014/main" id="{D5E7EC2E-A0FC-A44F-8563-BC2B552BA125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508934" y="4225290"/>
              <a:ext cx="1598414" cy="223799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accent6">
                  <a:lumMod val="75000"/>
                </a:schemeClr>
              </a:solidFill>
              <a:prstDash val="dash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06" name="Picture 10">
              <a:extLst>
                <a:ext uri="{FF2B5EF4-FFF2-40B4-BE49-F238E27FC236}">
                  <a16:creationId xmlns:a16="http://schemas.microsoft.com/office/drawing/2014/main" id="{B12D94FC-47C1-8542-9D1F-A8C78444D4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854" t="15256" r="609" b="27618"/>
            <a:stretch/>
          </p:blipFill>
          <p:spPr bwMode="auto">
            <a:xfrm>
              <a:off x="105370" y="5291802"/>
              <a:ext cx="870314" cy="817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A695326D-BF67-C949-A49E-AF835A0EE780}"/>
                </a:ext>
              </a:extLst>
            </p:cNvPr>
            <p:cNvSpPr/>
            <p:nvPr/>
          </p:nvSpPr>
          <p:spPr>
            <a:xfrm>
              <a:off x="619927" y="3460934"/>
              <a:ext cx="62443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chemeClr val="accent6">
                      <a:lumMod val="50000"/>
                    </a:schemeClr>
                  </a:solidFill>
                  <a:ea typeface="Roboto" panose="02000000000000000000" pitchFamily="2" charset="0"/>
                </a:rPr>
                <a:t>2011</a:t>
              </a:r>
              <a:endParaRPr lang="en-US" sz="1400" dirty="0">
                <a:solidFill>
                  <a:schemeClr val="accent6">
                    <a:lumMod val="50000"/>
                  </a:schemeClr>
                </a:solidFill>
                <a:ea typeface="Roboto Condensed Light" panose="02000000000000000000" pitchFamily="2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28DA58B-D27B-F34A-89FC-47D34EAC2FA3}"/>
              </a:ext>
            </a:extLst>
          </p:cNvPr>
          <p:cNvGrpSpPr/>
          <p:nvPr/>
        </p:nvGrpSpPr>
        <p:grpSpPr>
          <a:xfrm>
            <a:off x="1629765" y="3335966"/>
            <a:ext cx="3322380" cy="1683532"/>
            <a:chOff x="1629765" y="3335966"/>
            <a:chExt cx="3322380" cy="1683532"/>
          </a:xfrm>
        </p:grpSpPr>
        <p:sp>
          <p:nvSpPr>
            <p:cNvPr id="6" name="Rounded Rectangle 5"/>
            <p:cNvSpPr/>
            <p:nvPr/>
          </p:nvSpPr>
          <p:spPr>
            <a:xfrm>
              <a:off x="1629765" y="3335966"/>
              <a:ext cx="202018" cy="202018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8" name="Straight Connector 27"/>
            <p:cNvCxnSpPr>
              <a:cxnSpLocks/>
              <a:endCxn id="6" idx="2"/>
            </p:cNvCxnSpPr>
            <p:nvPr/>
          </p:nvCxnSpPr>
          <p:spPr>
            <a:xfrm rot="10800000">
              <a:off x="1730775" y="3537985"/>
              <a:ext cx="452699" cy="462719"/>
            </a:xfrm>
            <a:prstGeom prst="bentConnector2">
              <a:avLst/>
            </a:prstGeom>
            <a:ln>
              <a:solidFill>
                <a:schemeClr val="accent6">
                  <a:lumMod val="75000"/>
                </a:schemeClr>
              </a:solidFill>
              <a:prstDash val="dash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12A5CC3D-5AB7-BA46-93EB-BFACE355FF47}"/>
                </a:ext>
              </a:extLst>
            </p:cNvPr>
            <p:cNvSpPr/>
            <p:nvPr/>
          </p:nvSpPr>
          <p:spPr>
            <a:xfrm>
              <a:off x="2224188" y="3829557"/>
              <a:ext cx="2727957" cy="11899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b="1" dirty="0">
                  <a:solidFill>
                    <a:schemeClr val="accent6">
                      <a:lumMod val="50000"/>
                    </a:schemeClr>
                  </a:solidFill>
                  <a:ea typeface="Roboto Condensed Light" panose="02000000000000000000" pitchFamily="2" charset="0"/>
                </a:rPr>
                <a:t>Multi-task deep neural networks</a:t>
              </a:r>
              <a:r>
                <a:rPr lang="en-US" sz="1400" dirty="0">
                  <a:solidFill>
                    <a:schemeClr val="accent6">
                      <a:lumMod val="50000"/>
                    </a:schemeClr>
                  </a:solidFill>
                  <a:ea typeface="Roboto Condensed Light" panose="02000000000000000000" pitchFamily="2" charset="0"/>
                </a:rPr>
                <a:t> used to win “Merck Molecular Activity Challenge” to predict the biomolecular target of one drug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F7066F80-3193-D641-9BD8-B216985F88DD}"/>
                </a:ext>
              </a:extLst>
            </p:cNvPr>
            <p:cNvSpPr/>
            <p:nvPr/>
          </p:nvSpPr>
          <p:spPr>
            <a:xfrm>
              <a:off x="1734516" y="3471275"/>
              <a:ext cx="62443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chemeClr val="accent6">
                      <a:lumMod val="50000"/>
                    </a:schemeClr>
                  </a:solidFill>
                  <a:ea typeface="Roboto" panose="02000000000000000000" pitchFamily="2" charset="0"/>
                </a:rPr>
                <a:t>2012</a:t>
              </a:r>
              <a:endParaRPr lang="en-US" sz="1400" dirty="0">
                <a:solidFill>
                  <a:schemeClr val="accent6">
                    <a:lumMod val="50000"/>
                  </a:schemeClr>
                </a:solidFill>
                <a:ea typeface="Roboto Condensed Light" panose="02000000000000000000" pitchFamily="2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E4E5E9D-FE82-5B41-A531-5C8B9F29DE36}"/>
              </a:ext>
            </a:extLst>
          </p:cNvPr>
          <p:cNvGrpSpPr/>
          <p:nvPr/>
        </p:nvGrpSpPr>
        <p:grpSpPr>
          <a:xfrm>
            <a:off x="228000" y="1783745"/>
            <a:ext cx="2879313" cy="1754238"/>
            <a:chOff x="228000" y="1783745"/>
            <a:chExt cx="2879313" cy="1754238"/>
          </a:xfrm>
        </p:grpSpPr>
        <p:cxnSp>
          <p:nvCxnSpPr>
            <p:cNvPr id="70" name="Straight Connector 27">
              <a:extLst>
                <a:ext uri="{FF2B5EF4-FFF2-40B4-BE49-F238E27FC236}">
                  <a16:creationId xmlns:a16="http://schemas.microsoft.com/office/drawing/2014/main" id="{41025A5A-D255-C441-80B7-8C5AC12AB5C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-168802" y="2545633"/>
              <a:ext cx="1292251" cy="285206"/>
            </a:xfrm>
            <a:prstGeom prst="bentConnector3">
              <a:avLst>
                <a:gd name="adj1" fmla="val -96"/>
              </a:avLst>
            </a:prstGeom>
            <a:ln>
              <a:solidFill>
                <a:schemeClr val="accent6">
                  <a:lumMod val="75000"/>
                </a:schemeClr>
              </a:solidFill>
              <a:prstDash val="dash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Rounded Rectangle 75">
              <a:extLst>
                <a:ext uri="{FF2B5EF4-FFF2-40B4-BE49-F238E27FC236}">
                  <a16:creationId xmlns:a16="http://schemas.microsoft.com/office/drawing/2014/main" id="{FFE3643C-7086-804C-B24A-93FAEBA4B1E4}"/>
                </a:ext>
              </a:extLst>
            </p:cNvPr>
            <p:cNvSpPr/>
            <p:nvPr/>
          </p:nvSpPr>
          <p:spPr>
            <a:xfrm>
              <a:off x="228000" y="3335965"/>
              <a:ext cx="202018" cy="202018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680A1ED6-02F6-1147-B4BC-614046D197CC}"/>
                </a:ext>
              </a:extLst>
            </p:cNvPr>
            <p:cNvSpPr/>
            <p:nvPr/>
          </p:nvSpPr>
          <p:spPr>
            <a:xfrm>
              <a:off x="663844" y="1783745"/>
              <a:ext cx="2443469" cy="11900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dirty="0">
                  <a:solidFill>
                    <a:schemeClr val="accent6">
                      <a:lumMod val="50000"/>
                    </a:schemeClr>
                  </a:solidFill>
                  <a:ea typeface="Roboto Condensed Light" panose="02000000000000000000" pitchFamily="2" charset="0"/>
                </a:rPr>
                <a:t>“Big Bang” of Deep Learning: </a:t>
              </a:r>
              <a:r>
                <a:rPr lang="en-US" sz="1400" b="1" dirty="0">
                  <a:solidFill>
                    <a:schemeClr val="accent6">
                      <a:lumMod val="50000"/>
                    </a:schemeClr>
                  </a:solidFill>
                  <a:ea typeface="Roboto Condensed Light" panose="02000000000000000000" pitchFamily="2" charset="0"/>
                </a:rPr>
                <a:t>orders of magnitude speedup </a:t>
              </a:r>
              <a:r>
                <a:rPr lang="en-US" sz="1400" dirty="0">
                  <a:solidFill>
                    <a:schemeClr val="accent6">
                      <a:lumMod val="50000"/>
                    </a:schemeClr>
                  </a:solidFill>
                  <a:ea typeface="Roboto Condensed Light" panose="02000000000000000000" pitchFamily="2" charset="0"/>
                </a:rPr>
                <a:t>for training deep neural networks on </a:t>
              </a:r>
              <a:r>
                <a:rPr lang="en-US" sz="1400" b="1" dirty="0">
                  <a:solidFill>
                    <a:schemeClr val="accent6">
                      <a:lumMod val="50000"/>
                    </a:schemeClr>
                  </a:solidFill>
                  <a:ea typeface="Roboto Condensed Light" panose="02000000000000000000" pitchFamily="2" charset="0"/>
                </a:rPr>
                <a:t>GPUs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2AB47A4B-B0D2-2942-8603-06E0863DDA9C}"/>
                </a:ext>
              </a:extLst>
            </p:cNvPr>
            <p:cNvSpPr/>
            <p:nvPr/>
          </p:nvSpPr>
          <p:spPr>
            <a:xfrm>
              <a:off x="324254" y="3044394"/>
              <a:ext cx="62443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chemeClr val="accent6">
                      <a:lumMod val="50000"/>
                    </a:schemeClr>
                  </a:solidFill>
                  <a:ea typeface="Roboto" panose="02000000000000000000" pitchFamily="2" charset="0"/>
                </a:rPr>
                <a:t>2009</a:t>
              </a:r>
              <a:endParaRPr lang="en-US" sz="1400" dirty="0">
                <a:solidFill>
                  <a:schemeClr val="accent6">
                    <a:lumMod val="50000"/>
                  </a:schemeClr>
                </a:solidFill>
                <a:ea typeface="Roboto Condensed Light" panose="02000000000000000000" pitchFamily="2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AC89D6B-D59B-274F-9CA5-ECB2117D9133}"/>
              </a:ext>
            </a:extLst>
          </p:cNvPr>
          <p:cNvGrpSpPr/>
          <p:nvPr/>
        </p:nvGrpSpPr>
        <p:grpSpPr>
          <a:xfrm>
            <a:off x="3319439" y="2042333"/>
            <a:ext cx="7103277" cy="1495650"/>
            <a:chOff x="3319439" y="2042333"/>
            <a:chExt cx="7103277" cy="1495650"/>
          </a:xfrm>
        </p:grpSpPr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id="{CDFE474E-632A-AF48-9509-53B9FBD1A2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9439" y="2096661"/>
              <a:ext cx="707900" cy="5896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7036394B-B33F-4545-A209-4E2FDA442F35}"/>
                </a:ext>
              </a:extLst>
            </p:cNvPr>
            <p:cNvSpPr/>
            <p:nvPr/>
          </p:nvSpPr>
          <p:spPr>
            <a:xfrm>
              <a:off x="7066057" y="2042333"/>
              <a:ext cx="3356659" cy="11899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b="1" dirty="0">
                  <a:solidFill>
                    <a:schemeClr val="accent6">
                      <a:lumMod val="50000"/>
                    </a:schemeClr>
                  </a:solidFill>
                  <a:ea typeface="Roboto Condensed Light" panose="02000000000000000000" pitchFamily="2" charset="0"/>
                </a:rPr>
                <a:t>Deepfake</a:t>
              </a:r>
              <a:r>
                <a:rPr lang="en-US" sz="1400" dirty="0">
                  <a:solidFill>
                    <a:schemeClr val="accent6">
                      <a:lumMod val="50000"/>
                    </a:schemeClr>
                  </a:solidFill>
                  <a:ea typeface="Roboto Condensed Light" panose="02000000000000000000" pitchFamily="2" charset="0"/>
                </a:rPr>
                <a:t> technology goes mainstream: used by online communities and companies to replace faces in video content, later also applied to voices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6644538" y="3335965"/>
              <a:ext cx="202018" cy="20201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69639609-3A6F-3545-8AE1-FFFDB0EAF7C9}"/>
                </a:ext>
              </a:extLst>
            </p:cNvPr>
            <p:cNvSpPr/>
            <p:nvPr/>
          </p:nvSpPr>
          <p:spPr>
            <a:xfrm>
              <a:off x="3982641" y="2051274"/>
              <a:ext cx="2602254" cy="9098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dirty="0">
                  <a:solidFill>
                    <a:schemeClr val="accent6">
                      <a:lumMod val="50000"/>
                    </a:schemeClr>
                  </a:solidFill>
                  <a:ea typeface="Roboto Condensed Light" panose="02000000000000000000" pitchFamily="2" charset="0"/>
                </a:rPr>
                <a:t>Release</a:t>
              </a:r>
              <a:r>
                <a:rPr lang="en-US" sz="1400" b="1" dirty="0">
                  <a:solidFill>
                    <a:schemeClr val="accent6">
                      <a:lumMod val="50000"/>
                    </a:schemeClr>
                  </a:solidFill>
                  <a:ea typeface="Roboto Condensed Light" panose="02000000000000000000" pitchFamily="2" charset="0"/>
                </a:rPr>
                <a:t> of TensorFlow v1.0.0 </a:t>
              </a:r>
              <a:r>
                <a:rPr lang="en-US" sz="1400" dirty="0">
                  <a:solidFill>
                    <a:schemeClr val="accent6">
                      <a:lumMod val="50000"/>
                    </a:schemeClr>
                  </a:solidFill>
                  <a:ea typeface="Roboto Condensed Light" panose="02000000000000000000" pitchFamily="2" charset="0"/>
                </a:rPr>
                <a:t>by Google Brain team, with support for running on (multiple) GPUs</a:t>
              </a:r>
            </a:p>
          </p:txBody>
        </p:sp>
        <p:cxnSp>
          <p:nvCxnSpPr>
            <p:cNvPr id="80" name="Straight Connector 27">
              <a:extLst>
                <a:ext uri="{FF2B5EF4-FFF2-40B4-BE49-F238E27FC236}">
                  <a16:creationId xmlns:a16="http://schemas.microsoft.com/office/drawing/2014/main" id="{2D2D538E-4A01-D947-85F9-F7EDB6307558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6392802" y="2390694"/>
              <a:ext cx="447969" cy="241017"/>
            </a:xfrm>
            <a:prstGeom prst="bentConnector3">
              <a:avLst>
                <a:gd name="adj1" fmla="val -579"/>
              </a:avLst>
            </a:prstGeom>
            <a:ln>
              <a:solidFill>
                <a:schemeClr val="accent6">
                  <a:lumMod val="75000"/>
                </a:schemeClr>
              </a:solidFill>
              <a:prstDash val="dash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27">
              <a:extLst>
                <a:ext uri="{FF2B5EF4-FFF2-40B4-BE49-F238E27FC236}">
                  <a16:creationId xmlns:a16="http://schemas.microsoft.com/office/drawing/2014/main" id="{857A6D98-F070-0246-B8B2-061DA2ADDBB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588856" y="2893131"/>
              <a:ext cx="573907" cy="277029"/>
            </a:xfrm>
            <a:prstGeom prst="bentConnector3">
              <a:avLst>
                <a:gd name="adj1" fmla="val 650"/>
              </a:avLst>
            </a:prstGeom>
            <a:ln>
              <a:solidFill>
                <a:schemeClr val="accent6">
                  <a:lumMod val="75000"/>
                </a:schemeClr>
              </a:solidFill>
              <a:prstDash val="dash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4A058D25-5750-164B-B5B5-FB28D707C4B5}"/>
                </a:ext>
              </a:extLst>
            </p:cNvPr>
            <p:cNvSpPr/>
            <p:nvPr/>
          </p:nvSpPr>
          <p:spPr>
            <a:xfrm>
              <a:off x="6059975" y="3093808"/>
              <a:ext cx="685572" cy="349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400" b="1" dirty="0">
                  <a:solidFill>
                    <a:schemeClr val="accent6">
                      <a:lumMod val="50000"/>
                    </a:schemeClr>
                  </a:solidFill>
                  <a:ea typeface="Roboto" panose="02000000000000000000" pitchFamily="2" charset="0"/>
                </a:rPr>
                <a:t>2017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6A38DAF-CE1A-EF4F-A3B1-05FD3DF75F10}"/>
              </a:ext>
            </a:extLst>
          </p:cNvPr>
          <p:cNvGrpSpPr/>
          <p:nvPr/>
        </p:nvGrpSpPr>
        <p:grpSpPr>
          <a:xfrm>
            <a:off x="5025387" y="3344244"/>
            <a:ext cx="2611958" cy="1967326"/>
            <a:chOff x="5025387" y="3344244"/>
            <a:chExt cx="2611958" cy="1967326"/>
          </a:xfrm>
        </p:grpSpPr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DDD4DEA6-3C2E-2148-900C-B6C5C89327CF}"/>
                </a:ext>
              </a:extLst>
            </p:cNvPr>
            <p:cNvSpPr/>
            <p:nvPr/>
          </p:nvSpPr>
          <p:spPr>
            <a:xfrm flipV="1">
              <a:off x="7435327" y="3344244"/>
              <a:ext cx="202018" cy="20201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9" name="Straight Connector 27">
              <a:extLst>
                <a:ext uri="{FF2B5EF4-FFF2-40B4-BE49-F238E27FC236}">
                  <a16:creationId xmlns:a16="http://schemas.microsoft.com/office/drawing/2014/main" id="{5A795EDF-5BA4-FF48-9AC0-427F26206AC8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7255778" y="3600097"/>
              <a:ext cx="346040" cy="223056"/>
            </a:xfrm>
            <a:prstGeom prst="bentConnector3">
              <a:avLst>
                <a:gd name="adj1" fmla="val 892"/>
              </a:avLst>
            </a:prstGeom>
            <a:ln>
              <a:solidFill>
                <a:schemeClr val="accent6">
                  <a:lumMod val="75000"/>
                </a:schemeClr>
              </a:solidFill>
              <a:prstDash val="dash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27">
              <a:extLst>
                <a:ext uri="{FF2B5EF4-FFF2-40B4-BE49-F238E27FC236}">
                  <a16:creationId xmlns:a16="http://schemas.microsoft.com/office/drawing/2014/main" id="{55B34FAE-F08E-7D43-916B-19F838C7DD6F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6929764" y="4277297"/>
              <a:ext cx="978669" cy="223057"/>
            </a:xfrm>
            <a:prstGeom prst="bentConnector3">
              <a:avLst>
                <a:gd name="adj1" fmla="val -437"/>
              </a:avLst>
            </a:prstGeom>
            <a:ln>
              <a:solidFill>
                <a:schemeClr val="accent6">
                  <a:lumMod val="75000"/>
                </a:schemeClr>
              </a:solidFill>
              <a:prstDash val="dash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65AEDFFC-7ECD-9141-8C03-617764428E2F}"/>
                </a:ext>
              </a:extLst>
            </p:cNvPr>
            <p:cNvSpPr/>
            <p:nvPr/>
          </p:nvSpPr>
          <p:spPr>
            <a:xfrm>
              <a:off x="5025387" y="3380657"/>
              <a:ext cx="2258177" cy="19309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30000"/>
                </a:lnSpc>
              </a:pPr>
              <a:endParaRPr lang="en-US" sz="1600" b="1" dirty="0">
                <a:solidFill>
                  <a:schemeClr val="accent6">
                    <a:lumMod val="50000"/>
                  </a:schemeClr>
                </a:solidFill>
                <a:ea typeface="Roboto" panose="02000000000000000000" pitchFamily="2" charset="0"/>
              </a:endParaRPr>
            </a:p>
            <a:p>
              <a:pPr algn="r">
                <a:lnSpc>
                  <a:spcPct val="130000"/>
                </a:lnSpc>
              </a:pPr>
              <a:r>
                <a:rPr lang="en-US" sz="1400" dirty="0">
                  <a:solidFill>
                    <a:schemeClr val="accent6">
                      <a:lumMod val="50000"/>
                    </a:schemeClr>
                  </a:solidFill>
                  <a:ea typeface="Roboto Condensed Light" panose="02000000000000000000" pitchFamily="2" charset="0"/>
                </a:rPr>
                <a:t>Release of </a:t>
              </a:r>
              <a:r>
                <a:rPr lang="en-US" sz="1400" b="1" dirty="0">
                  <a:solidFill>
                    <a:schemeClr val="accent6">
                      <a:lumMod val="50000"/>
                    </a:schemeClr>
                  </a:solidFill>
                  <a:ea typeface="Roboto Condensed Light" panose="02000000000000000000" pitchFamily="2" charset="0"/>
                </a:rPr>
                <a:t>PyTorch v1.0.0</a:t>
              </a:r>
            </a:p>
            <a:p>
              <a:pPr algn="r">
                <a:lnSpc>
                  <a:spcPct val="120000"/>
                </a:lnSpc>
              </a:pPr>
              <a:br>
                <a:rPr lang="en-US" sz="1200" b="1" dirty="0">
                  <a:solidFill>
                    <a:schemeClr val="accent6">
                      <a:lumMod val="50000"/>
                    </a:schemeClr>
                  </a:solidFill>
                  <a:ea typeface="Roboto Condensed Light" panose="02000000000000000000" pitchFamily="2" charset="0"/>
                </a:rPr>
              </a:br>
              <a:r>
                <a:rPr lang="en-US" sz="1400" dirty="0">
                  <a:solidFill>
                    <a:schemeClr val="accent6">
                      <a:lumMod val="50000"/>
                    </a:schemeClr>
                  </a:solidFill>
                  <a:ea typeface="Roboto Condensed Light" panose="02000000000000000000" pitchFamily="2" charset="0"/>
                </a:rPr>
                <a:t>TensorFlow is among most popular projects on GitHub, and is the most popular machine learning project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B5C7E2EF-1AD7-7E42-9997-AA618B0DB86E}"/>
                </a:ext>
              </a:extLst>
            </p:cNvPr>
            <p:cNvSpPr/>
            <p:nvPr/>
          </p:nvSpPr>
          <p:spPr>
            <a:xfrm>
              <a:off x="6876020" y="3443584"/>
              <a:ext cx="685572" cy="349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400" b="1" dirty="0">
                  <a:solidFill>
                    <a:schemeClr val="accent6">
                      <a:lumMod val="50000"/>
                    </a:schemeClr>
                  </a:solidFill>
                  <a:ea typeface="Roboto" panose="02000000000000000000" pitchFamily="2" charset="0"/>
                </a:rPr>
                <a:t>2018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1D84A3D-AEAE-CE4B-A118-5ED492DB7262}"/>
              </a:ext>
            </a:extLst>
          </p:cNvPr>
          <p:cNvGrpSpPr/>
          <p:nvPr/>
        </p:nvGrpSpPr>
        <p:grpSpPr>
          <a:xfrm>
            <a:off x="7757058" y="3335965"/>
            <a:ext cx="4434942" cy="2735197"/>
            <a:chOff x="7757058" y="3335965"/>
            <a:chExt cx="4434942" cy="2735197"/>
          </a:xfrm>
        </p:grpSpPr>
        <p:sp>
          <p:nvSpPr>
            <p:cNvPr id="5" name="Rounded Rectangle 4"/>
            <p:cNvSpPr/>
            <p:nvPr/>
          </p:nvSpPr>
          <p:spPr>
            <a:xfrm>
              <a:off x="8230317" y="3335965"/>
              <a:ext cx="202018" cy="20201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EAE4E67-33B4-004E-BE1A-43B7E059F883}"/>
                </a:ext>
              </a:extLst>
            </p:cNvPr>
            <p:cNvSpPr/>
            <p:nvPr/>
          </p:nvSpPr>
          <p:spPr>
            <a:xfrm>
              <a:off x="8380481" y="4962012"/>
              <a:ext cx="3811519" cy="11091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400" b="1" dirty="0">
                  <a:solidFill>
                    <a:schemeClr val="accent6">
                      <a:lumMod val="50000"/>
                    </a:schemeClr>
                  </a:solidFill>
                  <a:ea typeface="Roboto Condensed Light" panose="02000000000000000000" pitchFamily="2" charset="0"/>
                </a:rPr>
                <a:t>Turing Award </a:t>
              </a:r>
              <a:r>
                <a:rPr lang="en-US" sz="1400" dirty="0">
                  <a:solidFill>
                    <a:schemeClr val="accent6">
                      <a:lumMod val="50000"/>
                    </a:schemeClr>
                  </a:solidFill>
                  <a:ea typeface="Roboto Condensed Light" panose="02000000000000000000" pitchFamily="2" charset="0"/>
                </a:rPr>
                <a:t>(“Nobel Prize” in Computer Science) for conceptual and engineering breakthroughs that have made deep neural networks a critical component of computing</a:t>
              </a:r>
            </a:p>
          </p:txBody>
        </p:sp>
        <p:cxnSp>
          <p:nvCxnSpPr>
            <p:cNvPr id="45" name="Straight Connector 27">
              <a:extLst>
                <a:ext uri="{FF2B5EF4-FFF2-40B4-BE49-F238E27FC236}">
                  <a16:creationId xmlns:a16="http://schemas.microsoft.com/office/drawing/2014/main" id="{075ED7E8-6D4F-024E-BA7F-33DF184D8DB4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7535381" y="4333055"/>
              <a:ext cx="1606682" cy="2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accent6">
                  <a:lumMod val="75000"/>
                </a:schemeClr>
              </a:solidFill>
              <a:prstDash val="dash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1B1314DE-4BFA-BC4A-8057-091DA5F5C21C}"/>
                </a:ext>
              </a:extLst>
            </p:cNvPr>
            <p:cNvSpPr/>
            <p:nvPr/>
          </p:nvSpPr>
          <p:spPr>
            <a:xfrm>
              <a:off x="7757058" y="3443584"/>
              <a:ext cx="685572" cy="349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400" b="1" dirty="0">
                  <a:solidFill>
                    <a:schemeClr val="accent6">
                      <a:lumMod val="50000"/>
                    </a:schemeClr>
                  </a:solidFill>
                  <a:ea typeface="Roboto" panose="02000000000000000000" pitchFamily="2" charset="0"/>
                </a:rPr>
                <a:t>2019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B7A6F01-D9FF-1C49-A6B9-04651990CFFC}"/>
              </a:ext>
            </a:extLst>
          </p:cNvPr>
          <p:cNvGrpSpPr/>
          <p:nvPr/>
        </p:nvGrpSpPr>
        <p:grpSpPr>
          <a:xfrm>
            <a:off x="8476077" y="3344244"/>
            <a:ext cx="3737986" cy="1477943"/>
            <a:chOff x="8476077" y="3344244"/>
            <a:chExt cx="3737986" cy="1477943"/>
          </a:xfrm>
        </p:grpSpPr>
        <p:sp>
          <p:nvSpPr>
            <p:cNvPr id="115" name="Rounded Rectangle 114">
              <a:extLst>
                <a:ext uri="{FF2B5EF4-FFF2-40B4-BE49-F238E27FC236}">
                  <a16:creationId xmlns:a16="http://schemas.microsoft.com/office/drawing/2014/main" id="{087641E8-D8F6-474B-BD6A-99B91C1F80B7}"/>
                </a:ext>
              </a:extLst>
            </p:cNvPr>
            <p:cNvSpPr/>
            <p:nvPr/>
          </p:nvSpPr>
          <p:spPr>
            <a:xfrm>
              <a:off x="9025605" y="3344244"/>
              <a:ext cx="202018" cy="20201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20" name="Straight Connector 27">
              <a:extLst>
                <a:ext uri="{FF2B5EF4-FFF2-40B4-BE49-F238E27FC236}">
                  <a16:creationId xmlns:a16="http://schemas.microsoft.com/office/drawing/2014/main" id="{B52DE833-D651-E943-8E63-7652581DD659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9100005" y="3572298"/>
              <a:ext cx="249116" cy="193008"/>
            </a:xfrm>
            <a:prstGeom prst="bentConnector3">
              <a:avLst>
                <a:gd name="adj1" fmla="val 2638"/>
              </a:avLst>
            </a:prstGeom>
            <a:ln>
              <a:solidFill>
                <a:schemeClr val="accent6">
                  <a:lumMod val="75000"/>
                </a:schemeClr>
              </a:solidFill>
              <a:prstDash val="dash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A270293A-0869-6C44-AC2B-F08C68DEF1A9}"/>
                </a:ext>
              </a:extLst>
            </p:cNvPr>
            <p:cNvSpPr/>
            <p:nvPr/>
          </p:nvSpPr>
          <p:spPr>
            <a:xfrm>
              <a:off x="9378103" y="3632181"/>
              <a:ext cx="2835960" cy="11900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b="1" dirty="0">
                  <a:solidFill>
                    <a:srgbClr val="DB6D32"/>
                  </a:solidFill>
                  <a:ea typeface="Roboto Condensed Light" panose="02000000000000000000" pitchFamily="2" charset="0"/>
                </a:rPr>
                <a:t>AlphaFold 2</a:t>
              </a:r>
              <a:r>
                <a:rPr lang="en-US" sz="1400" b="1" dirty="0">
                  <a:solidFill>
                    <a:schemeClr val="accent6">
                      <a:lumMod val="50000"/>
                    </a:schemeClr>
                  </a:solidFill>
                  <a:ea typeface="Roboto Condensed Light" panose="02000000000000000000" pitchFamily="2" charset="0"/>
                </a:rPr>
                <a:t> </a:t>
              </a:r>
              <a:r>
                <a:rPr lang="en-US" sz="1400" dirty="0">
                  <a:solidFill>
                    <a:schemeClr val="accent6">
                      <a:lumMod val="50000"/>
                    </a:schemeClr>
                  </a:solidFill>
                  <a:ea typeface="Roboto Condensed Light" panose="02000000000000000000" pitchFamily="2" charset="0"/>
                </a:rPr>
                <a:t>blows away competition in CASP14 competition by achieving high accuracy in </a:t>
              </a:r>
              <a:r>
                <a:rPr lang="en-US" sz="1400" b="1" dirty="0">
                  <a:solidFill>
                    <a:schemeClr val="accent6">
                      <a:lumMod val="50000"/>
                    </a:schemeClr>
                  </a:solidFill>
                  <a:ea typeface="Roboto Condensed Light" panose="02000000000000000000" pitchFamily="2" charset="0"/>
                </a:rPr>
                <a:t>protein structure prediction</a:t>
              </a:r>
              <a:r>
                <a:rPr lang="en-US" sz="1400" dirty="0">
                  <a:solidFill>
                    <a:schemeClr val="accent6">
                      <a:lumMod val="50000"/>
                    </a:schemeClr>
                  </a:solidFill>
                  <a:ea typeface="Roboto Condensed Light" panose="02000000000000000000" pitchFamily="2" charset="0"/>
                </a:rPr>
                <a:t> (</a:t>
              </a:r>
              <a:r>
                <a:rPr lang="en-US" sz="1400" dirty="0">
                  <a:solidFill>
                    <a:srgbClr val="AAB2BD"/>
                  </a:solidFill>
                  <a:ea typeface="Roboto Condensed Light" panose="02000000000000000000" pitchFamily="2" charset="0"/>
                  <a:hlinkClick r:id="rId9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link</a:t>
              </a:r>
              <a:r>
                <a:rPr lang="en-US" sz="1400" dirty="0">
                  <a:solidFill>
                    <a:schemeClr val="accent6">
                      <a:lumMod val="50000"/>
                    </a:schemeClr>
                  </a:solidFill>
                  <a:ea typeface="Roboto Condensed Light" panose="02000000000000000000" pitchFamily="2" charset="0"/>
                </a:rPr>
                <a:t>)</a:t>
              </a:r>
            </a:p>
          </p:txBody>
        </p: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681457A1-C1D0-3A4D-A154-3209CC10FAAA}"/>
                </a:ext>
              </a:extLst>
            </p:cNvPr>
            <p:cNvGrpSpPr/>
            <p:nvPr/>
          </p:nvGrpSpPr>
          <p:grpSpPr>
            <a:xfrm>
              <a:off x="8517031" y="3889921"/>
              <a:ext cx="804036" cy="725554"/>
              <a:chOff x="3506194" y="616486"/>
              <a:chExt cx="6544114" cy="5905336"/>
            </a:xfrm>
          </p:grpSpPr>
          <p:pic>
            <p:nvPicPr>
              <p:cNvPr id="4104" name="Picture 8">
                <a:extLst>
                  <a:ext uri="{FF2B5EF4-FFF2-40B4-BE49-F238E27FC236}">
                    <a16:creationId xmlns:a16="http://schemas.microsoft.com/office/drawing/2014/main" id="{3C1B33C2-93A2-4D48-92A8-1AEE7177D1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455" t="19838" b="21361"/>
              <a:stretch/>
            </p:blipFill>
            <p:spPr bwMode="auto">
              <a:xfrm>
                <a:off x="3511062" y="616486"/>
                <a:ext cx="6539246" cy="59053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4D546097-EB65-F443-8F45-764B2D4ED321}"/>
                  </a:ext>
                </a:extLst>
              </p:cNvPr>
              <p:cNvSpPr/>
              <p:nvPr/>
            </p:nvSpPr>
            <p:spPr>
              <a:xfrm>
                <a:off x="3506194" y="3436975"/>
                <a:ext cx="351691" cy="41313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</p:grp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8236B5B2-2DFC-7A4C-875D-92C06A1C05A2}"/>
                </a:ext>
              </a:extLst>
            </p:cNvPr>
            <p:cNvSpPr/>
            <p:nvPr/>
          </p:nvSpPr>
          <p:spPr>
            <a:xfrm>
              <a:off x="8476077" y="3443584"/>
              <a:ext cx="685572" cy="349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400" b="1" dirty="0">
                  <a:solidFill>
                    <a:schemeClr val="accent6">
                      <a:lumMod val="50000"/>
                    </a:schemeClr>
                  </a:solidFill>
                  <a:ea typeface="Roboto" panose="02000000000000000000" pitchFamily="2" charset="0"/>
                </a:rPr>
                <a:t>2020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AB352FC-76D9-294E-AC5E-BA46EAB2371D}"/>
              </a:ext>
            </a:extLst>
          </p:cNvPr>
          <p:cNvGrpSpPr/>
          <p:nvPr/>
        </p:nvGrpSpPr>
        <p:grpSpPr>
          <a:xfrm>
            <a:off x="9677587" y="2108002"/>
            <a:ext cx="2491023" cy="1429980"/>
            <a:chOff x="9677587" y="2108002"/>
            <a:chExt cx="2491023" cy="1429980"/>
          </a:xfrm>
        </p:grpSpPr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AF0CFEC6-678A-3143-A1A2-A6F01BE0390E}"/>
                </a:ext>
              </a:extLst>
            </p:cNvPr>
            <p:cNvSpPr/>
            <p:nvPr/>
          </p:nvSpPr>
          <p:spPr>
            <a:xfrm>
              <a:off x="9677587" y="3335964"/>
              <a:ext cx="202018" cy="20201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3" name="Straight Connector 27">
              <a:extLst>
                <a:ext uri="{FF2B5EF4-FFF2-40B4-BE49-F238E27FC236}">
                  <a16:creationId xmlns:a16="http://schemas.microsoft.com/office/drawing/2014/main" id="{C76AE3EF-0F81-964C-906B-FD9E88042D69}"/>
                </a:ext>
              </a:extLst>
            </p:cNvPr>
            <p:cNvCxnSpPr>
              <a:cxnSpLocks/>
              <a:endCxn id="72" idx="0"/>
            </p:cNvCxnSpPr>
            <p:nvPr/>
          </p:nvCxnSpPr>
          <p:spPr>
            <a:xfrm rot="10800000" flipV="1">
              <a:off x="9778597" y="3093288"/>
              <a:ext cx="849383" cy="242676"/>
            </a:xfrm>
            <a:prstGeom prst="bentConnector2">
              <a:avLst/>
            </a:prstGeom>
            <a:ln>
              <a:solidFill>
                <a:schemeClr val="accent6">
                  <a:lumMod val="75000"/>
                </a:schemeClr>
              </a:solidFill>
              <a:prstDash val="dash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686E465E-7A17-4A41-B94D-CC479CB909D1}"/>
                </a:ext>
              </a:extLst>
            </p:cNvPr>
            <p:cNvSpPr/>
            <p:nvPr/>
          </p:nvSpPr>
          <p:spPr>
            <a:xfrm>
              <a:off x="10644306" y="2108002"/>
              <a:ext cx="1524304" cy="11899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b="1" dirty="0">
                  <a:solidFill>
                    <a:schemeClr val="accent6">
                      <a:lumMod val="50000"/>
                    </a:schemeClr>
                  </a:solidFill>
                  <a:ea typeface="Roboto Condensed Light" panose="02000000000000000000" pitchFamily="2" charset="0"/>
                </a:rPr>
                <a:t>More accurate rain prediction </a:t>
              </a:r>
              <a:r>
                <a:rPr lang="en-US" sz="1400" dirty="0">
                  <a:solidFill>
                    <a:schemeClr val="accent6">
                      <a:lumMod val="50000"/>
                    </a:schemeClr>
                  </a:solidFill>
                  <a:ea typeface="Roboto Condensed Light" panose="02000000000000000000" pitchFamily="2" charset="0"/>
                </a:rPr>
                <a:t>using DeepMind’s DGMR tool (</a:t>
              </a:r>
              <a:r>
                <a:rPr lang="en-US" sz="1400" dirty="0">
                  <a:solidFill>
                    <a:srgbClr val="AAB2BD"/>
                  </a:solidFill>
                  <a:ea typeface="Roboto Condensed Light" panose="02000000000000000000" pitchFamily="2" charset="0"/>
                  <a:hlinkClick r:id="rId11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link</a:t>
              </a:r>
              <a:r>
                <a:rPr lang="en-US" sz="1400" dirty="0">
                  <a:solidFill>
                    <a:schemeClr val="accent6">
                      <a:lumMod val="50000"/>
                    </a:schemeClr>
                  </a:solidFill>
                  <a:ea typeface="Roboto Condensed Light" panose="02000000000000000000" pitchFamily="2" charset="0"/>
                </a:rPr>
                <a:t>)</a:t>
              </a: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B3DD57C-598A-9A48-A323-4C2B87BE96BF}"/>
                </a:ext>
              </a:extLst>
            </p:cNvPr>
            <p:cNvSpPr/>
            <p:nvPr/>
          </p:nvSpPr>
          <p:spPr>
            <a:xfrm>
              <a:off x="9771809" y="3079224"/>
              <a:ext cx="685572" cy="349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400" b="1" dirty="0">
                  <a:solidFill>
                    <a:schemeClr val="accent6">
                      <a:lumMod val="50000"/>
                    </a:schemeClr>
                  </a:solidFill>
                  <a:ea typeface="Roboto" panose="02000000000000000000" pitchFamily="2" charset="0"/>
                </a:rPr>
                <a:t>2021</a:t>
              </a:r>
            </a:p>
          </p:txBody>
        </p:sp>
      </p:grpSp>
      <p:sp>
        <p:nvSpPr>
          <p:cNvPr id="78" name="Slide Number Placeholder 1">
            <a:extLst>
              <a:ext uri="{FF2B5EF4-FFF2-40B4-BE49-F238E27FC236}">
                <a16:creationId xmlns:a16="http://schemas.microsoft.com/office/drawing/2014/main" id="{C2EB8029-4398-5240-90B6-18FDB763D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3028" y="6440781"/>
            <a:ext cx="8919965" cy="365125"/>
          </a:xfrm>
        </p:spPr>
        <p:txBody>
          <a:bodyPr/>
          <a:lstStyle/>
          <a:p>
            <a:r>
              <a:rPr lang="en-US" dirty="0"/>
              <a:t>Leveraging the VSC infrastructure for AI workloads – Kenneth Hoste (HPC-</a:t>
            </a:r>
            <a:r>
              <a:rPr lang="en-US" dirty="0" err="1"/>
              <a:t>UGent</a:t>
            </a:r>
            <a:r>
              <a:rPr lang="en-US" dirty="0"/>
              <a:t>, VSC) – Wed Oct 20</a:t>
            </a:r>
            <a:r>
              <a:rPr lang="en-US" baseline="30000" dirty="0"/>
              <a:t>th</a:t>
            </a:r>
            <a:r>
              <a:rPr lang="en-US" dirty="0"/>
              <a:t>, 2021                                             </a:t>
            </a:r>
            <a:fld id="{A2912448-FEEC-49E8-9588-2DF1F90D57C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6160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146A291-EF80-2E4E-B55F-CADE4C4E7803}"/>
              </a:ext>
            </a:extLst>
          </p:cNvPr>
          <p:cNvSpPr/>
          <p:nvPr/>
        </p:nvSpPr>
        <p:spPr>
          <a:xfrm>
            <a:off x="-145658" y="1691236"/>
            <a:ext cx="6413380" cy="374600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2EC2ECB-2D0F-2A42-AA62-98F9D58B3031}"/>
              </a:ext>
            </a:extLst>
          </p:cNvPr>
          <p:cNvSpPr/>
          <p:nvPr/>
        </p:nvSpPr>
        <p:spPr>
          <a:xfrm>
            <a:off x="335582" y="2504727"/>
            <a:ext cx="5932140" cy="2485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  <a:ea typeface="Roboto Condensed Light" panose="02000000000000000000" pitchFamily="2" charset="0"/>
              </a:rPr>
              <a:t>Key to success for Deep Learning: lots of “examples”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  <a:ea typeface="Roboto Condensed Light" panose="02000000000000000000" pitchFamily="2" charset="0"/>
              </a:rPr>
              <a:t>More (good) data          Better trained models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  <a:ea typeface="Roboto Condensed Light" panose="02000000000000000000" pitchFamily="2" charset="0"/>
              </a:rPr>
              <a:t>Desire to extract information from tsunami of data (sensors, …)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  <a:ea typeface="Roboto Condensed Light" panose="02000000000000000000" pitchFamily="2" charset="0"/>
              </a:rPr>
              <a:t>More data is sometimes easy to generate (AlphaGo)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  <a:ea typeface="Roboto Condensed Light" panose="02000000000000000000" pitchFamily="2" charset="0"/>
              </a:rPr>
              <a:t>Wealth of data can enable scientific breakthroughs (AlphaFold)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248EBD64-8C14-9647-BDDF-B44D2E011F46}"/>
              </a:ext>
            </a:extLst>
          </p:cNvPr>
          <p:cNvSpPr/>
          <p:nvPr/>
        </p:nvSpPr>
        <p:spPr>
          <a:xfrm>
            <a:off x="6514911" y="1871202"/>
            <a:ext cx="5765579" cy="296627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C0CEE91-272A-8945-BBA5-F59CCD74EDAF}"/>
              </a:ext>
            </a:extLst>
          </p:cNvPr>
          <p:cNvSpPr txBox="1"/>
          <p:nvPr/>
        </p:nvSpPr>
        <p:spPr>
          <a:xfrm>
            <a:off x="1028700" y="438991"/>
            <a:ext cx="2021707" cy="2616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ea typeface="Roboto" panose="02000000000000000000" pitchFamily="2" charset="0"/>
              </a:rPr>
              <a:t>INTRODUCTION: Deep Learning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2F3D1E5-3CB1-414D-B40E-C435F5FDBA5E}"/>
              </a:ext>
            </a:extLst>
          </p:cNvPr>
          <p:cNvSpPr txBox="1"/>
          <p:nvPr/>
        </p:nvSpPr>
        <p:spPr>
          <a:xfrm>
            <a:off x="963867" y="803181"/>
            <a:ext cx="79099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a typeface="Roboto" panose="02000000000000000000" pitchFamily="2" charset="0"/>
              </a:rPr>
              <a:t>What Enabled the Deep Learning Revolution?</a:t>
            </a:r>
          </a:p>
        </p:txBody>
      </p:sp>
      <p:pic>
        <p:nvPicPr>
          <p:cNvPr id="35" name="Graphic 34" descr="Artificial Intelligence outline">
            <a:extLst>
              <a:ext uri="{FF2B5EF4-FFF2-40B4-BE49-F238E27FC236}">
                <a16:creationId xmlns:a16="http://schemas.microsoft.com/office/drawing/2014/main" id="{AF491CBA-D34D-6942-9E20-6F7B867ECD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3286" y="581201"/>
            <a:ext cx="730581" cy="73058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A9AD62E-A35D-BC46-8852-47A8BFDD89F9}"/>
              </a:ext>
            </a:extLst>
          </p:cNvPr>
          <p:cNvSpPr txBox="1"/>
          <p:nvPr/>
        </p:nvSpPr>
        <p:spPr>
          <a:xfrm>
            <a:off x="811235" y="1817426"/>
            <a:ext cx="39001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chemeClr val="bg2"/>
                </a:solidFill>
                <a:ea typeface="Roboto" panose="02000000000000000000" pitchFamily="2" charset="0"/>
              </a:rPr>
              <a:t>Big Data + Data Science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214BBA-6299-674B-99B4-AB2CB2B8582D}"/>
              </a:ext>
            </a:extLst>
          </p:cNvPr>
          <p:cNvSpPr txBox="1"/>
          <p:nvPr/>
        </p:nvSpPr>
        <p:spPr>
          <a:xfrm>
            <a:off x="8989861" y="1997246"/>
            <a:ext cx="104067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chemeClr val="bg2"/>
                </a:solidFill>
                <a:ea typeface="Roboto" panose="02000000000000000000" pitchFamily="2" charset="0"/>
              </a:rPr>
              <a:t>GPUs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F2C24F9-86FA-F646-A1A4-1392679BC791}"/>
              </a:ext>
            </a:extLst>
          </p:cNvPr>
          <p:cNvSpPr/>
          <p:nvPr/>
        </p:nvSpPr>
        <p:spPr>
          <a:xfrm>
            <a:off x="4711341" y="5235604"/>
            <a:ext cx="6241793" cy="11621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solidFill>
                  <a:srgbClr val="4E5865"/>
                </a:solidFill>
                <a:ea typeface="Roboto Condensed Light" panose="02000000000000000000" pitchFamily="2" charset="0"/>
              </a:rPr>
              <a:t>Also:</a:t>
            </a:r>
            <a:br>
              <a:rPr lang="en-US" sz="1600" dirty="0">
                <a:solidFill>
                  <a:srgbClr val="4E5865"/>
                </a:solidFill>
                <a:ea typeface="Roboto Condensed Light" panose="02000000000000000000" pitchFamily="2" charset="0"/>
              </a:rPr>
            </a:br>
            <a:r>
              <a:rPr lang="en-US" sz="1600" dirty="0">
                <a:solidFill>
                  <a:srgbClr val="4E5865"/>
                </a:solidFill>
                <a:ea typeface="Roboto Condensed Light" panose="02000000000000000000" pitchFamily="2" charset="0"/>
              </a:rPr>
              <a:t>algorithms, open source software (TensorFlow, PyTorch), …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4E5865"/>
              </a:solidFill>
              <a:ea typeface="Roboto Condensed Light" panose="02000000000000000000" pitchFamily="2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BA6A70B-4FC8-1B4E-8979-E9A74A192682}"/>
              </a:ext>
            </a:extLst>
          </p:cNvPr>
          <p:cNvSpPr/>
          <p:nvPr/>
        </p:nvSpPr>
        <p:spPr>
          <a:xfrm>
            <a:off x="6763786" y="2499584"/>
            <a:ext cx="5267828" cy="1993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  <a:ea typeface="Roboto Condensed Light" panose="02000000000000000000" pitchFamily="2" charset="0"/>
              </a:rPr>
              <a:t>GPUs are well suited for Deep Learning algorithms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  <a:ea typeface="Roboto Condensed Light" panose="02000000000000000000" pitchFamily="2" charset="0"/>
              </a:rPr>
              <a:t>Large performance speedup compared to only using CPUs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  <a:ea typeface="Roboto Condensed Light" panose="02000000000000000000" pitchFamily="2" charset="0"/>
              </a:rPr>
              <a:t>Rise of GPGPU computing fueled Deep Learning hype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  <a:ea typeface="Roboto Condensed Light" panose="02000000000000000000" pitchFamily="2" charset="0"/>
              </a:rPr>
              <a:t>Deep Learning applications fueled GPGPU hype</a:t>
            </a:r>
          </a:p>
        </p:txBody>
      </p:sp>
      <p:sp>
        <p:nvSpPr>
          <p:cNvPr id="44" name="Shape 2898">
            <a:extLst>
              <a:ext uri="{FF2B5EF4-FFF2-40B4-BE49-F238E27FC236}">
                <a16:creationId xmlns:a16="http://schemas.microsoft.com/office/drawing/2014/main" id="{C552DE9C-52F1-A848-A297-A0342157B82D}"/>
              </a:ext>
            </a:extLst>
          </p:cNvPr>
          <p:cNvSpPr/>
          <p:nvPr/>
        </p:nvSpPr>
        <p:spPr>
          <a:xfrm>
            <a:off x="2139151" y="3259505"/>
            <a:ext cx="279328" cy="14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456" y="10106"/>
                </a:moveTo>
                <a:lnTo>
                  <a:pt x="16547" y="288"/>
                </a:lnTo>
                <a:cubicBezTo>
                  <a:pt x="16458" y="110"/>
                  <a:pt x="16336" y="0"/>
                  <a:pt x="16200" y="0"/>
                </a:cubicBezTo>
                <a:cubicBezTo>
                  <a:pt x="15929" y="0"/>
                  <a:pt x="15709" y="439"/>
                  <a:pt x="15709" y="982"/>
                </a:cubicBezTo>
                <a:cubicBezTo>
                  <a:pt x="15709" y="1253"/>
                  <a:pt x="15764" y="1499"/>
                  <a:pt x="15853" y="1676"/>
                </a:cubicBezTo>
                <a:lnTo>
                  <a:pt x="19924" y="9818"/>
                </a:lnTo>
                <a:lnTo>
                  <a:pt x="491" y="9818"/>
                </a:lnTo>
                <a:cubicBezTo>
                  <a:pt x="220" y="9818"/>
                  <a:pt x="0" y="10257"/>
                  <a:pt x="0" y="10800"/>
                </a:cubicBezTo>
                <a:cubicBezTo>
                  <a:pt x="0" y="11343"/>
                  <a:pt x="220" y="11782"/>
                  <a:pt x="491" y="11782"/>
                </a:cubicBezTo>
                <a:lnTo>
                  <a:pt x="19924" y="11782"/>
                </a:lnTo>
                <a:lnTo>
                  <a:pt x="15853" y="19924"/>
                </a:lnTo>
                <a:cubicBezTo>
                  <a:pt x="15764" y="20102"/>
                  <a:pt x="15709" y="20347"/>
                  <a:pt x="15709" y="20618"/>
                </a:cubicBezTo>
                <a:cubicBezTo>
                  <a:pt x="15709" y="21161"/>
                  <a:pt x="15929" y="21600"/>
                  <a:pt x="16200" y="21600"/>
                </a:cubicBezTo>
                <a:cubicBezTo>
                  <a:pt x="16336" y="21600"/>
                  <a:pt x="16458" y="21491"/>
                  <a:pt x="16547" y="21312"/>
                </a:cubicBezTo>
                <a:lnTo>
                  <a:pt x="21456" y="11494"/>
                </a:lnTo>
                <a:cubicBezTo>
                  <a:pt x="21545" y="11317"/>
                  <a:pt x="21600" y="11071"/>
                  <a:pt x="21600" y="10800"/>
                </a:cubicBezTo>
                <a:cubicBezTo>
                  <a:pt x="21600" y="10529"/>
                  <a:pt x="21545" y="10284"/>
                  <a:pt x="21456" y="10106"/>
                </a:cubicBezTo>
              </a:path>
            </a:pathLst>
          </a:custGeom>
          <a:solidFill>
            <a:schemeClr val="bg2"/>
          </a:solidFill>
          <a:ln w="12700">
            <a:noFill/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dirty="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839C6CF0-A144-5446-BF81-5C4B2AD7D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3028" y="6440781"/>
            <a:ext cx="8919965" cy="365125"/>
          </a:xfrm>
        </p:spPr>
        <p:txBody>
          <a:bodyPr/>
          <a:lstStyle/>
          <a:p>
            <a:r>
              <a:rPr lang="en-US" dirty="0"/>
              <a:t>Leveraging the VSC infrastructure for AI workloads – Kenneth Hoste (HPC-</a:t>
            </a:r>
            <a:r>
              <a:rPr lang="en-US" dirty="0" err="1"/>
              <a:t>UGent</a:t>
            </a:r>
            <a:r>
              <a:rPr lang="en-US" dirty="0"/>
              <a:t>, VSC) – Wed Oct 20</a:t>
            </a:r>
            <a:r>
              <a:rPr lang="en-US" baseline="30000" dirty="0"/>
              <a:t>th</a:t>
            </a:r>
            <a:r>
              <a:rPr lang="en-US" dirty="0"/>
              <a:t>, 2021                                             </a:t>
            </a:r>
            <a:fld id="{A2912448-FEEC-49E8-9588-2DF1F90D57C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403464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BC0CEE91-272A-8945-BBA5-F59CCD74EDAF}"/>
              </a:ext>
            </a:extLst>
          </p:cNvPr>
          <p:cNvSpPr txBox="1"/>
          <p:nvPr/>
        </p:nvSpPr>
        <p:spPr>
          <a:xfrm>
            <a:off x="1028700" y="438991"/>
            <a:ext cx="1168910" cy="2616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ea typeface="Roboto" panose="02000000000000000000" pitchFamily="2" charset="0"/>
              </a:rPr>
              <a:t>GPUs for Science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2F3D1E5-3CB1-414D-B40E-C435F5FDBA5E}"/>
              </a:ext>
            </a:extLst>
          </p:cNvPr>
          <p:cNvSpPr txBox="1"/>
          <p:nvPr/>
        </p:nvSpPr>
        <p:spPr>
          <a:xfrm>
            <a:off x="963867" y="803181"/>
            <a:ext cx="55931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a typeface="Roboto" panose="02000000000000000000" pitchFamily="2" charset="0"/>
              </a:rPr>
              <a:t>GPUs for computational science</a:t>
            </a:r>
          </a:p>
        </p:txBody>
      </p:sp>
      <p:sp>
        <p:nvSpPr>
          <p:cNvPr id="14" name="Shape 2754">
            <a:extLst>
              <a:ext uri="{FF2B5EF4-FFF2-40B4-BE49-F238E27FC236}">
                <a16:creationId xmlns:a16="http://schemas.microsoft.com/office/drawing/2014/main" id="{FC499539-ABFF-934F-8CDA-AB9B4B38BE96}"/>
              </a:ext>
            </a:extLst>
          </p:cNvPr>
          <p:cNvSpPr/>
          <p:nvPr/>
        </p:nvSpPr>
        <p:spPr>
          <a:xfrm>
            <a:off x="415637" y="849414"/>
            <a:ext cx="447553" cy="4923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5709"/>
                </a:moveTo>
                <a:cubicBezTo>
                  <a:pt x="10203" y="15709"/>
                  <a:pt x="9720" y="16149"/>
                  <a:pt x="9720" y="16691"/>
                </a:cubicBezTo>
                <a:cubicBezTo>
                  <a:pt x="9720" y="17233"/>
                  <a:pt x="10203" y="17673"/>
                  <a:pt x="10800" y="17673"/>
                </a:cubicBezTo>
                <a:cubicBezTo>
                  <a:pt x="11396" y="17673"/>
                  <a:pt x="11880" y="17233"/>
                  <a:pt x="11880" y="16691"/>
                </a:cubicBezTo>
                <a:cubicBezTo>
                  <a:pt x="11880" y="16149"/>
                  <a:pt x="11396" y="15709"/>
                  <a:pt x="10800" y="15709"/>
                </a:cubicBezTo>
                <a:moveTo>
                  <a:pt x="12960" y="10800"/>
                </a:moveTo>
                <a:cubicBezTo>
                  <a:pt x="12363" y="10800"/>
                  <a:pt x="11880" y="11240"/>
                  <a:pt x="11880" y="11782"/>
                </a:cubicBezTo>
                <a:cubicBezTo>
                  <a:pt x="11880" y="12324"/>
                  <a:pt x="12363" y="12764"/>
                  <a:pt x="12960" y="12764"/>
                </a:cubicBezTo>
                <a:cubicBezTo>
                  <a:pt x="13556" y="12764"/>
                  <a:pt x="14040" y="12324"/>
                  <a:pt x="14040" y="11782"/>
                </a:cubicBezTo>
                <a:cubicBezTo>
                  <a:pt x="14040" y="11240"/>
                  <a:pt x="13556" y="10800"/>
                  <a:pt x="12960" y="10800"/>
                </a:cubicBezTo>
                <a:moveTo>
                  <a:pt x="15660" y="14727"/>
                </a:moveTo>
                <a:cubicBezTo>
                  <a:pt x="15362" y="14727"/>
                  <a:pt x="15120" y="14947"/>
                  <a:pt x="15120" y="15218"/>
                </a:cubicBezTo>
                <a:cubicBezTo>
                  <a:pt x="15120" y="15490"/>
                  <a:pt x="15362" y="15709"/>
                  <a:pt x="15660" y="15709"/>
                </a:cubicBezTo>
                <a:cubicBezTo>
                  <a:pt x="15958" y="15709"/>
                  <a:pt x="16200" y="15490"/>
                  <a:pt x="16200" y="15218"/>
                </a:cubicBezTo>
                <a:cubicBezTo>
                  <a:pt x="16200" y="14947"/>
                  <a:pt x="15958" y="14727"/>
                  <a:pt x="15660" y="14727"/>
                </a:cubicBezTo>
                <a:moveTo>
                  <a:pt x="16740" y="17673"/>
                </a:moveTo>
                <a:cubicBezTo>
                  <a:pt x="16442" y="17673"/>
                  <a:pt x="16200" y="17892"/>
                  <a:pt x="16200" y="18164"/>
                </a:cubicBezTo>
                <a:cubicBezTo>
                  <a:pt x="16200" y="18435"/>
                  <a:pt x="16442" y="18655"/>
                  <a:pt x="16740" y="18655"/>
                </a:cubicBezTo>
                <a:cubicBezTo>
                  <a:pt x="17038" y="18655"/>
                  <a:pt x="17280" y="18435"/>
                  <a:pt x="17280" y="18164"/>
                </a:cubicBezTo>
                <a:cubicBezTo>
                  <a:pt x="17280" y="17892"/>
                  <a:pt x="17038" y="17673"/>
                  <a:pt x="16740" y="17673"/>
                </a:cubicBezTo>
                <a:moveTo>
                  <a:pt x="7020" y="13745"/>
                </a:moveTo>
                <a:cubicBezTo>
                  <a:pt x="6722" y="13745"/>
                  <a:pt x="6480" y="13525"/>
                  <a:pt x="6480" y="13255"/>
                </a:cubicBezTo>
                <a:cubicBezTo>
                  <a:pt x="6480" y="12983"/>
                  <a:pt x="6722" y="12764"/>
                  <a:pt x="7020" y="12764"/>
                </a:cubicBezTo>
                <a:cubicBezTo>
                  <a:pt x="7318" y="12764"/>
                  <a:pt x="7560" y="12983"/>
                  <a:pt x="7560" y="13255"/>
                </a:cubicBezTo>
                <a:cubicBezTo>
                  <a:pt x="7560" y="13525"/>
                  <a:pt x="7318" y="13745"/>
                  <a:pt x="7020" y="13745"/>
                </a:cubicBezTo>
                <a:moveTo>
                  <a:pt x="7020" y="11782"/>
                </a:moveTo>
                <a:cubicBezTo>
                  <a:pt x="6126" y="11782"/>
                  <a:pt x="5400" y="12441"/>
                  <a:pt x="5400" y="13255"/>
                </a:cubicBezTo>
                <a:cubicBezTo>
                  <a:pt x="5400" y="14068"/>
                  <a:pt x="6126" y="14727"/>
                  <a:pt x="7020" y="14727"/>
                </a:cubicBezTo>
                <a:cubicBezTo>
                  <a:pt x="7914" y="14727"/>
                  <a:pt x="8640" y="14068"/>
                  <a:pt x="8640" y="13255"/>
                </a:cubicBezTo>
                <a:cubicBezTo>
                  <a:pt x="8640" y="12441"/>
                  <a:pt x="7914" y="11782"/>
                  <a:pt x="7020" y="11782"/>
                </a:cubicBezTo>
                <a:moveTo>
                  <a:pt x="16200" y="20618"/>
                </a:moveTo>
                <a:lnTo>
                  <a:pt x="5400" y="20618"/>
                </a:lnTo>
                <a:cubicBezTo>
                  <a:pt x="5224" y="20618"/>
                  <a:pt x="1080" y="20574"/>
                  <a:pt x="1080" y="16691"/>
                </a:cubicBezTo>
                <a:cubicBezTo>
                  <a:pt x="1080" y="12965"/>
                  <a:pt x="3149" y="11214"/>
                  <a:pt x="4975" y="9670"/>
                </a:cubicBezTo>
                <a:cubicBezTo>
                  <a:pt x="6031" y="8777"/>
                  <a:pt x="7028" y="7920"/>
                  <a:pt x="7400" y="6808"/>
                </a:cubicBezTo>
                <a:cubicBezTo>
                  <a:pt x="7683" y="6848"/>
                  <a:pt x="7974" y="6878"/>
                  <a:pt x="8279" y="6878"/>
                </a:cubicBezTo>
                <a:cubicBezTo>
                  <a:pt x="9182" y="6878"/>
                  <a:pt x="10166" y="6687"/>
                  <a:pt x="11184" y="6177"/>
                </a:cubicBezTo>
                <a:cubicBezTo>
                  <a:pt x="12256" y="5642"/>
                  <a:pt x="13226" y="5425"/>
                  <a:pt x="14040" y="5367"/>
                </a:cubicBezTo>
                <a:lnTo>
                  <a:pt x="14040" y="5891"/>
                </a:lnTo>
                <a:cubicBezTo>
                  <a:pt x="14040" y="7483"/>
                  <a:pt x="15296" y="8546"/>
                  <a:pt x="16625" y="9670"/>
                </a:cubicBezTo>
                <a:cubicBezTo>
                  <a:pt x="18451" y="11214"/>
                  <a:pt x="20520" y="12965"/>
                  <a:pt x="20520" y="16691"/>
                </a:cubicBezTo>
                <a:cubicBezTo>
                  <a:pt x="20520" y="20474"/>
                  <a:pt x="16637" y="20614"/>
                  <a:pt x="16200" y="20618"/>
                </a:cubicBezTo>
                <a:moveTo>
                  <a:pt x="14040" y="2945"/>
                </a:moveTo>
                <a:lnTo>
                  <a:pt x="14040" y="4432"/>
                </a:lnTo>
                <a:cubicBezTo>
                  <a:pt x="13069" y="4489"/>
                  <a:pt x="11917" y="4734"/>
                  <a:pt x="10654" y="5365"/>
                </a:cubicBezTo>
                <a:cubicBezTo>
                  <a:pt x="9547" y="5920"/>
                  <a:pt x="8485" y="6015"/>
                  <a:pt x="7560" y="5894"/>
                </a:cubicBezTo>
                <a:lnTo>
                  <a:pt x="7560" y="5891"/>
                </a:lnTo>
                <a:lnTo>
                  <a:pt x="7560" y="2945"/>
                </a:lnTo>
                <a:cubicBezTo>
                  <a:pt x="7560" y="2945"/>
                  <a:pt x="14040" y="2945"/>
                  <a:pt x="14040" y="2945"/>
                </a:cubicBezTo>
                <a:close/>
                <a:moveTo>
                  <a:pt x="5400" y="982"/>
                </a:moveTo>
                <a:lnTo>
                  <a:pt x="16200" y="982"/>
                </a:lnTo>
                <a:lnTo>
                  <a:pt x="16200" y="1964"/>
                </a:lnTo>
                <a:lnTo>
                  <a:pt x="5400" y="1964"/>
                </a:lnTo>
                <a:cubicBezTo>
                  <a:pt x="5400" y="1964"/>
                  <a:pt x="5400" y="982"/>
                  <a:pt x="5400" y="982"/>
                </a:cubicBezTo>
                <a:close/>
                <a:moveTo>
                  <a:pt x="15120" y="5891"/>
                </a:moveTo>
                <a:lnTo>
                  <a:pt x="15120" y="2945"/>
                </a:lnTo>
                <a:lnTo>
                  <a:pt x="16200" y="2945"/>
                </a:lnTo>
                <a:cubicBezTo>
                  <a:pt x="16796" y="2945"/>
                  <a:pt x="17280" y="2505"/>
                  <a:pt x="17280" y="1964"/>
                </a:cubicBezTo>
                <a:lnTo>
                  <a:pt x="17280" y="982"/>
                </a:lnTo>
                <a:cubicBezTo>
                  <a:pt x="17280" y="440"/>
                  <a:pt x="16796" y="0"/>
                  <a:pt x="16200" y="0"/>
                </a:cubicBezTo>
                <a:lnTo>
                  <a:pt x="5400" y="0"/>
                </a:lnTo>
                <a:cubicBezTo>
                  <a:pt x="4803" y="0"/>
                  <a:pt x="4320" y="440"/>
                  <a:pt x="4320" y="982"/>
                </a:cubicBezTo>
                <a:lnTo>
                  <a:pt x="4320" y="1964"/>
                </a:lnTo>
                <a:cubicBezTo>
                  <a:pt x="4320" y="2505"/>
                  <a:pt x="4803" y="2945"/>
                  <a:pt x="5400" y="2945"/>
                </a:cubicBezTo>
                <a:lnTo>
                  <a:pt x="6480" y="2945"/>
                </a:lnTo>
                <a:lnTo>
                  <a:pt x="6480" y="5891"/>
                </a:lnTo>
                <a:cubicBezTo>
                  <a:pt x="6480" y="8836"/>
                  <a:pt x="0" y="9818"/>
                  <a:pt x="0" y="16691"/>
                </a:cubicBezTo>
                <a:cubicBezTo>
                  <a:pt x="0" y="21600"/>
                  <a:pt x="5400" y="21600"/>
                  <a:pt x="5400" y="21600"/>
                </a:cubicBezTo>
                <a:lnTo>
                  <a:pt x="16200" y="21600"/>
                </a:lnTo>
                <a:cubicBezTo>
                  <a:pt x="16200" y="21600"/>
                  <a:pt x="21600" y="21600"/>
                  <a:pt x="21600" y="16691"/>
                </a:cubicBezTo>
                <a:cubicBezTo>
                  <a:pt x="21600" y="9818"/>
                  <a:pt x="15120" y="8836"/>
                  <a:pt x="15120" y="5891"/>
                </a:cubicBezTo>
                <a:moveTo>
                  <a:pt x="5940" y="16691"/>
                </a:moveTo>
                <a:cubicBezTo>
                  <a:pt x="5642" y="16691"/>
                  <a:pt x="5400" y="16910"/>
                  <a:pt x="5400" y="17182"/>
                </a:cubicBezTo>
                <a:cubicBezTo>
                  <a:pt x="5400" y="17453"/>
                  <a:pt x="5642" y="17673"/>
                  <a:pt x="5940" y="17673"/>
                </a:cubicBezTo>
                <a:cubicBezTo>
                  <a:pt x="6238" y="17673"/>
                  <a:pt x="6480" y="17453"/>
                  <a:pt x="6480" y="17182"/>
                </a:cubicBezTo>
                <a:cubicBezTo>
                  <a:pt x="6480" y="16910"/>
                  <a:pt x="6238" y="16691"/>
                  <a:pt x="5940" y="16691"/>
                </a:cubicBezTo>
              </a:path>
            </a:pathLst>
          </a:custGeom>
          <a:solidFill>
            <a:srgbClr val="DB6D32"/>
          </a:solidFill>
          <a:ln w="12700">
            <a:noFill/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dirty="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6A0CEF-2039-A441-A364-9076B2D3F44C}"/>
              </a:ext>
            </a:extLst>
          </p:cNvPr>
          <p:cNvSpPr/>
          <p:nvPr/>
        </p:nvSpPr>
        <p:spPr>
          <a:xfrm>
            <a:off x="963867" y="1609073"/>
            <a:ext cx="10963793" cy="4303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4E5865"/>
                </a:solidFill>
                <a:ea typeface="Roboto Condensed Light" panose="02000000000000000000" pitchFamily="2" charset="0"/>
              </a:rPr>
              <a:t> In 2008 Nvidia started selling GPUs that were </a:t>
            </a:r>
            <a:r>
              <a:rPr lang="en-US" sz="1900" b="1" dirty="0">
                <a:solidFill>
                  <a:srgbClr val="4E5865"/>
                </a:solidFill>
                <a:ea typeface="Roboto Condensed Light" panose="02000000000000000000" pitchFamily="2" charset="0"/>
              </a:rPr>
              <a:t>well suited for scientific computations 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4E5865"/>
                </a:solidFill>
                <a:ea typeface="Roboto Condensed Light" panose="02000000000000000000" pitchFamily="2" charset="0"/>
              </a:rPr>
              <a:t>Double-precision floating-point support (FP64)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4E5865"/>
                </a:solidFill>
                <a:ea typeface="Roboto Condensed Light" panose="02000000000000000000" pitchFamily="2" charset="0"/>
              </a:rPr>
              <a:t>More and faster GPU memory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4E5865"/>
                </a:solidFill>
                <a:ea typeface="Roboto Condensed Light" panose="02000000000000000000" pitchFamily="2" charset="0"/>
              </a:rPr>
              <a:t>Fast interconnect between GPUs (NVLink)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4E5865"/>
                </a:solidFill>
                <a:ea typeface="Roboto Condensed Light" panose="02000000000000000000" pitchFamily="2" charset="0"/>
              </a:rPr>
              <a:t>Most recently: Nvidia Ampere series, incl. A100 with up to 80GB GPU memory (HBM2)</a:t>
            </a:r>
          </a:p>
          <a:p>
            <a:pPr marL="171450" indent="-17145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4E5865"/>
                </a:solidFill>
                <a:ea typeface="Roboto Condensed Light" panose="02000000000000000000" pitchFamily="2" charset="0"/>
              </a:rPr>
              <a:t> Sparked the Deep Learning revolution</a:t>
            </a:r>
          </a:p>
          <a:p>
            <a:pPr marL="171450" indent="-17145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900" b="1" dirty="0">
                <a:ea typeface="Roboto Condensed Light" panose="02000000000000000000" pitchFamily="2" charset="0"/>
              </a:rPr>
              <a:t> </a:t>
            </a:r>
            <a:r>
              <a:rPr lang="en-US" sz="1900" b="1" dirty="0">
                <a:solidFill>
                  <a:srgbClr val="DB6D32"/>
                </a:solidFill>
                <a:ea typeface="Roboto Condensed Light" panose="02000000000000000000" pitchFamily="2" charset="0"/>
              </a:rPr>
              <a:t>Order-of-magnitude speedup</a:t>
            </a:r>
            <a:r>
              <a:rPr lang="en-US" sz="1900" dirty="0">
                <a:solidFill>
                  <a:srgbClr val="4E5865"/>
                </a:solidFill>
                <a:ea typeface="Roboto Condensed Light" panose="02000000000000000000" pitchFamily="2" charset="0"/>
              </a:rPr>
              <a:t> is </a:t>
            </a:r>
            <a:r>
              <a:rPr lang="en-US" sz="1900" b="1" dirty="0">
                <a:solidFill>
                  <a:srgbClr val="4E5865"/>
                </a:solidFill>
                <a:ea typeface="Roboto Condensed Light" panose="02000000000000000000" pitchFamily="2" charset="0"/>
              </a:rPr>
              <a:t>possible</a:t>
            </a:r>
            <a:r>
              <a:rPr lang="en-US" sz="1900" dirty="0">
                <a:solidFill>
                  <a:srgbClr val="4E5865"/>
                </a:solidFill>
                <a:ea typeface="Roboto Condensed Light" panose="02000000000000000000" pitchFamily="2" charset="0"/>
              </a:rPr>
              <a:t> for specific types of computations (incl. deep learning &amp; AI)</a:t>
            </a:r>
          </a:p>
          <a:p>
            <a:pPr marL="171450" indent="-17145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4E5865"/>
                </a:solidFill>
                <a:ea typeface="Roboto Condensed Light" panose="02000000000000000000" pitchFamily="2" charset="0"/>
              </a:rPr>
              <a:t> Big impact on HPC systems infrastructure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4E5865"/>
                </a:solidFill>
                <a:ea typeface="Roboto Condensed Light" panose="02000000000000000000" pitchFamily="2" charset="0"/>
              </a:rPr>
              <a:t> Porting traditional scientific software applications to leverage GPU resources took some time…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5581785-82BC-F04F-881A-0941CDA16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80" r="97880">
                        <a14:foregroundMark x1="89160" y1="17760" x2="98520" y2="23120"/>
                        <a14:foregroundMark x1="98520" y1="23120" x2="97880" y2="33880"/>
                        <a14:foregroundMark x1="97880" y1="33880" x2="86640" y2="39760"/>
                        <a14:foregroundMark x1="86640" y1="39760" x2="88880" y2="18560"/>
                        <a14:foregroundMark x1="9640" y1="51320" x2="920" y2="57920"/>
                        <a14:foregroundMark x1="920" y1="57920" x2="30280" y2="73160"/>
                        <a14:foregroundMark x1="30280" y1="73160" x2="37920" y2="81920"/>
                        <a14:foregroundMark x1="37920" y1="81920" x2="24640" y2="82520"/>
                        <a14:foregroundMark x1="24640" y1="82520" x2="4560" y2="65960"/>
                        <a14:foregroundMark x1="4560" y1="65960" x2="4560" y2="65960"/>
                        <a14:foregroundMark x1="760" y1="61480" x2="1480" y2="68400"/>
                        <a14:foregroundMark x1="680" y1="57800" x2="680" y2="59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800" y="95638"/>
            <a:ext cx="1999860" cy="1999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vidia - Logos Download">
            <a:extLst>
              <a:ext uri="{FF2B5EF4-FFF2-40B4-BE49-F238E27FC236}">
                <a16:creationId xmlns:a16="http://schemas.microsoft.com/office/drawing/2014/main" id="{E8155ACE-0AA0-7E4C-942F-AEFF0752EB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2650" b="6835"/>
          <a:stretch/>
        </p:blipFill>
        <p:spPr bwMode="auto">
          <a:xfrm>
            <a:off x="6920956" y="438991"/>
            <a:ext cx="2634344" cy="47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EE2E22FF-6277-3040-91F7-5E1ECB033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2822" y="2385006"/>
            <a:ext cx="2209815" cy="124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65C764A7-DEB3-DA44-A9FB-87C8B4A29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3028" y="6440781"/>
            <a:ext cx="8919965" cy="365125"/>
          </a:xfrm>
        </p:spPr>
        <p:txBody>
          <a:bodyPr/>
          <a:lstStyle/>
          <a:p>
            <a:r>
              <a:rPr lang="en-US" dirty="0"/>
              <a:t>Leveraging the VSC infrastructure for AI workloads – Kenneth Hoste (HPC-</a:t>
            </a:r>
            <a:r>
              <a:rPr lang="en-US" dirty="0" err="1"/>
              <a:t>UGent</a:t>
            </a:r>
            <a:r>
              <a:rPr lang="en-US" dirty="0"/>
              <a:t>, VSC) – Wed Oct 20</a:t>
            </a:r>
            <a:r>
              <a:rPr lang="en-US" baseline="30000" dirty="0"/>
              <a:t>th</a:t>
            </a:r>
            <a:r>
              <a:rPr lang="en-US" dirty="0"/>
              <a:t>, 2021                                             </a:t>
            </a:r>
            <a:fld id="{A2912448-FEEC-49E8-9588-2DF1F90D57C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760055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92F3D1E5-3CB1-414D-B40E-C435F5FDBA5E}"/>
              </a:ext>
            </a:extLst>
          </p:cNvPr>
          <p:cNvSpPr txBox="1"/>
          <p:nvPr/>
        </p:nvSpPr>
        <p:spPr>
          <a:xfrm>
            <a:off x="963867" y="803181"/>
            <a:ext cx="76041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accent6">
                    <a:lumMod val="50000"/>
                  </a:schemeClr>
                </a:solidFill>
                <a:ea typeface="Roboto" panose="02000000000000000000" pitchFamily="2" charset="0"/>
              </a:rPr>
              <a:t>Currently available GPGPU resources at VSC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6A0CEF-2039-A441-A364-9076B2D3F44C}"/>
              </a:ext>
            </a:extLst>
          </p:cNvPr>
          <p:cNvSpPr/>
          <p:nvPr/>
        </p:nvSpPr>
        <p:spPr>
          <a:xfrm>
            <a:off x="584201" y="1713305"/>
            <a:ext cx="11182814" cy="4347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DB6D32"/>
                </a:solidFill>
                <a:ea typeface="Roboto Condensed Light" panose="02000000000000000000" pitchFamily="2" charset="0"/>
              </a:rPr>
              <a:t>Hydra Tier-2 cluster at VUB</a:t>
            </a:r>
            <a:r>
              <a:rPr lang="en-US" dirty="0">
                <a:solidFill>
                  <a:srgbClr val="4E5865"/>
                </a:solidFill>
                <a:ea typeface="Roboto Condensed Light" panose="02000000000000000000" pitchFamily="2" charset="0"/>
              </a:rPr>
              <a:t> </a:t>
            </a:r>
            <a:r>
              <a:rPr lang="en-US" sz="1500" dirty="0">
                <a:solidFill>
                  <a:srgbClr val="AAB2BD"/>
                </a:solidFill>
                <a:ea typeface="Roboto Condensed Light" panose="02000000000000000000" pitchFamily="2" charset="0"/>
              </a:rPr>
              <a:t>      </a:t>
            </a:r>
            <a:r>
              <a:rPr lang="en-US" sz="1500" dirty="0">
                <a:solidFill>
                  <a:srgbClr val="AAB2BD"/>
                </a:solidFill>
                <a:ea typeface="Roboto Condensed Light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https://hpc.vub.be/docs/faq/basic/#how-can-i-use-gpus-in-my-jobs</a:t>
            </a:r>
            <a:endParaRPr lang="en-US" sz="1500" dirty="0">
              <a:solidFill>
                <a:srgbClr val="AAB2BD"/>
              </a:solidFill>
              <a:ea typeface="Roboto Condensed Light" panose="02000000000000000000" pitchFamily="2" charset="0"/>
            </a:endParaRP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4E5865"/>
                </a:solidFill>
                <a:ea typeface="Roboto Condensed Light" panose="02000000000000000000" pitchFamily="2" charset="0"/>
              </a:rPr>
              <a:t>6 nodes </a:t>
            </a:r>
            <a:r>
              <a:rPr lang="en-US" sz="1600" dirty="0">
                <a:solidFill>
                  <a:srgbClr val="4E5865"/>
                </a:solidFill>
                <a:ea typeface="Roboto Condensed Light" panose="02000000000000000000" pitchFamily="2" charset="0"/>
              </a:rPr>
              <a:t>with</a:t>
            </a:r>
            <a:r>
              <a:rPr lang="en-US" sz="1600" b="1" dirty="0">
                <a:solidFill>
                  <a:srgbClr val="4E5865"/>
                </a:solidFill>
                <a:ea typeface="Roboto Condensed Light" panose="02000000000000000000" pitchFamily="2" charset="0"/>
              </a:rPr>
              <a:t> 2x NVIDIA K20Xm GPUs</a:t>
            </a:r>
            <a:r>
              <a:rPr lang="en-US" sz="1600" dirty="0">
                <a:solidFill>
                  <a:srgbClr val="4E5865"/>
                </a:solidFill>
                <a:ea typeface="Roboto Condensed Light" panose="02000000000000000000" pitchFamily="2" charset="0"/>
              </a:rPr>
              <a:t> (2x 10-core Intel Ivy Bridge, 128GB RAM, </a:t>
            </a:r>
            <a:r>
              <a:rPr lang="en-US" sz="1600" b="1" dirty="0">
                <a:solidFill>
                  <a:srgbClr val="4E5865"/>
                </a:solidFill>
                <a:ea typeface="Roboto Condensed Light" panose="02000000000000000000" pitchFamily="2" charset="0"/>
              </a:rPr>
              <a:t>6GB GPU mem.</a:t>
            </a:r>
            <a:r>
              <a:rPr lang="en-US" sz="1600" dirty="0">
                <a:solidFill>
                  <a:srgbClr val="4E5865"/>
                </a:solidFill>
                <a:ea typeface="Roboto Condensed Light" panose="02000000000000000000" pitchFamily="2" charset="0"/>
              </a:rPr>
              <a:t>), QDR IB – since 2013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4E5865"/>
                </a:solidFill>
                <a:ea typeface="Roboto Condensed Light" panose="02000000000000000000" pitchFamily="2" charset="0"/>
              </a:rPr>
              <a:t>4 nodes </a:t>
            </a:r>
            <a:r>
              <a:rPr lang="en-US" sz="1600" dirty="0">
                <a:solidFill>
                  <a:srgbClr val="4E5865"/>
                </a:solidFill>
                <a:ea typeface="Roboto Condensed Light" panose="02000000000000000000" pitchFamily="2" charset="0"/>
              </a:rPr>
              <a:t>with</a:t>
            </a:r>
            <a:r>
              <a:rPr lang="en-US" sz="1600" b="1" dirty="0">
                <a:solidFill>
                  <a:srgbClr val="4E5865"/>
                </a:solidFill>
                <a:ea typeface="Roboto Condensed Light" panose="02000000000000000000" pitchFamily="2" charset="0"/>
              </a:rPr>
              <a:t> 2x NVIDIA P100 GPUs </a:t>
            </a:r>
            <a:r>
              <a:rPr lang="en-US" sz="1600" dirty="0">
                <a:solidFill>
                  <a:srgbClr val="4E5865"/>
                </a:solidFill>
                <a:ea typeface="Roboto Condensed Light" panose="02000000000000000000" pitchFamily="2" charset="0"/>
              </a:rPr>
              <a:t>(2x 12-core Intel Broadwell, 256GB RAM, </a:t>
            </a:r>
            <a:r>
              <a:rPr lang="en-US" sz="1600" b="1" dirty="0">
                <a:solidFill>
                  <a:srgbClr val="4E5865"/>
                </a:solidFill>
                <a:ea typeface="Roboto Condensed Light" panose="02000000000000000000" pitchFamily="2" charset="0"/>
              </a:rPr>
              <a:t>16GB GPU mem.</a:t>
            </a:r>
            <a:r>
              <a:rPr lang="en-US" sz="1600" dirty="0">
                <a:solidFill>
                  <a:srgbClr val="4E5865"/>
                </a:solidFill>
                <a:ea typeface="Roboto Condensed Light" panose="02000000000000000000" pitchFamily="2" charset="0"/>
              </a:rPr>
              <a:t>), 10Gbps – since 2017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DB6D32"/>
                </a:solidFill>
                <a:ea typeface="Roboto Condensed Light" panose="02000000000000000000" pitchFamily="2" charset="0"/>
              </a:rPr>
              <a:t>Genius Tier-2 cluster at KUL</a:t>
            </a:r>
            <a:r>
              <a:rPr lang="en-US" sz="1600" dirty="0">
                <a:solidFill>
                  <a:srgbClr val="4E5865"/>
                </a:solidFill>
                <a:ea typeface="Roboto Condensed Light" panose="02000000000000000000" pitchFamily="2" charset="0"/>
              </a:rPr>
              <a:t> </a:t>
            </a:r>
            <a:r>
              <a:rPr lang="en-US" sz="1500" dirty="0">
                <a:solidFill>
                  <a:srgbClr val="AAB2BD"/>
                </a:solidFill>
                <a:ea typeface="Roboto Condensed Light" panose="02000000000000000000" pitchFamily="2" charset="0"/>
              </a:rPr>
              <a:t>    </a:t>
            </a:r>
            <a:r>
              <a:rPr lang="en-US" sz="1500" dirty="0">
                <a:solidFill>
                  <a:srgbClr val="AAB2BD"/>
                </a:solidFill>
                <a:ea typeface="Roboto Condensed Light" panose="020000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https://docs.vscentrum.be/en/latest/leuven/genius_quick_start.html#submit-to-genius-gpu-node</a:t>
            </a:r>
            <a:endParaRPr lang="en-US" sz="1500" dirty="0">
              <a:solidFill>
                <a:srgbClr val="AAB2BD"/>
              </a:solidFill>
              <a:ea typeface="Roboto Condensed Light" panose="02000000000000000000" pitchFamily="2" charset="0"/>
            </a:endParaRP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4E5865"/>
                </a:solidFill>
                <a:ea typeface="Roboto Condensed Light" panose="02000000000000000000" pitchFamily="2" charset="0"/>
              </a:rPr>
              <a:t>20 nodes </a:t>
            </a:r>
            <a:r>
              <a:rPr lang="en-US" sz="1600" dirty="0">
                <a:solidFill>
                  <a:srgbClr val="4E5865"/>
                </a:solidFill>
                <a:ea typeface="Roboto Condensed Light" panose="02000000000000000000" pitchFamily="2" charset="0"/>
              </a:rPr>
              <a:t>with </a:t>
            </a:r>
            <a:r>
              <a:rPr lang="en-US" sz="1600" b="1" dirty="0">
                <a:solidFill>
                  <a:srgbClr val="4E5865"/>
                </a:solidFill>
                <a:ea typeface="Roboto Condensed Light" panose="02000000000000000000" pitchFamily="2" charset="0"/>
              </a:rPr>
              <a:t>4x NVIDIA P100 GPUs </a:t>
            </a:r>
            <a:r>
              <a:rPr lang="en-US" sz="1600" dirty="0">
                <a:solidFill>
                  <a:srgbClr val="4E5865"/>
                </a:solidFill>
                <a:ea typeface="Roboto Condensed Light" panose="02000000000000000000" pitchFamily="2" charset="0"/>
              </a:rPr>
              <a:t>(2x 18-core Intel Skylake, 192GB RAM, </a:t>
            </a:r>
            <a:r>
              <a:rPr lang="en-US" sz="1600" b="1" dirty="0">
                <a:solidFill>
                  <a:srgbClr val="4E5865"/>
                </a:solidFill>
                <a:ea typeface="Roboto Condensed Light" panose="02000000000000000000" pitchFamily="2" charset="0"/>
              </a:rPr>
              <a:t>16GB GPU mem.</a:t>
            </a:r>
            <a:r>
              <a:rPr lang="en-US" sz="1600" dirty="0">
                <a:solidFill>
                  <a:srgbClr val="4E5865"/>
                </a:solidFill>
                <a:ea typeface="Roboto Condensed Light" panose="02000000000000000000" pitchFamily="2" charset="0"/>
              </a:rPr>
              <a:t>), EDR IB</a:t>
            </a:r>
            <a:r>
              <a:rPr lang="en-US" sz="1600" b="1" dirty="0">
                <a:solidFill>
                  <a:srgbClr val="4E5865"/>
                </a:solidFill>
                <a:ea typeface="Roboto Condensed Light" panose="02000000000000000000" pitchFamily="2" charset="0"/>
              </a:rPr>
              <a:t> </a:t>
            </a:r>
            <a:r>
              <a:rPr lang="en-US" sz="1600" dirty="0">
                <a:solidFill>
                  <a:srgbClr val="4E5865"/>
                </a:solidFill>
                <a:ea typeface="Roboto Condensed Light" panose="02000000000000000000" pitchFamily="2" charset="0"/>
              </a:rPr>
              <a:t>– since 2018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4E5865"/>
                </a:solidFill>
                <a:ea typeface="Roboto Condensed Light" panose="02000000000000000000" pitchFamily="2" charset="0"/>
              </a:rPr>
              <a:t>2 nodes</a:t>
            </a:r>
            <a:r>
              <a:rPr lang="en-US" sz="1600" dirty="0">
                <a:solidFill>
                  <a:srgbClr val="4E5865"/>
                </a:solidFill>
                <a:ea typeface="Roboto Condensed Light" panose="02000000000000000000" pitchFamily="2" charset="0"/>
              </a:rPr>
              <a:t> with </a:t>
            </a:r>
            <a:r>
              <a:rPr lang="en-US" sz="1600" b="1" dirty="0">
                <a:solidFill>
                  <a:srgbClr val="4E5865"/>
                </a:solidFill>
                <a:ea typeface="Roboto Condensed Light" panose="02000000000000000000" pitchFamily="2" charset="0"/>
              </a:rPr>
              <a:t>8x NVIDIA V100 GPUs </a:t>
            </a:r>
            <a:r>
              <a:rPr lang="en-US" sz="1600" dirty="0">
                <a:solidFill>
                  <a:srgbClr val="4E5865"/>
                </a:solidFill>
                <a:ea typeface="Roboto Condensed Light" panose="02000000000000000000" pitchFamily="2" charset="0"/>
              </a:rPr>
              <a:t>(2x 18-core Intel Cascade Lake, 768GB RAM, </a:t>
            </a:r>
            <a:r>
              <a:rPr lang="en-US" sz="1600" b="1" dirty="0">
                <a:solidFill>
                  <a:srgbClr val="4E5865"/>
                </a:solidFill>
                <a:ea typeface="Roboto Condensed Light" panose="02000000000000000000" pitchFamily="2" charset="0"/>
              </a:rPr>
              <a:t>32GB GPU mem.</a:t>
            </a:r>
            <a:r>
              <a:rPr lang="en-US" sz="1600" dirty="0">
                <a:solidFill>
                  <a:srgbClr val="4E5865"/>
                </a:solidFill>
                <a:ea typeface="Roboto Condensed Light" panose="02000000000000000000" pitchFamily="2" charset="0"/>
              </a:rPr>
              <a:t>), EDR IB –  since 2019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DB6D32"/>
                </a:solidFill>
                <a:ea typeface="Roboto Condensed Light" panose="02000000000000000000" pitchFamily="2" charset="0"/>
              </a:rPr>
              <a:t>Leibniz Tier-2 cluster at </a:t>
            </a:r>
            <a:r>
              <a:rPr lang="en-US" b="1" dirty="0" err="1">
                <a:solidFill>
                  <a:srgbClr val="DB6D32"/>
                </a:solidFill>
                <a:ea typeface="Roboto Condensed Light" panose="02000000000000000000" pitchFamily="2" charset="0"/>
              </a:rPr>
              <a:t>UAntwerpen</a:t>
            </a:r>
            <a:r>
              <a:rPr lang="en-US" sz="1600" dirty="0">
                <a:solidFill>
                  <a:srgbClr val="4E5865"/>
                </a:solidFill>
                <a:ea typeface="Roboto Condensed Light" panose="02000000000000000000" pitchFamily="2" charset="0"/>
              </a:rPr>
              <a:t> </a:t>
            </a:r>
            <a:r>
              <a:rPr lang="en-US" sz="1500" dirty="0">
                <a:solidFill>
                  <a:srgbClr val="AAB2BD"/>
                </a:solidFill>
                <a:ea typeface="Roboto Condensed Light" panose="02000000000000000000" pitchFamily="2" charset="0"/>
              </a:rPr>
              <a:t>    </a:t>
            </a:r>
            <a:r>
              <a:rPr lang="en-US" sz="1500" dirty="0">
                <a:solidFill>
                  <a:srgbClr val="AAB2BD"/>
                </a:solidFill>
                <a:ea typeface="Roboto Condensed Light" panose="02000000000000000000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https://docs.vscentrum.be/en/latest/antwerp/gpu_computing_uantwerp.html</a:t>
            </a:r>
            <a:endParaRPr lang="en-US" sz="1500" dirty="0">
              <a:solidFill>
                <a:srgbClr val="AAB2BD"/>
              </a:solidFill>
              <a:ea typeface="Roboto Condensed Light" panose="02000000000000000000" pitchFamily="2" charset="0"/>
            </a:endParaRP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4E5865"/>
                </a:solidFill>
                <a:ea typeface="Roboto Condensed Light" panose="02000000000000000000" pitchFamily="2" charset="0"/>
              </a:rPr>
              <a:t>2 nodes </a:t>
            </a:r>
            <a:r>
              <a:rPr lang="en-US" sz="1600" dirty="0">
                <a:solidFill>
                  <a:srgbClr val="4E5865"/>
                </a:solidFill>
                <a:ea typeface="Roboto Condensed Light" panose="02000000000000000000" pitchFamily="2" charset="0"/>
              </a:rPr>
              <a:t>with </a:t>
            </a:r>
            <a:r>
              <a:rPr lang="en-US" sz="1600" b="1" dirty="0">
                <a:solidFill>
                  <a:srgbClr val="4E5865"/>
                </a:solidFill>
                <a:ea typeface="Roboto Condensed Light" panose="02000000000000000000" pitchFamily="2" charset="0"/>
              </a:rPr>
              <a:t>2x NVIDIA P100 GPUs </a:t>
            </a:r>
            <a:r>
              <a:rPr lang="en-US" sz="1600" dirty="0">
                <a:solidFill>
                  <a:srgbClr val="4E5865"/>
                </a:solidFill>
                <a:ea typeface="Roboto Condensed Light" panose="02000000000000000000" pitchFamily="2" charset="0"/>
              </a:rPr>
              <a:t>(2x 18-core Intel Broadwell, 128GB RAM, </a:t>
            </a:r>
            <a:r>
              <a:rPr lang="en-US" sz="1600" b="1" dirty="0">
                <a:solidFill>
                  <a:srgbClr val="4E5865"/>
                </a:solidFill>
                <a:ea typeface="Roboto Condensed Light" panose="02000000000000000000" pitchFamily="2" charset="0"/>
              </a:rPr>
              <a:t>16GB GPU mem.</a:t>
            </a:r>
            <a:r>
              <a:rPr lang="en-US" sz="1600" dirty="0">
                <a:solidFill>
                  <a:srgbClr val="4E5865"/>
                </a:solidFill>
                <a:ea typeface="Roboto Condensed Light" panose="02000000000000000000" pitchFamily="2" charset="0"/>
              </a:rPr>
              <a:t>), EDR IB – since 2017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DB6D32"/>
                </a:solidFill>
                <a:ea typeface="Roboto Condensed Light" panose="02000000000000000000" pitchFamily="2" charset="0"/>
              </a:rPr>
              <a:t>joltik</a:t>
            </a:r>
            <a:r>
              <a:rPr lang="en-US" b="1" dirty="0">
                <a:solidFill>
                  <a:srgbClr val="DB6D32"/>
                </a:solidFill>
                <a:ea typeface="Roboto Condensed Light" panose="02000000000000000000" pitchFamily="2" charset="0"/>
              </a:rPr>
              <a:t> Tier-2 cluster at </a:t>
            </a:r>
            <a:r>
              <a:rPr lang="en-US" b="1" dirty="0" err="1">
                <a:solidFill>
                  <a:srgbClr val="DB6D32"/>
                </a:solidFill>
                <a:ea typeface="Roboto Condensed Light" panose="02000000000000000000" pitchFamily="2" charset="0"/>
              </a:rPr>
              <a:t>UGent</a:t>
            </a:r>
            <a:r>
              <a:rPr lang="en-US" sz="1600" dirty="0">
                <a:solidFill>
                  <a:srgbClr val="4E5865"/>
                </a:solidFill>
                <a:ea typeface="Roboto Condensed Light" panose="02000000000000000000" pitchFamily="2" charset="0"/>
              </a:rPr>
              <a:t> </a:t>
            </a:r>
            <a:r>
              <a:rPr lang="en-US" sz="1500" dirty="0">
                <a:solidFill>
                  <a:srgbClr val="AAB2BD"/>
                </a:solidFill>
                <a:ea typeface="Roboto Condensed Light" panose="02000000000000000000" pitchFamily="2" charset="0"/>
              </a:rPr>
              <a:t>    </a:t>
            </a:r>
            <a:r>
              <a:rPr lang="en-US" sz="1500" u="sng" dirty="0">
                <a:solidFill>
                  <a:srgbClr val="AAB2BD"/>
                </a:solidFill>
                <a:ea typeface="Roboto Condensed Light" panose="02000000000000000000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https://www.ugent.be/hpc/en/support/documentation.htm</a:t>
            </a:r>
            <a:r>
              <a:rPr lang="en-US" sz="1500" dirty="0">
                <a:solidFill>
                  <a:srgbClr val="AAB2BD"/>
                </a:solidFill>
                <a:ea typeface="Roboto Condensed Light" panose="02000000000000000000" pitchFamily="2" charset="0"/>
              </a:rPr>
              <a:t> (see Chapter 21)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4E5865"/>
                </a:solidFill>
                <a:ea typeface="Roboto Condensed Light" panose="02000000000000000000" pitchFamily="2" charset="0"/>
              </a:rPr>
              <a:t>10 nodes </a:t>
            </a:r>
            <a:r>
              <a:rPr lang="en-US" sz="1600" dirty="0">
                <a:solidFill>
                  <a:srgbClr val="4E5865"/>
                </a:solidFill>
                <a:ea typeface="Roboto Condensed Light" panose="02000000000000000000" pitchFamily="2" charset="0"/>
              </a:rPr>
              <a:t>with </a:t>
            </a:r>
            <a:r>
              <a:rPr lang="en-US" sz="1600" b="1" dirty="0">
                <a:solidFill>
                  <a:srgbClr val="4E5865"/>
                </a:solidFill>
                <a:ea typeface="Roboto Condensed Light" panose="02000000000000000000" pitchFamily="2" charset="0"/>
              </a:rPr>
              <a:t>4x NVIDIA V100 GPUs </a:t>
            </a:r>
            <a:r>
              <a:rPr lang="en-US" sz="1600" dirty="0">
                <a:solidFill>
                  <a:srgbClr val="4E5865"/>
                </a:solidFill>
                <a:ea typeface="Roboto Condensed Light" panose="02000000000000000000" pitchFamily="2" charset="0"/>
              </a:rPr>
              <a:t>(2x 16-core Intel Cascade Lake, 256GB RAM, </a:t>
            </a:r>
            <a:r>
              <a:rPr lang="en-US" sz="1600" b="1" dirty="0">
                <a:solidFill>
                  <a:srgbClr val="4E5865"/>
                </a:solidFill>
                <a:ea typeface="Roboto Condensed Light" panose="02000000000000000000" pitchFamily="2" charset="0"/>
              </a:rPr>
              <a:t>32GB GPU mem.</a:t>
            </a:r>
            <a:r>
              <a:rPr lang="en-US" sz="1600" dirty="0">
                <a:solidFill>
                  <a:srgbClr val="4E5865"/>
                </a:solidFill>
                <a:ea typeface="Roboto Condensed Light" panose="02000000000000000000" pitchFamily="2" charset="0"/>
              </a:rPr>
              <a:t>), HDR-100 IB – since 2020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84ABEBB9-AE49-A648-A425-1D1D9C533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211" y="121497"/>
            <a:ext cx="3976914" cy="107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hape 2787">
            <a:extLst>
              <a:ext uri="{FF2B5EF4-FFF2-40B4-BE49-F238E27FC236}">
                <a16:creationId xmlns:a16="http://schemas.microsoft.com/office/drawing/2014/main" id="{DE2AC159-B9F4-C841-8CCA-007CFC761813}"/>
              </a:ext>
            </a:extLst>
          </p:cNvPr>
          <p:cNvSpPr/>
          <p:nvPr/>
        </p:nvSpPr>
        <p:spPr>
          <a:xfrm>
            <a:off x="359230" y="855467"/>
            <a:ext cx="489857" cy="4901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86" h="21600" extrusionOk="0">
                <a:moveTo>
                  <a:pt x="11502" y="10309"/>
                </a:moveTo>
                <a:cubicBezTo>
                  <a:pt x="11767" y="10309"/>
                  <a:pt x="11981" y="10090"/>
                  <a:pt x="11981" y="9818"/>
                </a:cubicBezTo>
                <a:cubicBezTo>
                  <a:pt x="11981" y="9547"/>
                  <a:pt x="11767" y="9327"/>
                  <a:pt x="11502" y="9327"/>
                </a:cubicBezTo>
                <a:cubicBezTo>
                  <a:pt x="11237" y="9327"/>
                  <a:pt x="11022" y="9547"/>
                  <a:pt x="11022" y="9818"/>
                </a:cubicBezTo>
                <a:cubicBezTo>
                  <a:pt x="11022" y="10090"/>
                  <a:pt x="11237" y="10309"/>
                  <a:pt x="11502" y="10309"/>
                </a:cubicBezTo>
                <a:moveTo>
                  <a:pt x="15818" y="4909"/>
                </a:moveTo>
                <a:cubicBezTo>
                  <a:pt x="16083" y="4909"/>
                  <a:pt x="16297" y="5129"/>
                  <a:pt x="16297" y="5400"/>
                </a:cubicBezTo>
                <a:cubicBezTo>
                  <a:pt x="16297" y="5672"/>
                  <a:pt x="16083" y="5891"/>
                  <a:pt x="15818" y="5891"/>
                </a:cubicBezTo>
                <a:cubicBezTo>
                  <a:pt x="15553" y="5891"/>
                  <a:pt x="15338" y="5672"/>
                  <a:pt x="15338" y="5400"/>
                </a:cubicBezTo>
                <a:cubicBezTo>
                  <a:pt x="15338" y="5129"/>
                  <a:pt x="15553" y="4909"/>
                  <a:pt x="15818" y="4909"/>
                </a:cubicBezTo>
                <a:moveTo>
                  <a:pt x="15818" y="6873"/>
                </a:moveTo>
                <a:cubicBezTo>
                  <a:pt x="16612" y="6873"/>
                  <a:pt x="17256" y="6213"/>
                  <a:pt x="17256" y="5400"/>
                </a:cubicBezTo>
                <a:cubicBezTo>
                  <a:pt x="17256" y="4587"/>
                  <a:pt x="16612" y="3928"/>
                  <a:pt x="15818" y="3928"/>
                </a:cubicBezTo>
                <a:cubicBezTo>
                  <a:pt x="15023" y="3928"/>
                  <a:pt x="14379" y="4587"/>
                  <a:pt x="14379" y="5400"/>
                </a:cubicBezTo>
                <a:cubicBezTo>
                  <a:pt x="14379" y="6213"/>
                  <a:pt x="15023" y="6873"/>
                  <a:pt x="15818" y="6873"/>
                </a:cubicBezTo>
                <a:moveTo>
                  <a:pt x="12941" y="11782"/>
                </a:moveTo>
                <a:cubicBezTo>
                  <a:pt x="13206" y="11782"/>
                  <a:pt x="13420" y="11562"/>
                  <a:pt x="13420" y="11291"/>
                </a:cubicBezTo>
                <a:cubicBezTo>
                  <a:pt x="13420" y="11020"/>
                  <a:pt x="13206" y="10800"/>
                  <a:pt x="12941" y="10800"/>
                </a:cubicBezTo>
                <a:cubicBezTo>
                  <a:pt x="12675" y="10800"/>
                  <a:pt x="12461" y="11020"/>
                  <a:pt x="12461" y="11291"/>
                </a:cubicBezTo>
                <a:cubicBezTo>
                  <a:pt x="12461" y="11562"/>
                  <a:pt x="12675" y="11782"/>
                  <a:pt x="12941" y="11782"/>
                </a:cubicBezTo>
                <a:moveTo>
                  <a:pt x="10063" y="7855"/>
                </a:moveTo>
                <a:cubicBezTo>
                  <a:pt x="9798" y="7855"/>
                  <a:pt x="9584" y="8074"/>
                  <a:pt x="9584" y="8346"/>
                </a:cubicBezTo>
                <a:cubicBezTo>
                  <a:pt x="9584" y="8617"/>
                  <a:pt x="9798" y="8836"/>
                  <a:pt x="10063" y="8836"/>
                </a:cubicBezTo>
                <a:cubicBezTo>
                  <a:pt x="10328" y="8836"/>
                  <a:pt x="10543" y="8617"/>
                  <a:pt x="10543" y="8346"/>
                </a:cubicBezTo>
                <a:cubicBezTo>
                  <a:pt x="10543" y="8074"/>
                  <a:pt x="10328" y="7855"/>
                  <a:pt x="10063" y="7855"/>
                </a:cubicBezTo>
                <a:moveTo>
                  <a:pt x="1718" y="19842"/>
                </a:moveTo>
                <a:lnTo>
                  <a:pt x="3451" y="15392"/>
                </a:lnTo>
                <a:cubicBezTo>
                  <a:pt x="3684" y="15834"/>
                  <a:pt x="3973" y="16253"/>
                  <a:pt x="4312" y="16642"/>
                </a:cubicBezTo>
                <a:cubicBezTo>
                  <a:pt x="4824" y="17230"/>
                  <a:pt x="5418" y="17711"/>
                  <a:pt x="6061" y="18068"/>
                </a:cubicBezTo>
                <a:cubicBezTo>
                  <a:pt x="6061" y="18068"/>
                  <a:pt x="1718" y="19842"/>
                  <a:pt x="1718" y="19842"/>
                </a:cubicBezTo>
                <a:close/>
                <a:moveTo>
                  <a:pt x="3717" y="12060"/>
                </a:moveTo>
                <a:lnTo>
                  <a:pt x="0" y="21600"/>
                </a:lnTo>
                <a:lnTo>
                  <a:pt x="9319" y="17795"/>
                </a:lnTo>
                <a:cubicBezTo>
                  <a:pt x="9153" y="17815"/>
                  <a:pt x="8987" y="17824"/>
                  <a:pt x="8822" y="17824"/>
                </a:cubicBezTo>
                <a:cubicBezTo>
                  <a:pt x="5971" y="17824"/>
                  <a:pt x="3389" y="15002"/>
                  <a:pt x="3717" y="12060"/>
                </a:cubicBezTo>
                <a:moveTo>
                  <a:pt x="16115" y="10657"/>
                </a:moveTo>
                <a:cubicBezTo>
                  <a:pt x="15925" y="10851"/>
                  <a:pt x="15627" y="11171"/>
                  <a:pt x="15280" y="11542"/>
                </a:cubicBezTo>
                <a:cubicBezTo>
                  <a:pt x="14662" y="12204"/>
                  <a:pt x="13712" y="13221"/>
                  <a:pt x="13147" y="13753"/>
                </a:cubicBezTo>
                <a:lnTo>
                  <a:pt x="7665" y="8141"/>
                </a:lnTo>
                <a:cubicBezTo>
                  <a:pt x="8185" y="7563"/>
                  <a:pt x="9179" y="6590"/>
                  <a:pt x="9825" y="5958"/>
                </a:cubicBezTo>
                <a:cubicBezTo>
                  <a:pt x="10188" y="5603"/>
                  <a:pt x="10500" y="5298"/>
                  <a:pt x="10690" y="5103"/>
                </a:cubicBezTo>
                <a:cubicBezTo>
                  <a:pt x="13284" y="2447"/>
                  <a:pt x="18271" y="993"/>
                  <a:pt x="20136" y="982"/>
                </a:cubicBezTo>
                <a:cubicBezTo>
                  <a:pt x="20132" y="2572"/>
                  <a:pt x="18824" y="7884"/>
                  <a:pt x="16115" y="10657"/>
                </a:cubicBezTo>
                <a:moveTo>
                  <a:pt x="12477" y="14563"/>
                </a:moveTo>
                <a:cubicBezTo>
                  <a:pt x="12127" y="15873"/>
                  <a:pt x="11665" y="17072"/>
                  <a:pt x="11154" y="18035"/>
                </a:cubicBezTo>
                <a:cubicBezTo>
                  <a:pt x="10943" y="17454"/>
                  <a:pt x="10642" y="16798"/>
                  <a:pt x="10214" y="16110"/>
                </a:cubicBezTo>
                <a:cubicBezTo>
                  <a:pt x="10035" y="15823"/>
                  <a:pt x="9728" y="15656"/>
                  <a:pt x="9405" y="15656"/>
                </a:cubicBezTo>
                <a:cubicBezTo>
                  <a:pt x="9329" y="15656"/>
                  <a:pt x="9252" y="15665"/>
                  <a:pt x="9176" y="15684"/>
                </a:cubicBezTo>
                <a:cubicBezTo>
                  <a:pt x="8990" y="15731"/>
                  <a:pt x="8799" y="15755"/>
                  <a:pt x="8610" y="15755"/>
                </a:cubicBezTo>
                <a:cubicBezTo>
                  <a:pt x="7905" y="15755"/>
                  <a:pt x="7217" y="15432"/>
                  <a:pt x="6621" y="14822"/>
                </a:cubicBezTo>
                <a:cubicBezTo>
                  <a:pt x="5861" y="14044"/>
                  <a:pt x="5561" y="13114"/>
                  <a:pt x="5779" y="12206"/>
                </a:cubicBezTo>
                <a:cubicBezTo>
                  <a:pt x="5877" y="11797"/>
                  <a:pt x="5709" y="11370"/>
                  <a:pt x="5363" y="11144"/>
                </a:cubicBezTo>
                <a:cubicBezTo>
                  <a:pt x="4690" y="10706"/>
                  <a:pt x="4050" y="10398"/>
                  <a:pt x="3482" y="10183"/>
                </a:cubicBezTo>
                <a:cubicBezTo>
                  <a:pt x="4423" y="9658"/>
                  <a:pt x="5594" y="9186"/>
                  <a:pt x="6874" y="8827"/>
                </a:cubicBezTo>
                <a:cubicBezTo>
                  <a:pt x="6900" y="8820"/>
                  <a:pt x="6921" y="8803"/>
                  <a:pt x="6946" y="8793"/>
                </a:cubicBezTo>
                <a:lnTo>
                  <a:pt x="12510" y="14490"/>
                </a:lnTo>
                <a:cubicBezTo>
                  <a:pt x="12501" y="14515"/>
                  <a:pt x="12484" y="14536"/>
                  <a:pt x="12477" y="14563"/>
                </a:cubicBezTo>
                <a:moveTo>
                  <a:pt x="20922" y="167"/>
                </a:moveTo>
                <a:cubicBezTo>
                  <a:pt x="20813" y="55"/>
                  <a:pt x="20545" y="0"/>
                  <a:pt x="20157" y="0"/>
                </a:cubicBezTo>
                <a:cubicBezTo>
                  <a:pt x="18131" y="0"/>
                  <a:pt x="12842" y="1511"/>
                  <a:pt x="10012" y="4409"/>
                </a:cubicBezTo>
                <a:cubicBezTo>
                  <a:pt x="9345" y="5092"/>
                  <a:pt x="7134" y="7175"/>
                  <a:pt x="6621" y="7880"/>
                </a:cubicBezTo>
                <a:cubicBezTo>
                  <a:pt x="4961" y="8346"/>
                  <a:pt x="2544" y="9277"/>
                  <a:pt x="1196" y="10657"/>
                </a:cubicBezTo>
                <a:cubicBezTo>
                  <a:pt x="1196" y="10657"/>
                  <a:pt x="2841" y="10663"/>
                  <a:pt x="4848" y="11972"/>
                </a:cubicBezTo>
                <a:cubicBezTo>
                  <a:pt x="4556" y="13190"/>
                  <a:pt x="4926" y="14475"/>
                  <a:pt x="5943" y="15516"/>
                </a:cubicBezTo>
                <a:cubicBezTo>
                  <a:pt x="6735" y="16327"/>
                  <a:pt x="7672" y="16737"/>
                  <a:pt x="8610" y="16737"/>
                </a:cubicBezTo>
                <a:cubicBezTo>
                  <a:pt x="8876" y="16737"/>
                  <a:pt x="9142" y="16704"/>
                  <a:pt x="9405" y="16637"/>
                </a:cubicBezTo>
                <a:cubicBezTo>
                  <a:pt x="10683" y="18692"/>
                  <a:pt x="10690" y="20376"/>
                  <a:pt x="10690" y="20376"/>
                </a:cubicBezTo>
                <a:cubicBezTo>
                  <a:pt x="12038" y="18996"/>
                  <a:pt x="12948" y="16521"/>
                  <a:pt x="13402" y="14822"/>
                </a:cubicBezTo>
                <a:cubicBezTo>
                  <a:pt x="14091" y="14297"/>
                  <a:pt x="16126" y="12034"/>
                  <a:pt x="16793" y="11351"/>
                </a:cubicBezTo>
                <a:cubicBezTo>
                  <a:pt x="20164" y="7900"/>
                  <a:pt x="21600" y="861"/>
                  <a:pt x="20922" y="167"/>
                </a:cubicBezTo>
              </a:path>
            </a:pathLst>
          </a:custGeom>
          <a:solidFill>
            <a:srgbClr val="DB6D3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3BB6B5-E1C6-644E-80FC-6D5A1321439B}"/>
              </a:ext>
            </a:extLst>
          </p:cNvPr>
          <p:cNvSpPr txBox="1"/>
          <p:nvPr/>
        </p:nvSpPr>
        <p:spPr>
          <a:xfrm>
            <a:off x="4526684" y="1280860"/>
            <a:ext cx="39657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>
                <a:solidFill>
                  <a:srgbClr val="AAB2BD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https://docs.vscentrum.be/en/latest/hardware.html</a:t>
            </a:r>
            <a:endParaRPr lang="en-BE" sz="1400">
              <a:solidFill>
                <a:srgbClr val="AAB2BD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92CDBE-73A7-4B47-8DE8-8D8DB776160D}"/>
              </a:ext>
            </a:extLst>
          </p:cNvPr>
          <p:cNvSpPr txBox="1"/>
          <p:nvPr/>
        </p:nvSpPr>
        <p:spPr>
          <a:xfrm>
            <a:off x="1082619" y="456473"/>
            <a:ext cx="1035861" cy="2616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sz="1100" b="1">
                <a:solidFill>
                  <a:schemeClr val="bg1"/>
                </a:solidFill>
                <a:ea typeface="Roboto" panose="02000000000000000000" pitchFamily="2" charset="0"/>
              </a:rPr>
              <a:t>GPU resources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221F6B8-9666-E349-9080-ECD968008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3028" y="6440781"/>
            <a:ext cx="8919965" cy="365125"/>
          </a:xfrm>
        </p:spPr>
        <p:txBody>
          <a:bodyPr/>
          <a:lstStyle/>
          <a:p>
            <a:r>
              <a:rPr lang="en-US" dirty="0"/>
              <a:t>Leveraging the VSC infrastructure for AI workloads – Kenneth Hoste (HPC-</a:t>
            </a:r>
            <a:r>
              <a:rPr lang="en-US" dirty="0" err="1"/>
              <a:t>UGent</a:t>
            </a:r>
            <a:r>
              <a:rPr lang="en-US" dirty="0"/>
              <a:t>, VSC) – Wed Oct 20</a:t>
            </a:r>
            <a:r>
              <a:rPr lang="en-US" baseline="30000" dirty="0"/>
              <a:t>th</a:t>
            </a:r>
            <a:r>
              <a:rPr lang="en-US" dirty="0"/>
              <a:t>, 2021                                             </a:t>
            </a:r>
            <a:fld id="{A2912448-FEEC-49E8-9588-2DF1F90D57C2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274992"/>
      </p:ext>
    </p:extLst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92F3D1E5-3CB1-414D-B40E-C435F5FDBA5E}"/>
              </a:ext>
            </a:extLst>
          </p:cNvPr>
          <p:cNvSpPr txBox="1"/>
          <p:nvPr/>
        </p:nvSpPr>
        <p:spPr>
          <a:xfrm>
            <a:off x="1028700" y="804151"/>
            <a:ext cx="49691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chemeClr val="accent6">
                    <a:lumMod val="50000"/>
                  </a:schemeClr>
                </a:solidFill>
                <a:ea typeface="Roboto" panose="02000000000000000000" pitchFamily="2" charset="0"/>
              </a:rPr>
              <a:t>Usage of VSC GPU resources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6A0CEF-2039-A441-A364-9076B2D3F44C}"/>
              </a:ext>
            </a:extLst>
          </p:cNvPr>
          <p:cNvSpPr/>
          <p:nvPr/>
        </p:nvSpPr>
        <p:spPr>
          <a:xfrm>
            <a:off x="1028700" y="1492476"/>
            <a:ext cx="7306888" cy="1621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rgbClr val="4E5865"/>
                </a:solidFill>
                <a:ea typeface="Roboto Condensed Light" panose="02000000000000000000" pitchFamily="2" charset="0"/>
              </a:rPr>
              <a:t>AI (image analysis, deep learning, …): </a:t>
            </a:r>
            <a:r>
              <a:rPr lang="en-US" sz="1700" b="1" dirty="0" err="1">
                <a:solidFill>
                  <a:srgbClr val="4E5865"/>
                </a:solidFill>
                <a:ea typeface="Roboto Condensed Light" panose="02000000000000000000" pitchFamily="2" charset="0"/>
              </a:rPr>
              <a:t>PyTorch</a:t>
            </a:r>
            <a:r>
              <a:rPr lang="en-US" sz="1700" b="1" dirty="0">
                <a:solidFill>
                  <a:srgbClr val="4E5865"/>
                </a:solidFill>
                <a:ea typeface="Roboto Condensed Light" panose="02000000000000000000" pitchFamily="2" charset="0"/>
              </a:rPr>
              <a:t>, TensorFlow, …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4E5865"/>
                </a:solidFill>
                <a:ea typeface="Roboto Condensed Light" panose="02000000000000000000" pitchFamily="2" charset="0"/>
              </a:rPr>
              <a:t>Bioinformatics: Beagle, BEAST, </a:t>
            </a:r>
            <a:r>
              <a:rPr lang="en-US" sz="1700" dirty="0" err="1">
                <a:solidFill>
                  <a:srgbClr val="4E5865"/>
                </a:solidFill>
                <a:ea typeface="Roboto Condensed Light" panose="02000000000000000000" pitchFamily="2" charset="0"/>
              </a:rPr>
              <a:t>AlphaFold</a:t>
            </a:r>
            <a:r>
              <a:rPr lang="en-US" sz="1700" dirty="0">
                <a:solidFill>
                  <a:srgbClr val="4E5865"/>
                </a:solidFill>
                <a:ea typeface="Roboto Condensed Light" panose="02000000000000000000" pitchFamily="2" charset="0"/>
              </a:rPr>
              <a:t>, …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4E5865"/>
                </a:solidFill>
                <a:ea typeface="Roboto Condensed Light" panose="02000000000000000000" pitchFamily="2" charset="0"/>
              </a:rPr>
              <a:t>Computational chemistry: GROMACS, VASP, </a:t>
            </a:r>
            <a:r>
              <a:rPr lang="en-US" sz="1700" dirty="0" err="1">
                <a:solidFill>
                  <a:srgbClr val="4E5865"/>
                </a:solidFill>
                <a:ea typeface="Roboto Condensed Light" panose="02000000000000000000" pitchFamily="2" charset="0"/>
              </a:rPr>
              <a:t>OpenMM</a:t>
            </a:r>
            <a:r>
              <a:rPr lang="en-US" sz="1700" dirty="0">
                <a:solidFill>
                  <a:srgbClr val="4E5865"/>
                </a:solidFill>
                <a:ea typeface="Roboto Condensed Light" panose="02000000000000000000" pitchFamily="2" charset="0"/>
              </a:rPr>
              <a:t>, …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4E5865"/>
                </a:solidFill>
                <a:ea typeface="Roboto Condensed Light" panose="02000000000000000000" pitchFamily="2" charset="0"/>
              </a:rPr>
              <a:t>Custom code: C++ and CUDA, Python (</a:t>
            </a:r>
            <a:r>
              <a:rPr lang="en-US" sz="1700" dirty="0" err="1">
                <a:solidFill>
                  <a:srgbClr val="4E5865"/>
                </a:solidFill>
                <a:ea typeface="Roboto Condensed Light" panose="02000000000000000000" pitchFamily="2" charset="0"/>
              </a:rPr>
              <a:t>scipy</a:t>
            </a:r>
            <a:r>
              <a:rPr lang="en-US" sz="1700" dirty="0">
                <a:solidFill>
                  <a:srgbClr val="4E5865"/>
                </a:solidFill>
                <a:ea typeface="Roboto Condensed Light" panose="02000000000000000000" pitchFamily="2" charset="0"/>
              </a:rPr>
              <a:t>, scikit-learn, scikit-image, …), …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84ABEBB9-AE49-A648-A425-1D1D9C533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211" y="121497"/>
            <a:ext cx="3976914" cy="107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hape 2787">
            <a:extLst>
              <a:ext uri="{FF2B5EF4-FFF2-40B4-BE49-F238E27FC236}">
                <a16:creationId xmlns:a16="http://schemas.microsoft.com/office/drawing/2014/main" id="{AFF9B478-96D8-5E47-BEF1-04FC7BD8FECA}"/>
              </a:ext>
            </a:extLst>
          </p:cNvPr>
          <p:cNvSpPr/>
          <p:nvPr/>
        </p:nvSpPr>
        <p:spPr>
          <a:xfrm>
            <a:off x="359230" y="855467"/>
            <a:ext cx="489857" cy="4901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86" h="21600" extrusionOk="0">
                <a:moveTo>
                  <a:pt x="11502" y="10309"/>
                </a:moveTo>
                <a:cubicBezTo>
                  <a:pt x="11767" y="10309"/>
                  <a:pt x="11981" y="10090"/>
                  <a:pt x="11981" y="9818"/>
                </a:cubicBezTo>
                <a:cubicBezTo>
                  <a:pt x="11981" y="9547"/>
                  <a:pt x="11767" y="9327"/>
                  <a:pt x="11502" y="9327"/>
                </a:cubicBezTo>
                <a:cubicBezTo>
                  <a:pt x="11237" y="9327"/>
                  <a:pt x="11022" y="9547"/>
                  <a:pt x="11022" y="9818"/>
                </a:cubicBezTo>
                <a:cubicBezTo>
                  <a:pt x="11022" y="10090"/>
                  <a:pt x="11237" y="10309"/>
                  <a:pt x="11502" y="10309"/>
                </a:cubicBezTo>
                <a:moveTo>
                  <a:pt x="15818" y="4909"/>
                </a:moveTo>
                <a:cubicBezTo>
                  <a:pt x="16083" y="4909"/>
                  <a:pt x="16297" y="5129"/>
                  <a:pt x="16297" y="5400"/>
                </a:cubicBezTo>
                <a:cubicBezTo>
                  <a:pt x="16297" y="5672"/>
                  <a:pt x="16083" y="5891"/>
                  <a:pt x="15818" y="5891"/>
                </a:cubicBezTo>
                <a:cubicBezTo>
                  <a:pt x="15553" y="5891"/>
                  <a:pt x="15338" y="5672"/>
                  <a:pt x="15338" y="5400"/>
                </a:cubicBezTo>
                <a:cubicBezTo>
                  <a:pt x="15338" y="5129"/>
                  <a:pt x="15553" y="4909"/>
                  <a:pt x="15818" y="4909"/>
                </a:cubicBezTo>
                <a:moveTo>
                  <a:pt x="15818" y="6873"/>
                </a:moveTo>
                <a:cubicBezTo>
                  <a:pt x="16612" y="6873"/>
                  <a:pt x="17256" y="6213"/>
                  <a:pt x="17256" y="5400"/>
                </a:cubicBezTo>
                <a:cubicBezTo>
                  <a:pt x="17256" y="4587"/>
                  <a:pt x="16612" y="3928"/>
                  <a:pt x="15818" y="3928"/>
                </a:cubicBezTo>
                <a:cubicBezTo>
                  <a:pt x="15023" y="3928"/>
                  <a:pt x="14379" y="4587"/>
                  <a:pt x="14379" y="5400"/>
                </a:cubicBezTo>
                <a:cubicBezTo>
                  <a:pt x="14379" y="6213"/>
                  <a:pt x="15023" y="6873"/>
                  <a:pt x="15818" y="6873"/>
                </a:cubicBezTo>
                <a:moveTo>
                  <a:pt x="12941" y="11782"/>
                </a:moveTo>
                <a:cubicBezTo>
                  <a:pt x="13206" y="11782"/>
                  <a:pt x="13420" y="11562"/>
                  <a:pt x="13420" y="11291"/>
                </a:cubicBezTo>
                <a:cubicBezTo>
                  <a:pt x="13420" y="11020"/>
                  <a:pt x="13206" y="10800"/>
                  <a:pt x="12941" y="10800"/>
                </a:cubicBezTo>
                <a:cubicBezTo>
                  <a:pt x="12675" y="10800"/>
                  <a:pt x="12461" y="11020"/>
                  <a:pt x="12461" y="11291"/>
                </a:cubicBezTo>
                <a:cubicBezTo>
                  <a:pt x="12461" y="11562"/>
                  <a:pt x="12675" y="11782"/>
                  <a:pt x="12941" y="11782"/>
                </a:cubicBezTo>
                <a:moveTo>
                  <a:pt x="10063" y="7855"/>
                </a:moveTo>
                <a:cubicBezTo>
                  <a:pt x="9798" y="7855"/>
                  <a:pt x="9584" y="8074"/>
                  <a:pt x="9584" y="8346"/>
                </a:cubicBezTo>
                <a:cubicBezTo>
                  <a:pt x="9584" y="8617"/>
                  <a:pt x="9798" y="8836"/>
                  <a:pt x="10063" y="8836"/>
                </a:cubicBezTo>
                <a:cubicBezTo>
                  <a:pt x="10328" y="8836"/>
                  <a:pt x="10543" y="8617"/>
                  <a:pt x="10543" y="8346"/>
                </a:cubicBezTo>
                <a:cubicBezTo>
                  <a:pt x="10543" y="8074"/>
                  <a:pt x="10328" y="7855"/>
                  <a:pt x="10063" y="7855"/>
                </a:cubicBezTo>
                <a:moveTo>
                  <a:pt x="1718" y="19842"/>
                </a:moveTo>
                <a:lnTo>
                  <a:pt x="3451" y="15392"/>
                </a:lnTo>
                <a:cubicBezTo>
                  <a:pt x="3684" y="15834"/>
                  <a:pt x="3973" y="16253"/>
                  <a:pt x="4312" y="16642"/>
                </a:cubicBezTo>
                <a:cubicBezTo>
                  <a:pt x="4824" y="17230"/>
                  <a:pt x="5418" y="17711"/>
                  <a:pt x="6061" y="18068"/>
                </a:cubicBezTo>
                <a:cubicBezTo>
                  <a:pt x="6061" y="18068"/>
                  <a:pt x="1718" y="19842"/>
                  <a:pt x="1718" y="19842"/>
                </a:cubicBezTo>
                <a:close/>
                <a:moveTo>
                  <a:pt x="3717" y="12060"/>
                </a:moveTo>
                <a:lnTo>
                  <a:pt x="0" y="21600"/>
                </a:lnTo>
                <a:lnTo>
                  <a:pt x="9319" y="17795"/>
                </a:lnTo>
                <a:cubicBezTo>
                  <a:pt x="9153" y="17815"/>
                  <a:pt x="8987" y="17824"/>
                  <a:pt x="8822" y="17824"/>
                </a:cubicBezTo>
                <a:cubicBezTo>
                  <a:pt x="5971" y="17824"/>
                  <a:pt x="3389" y="15002"/>
                  <a:pt x="3717" y="12060"/>
                </a:cubicBezTo>
                <a:moveTo>
                  <a:pt x="16115" y="10657"/>
                </a:moveTo>
                <a:cubicBezTo>
                  <a:pt x="15925" y="10851"/>
                  <a:pt x="15627" y="11171"/>
                  <a:pt x="15280" y="11542"/>
                </a:cubicBezTo>
                <a:cubicBezTo>
                  <a:pt x="14662" y="12204"/>
                  <a:pt x="13712" y="13221"/>
                  <a:pt x="13147" y="13753"/>
                </a:cubicBezTo>
                <a:lnTo>
                  <a:pt x="7665" y="8141"/>
                </a:lnTo>
                <a:cubicBezTo>
                  <a:pt x="8185" y="7563"/>
                  <a:pt x="9179" y="6590"/>
                  <a:pt x="9825" y="5958"/>
                </a:cubicBezTo>
                <a:cubicBezTo>
                  <a:pt x="10188" y="5603"/>
                  <a:pt x="10500" y="5298"/>
                  <a:pt x="10690" y="5103"/>
                </a:cubicBezTo>
                <a:cubicBezTo>
                  <a:pt x="13284" y="2447"/>
                  <a:pt x="18271" y="993"/>
                  <a:pt x="20136" y="982"/>
                </a:cubicBezTo>
                <a:cubicBezTo>
                  <a:pt x="20132" y="2572"/>
                  <a:pt x="18824" y="7884"/>
                  <a:pt x="16115" y="10657"/>
                </a:cubicBezTo>
                <a:moveTo>
                  <a:pt x="12477" y="14563"/>
                </a:moveTo>
                <a:cubicBezTo>
                  <a:pt x="12127" y="15873"/>
                  <a:pt x="11665" y="17072"/>
                  <a:pt x="11154" y="18035"/>
                </a:cubicBezTo>
                <a:cubicBezTo>
                  <a:pt x="10943" y="17454"/>
                  <a:pt x="10642" y="16798"/>
                  <a:pt x="10214" y="16110"/>
                </a:cubicBezTo>
                <a:cubicBezTo>
                  <a:pt x="10035" y="15823"/>
                  <a:pt x="9728" y="15656"/>
                  <a:pt x="9405" y="15656"/>
                </a:cubicBezTo>
                <a:cubicBezTo>
                  <a:pt x="9329" y="15656"/>
                  <a:pt x="9252" y="15665"/>
                  <a:pt x="9176" y="15684"/>
                </a:cubicBezTo>
                <a:cubicBezTo>
                  <a:pt x="8990" y="15731"/>
                  <a:pt x="8799" y="15755"/>
                  <a:pt x="8610" y="15755"/>
                </a:cubicBezTo>
                <a:cubicBezTo>
                  <a:pt x="7905" y="15755"/>
                  <a:pt x="7217" y="15432"/>
                  <a:pt x="6621" y="14822"/>
                </a:cubicBezTo>
                <a:cubicBezTo>
                  <a:pt x="5861" y="14044"/>
                  <a:pt x="5561" y="13114"/>
                  <a:pt x="5779" y="12206"/>
                </a:cubicBezTo>
                <a:cubicBezTo>
                  <a:pt x="5877" y="11797"/>
                  <a:pt x="5709" y="11370"/>
                  <a:pt x="5363" y="11144"/>
                </a:cubicBezTo>
                <a:cubicBezTo>
                  <a:pt x="4690" y="10706"/>
                  <a:pt x="4050" y="10398"/>
                  <a:pt x="3482" y="10183"/>
                </a:cubicBezTo>
                <a:cubicBezTo>
                  <a:pt x="4423" y="9658"/>
                  <a:pt x="5594" y="9186"/>
                  <a:pt x="6874" y="8827"/>
                </a:cubicBezTo>
                <a:cubicBezTo>
                  <a:pt x="6900" y="8820"/>
                  <a:pt x="6921" y="8803"/>
                  <a:pt x="6946" y="8793"/>
                </a:cubicBezTo>
                <a:lnTo>
                  <a:pt x="12510" y="14490"/>
                </a:lnTo>
                <a:cubicBezTo>
                  <a:pt x="12501" y="14515"/>
                  <a:pt x="12484" y="14536"/>
                  <a:pt x="12477" y="14563"/>
                </a:cubicBezTo>
                <a:moveTo>
                  <a:pt x="20922" y="167"/>
                </a:moveTo>
                <a:cubicBezTo>
                  <a:pt x="20813" y="55"/>
                  <a:pt x="20545" y="0"/>
                  <a:pt x="20157" y="0"/>
                </a:cubicBezTo>
                <a:cubicBezTo>
                  <a:pt x="18131" y="0"/>
                  <a:pt x="12842" y="1511"/>
                  <a:pt x="10012" y="4409"/>
                </a:cubicBezTo>
                <a:cubicBezTo>
                  <a:pt x="9345" y="5092"/>
                  <a:pt x="7134" y="7175"/>
                  <a:pt x="6621" y="7880"/>
                </a:cubicBezTo>
                <a:cubicBezTo>
                  <a:pt x="4961" y="8346"/>
                  <a:pt x="2544" y="9277"/>
                  <a:pt x="1196" y="10657"/>
                </a:cubicBezTo>
                <a:cubicBezTo>
                  <a:pt x="1196" y="10657"/>
                  <a:pt x="2841" y="10663"/>
                  <a:pt x="4848" y="11972"/>
                </a:cubicBezTo>
                <a:cubicBezTo>
                  <a:pt x="4556" y="13190"/>
                  <a:pt x="4926" y="14475"/>
                  <a:pt x="5943" y="15516"/>
                </a:cubicBezTo>
                <a:cubicBezTo>
                  <a:pt x="6735" y="16327"/>
                  <a:pt x="7672" y="16737"/>
                  <a:pt x="8610" y="16737"/>
                </a:cubicBezTo>
                <a:cubicBezTo>
                  <a:pt x="8876" y="16737"/>
                  <a:pt x="9142" y="16704"/>
                  <a:pt x="9405" y="16637"/>
                </a:cubicBezTo>
                <a:cubicBezTo>
                  <a:pt x="10683" y="18692"/>
                  <a:pt x="10690" y="20376"/>
                  <a:pt x="10690" y="20376"/>
                </a:cubicBezTo>
                <a:cubicBezTo>
                  <a:pt x="12038" y="18996"/>
                  <a:pt x="12948" y="16521"/>
                  <a:pt x="13402" y="14822"/>
                </a:cubicBezTo>
                <a:cubicBezTo>
                  <a:pt x="14091" y="14297"/>
                  <a:pt x="16126" y="12034"/>
                  <a:pt x="16793" y="11351"/>
                </a:cubicBezTo>
                <a:cubicBezTo>
                  <a:pt x="20164" y="7900"/>
                  <a:pt x="21600" y="861"/>
                  <a:pt x="20922" y="167"/>
                </a:cubicBezTo>
              </a:path>
            </a:pathLst>
          </a:custGeom>
          <a:solidFill>
            <a:srgbClr val="DB6D3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latin typeface="Lato" charset="0"/>
              <a:ea typeface="Lato" charset="0"/>
              <a:cs typeface="Lato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458B59F2-02D7-5544-9FC6-FDC0B2F08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751" y="1226692"/>
            <a:ext cx="927330" cy="77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GitHub - bharathgs/Awesome-pytorch-list: A comprehensive ...">
            <a:extLst>
              <a:ext uri="{FF2B5EF4-FFF2-40B4-BE49-F238E27FC236}">
                <a16:creationId xmlns:a16="http://schemas.microsoft.com/office/drawing/2014/main" id="{E139E195-106D-F54F-832A-11BC5B652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811" y="1423634"/>
            <a:ext cx="2232398" cy="44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9D69E33F-F698-764F-9185-35740322B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943" b="90244" l="7143" r="94089">
                        <a14:foregroundMark x1="7635" y1="10569" x2="90640" y2="15447"/>
                        <a14:foregroundMark x1="90640" y1="15447" x2="92118" y2="74390"/>
                        <a14:foregroundMark x1="92118" y1="74390" x2="86207" y2="89837"/>
                        <a14:foregroundMark x1="86207" y1="89837" x2="11576" y2="87805"/>
                        <a14:foregroundMark x1="11576" y1="87805" x2="8867" y2="71545"/>
                        <a14:foregroundMark x1="8867" y1="71545" x2="7143" y2="11789"/>
                        <a14:foregroundMark x1="5419" y1="16260" x2="6158" y2="82520"/>
                        <a14:foregroundMark x1="6158" y1="82520" x2="17734" y2="90650"/>
                        <a14:foregroundMark x1="17734" y1="90650" x2="21429" y2="90244"/>
                        <a14:foregroundMark x1="36453" y1="26829" x2="47291" y2="31707"/>
                        <a14:foregroundMark x1="47291" y1="31707" x2="56897" y2="29268"/>
                        <a14:foregroundMark x1="56897" y1="29268" x2="58374" y2="45122"/>
                        <a14:foregroundMark x1="58374" y1="45122" x2="61576" y2="26423"/>
                        <a14:foregroundMark x1="61576" y1="26423" x2="69458" y2="34959"/>
                        <a14:foregroundMark x1="69458" y1="34959" x2="81527" y2="28862"/>
                        <a14:foregroundMark x1="81527" y1="28862" x2="78571" y2="46748"/>
                        <a14:foregroundMark x1="78571" y1="46748" x2="75369" y2="31707"/>
                        <a14:foregroundMark x1="75369" y1="31707" x2="83251" y2="38618"/>
                        <a14:foregroundMark x1="37685" y1="30894" x2="41626" y2="38211"/>
                        <a14:foregroundMark x1="44335" y1="34146" x2="43842" y2="41870"/>
                        <a14:foregroundMark x1="32759" y1="58537" x2="23645" y2="62602"/>
                        <a14:foregroundMark x1="23645" y1="62602" x2="24384" y2="78049"/>
                        <a14:foregroundMark x1="24384" y1="78049" x2="33744" y2="74390"/>
                        <a14:foregroundMark x1="33744" y1="74390" x2="33990" y2="73577"/>
                        <a14:foregroundMark x1="39409" y1="58537" x2="41626" y2="73577"/>
                        <a14:foregroundMark x1="41626" y1="73577" x2="48768" y2="63415"/>
                        <a14:foregroundMark x1="48768" y1="63415" x2="48276" y2="58537"/>
                        <a14:foregroundMark x1="52463" y1="58943" x2="53202" y2="75203"/>
                        <a14:foregroundMark x1="53202" y1="75203" x2="61576" y2="67886"/>
                        <a14:foregroundMark x1="61576" y1="67886" x2="52709" y2="57724"/>
                        <a14:foregroundMark x1="52709" y1="57724" x2="59852" y2="68293"/>
                        <a14:foregroundMark x1="59852" y1="68293" x2="57635" y2="61382"/>
                        <a14:foregroundMark x1="39409" y1="75610" x2="48030" y2="68293"/>
                        <a14:foregroundMark x1="48030" y1="68293" x2="47783" y2="68293"/>
                        <a14:foregroundMark x1="70936" y1="56911" x2="66502" y2="77236"/>
                        <a14:foregroundMark x1="69704" y1="60569" x2="75369" y2="76423"/>
                        <a14:foregroundMark x1="66010" y1="74797" x2="78325" y2="74797"/>
                        <a14:foregroundMark x1="91626" y1="10569" x2="94335" y2="58130"/>
                        <a14:foregroundMark x1="94335" y1="58130" x2="91872" y2="88618"/>
                        <a14:foregroundMark x1="91872" y1="88618" x2="87438" y2="89837"/>
                        <a14:foregroundMark x1="89901" y1="10163" x2="30542" y2="10569"/>
                        <a14:foregroundMark x1="91133" y1="8943" x2="94089" y2="1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9604" y="3113946"/>
            <a:ext cx="1163696" cy="70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GitHub - isocpp/logos: C++ logos created for isocpp.org">
            <a:extLst>
              <a:ext uri="{FF2B5EF4-FFF2-40B4-BE49-F238E27FC236}">
                <a16:creationId xmlns:a16="http://schemas.microsoft.com/office/drawing/2014/main" id="{D569C5CD-5D91-1A44-96D8-14FAA6450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262" y="2234924"/>
            <a:ext cx="604308" cy="67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Python - Logos Download">
            <a:extLst>
              <a:ext uri="{FF2B5EF4-FFF2-40B4-BE49-F238E27FC236}">
                <a16:creationId xmlns:a16="http://schemas.microsoft.com/office/drawing/2014/main" id="{B72E8D9A-8F2D-7245-A56C-31D62A1F6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246" y="2325292"/>
            <a:ext cx="1840306" cy="534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E7A289E-0A92-8B48-8000-67E7266B0FDF}"/>
              </a:ext>
            </a:extLst>
          </p:cNvPr>
          <p:cNvSpPr txBox="1"/>
          <p:nvPr/>
        </p:nvSpPr>
        <p:spPr>
          <a:xfrm>
            <a:off x="1082617" y="456473"/>
            <a:ext cx="1035861" cy="2616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ea typeface="Roboto" panose="02000000000000000000" pitchFamily="2" charset="0"/>
              </a:rPr>
              <a:t>GPU resources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627504-50F0-3B4D-B2B7-DE734FEBA5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6208" y="3273678"/>
            <a:ext cx="9060873" cy="3123827"/>
          </a:xfrm>
          <a:prstGeom prst="rect">
            <a:avLst/>
          </a:prstGeom>
        </p:spPr>
      </p:pic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1C7A03FC-3623-B646-B5C1-491F01219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3028" y="6440781"/>
            <a:ext cx="8919965" cy="365125"/>
          </a:xfrm>
        </p:spPr>
        <p:txBody>
          <a:bodyPr/>
          <a:lstStyle/>
          <a:p>
            <a:r>
              <a:rPr lang="en-US" dirty="0"/>
              <a:t>Leveraging the VSC infrastructure for AI workloads – Kenneth Hoste (HPC-</a:t>
            </a:r>
            <a:r>
              <a:rPr lang="en-US" dirty="0" err="1"/>
              <a:t>UGent</a:t>
            </a:r>
            <a:r>
              <a:rPr lang="en-US" dirty="0"/>
              <a:t>, VSC) – Wed Oct 20</a:t>
            </a:r>
            <a:r>
              <a:rPr lang="en-US" baseline="30000" dirty="0"/>
              <a:t>th</a:t>
            </a:r>
            <a:r>
              <a:rPr lang="en-US" dirty="0"/>
              <a:t>, 2021                                             </a:t>
            </a:r>
            <a:fld id="{A2912448-FEEC-49E8-9588-2DF1F90D57C2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714322"/>
      </p:ext>
    </p:extLst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92F3D1E5-3CB1-414D-B40E-C435F5FDBA5E}"/>
              </a:ext>
            </a:extLst>
          </p:cNvPr>
          <p:cNvSpPr txBox="1"/>
          <p:nvPr/>
        </p:nvSpPr>
        <p:spPr>
          <a:xfrm>
            <a:off x="963867" y="803181"/>
            <a:ext cx="6982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accent6">
                    <a:lumMod val="50000"/>
                  </a:schemeClr>
                </a:solidFill>
                <a:ea typeface="Roboto" panose="02000000000000000000" pitchFamily="2" charset="0"/>
              </a:rPr>
              <a:t>Coming soon at VSC: NVIDIA A100 GPUs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6A0CEF-2039-A441-A364-9076B2D3F44C}"/>
              </a:ext>
            </a:extLst>
          </p:cNvPr>
          <p:cNvSpPr/>
          <p:nvPr/>
        </p:nvSpPr>
        <p:spPr>
          <a:xfrm>
            <a:off x="672353" y="1624011"/>
            <a:ext cx="11255307" cy="432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900" b="1">
                <a:solidFill>
                  <a:srgbClr val="DB6D32"/>
                </a:solidFill>
                <a:ea typeface="Roboto Condensed Light" panose="02000000000000000000" pitchFamily="2" charset="0"/>
              </a:rPr>
              <a:t>Tier-2 @ UGent: new </a:t>
            </a:r>
            <a:r>
              <a:rPr lang="en-US" sz="1900" b="1">
                <a:solidFill>
                  <a:srgbClr val="DB6D32"/>
                </a:solidFill>
                <a:latin typeface="Courier New" panose="02070309020205020404" pitchFamily="49" charset="0"/>
                <a:ea typeface="Roboto Condensed Light" panose="02000000000000000000" pitchFamily="2" charset="0"/>
                <a:cs typeface="Courier New" panose="02070309020205020404" pitchFamily="49" charset="0"/>
              </a:rPr>
              <a:t>accelgor</a:t>
            </a:r>
            <a:r>
              <a:rPr lang="en-US" sz="1900" b="1">
                <a:solidFill>
                  <a:srgbClr val="DB6D32"/>
                </a:solidFill>
                <a:ea typeface="Roboto Condensed Light" panose="02000000000000000000" pitchFamily="2" charset="0"/>
              </a:rPr>
              <a:t> cluster (currently in pilot)</a:t>
            </a:r>
          </a:p>
          <a:p>
            <a:pPr marL="628650" lvl="1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900" b="1">
                <a:solidFill>
                  <a:srgbClr val="4E5865"/>
                </a:solidFill>
                <a:ea typeface="Roboto Condensed Light" panose="02000000000000000000" pitchFamily="2" charset="0"/>
              </a:rPr>
              <a:t>9 nodes </a:t>
            </a:r>
            <a:r>
              <a:rPr lang="en-US" sz="1900">
                <a:solidFill>
                  <a:srgbClr val="4E5865"/>
                </a:solidFill>
                <a:ea typeface="Roboto Condensed Light" panose="02000000000000000000" pitchFamily="2" charset="0"/>
              </a:rPr>
              <a:t>with </a:t>
            </a:r>
            <a:r>
              <a:rPr lang="en-US" sz="1900" b="1">
                <a:solidFill>
                  <a:srgbClr val="4E5865"/>
                </a:solidFill>
                <a:ea typeface="Roboto Condensed Light" panose="02000000000000000000" pitchFamily="2" charset="0"/>
              </a:rPr>
              <a:t>4x NVIDIA A100 GPUs </a:t>
            </a:r>
            <a:r>
              <a:rPr lang="en-US" sz="1900">
                <a:solidFill>
                  <a:srgbClr val="4E5865"/>
                </a:solidFill>
                <a:ea typeface="Roboto Condensed Light" panose="02000000000000000000" pitchFamily="2" charset="0"/>
              </a:rPr>
              <a:t>(2x 24-core AMD Milan, 500GB RAM, </a:t>
            </a:r>
            <a:r>
              <a:rPr lang="en-US" sz="1900" b="1">
                <a:solidFill>
                  <a:srgbClr val="4E5865"/>
                </a:solidFill>
                <a:ea typeface="Roboto Condensed Light" panose="02000000000000000000" pitchFamily="2" charset="0"/>
              </a:rPr>
              <a:t>80GB GPU mem.</a:t>
            </a:r>
            <a:r>
              <a:rPr lang="en-US" sz="1900">
                <a:solidFill>
                  <a:srgbClr val="4E5865"/>
                </a:solidFill>
                <a:ea typeface="Roboto Condensed Light" panose="02000000000000000000" pitchFamily="2" charset="0"/>
              </a:rPr>
              <a:t>), HDR IB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900" b="1">
                <a:solidFill>
                  <a:srgbClr val="DB6D32"/>
                </a:solidFill>
                <a:ea typeface="Roboto Condensed Light" panose="02000000000000000000" pitchFamily="2" charset="0"/>
              </a:rPr>
              <a:t>Tier-2 @ VUB: additional GPGPU nodes in Hydra cluster (currently in pilot)</a:t>
            </a:r>
          </a:p>
          <a:p>
            <a:pPr marL="628650" lvl="1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900" b="1">
                <a:solidFill>
                  <a:srgbClr val="4E5865"/>
                </a:solidFill>
                <a:ea typeface="Roboto Condensed Light" panose="02000000000000000000" pitchFamily="2" charset="0"/>
              </a:rPr>
              <a:t>6 nodes </a:t>
            </a:r>
            <a:r>
              <a:rPr lang="en-US" sz="1900">
                <a:solidFill>
                  <a:srgbClr val="4E5865"/>
                </a:solidFill>
                <a:ea typeface="Roboto Condensed Light" panose="02000000000000000000" pitchFamily="2" charset="0"/>
              </a:rPr>
              <a:t>with </a:t>
            </a:r>
            <a:r>
              <a:rPr lang="en-US" sz="1900" b="1">
                <a:solidFill>
                  <a:srgbClr val="4E5865"/>
                </a:solidFill>
                <a:ea typeface="Roboto Condensed Light" panose="02000000000000000000" pitchFamily="2" charset="0"/>
              </a:rPr>
              <a:t>2x NVIDIA A100 GPUs </a:t>
            </a:r>
            <a:r>
              <a:rPr lang="en-US" sz="1900">
                <a:solidFill>
                  <a:srgbClr val="4E5865"/>
                </a:solidFill>
                <a:ea typeface="Roboto Condensed Light" panose="02000000000000000000" pitchFamily="2" charset="0"/>
              </a:rPr>
              <a:t>(2x 24-core AMD Rome, 256GB RAM, </a:t>
            </a:r>
            <a:r>
              <a:rPr lang="en-US" sz="1900" b="1">
                <a:solidFill>
                  <a:srgbClr val="4E5865"/>
                </a:solidFill>
                <a:ea typeface="Roboto Condensed Light" panose="02000000000000000000" pitchFamily="2" charset="0"/>
              </a:rPr>
              <a:t>40GB GPU mem.</a:t>
            </a:r>
            <a:r>
              <a:rPr lang="en-US" sz="1900">
                <a:solidFill>
                  <a:srgbClr val="4E5865"/>
                </a:solidFill>
                <a:ea typeface="Roboto Condensed Light" panose="02000000000000000000" pitchFamily="2" charset="0"/>
              </a:rPr>
              <a:t>), EDR IB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900" b="1">
                <a:solidFill>
                  <a:srgbClr val="DB6D32"/>
                </a:solidFill>
                <a:ea typeface="Roboto Condensed Light" panose="02000000000000000000" pitchFamily="2" charset="0"/>
              </a:rPr>
              <a:t>Tier-1 Hortense (at UGent): GPU partition (coming soon…)</a:t>
            </a:r>
          </a:p>
          <a:p>
            <a:pPr marL="628650" lvl="1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900" b="1">
                <a:solidFill>
                  <a:srgbClr val="4E5865"/>
                </a:solidFill>
                <a:ea typeface="Roboto Condensed Light" panose="02000000000000000000" pitchFamily="2" charset="0"/>
              </a:rPr>
              <a:t>20 nodes</a:t>
            </a:r>
            <a:r>
              <a:rPr lang="en-US" sz="1900">
                <a:solidFill>
                  <a:srgbClr val="4E5865"/>
                </a:solidFill>
                <a:ea typeface="Roboto Condensed Light" panose="02000000000000000000" pitchFamily="2" charset="0"/>
              </a:rPr>
              <a:t> with </a:t>
            </a:r>
            <a:r>
              <a:rPr lang="en-US" sz="1900" b="1">
                <a:solidFill>
                  <a:srgbClr val="4E5865"/>
                </a:solidFill>
                <a:ea typeface="Roboto Condensed Light" panose="02000000000000000000" pitchFamily="2" charset="0"/>
              </a:rPr>
              <a:t>4x NVIDIA A100 GPUs</a:t>
            </a:r>
            <a:r>
              <a:rPr lang="en-US" sz="1900">
                <a:solidFill>
                  <a:srgbClr val="4E5865"/>
                </a:solidFill>
                <a:ea typeface="Roboto Condensed Light" panose="02000000000000000000" pitchFamily="2" charset="0"/>
              </a:rPr>
              <a:t> (2x 24-core AMD Rome, 256GB RAM, </a:t>
            </a:r>
            <a:r>
              <a:rPr lang="en-US" sz="1900" b="1">
                <a:solidFill>
                  <a:srgbClr val="4E5865"/>
                </a:solidFill>
                <a:ea typeface="Roboto Condensed Light" panose="02000000000000000000" pitchFamily="2" charset="0"/>
              </a:rPr>
              <a:t>40GB GPU mem.</a:t>
            </a:r>
            <a:r>
              <a:rPr lang="en-US" sz="1900">
                <a:solidFill>
                  <a:srgbClr val="4E5865"/>
                </a:solidFill>
                <a:ea typeface="Roboto Condensed Light" panose="02000000000000000000" pitchFamily="2" charset="0"/>
              </a:rPr>
              <a:t>), dual HDR IB</a:t>
            </a:r>
          </a:p>
          <a:p>
            <a:pPr marL="171450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sz="1900" i="1">
                <a:solidFill>
                  <a:srgbClr val="4E5865"/>
                </a:solidFill>
                <a:ea typeface="Roboto Condensed Light" panose="02000000000000000000" pitchFamily="2" charset="0"/>
              </a:rPr>
              <a:t>Multi-Instance GPU (MIG)</a:t>
            </a:r>
            <a:r>
              <a:rPr lang="en-US" sz="1900">
                <a:solidFill>
                  <a:srgbClr val="4E5865"/>
                </a:solidFill>
                <a:ea typeface="Roboto Condensed Light" panose="02000000000000000000" pitchFamily="2" charset="0"/>
              </a:rPr>
              <a:t> support to allow running multiple jobs on a single GPU at once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84ABEBB9-AE49-A648-A425-1D1D9C533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211" y="121497"/>
            <a:ext cx="3976914" cy="107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hape 2787">
            <a:extLst>
              <a:ext uri="{FF2B5EF4-FFF2-40B4-BE49-F238E27FC236}">
                <a16:creationId xmlns:a16="http://schemas.microsoft.com/office/drawing/2014/main" id="{7645D09D-9A96-7D41-97DB-C5350DA9C1E1}"/>
              </a:ext>
            </a:extLst>
          </p:cNvPr>
          <p:cNvSpPr/>
          <p:nvPr/>
        </p:nvSpPr>
        <p:spPr>
          <a:xfrm>
            <a:off x="359230" y="855467"/>
            <a:ext cx="489857" cy="4901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86" h="21600" extrusionOk="0">
                <a:moveTo>
                  <a:pt x="11502" y="10309"/>
                </a:moveTo>
                <a:cubicBezTo>
                  <a:pt x="11767" y="10309"/>
                  <a:pt x="11981" y="10090"/>
                  <a:pt x="11981" y="9818"/>
                </a:cubicBezTo>
                <a:cubicBezTo>
                  <a:pt x="11981" y="9547"/>
                  <a:pt x="11767" y="9327"/>
                  <a:pt x="11502" y="9327"/>
                </a:cubicBezTo>
                <a:cubicBezTo>
                  <a:pt x="11237" y="9327"/>
                  <a:pt x="11022" y="9547"/>
                  <a:pt x="11022" y="9818"/>
                </a:cubicBezTo>
                <a:cubicBezTo>
                  <a:pt x="11022" y="10090"/>
                  <a:pt x="11237" y="10309"/>
                  <a:pt x="11502" y="10309"/>
                </a:cubicBezTo>
                <a:moveTo>
                  <a:pt x="15818" y="4909"/>
                </a:moveTo>
                <a:cubicBezTo>
                  <a:pt x="16083" y="4909"/>
                  <a:pt x="16297" y="5129"/>
                  <a:pt x="16297" y="5400"/>
                </a:cubicBezTo>
                <a:cubicBezTo>
                  <a:pt x="16297" y="5672"/>
                  <a:pt x="16083" y="5891"/>
                  <a:pt x="15818" y="5891"/>
                </a:cubicBezTo>
                <a:cubicBezTo>
                  <a:pt x="15553" y="5891"/>
                  <a:pt x="15338" y="5672"/>
                  <a:pt x="15338" y="5400"/>
                </a:cubicBezTo>
                <a:cubicBezTo>
                  <a:pt x="15338" y="5129"/>
                  <a:pt x="15553" y="4909"/>
                  <a:pt x="15818" y="4909"/>
                </a:cubicBezTo>
                <a:moveTo>
                  <a:pt x="15818" y="6873"/>
                </a:moveTo>
                <a:cubicBezTo>
                  <a:pt x="16612" y="6873"/>
                  <a:pt x="17256" y="6213"/>
                  <a:pt x="17256" y="5400"/>
                </a:cubicBezTo>
                <a:cubicBezTo>
                  <a:pt x="17256" y="4587"/>
                  <a:pt x="16612" y="3928"/>
                  <a:pt x="15818" y="3928"/>
                </a:cubicBezTo>
                <a:cubicBezTo>
                  <a:pt x="15023" y="3928"/>
                  <a:pt x="14379" y="4587"/>
                  <a:pt x="14379" y="5400"/>
                </a:cubicBezTo>
                <a:cubicBezTo>
                  <a:pt x="14379" y="6213"/>
                  <a:pt x="15023" y="6873"/>
                  <a:pt x="15818" y="6873"/>
                </a:cubicBezTo>
                <a:moveTo>
                  <a:pt x="12941" y="11782"/>
                </a:moveTo>
                <a:cubicBezTo>
                  <a:pt x="13206" y="11782"/>
                  <a:pt x="13420" y="11562"/>
                  <a:pt x="13420" y="11291"/>
                </a:cubicBezTo>
                <a:cubicBezTo>
                  <a:pt x="13420" y="11020"/>
                  <a:pt x="13206" y="10800"/>
                  <a:pt x="12941" y="10800"/>
                </a:cubicBezTo>
                <a:cubicBezTo>
                  <a:pt x="12675" y="10800"/>
                  <a:pt x="12461" y="11020"/>
                  <a:pt x="12461" y="11291"/>
                </a:cubicBezTo>
                <a:cubicBezTo>
                  <a:pt x="12461" y="11562"/>
                  <a:pt x="12675" y="11782"/>
                  <a:pt x="12941" y="11782"/>
                </a:cubicBezTo>
                <a:moveTo>
                  <a:pt x="10063" y="7855"/>
                </a:moveTo>
                <a:cubicBezTo>
                  <a:pt x="9798" y="7855"/>
                  <a:pt x="9584" y="8074"/>
                  <a:pt x="9584" y="8346"/>
                </a:cubicBezTo>
                <a:cubicBezTo>
                  <a:pt x="9584" y="8617"/>
                  <a:pt x="9798" y="8836"/>
                  <a:pt x="10063" y="8836"/>
                </a:cubicBezTo>
                <a:cubicBezTo>
                  <a:pt x="10328" y="8836"/>
                  <a:pt x="10543" y="8617"/>
                  <a:pt x="10543" y="8346"/>
                </a:cubicBezTo>
                <a:cubicBezTo>
                  <a:pt x="10543" y="8074"/>
                  <a:pt x="10328" y="7855"/>
                  <a:pt x="10063" y="7855"/>
                </a:cubicBezTo>
                <a:moveTo>
                  <a:pt x="1718" y="19842"/>
                </a:moveTo>
                <a:lnTo>
                  <a:pt x="3451" y="15392"/>
                </a:lnTo>
                <a:cubicBezTo>
                  <a:pt x="3684" y="15834"/>
                  <a:pt x="3973" y="16253"/>
                  <a:pt x="4312" y="16642"/>
                </a:cubicBezTo>
                <a:cubicBezTo>
                  <a:pt x="4824" y="17230"/>
                  <a:pt x="5418" y="17711"/>
                  <a:pt x="6061" y="18068"/>
                </a:cubicBezTo>
                <a:cubicBezTo>
                  <a:pt x="6061" y="18068"/>
                  <a:pt x="1718" y="19842"/>
                  <a:pt x="1718" y="19842"/>
                </a:cubicBezTo>
                <a:close/>
                <a:moveTo>
                  <a:pt x="3717" y="12060"/>
                </a:moveTo>
                <a:lnTo>
                  <a:pt x="0" y="21600"/>
                </a:lnTo>
                <a:lnTo>
                  <a:pt x="9319" y="17795"/>
                </a:lnTo>
                <a:cubicBezTo>
                  <a:pt x="9153" y="17815"/>
                  <a:pt x="8987" y="17824"/>
                  <a:pt x="8822" y="17824"/>
                </a:cubicBezTo>
                <a:cubicBezTo>
                  <a:pt x="5971" y="17824"/>
                  <a:pt x="3389" y="15002"/>
                  <a:pt x="3717" y="12060"/>
                </a:cubicBezTo>
                <a:moveTo>
                  <a:pt x="16115" y="10657"/>
                </a:moveTo>
                <a:cubicBezTo>
                  <a:pt x="15925" y="10851"/>
                  <a:pt x="15627" y="11171"/>
                  <a:pt x="15280" y="11542"/>
                </a:cubicBezTo>
                <a:cubicBezTo>
                  <a:pt x="14662" y="12204"/>
                  <a:pt x="13712" y="13221"/>
                  <a:pt x="13147" y="13753"/>
                </a:cubicBezTo>
                <a:lnTo>
                  <a:pt x="7665" y="8141"/>
                </a:lnTo>
                <a:cubicBezTo>
                  <a:pt x="8185" y="7563"/>
                  <a:pt x="9179" y="6590"/>
                  <a:pt x="9825" y="5958"/>
                </a:cubicBezTo>
                <a:cubicBezTo>
                  <a:pt x="10188" y="5603"/>
                  <a:pt x="10500" y="5298"/>
                  <a:pt x="10690" y="5103"/>
                </a:cubicBezTo>
                <a:cubicBezTo>
                  <a:pt x="13284" y="2447"/>
                  <a:pt x="18271" y="993"/>
                  <a:pt x="20136" y="982"/>
                </a:cubicBezTo>
                <a:cubicBezTo>
                  <a:pt x="20132" y="2572"/>
                  <a:pt x="18824" y="7884"/>
                  <a:pt x="16115" y="10657"/>
                </a:cubicBezTo>
                <a:moveTo>
                  <a:pt x="12477" y="14563"/>
                </a:moveTo>
                <a:cubicBezTo>
                  <a:pt x="12127" y="15873"/>
                  <a:pt x="11665" y="17072"/>
                  <a:pt x="11154" y="18035"/>
                </a:cubicBezTo>
                <a:cubicBezTo>
                  <a:pt x="10943" y="17454"/>
                  <a:pt x="10642" y="16798"/>
                  <a:pt x="10214" y="16110"/>
                </a:cubicBezTo>
                <a:cubicBezTo>
                  <a:pt x="10035" y="15823"/>
                  <a:pt x="9728" y="15656"/>
                  <a:pt x="9405" y="15656"/>
                </a:cubicBezTo>
                <a:cubicBezTo>
                  <a:pt x="9329" y="15656"/>
                  <a:pt x="9252" y="15665"/>
                  <a:pt x="9176" y="15684"/>
                </a:cubicBezTo>
                <a:cubicBezTo>
                  <a:pt x="8990" y="15731"/>
                  <a:pt x="8799" y="15755"/>
                  <a:pt x="8610" y="15755"/>
                </a:cubicBezTo>
                <a:cubicBezTo>
                  <a:pt x="7905" y="15755"/>
                  <a:pt x="7217" y="15432"/>
                  <a:pt x="6621" y="14822"/>
                </a:cubicBezTo>
                <a:cubicBezTo>
                  <a:pt x="5861" y="14044"/>
                  <a:pt x="5561" y="13114"/>
                  <a:pt x="5779" y="12206"/>
                </a:cubicBezTo>
                <a:cubicBezTo>
                  <a:pt x="5877" y="11797"/>
                  <a:pt x="5709" y="11370"/>
                  <a:pt x="5363" y="11144"/>
                </a:cubicBezTo>
                <a:cubicBezTo>
                  <a:pt x="4690" y="10706"/>
                  <a:pt x="4050" y="10398"/>
                  <a:pt x="3482" y="10183"/>
                </a:cubicBezTo>
                <a:cubicBezTo>
                  <a:pt x="4423" y="9658"/>
                  <a:pt x="5594" y="9186"/>
                  <a:pt x="6874" y="8827"/>
                </a:cubicBezTo>
                <a:cubicBezTo>
                  <a:pt x="6900" y="8820"/>
                  <a:pt x="6921" y="8803"/>
                  <a:pt x="6946" y="8793"/>
                </a:cubicBezTo>
                <a:lnTo>
                  <a:pt x="12510" y="14490"/>
                </a:lnTo>
                <a:cubicBezTo>
                  <a:pt x="12501" y="14515"/>
                  <a:pt x="12484" y="14536"/>
                  <a:pt x="12477" y="14563"/>
                </a:cubicBezTo>
                <a:moveTo>
                  <a:pt x="20922" y="167"/>
                </a:moveTo>
                <a:cubicBezTo>
                  <a:pt x="20813" y="55"/>
                  <a:pt x="20545" y="0"/>
                  <a:pt x="20157" y="0"/>
                </a:cubicBezTo>
                <a:cubicBezTo>
                  <a:pt x="18131" y="0"/>
                  <a:pt x="12842" y="1511"/>
                  <a:pt x="10012" y="4409"/>
                </a:cubicBezTo>
                <a:cubicBezTo>
                  <a:pt x="9345" y="5092"/>
                  <a:pt x="7134" y="7175"/>
                  <a:pt x="6621" y="7880"/>
                </a:cubicBezTo>
                <a:cubicBezTo>
                  <a:pt x="4961" y="8346"/>
                  <a:pt x="2544" y="9277"/>
                  <a:pt x="1196" y="10657"/>
                </a:cubicBezTo>
                <a:cubicBezTo>
                  <a:pt x="1196" y="10657"/>
                  <a:pt x="2841" y="10663"/>
                  <a:pt x="4848" y="11972"/>
                </a:cubicBezTo>
                <a:cubicBezTo>
                  <a:pt x="4556" y="13190"/>
                  <a:pt x="4926" y="14475"/>
                  <a:pt x="5943" y="15516"/>
                </a:cubicBezTo>
                <a:cubicBezTo>
                  <a:pt x="6735" y="16327"/>
                  <a:pt x="7672" y="16737"/>
                  <a:pt x="8610" y="16737"/>
                </a:cubicBezTo>
                <a:cubicBezTo>
                  <a:pt x="8876" y="16737"/>
                  <a:pt x="9142" y="16704"/>
                  <a:pt x="9405" y="16637"/>
                </a:cubicBezTo>
                <a:cubicBezTo>
                  <a:pt x="10683" y="18692"/>
                  <a:pt x="10690" y="20376"/>
                  <a:pt x="10690" y="20376"/>
                </a:cubicBezTo>
                <a:cubicBezTo>
                  <a:pt x="12038" y="18996"/>
                  <a:pt x="12948" y="16521"/>
                  <a:pt x="13402" y="14822"/>
                </a:cubicBezTo>
                <a:cubicBezTo>
                  <a:pt x="14091" y="14297"/>
                  <a:pt x="16126" y="12034"/>
                  <a:pt x="16793" y="11351"/>
                </a:cubicBezTo>
                <a:cubicBezTo>
                  <a:pt x="20164" y="7900"/>
                  <a:pt x="21600" y="861"/>
                  <a:pt x="20922" y="167"/>
                </a:cubicBezTo>
              </a:path>
            </a:pathLst>
          </a:custGeom>
          <a:solidFill>
            <a:srgbClr val="DB6D3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494A5D-EDF6-D64C-B1F8-6B93165BB3CD}"/>
              </a:ext>
            </a:extLst>
          </p:cNvPr>
          <p:cNvSpPr txBox="1"/>
          <p:nvPr/>
        </p:nvSpPr>
        <p:spPr>
          <a:xfrm>
            <a:off x="3611837" y="1274371"/>
            <a:ext cx="47869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BE" sz="1400">
                <a:solidFill>
                  <a:srgbClr val="AAB2BD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https://www.nvidia.com/en-us/data-center/a100</a:t>
            </a:r>
            <a:endParaRPr lang="en-BE" sz="1400">
              <a:solidFill>
                <a:srgbClr val="AAB2BD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2B4491-1D07-7E46-BA0D-593574043C49}"/>
              </a:ext>
            </a:extLst>
          </p:cNvPr>
          <p:cNvSpPr txBox="1"/>
          <p:nvPr/>
        </p:nvSpPr>
        <p:spPr>
          <a:xfrm>
            <a:off x="1082617" y="456473"/>
            <a:ext cx="1035861" cy="2616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ea typeface="Roboto" panose="02000000000000000000" pitchFamily="2" charset="0"/>
              </a:rPr>
              <a:t>GPU resources</a:t>
            </a:r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C820EB85-6344-BC49-843F-D6B5A7C22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3028" y="6440781"/>
            <a:ext cx="8919965" cy="365125"/>
          </a:xfrm>
        </p:spPr>
        <p:txBody>
          <a:bodyPr/>
          <a:lstStyle/>
          <a:p>
            <a:r>
              <a:rPr lang="en-US" dirty="0"/>
              <a:t>Leveraging the VSC infrastructure for AI workloads – Kenneth Hoste (HPC-</a:t>
            </a:r>
            <a:r>
              <a:rPr lang="en-US" dirty="0" err="1"/>
              <a:t>UGent</a:t>
            </a:r>
            <a:r>
              <a:rPr lang="en-US" dirty="0"/>
              <a:t>, VSC) – Wed Oct 20</a:t>
            </a:r>
            <a:r>
              <a:rPr lang="en-US" baseline="30000" dirty="0"/>
              <a:t>th</a:t>
            </a:r>
            <a:r>
              <a:rPr lang="en-US" dirty="0"/>
              <a:t>, 2021                                             </a:t>
            </a:r>
            <a:fld id="{A2912448-FEEC-49E8-9588-2DF1F90D57C2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050696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BC0CEE91-272A-8945-BBA5-F59CCD74EDAF}"/>
              </a:ext>
            </a:extLst>
          </p:cNvPr>
          <p:cNvSpPr txBox="1"/>
          <p:nvPr/>
        </p:nvSpPr>
        <p:spPr>
          <a:xfrm>
            <a:off x="1028700" y="438991"/>
            <a:ext cx="873957" cy="2616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ea typeface="Roboto" panose="02000000000000000000" pitchFamily="2" charset="0"/>
              </a:rPr>
              <a:t>WHO AM I?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2F3D1E5-3CB1-414D-B40E-C435F5FDBA5E}"/>
              </a:ext>
            </a:extLst>
          </p:cNvPr>
          <p:cNvSpPr txBox="1"/>
          <p:nvPr/>
        </p:nvSpPr>
        <p:spPr>
          <a:xfrm>
            <a:off x="963867" y="803181"/>
            <a:ext cx="26911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a typeface="Roboto" panose="02000000000000000000" pitchFamily="2" charset="0"/>
              </a:rPr>
              <a:t>Kenneth Hoste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BA6A70B-4FC8-1B4E-8979-E9A74A192682}"/>
              </a:ext>
            </a:extLst>
          </p:cNvPr>
          <p:cNvSpPr/>
          <p:nvPr/>
        </p:nvSpPr>
        <p:spPr>
          <a:xfrm>
            <a:off x="963866" y="1572857"/>
            <a:ext cx="9488981" cy="4492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20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4E5865"/>
                </a:solidFill>
                <a:ea typeface="Roboto Condensed Light" panose="02000000000000000000" pitchFamily="2" charset="0"/>
              </a:rPr>
              <a:t>Masters (2005) + PhD (2010) in Computer Science from Ghent University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4E5865"/>
                </a:solidFill>
                <a:ea typeface="Roboto Condensed Light" panose="02000000000000000000" pitchFamily="2" charset="0"/>
              </a:rPr>
              <a:t>Dissertation topic: </a:t>
            </a:r>
            <a:r>
              <a:rPr lang="en-US" sz="2100" i="1" dirty="0">
                <a:solidFill>
                  <a:srgbClr val="4E5865"/>
                </a:solidFill>
                <a:ea typeface="Roboto Condensed Light" panose="02000000000000000000" pitchFamily="2" charset="0"/>
              </a:rPr>
              <a:t>“Analysis, Estimation and Optimization of Computer System Performance Using Machine Learning”</a:t>
            </a:r>
          </a:p>
          <a:p>
            <a:pPr marL="171450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rgbClr val="4E5865"/>
                </a:solidFill>
                <a:ea typeface="Roboto Condensed Light" panose="02000000000000000000" pitchFamily="2" charset="0"/>
              </a:rPr>
              <a:t>HPC system administrator at Ghent University + VSC since 2010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4E5865"/>
                </a:solidFill>
                <a:ea typeface="Roboto Condensed Light" panose="02000000000000000000" pitchFamily="2" charset="0"/>
              </a:rPr>
              <a:t>Main tasks: user support, software installations, training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4E5865"/>
                </a:solidFill>
                <a:ea typeface="Roboto Condensed Light" panose="02000000000000000000" pitchFamily="2" charset="0"/>
              </a:rPr>
              <a:t>Lead developer of EasyBuild (tool to install scientific software on HPC systems)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4E5865"/>
                </a:solidFill>
                <a:ea typeface="Roboto Condensed Light" panose="02000000000000000000" pitchFamily="2" charset="0"/>
              </a:rPr>
              <a:t>Big fan of open source software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4D966943-562A-EB45-99AC-B6DB02E65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3028" y="6440781"/>
            <a:ext cx="8919965" cy="365125"/>
          </a:xfrm>
        </p:spPr>
        <p:txBody>
          <a:bodyPr/>
          <a:lstStyle/>
          <a:p>
            <a:r>
              <a:rPr lang="en-US" dirty="0"/>
              <a:t>Leveraging the VSC infrastructure for AI workloads – Kenneth Hoste (HPC-</a:t>
            </a:r>
            <a:r>
              <a:rPr lang="en-US" dirty="0" err="1"/>
              <a:t>UGent</a:t>
            </a:r>
            <a:r>
              <a:rPr lang="en-US" dirty="0"/>
              <a:t>, VSC) – Wed Oct 20</a:t>
            </a:r>
            <a:r>
              <a:rPr lang="en-US" baseline="30000" dirty="0"/>
              <a:t>th</a:t>
            </a:r>
            <a:r>
              <a:rPr lang="en-US" dirty="0"/>
              <a:t>, 2021                                             </a:t>
            </a:r>
            <a:fld id="{A2912448-FEEC-49E8-9588-2DF1F90D57C2}" type="slidenum">
              <a:rPr lang="en-US" smtClean="0"/>
              <a:t>2</a:t>
            </a:fld>
            <a:endParaRPr lang="en-US" dirty="0"/>
          </a:p>
        </p:txBody>
      </p:sp>
      <p:sp>
        <p:nvSpPr>
          <p:cNvPr id="12" name="Shape 2557">
            <a:extLst>
              <a:ext uri="{FF2B5EF4-FFF2-40B4-BE49-F238E27FC236}">
                <a16:creationId xmlns:a16="http://schemas.microsoft.com/office/drawing/2014/main" id="{D9186FF8-0652-7A43-A03E-8E3C3DD62630}"/>
              </a:ext>
            </a:extLst>
          </p:cNvPr>
          <p:cNvSpPr/>
          <p:nvPr/>
        </p:nvSpPr>
        <p:spPr>
          <a:xfrm>
            <a:off x="502024" y="916126"/>
            <a:ext cx="368950" cy="368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991" y="6559"/>
                </a:moveTo>
                <a:cubicBezTo>
                  <a:pt x="12727" y="6341"/>
                  <a:pt x="12420" y="6172"/>
                  <a:pt x="12078" y="6058"/>
                </a:cubicBezTo>
                <a:cubicBezTo>
                  <a:pt x="11737" y="5946"/>
                  <a:pt x="11367" y="5889"/>
                  <a:pt x="10978" y="5889"/>
                </a:cubicBezTo>
                <a:cubicBezTo>
                  <a:pt x="10477" y="5889"/>
                  <a:pt x="10025" y="5967"/>
                  <a:pt x="9633" y="6120"/>
                </a:cubicBezTo>
                <a:cubicBezTo>
                  <a:pt x="9239" y="6275"/>
                  <a:pt x="8900" y="6494"/>
                  <a:pt x="8623" y="6771"/>
                </a:cubicBezTo>
                <a:cubicBezTo>
                  <a:pt x="8346" y="7049"/>
                  <a:pt x="8133" y="7392"/>
                  <a:pt x="7992" y="7788"/>
                </a:cubicBezTo>
                <a:cubicBezTo>
                  <a:pt x="7853" y="8180"/>
                  <a:pt x="7782" y="8620"/>
                  <a:pt x="7782" y="9096"/>
                </a:cubicBezTo>
                <a:lnTo>
                  <a:pt x="7782" y="9217"/>
                </a:lnTo>
                <a:lnTo>
                  <a:pt x="8880" y="9217"/>
                </a:lnTo>
                <a:lnTo>
                  <a:pt x="8877" y="9093"/>
                </a:lnTo>
                <a:cubicBezTo>
                  <a:pt x="8868" y="8767"/>
                  <a:pt x="8908" y="8461"/>
                  <a:pt x="8993" y="8187"/>
                </a:cubicBezTo>
                <a:cubicBezTo>
                  <a:pt x="9079" y="7914"/>
                  <a:pt x="9207" y="7675"/>
                  <a:pt x="9377" y="7473"/>
                </a:cubicBezTo>
                <a:cubicBezTo>
                  <a:pt x="9545" y="7274"/>
                  <a:pt x="9762" y="7115"/>
                  <a:pt x="10024" y="7000"/>
                </a:cubicBezTo>
                <a:cubicBezTo>
                  <a:pt x="10287" y="6884"/>
                  <a:pt x="10594" y="6827"/>
                  <a:pt x="10937" y="6827"/>
                </a:cubicBezTo>
                <a:cubicBezTo>
                  <a:pt x="11182" y="6827"/>
                  <a:pt x="11418" y="6868"/>
                  <a:pt x="11639" y="6950"/>
                </a:cubicBezTo>
                <a:cubicBezTo>
                  <a:pt x="11858" y="7032"/>
                  <a:pt x="12053" y="7146"/>
                  <a:pt x="12218" y="7289"/>
                </a:cubicBezTo>
                <a:cubicBezTo>
                  <a:pt x="12381" y="7431"/>
                  <a:pt x="12512" y="7605"/>
                  <a:pt x="12609" y="7808"/>
                </a:cubicBezTo>
                <a:cubicBezTo>
                  <a:pt x="12704" y="8011"/>
                  <a:pt x="12752" y="8236"/>
                  <a:pt x="12752" y="8478"/>
                </a:cubicBezTo>
                <a:cubicBezTo>
                  <a:pt x="12752" y="8797"/>
                  <a:pt x="12674" y="9089"/>
                  <a:pt x="12519" y="9350"/>
                </a:cubicBezTo>
                <a:cubicBezTo>
                  <a:pt x="12359" y="9618"/>
                  <a:pt x="12154" y="9865"/>
                  <a:pt x="11913" y="10082"/>
                </a:cubicBezTo>
                <a:cubicBezTo>
                  <a:pt x="11624" y="10337"/>
                  <a:pt x="11374" y="10568"/>
                  <a:pt x="11170" y="10771"/>
                </a:cubicBezTo>
                <a:cubicBezTo>
                  <a:pt x="10959" y="10979"/>
                  <a:pt x="10789" y="11200"/>
                  <a:pt x="10662" y="11428"/>
                </a:cubicBezTo>
                <a:cubicBezTo>
                  <a:pt x="10534" y="11657"/>
                  <a:pt x="10441" y="11916"/>
                  <a:pt x="10385" y="12199"/>
                </a:cubicBezTo>
                <a:cubicBezTo>
                  <a:pt x="10329" y="12478"/>
                  <a:pt x="10305" y="12827"/>
                  <a:pt x="10315" y="13237"/>
                </a:cubicBezTo>
                <a:lnTo>
                  <a:pt x="10318" y="13355"/>
                </a:lnTo>
                <a:lnTo>
                  <a:pt x="11407" y="13355"/>
                </a:lnTo>
                <a:lnTo>
                  <a:pt x="11410" y="13237"/>
                </a:lnTo>
                <a:cubicBezTo>
                  <a:pt x="11418" y="12838"/>
                  <a:pt x="11436" y="12531"/>
                  <a:pt x="11463" y="12322"/>
                </a:cubicBezTo>
                <a:cubicBezTo>
                  <a:pt x="11488" y="12125"/>
                  <a:pt x="11538" y="11956"/>
                  <a:pt x="11611" y="11821"/>
                </a:cubicBezTo>
                <a:cubicBezTo>
                  <a:pt x="11687" y="11684"/>
                  <a:pt x="11803" y="11541"/>
                  <a:pt x="11959" y="11399"/>
                </a:cubicBezTo>
                <a:cubicBezTo>
                  <a:pt x="12127" y="11245"/>
                  <a:pt x="12351" y="11031"/>
                  <a:pt x="12630" y="10762"/>
                </a:cubicBezTo>
                <a:cubicBezTo>
                  <a:pt x="12979" y="10441"/>
                  <a:pt x="13270" y="10102"/>
                  <a:pt x="13495" y="9753"/>
                </a:cubicBezTo>
                <a:cubicBezTo>
                  <a:pt x="13729" y="9393"/>
                  <a:pt x="13847" y="8952"/>
                  <a:pt x="13847" y="8439"/>
                </a:cubicBezTo>
                <a:cubicBezTo>
                  <a:pt x="13847" y="8038"/>
                  <a:pt x="13770" y="7675"/>
                  <a:pt x="13618" y="7362"/>
                </a:cubicBezTo>
                <a:cubicBezTo>
                  <a:pt x="13467" y="7050"/>
                  <a:pt x="13256" y="6780"/>
                  <a:pt x="12991" y="6559"/>
                </a:cubicBezTo>
                <a:moveTo>
                  <a:pt x="10179" y="15706"/>
                </a:moveTo>
                <a:lnTo>
                  <a:pt x="11558" y="15706"/>
                </a:lnTo>
                <a:lnTo>
                  <a:pt x="11558" y="14072"/>
                </a:lnTo>
                <a:lnTo>
                  <a:pt x="10179" y="14072"/>
                </a:lnTo>
                <a:cubicBezTo>
                  <a:pt x="10179" y="14072"/>
                  <a:pt x="10179" y="15706"/>
                  <a:pt x="10179" y="15706"/>
                </a:cubicBezTo>
                <a:close/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</a:path>
            </a:pathLst>
          </a:custGeom>
          <a:solidFill>
            <a:srgbClr val="DB6D3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dirty="0">
              <a:latin typeface="Lato" charset="0"/>
              <a:ea typeface="Lato" charset="0"/>
              <a:cs typeface="Lato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F13128-5DD0-A743-9B5E-655133A7A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3581" y="21469"/>
            <a:ext cx="2163249" cy="2171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28C449-C6DE-EC4E-A1FD-2EEA570D6C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7683" y="4865152"/>
            <a:ext cx="1479176" cy="5541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321C44A-1C1E-3842-9FFB-3774FA15B39B}"/>
              </a:ext>
            </a:extLst>
          </p:cNvPr>
          <p:cNvSpPr txBox="1"/>
          <p:nvPr/>
        </p:nvSpPr>
        <p:spPr>
          <a:xfrm>
            <a:off x="10094259" y="5419295"/>
            <a:ext cx="20260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BE" sz="1600" i="1">
                <a:solidFill>
                  <a:srgbClr val="DB6D3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https://easybuild.io</a:t>
            </a:r>
            <a:endParaRPr lang="en-BE" sz="1600" i="1">
              <a:solidFill>
                <a:srgbClr val="DB6D3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E1169B-C19C-F74C-92FB-25B9B67E62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7416" y="312512"/>
            <a:ext cx="1106020" cy="959721"/>
          </a:xfrm>
          <a:prstGeom prst="rect">
            <a:avLst/>
          </a:prstGeom>
        </p:spPr>
      </p:pic>
      <p:pic>
        <p:nvPicPr>
          <p:cNvPr id="14338" name="Picture 2" descr="Twitter Logo, Twitter Symbol, Meaning, History and Evolution">
            <a:extLst>
              <a:ext uri="{FF2B5EF4-FFF2-40B4-BE49-F238E27FC236}">
                <a16:creationId xmlns:a16="http://schemas.microsoft.com/office/drawing/2014/main" id="{43472930-6A79-5540-B169-15C10E14D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6554" y="2156848"/>
            <a:ext cx="372626" cy="331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9484F6-911C-3146-9425-BBDAA72792E7}"/>
              </a:ext>
            </a:extLst>
          </p:cNvPr>
          <p:cNvSpPr txBox="1"/>
          <p:nvPr/>
        </p:nvSpPr>
        <p:spPr>
          <a:xfrm>
            <a:off x="10799180" y="2062870"/>
            <a:ext cx="1321103" cy="792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BE" sz="1600" i="1" dirty="0">
                <a:solidFill>
                  <a:srgbClr val="DB6D32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@kehoste</a:t>
            </a:r>
            <a:endParaRPr lang="en-BE" sz="1600" i="1" dirty="0">
              <a:solidFill>
                <a:srgbClr val="DB6D32"/>
              </a:solidFill>
            </a:endParaRPr>
          </a:p>
          <a:p>
            <a:pPr>
              <a:lnSpc>
                <a:spcPct val="150000"/>
              </a:lnSpc>
            </a:pPr>
            <a:r>
              <a:rPr lang="en-BE" sz="1600" i="1" dirty="0">
                <a:solidFill>
                  <a:srgbClr val="DB6D32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@boegel</a:t>
            </a:r>
            <a:endParaRPr lang="en-BE" sz="1600" i="1" dirty="0">
              <a:solidFill>
                <a:srgbClr val="DB6D32"/>
              </a:solidFill>
            </a:endParaRPr>
          </a:p>
        </p:txBody>
      </p:sp>
      <p:pic>
        <p:nvPicPr>
          <p:cNvPr id="2050" name="Picture 2" descr="GitHub logo PNG">
            <a:extLst>
              <a:ext uri="{FF2B5EF4-FFF2-40B4-BE49-F238E27FC236}">
                <a16:creationId xmlns:a16="http://schemas.microsoft.com/office/drawing/2014/main" id="{2E41462D-04D7-B14D-8F73-DF17157A6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84878" y="2495402"/>
            <a:ext cx="417219" cy="41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9FE54538-851F-6F45-AE19-789AEBBB9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667" y="244780"/>
            <a:ext cx="3976914" cy="107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716503"/>
      </p:ext>
    </p:extLst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BC0CEE91-272A-8945-BBA5-F59CCD74EDAF}"/>
              </a:ext>
            </a:extLst>
          </p:cNvPr>
          <p:cNvSpPr txBox="1"/>
          <p:nvPr/>
        </p:nvSpPr>
        <p:spPr>
          <a:xfrm>
            <a:off x="1062504" y="363707"/>
            <a:ext cx="994183" cy="2616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sz="1100" b="1">
                <a:solidFill>
                  <a:schemeClr val="bg1"/>
                </a:solidFill>
                <a:ea typeface="Roboto" panose="02000000000000000000" pitchFamily="2" charset="0"/>
              </a:rPr>
              <a:t>GPU software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2F3D1E5-3CB1-414D-B40E-C435F5FDBA5E}"/>
              </a:ext>
            </a:extLst>
          </p:cNvPr>
          <p:cNvSpPr txBox="1"/>
          <p:nvPr/>
        </p:nvSpPr>
        <p:spPr>
          <a:xfrm>
            <a:off x="957742" y="723867"/>
            <a:ext cx="109610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accent6">
                    <a:lumMod val="50000"/>
                  </a:schemeClr>
                </a:solidFill>
                <a:ea typeface="Roboto" panose="02000000000000000000" pitchFamily="2" charset="0"/>
              </a:rPr>
              <a:t>Programming Models, Libraries, Applications for GPU platforms</a:t>
            </a:r>
          </a:p>
        </p:txBody>
      </p:sp>
      <p:sp>
        <p:nvSpPr>
          <p:cNvPr id="10" name="Shape 2684">
            <a:extLst>
              <a:ext uri="{FF2B5EF4-FFF2-40B4-BE49-F238E27FC236}">
                <a16:creationId xmlns:a16="http://schemas.microsoft.com/office/drawing/2014/main" id="{217EF72E-A577-F84A-A2C6-4E622A59BEAE}"/>
              </a:ext>
            </a:extLst>
          </p:cNvPr>
          <p:cNvSpPr/>
          <p:nvPr/>
        </p:nvSpPr>
        <p:spPr>
          <a:xfrm>
            <a:off x="283029" y="745691"/>
            <a:ext cx="480855" cy="481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40" extrusionOk="0">
                <a:moveTo>
                  <a:pt x="4418" y="19095"/>
                </a:moveTo>
                <a:lnTo>
                  <a:pt x="5400" y="19095"/>
                </a:lnTo>
                <a:lnTo>
                  <a:pt x="5400" y="18117"/>
                </a:lnTo>
                <a:lnTo>
                  <a:pt x="4418" y="18117"/>
                </a:lnTo>
                <a:cubicBezTo>
                  <a:pt x="4418" y="18117"/>
                  <a:pt x="4418" y="19095"/>
                  <a:pt x="4418" y="19095"/>
                </a:cubicBezTo>
                <a:close/>
                <a:moveTo>
                  <a:pt x="6382" y="16160"/>
                </a:moveTo>
                <a:lnTo>
                  <a:pt x="5400" y="16160"/>
                </a:lnTo>
                <a:lnTo>
                  <a:pt x="5400" y="17139"/>
                </a:lnTo>
                <a:lnTo>
                  <a:pt x="6382" y="17139"/>
                </a:lnTo>
                <a:cubicBezTo>
                  <a:pt x="6382" y="17139"/>
                  <a:pt x="6382" y="16160"/>
                  <a:pt x="6382" y="16160"/>
                </a:cubicBezTo>
                <a:close/>
                <a:moveTo>
                  <a:pt x="2455" y="19095"/>
                </a:moveTo>
                <a:lnTo>
                  <a:pt x="3436" y="19095"/>
                </a:lnTo>
                <a:lnTo>
                  <a:pt x="3436" y="18117"/>
                </a:lnTo>
                <a:lnTo>
                  <a:pt x="2455" y="18117"/>
                </a:lnTo>
                <a:cubicBezTo>
                  <a:pt x="2455" y="18117"/>
                  <a:pt x="2455" y="19095"/>
                  <a:pt x="2455" y="19095"/>
                </a:cubicBezTo>
                <a:close/>
                <a:moveTo>
                  <a:pt x="4418" y="16160"/>
                </a:moveTo>
                <a:lnTo>
                  <a:pt x="2455" y="16160"/>
                </a:lnTo>
                <a:lnTo>
                  <a:pt x="2455" y="17139"/>
                </a:lnTo>
                <a:lnTo>
                  <a:pt x="4418" y="17139"/>
                </a:lnTo>
                <a:cubicBezTo>
                  <a:pt x="4418" y="17139"/>
                  <a:pt x="4418" y="16160"/>
                  <a:pt x="4418" y="16160"/>
                </a:cubicBezTo>
                <a:close/>
                <a:moveTo>
                  <a:pt x="3436" y="12248"/>
                </a:moveTo>
                <a:lnTo>
                  <a:pt x="2455" y="12248"/>
                </a:lnTo>
                <a:lnTo>
                  <a:pt x="2455" y="13226"/>
                </a:lnTo>
                <a:lnTo>
                  <a:pt x="3436" y="13226"/>
                </a:lnTo>
                <a:cubicBezTo>
                  <a:pt x="3436" y="13226"/>
                  <a:pt x="3436" y="12248"/>
                  <a:pt x="3436" y="12248"/>
                </a:cubicBezTo>
                <a:close/>
                <a:moveTo>
                  <a:pt x="3436" y="14204"/>
                </a:moveTo>
                <a:lnTo>
                  <a:pt x="2455" y="14204"/>
                </a:lnTo>
                <a:lnTo>
                  <a:pt x="2455" y="15182"/>
                </a:lnTo>
                <a:lnTo>
                  <a:pt x="3436" y="15182"/>
                </a:lnTo>
                <a:cubicBezTo>
                  <a:pt x="3436" y="15182"/>
                  <a:pt x="3436" y="14204"/>
                  <a:pt x="3436" y="14204"/>
                </a:cubicBezTo>
                <a:close/>
                <a:moveTo>
                  <a:pt x="6382" y="19095"/>
                </a:moveTo>
                <a:lnTo>
                  <a:pt x="13255" y="19095"/>
                </a:lnTo>
                <a:lnTo>
                  <a:pt x="13255" y="18117"/>
                </a:lnTo>
                <a:lnTo>
                  <a:pt x="6382" y="18117"/>
                </a:lnTo>
                <a:cubicBezTo>
                  <a:pt x="6382" y="18117"/>
                  <a:pt x="6382" y="19095"/>
                  <a:pt x="6382" y="19095"/>
                </a:cubicBezTo>
                <a:close/>
                <a:moveTo>
                  <a:pt x="18164" y="15182"/>
                </a:moveTo>
                <a:lnTo>
                  <a:pt x="19145" y="15182"/>
                </a:lnTo>
                <a:lnTo>
                  <a:pt x="19145" y="14204"/>
                </a:lnTo>
                <a:lnTo>
                  <a:pt x="18164" y="14204"/>
                </a:lnTo>
                <a:cubicBezTo>
                  <a:pt x="18164" y="14204"/>
                  <a:pt x="18164" y="15182"/>
                  <a:pt x="18164" y="15182"/>
                </a:cubicBezTo>
                <a:close/>
                <a:moveTo>
                  <a:pt x="5400" y="14204"/>
                </a:moveTo>
                <a:lnTo>
                  <a:pt x="4418" y="14204"/>
                </a:lnTo>
                <a:lnTo>
                  <a:pt x="4418" y="15182"/>
                </a:lnTo>
                <a:lnTo>
                  <a:pt x="5400" y="15182"/>
                </a:lnTo>
                <a:cubicBezTo>
                  <a:pt x="5400" y="15182"/>
                  <a:pt x="5400" y="14204"/>
                  <a:pt x="5400" y="14204"/>
                </a:cubicBezTo>
                <a:close/>
                <a:moveTo>
                  <a:pt x="14236" y="16160"/>
                </a:moveTo>
                <a:lnTo>
                  <a:pt x="13255" y="16160"/>
                </a:lnTo>
                <a:lnTo>
                  <a:pt x="13255" y="17139"/>
                </a:lnTo>
                <a:lnTo>
                  <a:pt x="14236" y="17139"/>
                </a:lnTo>
                <a:cubicBezTo>
                  <a:pt x="14236" y="17139"/>
                  <a:pt x="14236" y="16160"/>
                  <a:pt x="14236" y="16160"/>
                </a:cubicBezTo>
                <a:close/>
                <a:moveTo>
                  <a:pt x="20618" y="19584"/>
                </a:moveTo>
                <a:cubicBezTo>
                  <a:pt x="20618" y="20124"/>
                  <a:pt x="20178" y="20562"/>
                  <a:pt x="19636" y="20562"/>
                </a:cubicBezTo>
                <a:lnTo>
                  <a:pt x="1964" y="20562"/>
                </a:lnTo>
                <a:cubicBezTo>
                  <a:pt x="1421" y="20562"/>
                  <a:pt x="982" y="20124"/>
                  <a:pt x="982" y="19584"/>
                </a:cubicBezTo>
                <a:lnTo>
                  <a:pt x="982" y="11759"/>
                </a:lnTo>
                <a:cubicBezTo>
                  <a:pt x="982" y="11219"/>
                  <a:pt x="1421" y="10781"/>
                  <a:pt x="1964" y="10781"/>
                </a:cubicBezTo>
                <a:lnTo>
                  <a:pt x="19636" y="10781"/>
                </a:lnTo>
                <a:cubicBezTo>
                  <a:pt x="20178" y="10781"/>
                  <a:pt x="20618" y="11219"/>
                  <a:pt x="20618" y="11759"/>
                </a:cubicBezTo>
                <a:cubicBezTo>
                  <a:pt x="20618" y="11759"/>
                  <a:pt x="20618" y="19584"/>
                  <a:pt x="20618" y="19584"/>
                </a:cubicBezTo>
                <a:close/>
                <a:moveTo>
                  <a:pt x="19636" y="9803"/>
                </a:moveTo>
                <a:lnTo>
                  <a:pt x="10965" y="9803"/>
                </a:lnTo>
                <a:cubicBezTo>
                  <a:pt x="10831" y="9456"/>
                  <a:pt x="10774" y="9056"/>
                  <a:pt x="10870" y="8651"/>
                </a:cubicBezTo>
                <a:cubicBezTo>
                  <a:pt x="11059" y="7853"/>
                  <a:pt x="11782" y="7224"/>
                  <a:pt x="12961" y="6833"/>
                </a:cubicBezTo>
                <a:cubicBezTo>
                  <a:pt x="14940" y="6175"/>
                  <a:pt x="15841" y="4938"/>
                  <a:pt x="16249" y="4015"/>
                </a:cubicBezTo>
                <a:cubicBezTo>
                  <a:pt x="16747" y="2886"/>
                  <a:pt x="16801" y="1546"/>
                  <a:pt x="16396" y="335"/>
                </a:cubicBezTo>
                <a:cubicBezTo>
                  <a:pt x="16310" y="79"/>
                  <a:pt x="16032" y="-60"/>
                  <a:pt x="15774" y="25"/>
                </a:cubicBezTo>
                <a:cubicBezTo>
                  <a:pt x="15517" y="112"/>
                  <a:pt x="15378" y="388"/>
                  <a:pt x="15464" y="644"/>
                </a:cubicBezTo>
                <a:cubicBezTo>
                  <a:pt x="16091" y="2519"/>
                  <a:pt x="15480" y="4964"/>
                  <a:pt x="12650" y="5904"/>
                </a:cubicBezTo>
                <a:cubicBezTo>
                  <a:pt x="10733" y="6542"/>
                  <a:pt x="10105" y="7627"/>
                  <a:pt x="9915" y="8427"/>
                </a:cubicBezTo>
                <a:cubicBezTo>
                  <a:pt x="9809" y="8876"/>
                  <a:pt x="9824" y="9351"/>
                  <a:pt x="9937" y="9803"/>
                </a:cubicBezTo>
                <a:lnTo>
                  <a:pt x="1964" y="9803"/>
                </a:lnTo>
                <a:cubicBezTo>
                  <a:pt x="879" y="9803"/>
                  <a:pt x="0" y="10679"/>
                  <a:pt x="0" y="11759"/>
                </a:cubicBezTo>
                <a:lnTo>
                  <a:pt x="0" y="19584"/>
                </a:lnTo>
                <a:cubicBezTo>
                  <a:pt x="0" y="20664"/>
                  <a:pt x="879" y="21540"/>
                  <a:pt x="1964" y="21540"/>
                </a:cubicBezTo>
                <a:lnTo>
                  <a:pt x="19636" y="21540"/>
                </a:lnTo>
                <a:cubicBezTo>
                  <a:pt x="20721" y="21540"/>
                  <a:pt x="21600" y="20664"/>
                  <a:pt x="21600" y="19584"/>
                </a:cubicBezTo>
                <a:lnTo>
                  <a:pt x="21600" y="11759"/>
                </a:lnTo>
                <a:cubicBezTo>
                  <a:pt x="21600" y="10679"/>
                  <a:pt x="20721" y="9803"/>
                  <a:pt x="19636" y="9803"/>
                </a:cubicBezTo>
                <a:moveTo>
                  <a:pt x="17182" y="17139"/>
                </a:moveTo>
                <a:lnTo>
                  <a:pt x="19145" y="17139"/>
                </a:lnTo>
                <a:lnTo>
                  <a:pt x="19145" y="16160"/>
                </a:lnTo>
                <a:lnTo>
                  <a:pt x="17182" y="16160"/>
                </a:lnTo>
                <a:cubicBezTo>
                  <a:pt x="17182" y="16160"/>
                  <a:pt x="17182" y="17139"/>
                  <a:pt x="17182" y="17139"/>
                </a:cubicBezTo>
                <a:close/>
                <a:moveTo>
                  <a:pt x="14236" y="19095"/>
                </a:moveTo>
                <a:lnTo>
                  <a:pt x="15218" y="19095"/>
                </a:lnTo>
                <a:lnTo>
                  <a:pt x="15218" y="18117"/>
                </a:lnTo>
                <a:lnTo>
                  <a:pt x="14236" y="18117"/>
                </a:lnTo>
                <a:cubicBezTo>
                  <a:pt x="14236" y="18117"/>
                  <a:pt x="14236" y="19095"/>
                  <a:pt x="14236" y="19095"/>
                </a:cubicBezTo>
                <a:close/>
                <a:moveTo>
                  <a:pt x="16200" y="19095"/>
                </a:moveTo>
                <a:lnTo>
                  <a:pt x="17182" y="19095"/>
                </a:lnTo>
                <a:lnTo>
                  <a:pt x="17182" y="18117"/>
                </a:lnTo>
                <a:lnTo>
                  <a:pt x="16200" y="18117"/>
                </a:lnTo>
                <a:cubicBezTo>
                  <a:pt x="16200" y="18117"/>
                  <a:pt x="16200" y="19095"/>
                  <a:pt x="16200" y="19095"/>
                </a:cubicBezTo>
                <a:close/>
                <a:moveTo>
                  <a:pt x="18164" y="19095"/>
                </a:moveTo>
                <a:lnTo>
                  <a:pt x="19145" y="19095"/>
                </a:lnTo>
                <a:lnTo>
                  <a:pt x="19145" y="18117"/>
                </a:lnTo>
                <a:lnTo>
                  <a:pt x="18164" y="18117"/>
                </a:lnTo>
                <a:cubicBezTo>
                  <a:pt x="18164" y="18117"/>
                  <a:pt x="18164" y="19095"/>
                  <a:pt x="18164" y="19095"/>
                </a:cubicBezTo>
                <a:close/>
                <a:moveTo>
                  <a:pt x="16200" y="16160"/>
                </a:moveTo>
                <a:lnTo>
                  <a:pt x="15218" y="16160"/>
                </a:lnTo>
                <a:lnTo>
                  <a:pt x="15218" y="17139"/>
                </a:lnTo>
                <a:lnTo>
                  <a:pt x="16200" y="17139"/>
                </a:lnTo>
                <a:cubicBezTo>
                  <a:pt x="16200" y="17139"/>
                  <a:pt x="16200" y="16160"/>
                  <a:pt x="16200" y="16160"/>
                </a:cubicBezTo>
                <a:close/>
                <a:moveTo>
                  <a:pt x="18164" y="13226"/>
                </a:moveTo>
                <a:lnTo>
                  <a:pt x="19145" y="13226"/>
                </a:lnTo>
                <a:lnTo>
                  <a:pt x="19145" y="12248"/>
                </a:lnTo>
                <a:lnTo>
                  <a:pt x="18164" y="12248"/>
                </a:lnTo>
                <a:cubicBezTo>
                  <a:pt x="18164" y="12248"/>
                  <a:pt x="18164" y="13226"/>
                  <a:pt x="18164" y="13226"/>
                </a:cubicBezTo>
                <a:close/>
                <a:moveTo>
                  <a:pt x="13255" y="12248"/>
                </a:moveTo>
                <a:lnTo>
                  <a:pt x="12273" y="12248"/>
                </a:lnTo>
                <a:lnTo>
                  <a:pt x="12273" y="13226"/>
                </a:lnTo>
                <a:lnTo>
                  <a:pt x="13255" y="13226"/>
                </a:lnTo>
                <a:cubicBezTo>
                  <a:pt x="13255" y="13226"/>
                  <a:pt x="13255" y="12248"/>
                  <a:pt x="13255" y="12248"/>
                </a:cubicBezTo>
                <a:close/>
                <a:moveTo>
                  <a:pt x="13255" y="14204"/>
                </a:moveTo>
                <a:lnTo>
                  <a:pt x="12273" y="14204"/>
                </a:lnTo>
                <a:lnTo>
                  <a:pt x="12273" y="15182"/>
                </a:lnTo>
                <a:lnTo>
                  <a:pt x="13255" y="15182"/>
                </a:lnTo>
                <a:cubicBezTo>
                  <a:pt x="13255" y="15182"/>
                  <a:pt x="13255" y="14204"/>
                  <a:pt x="13255" y="14204"/>
                </a:cubicBezTo>
                <a:close/>
                <a:moveTo>
                  <a:pt x="15218" y="14204"/>
                </a:moveTo>
                <a:lnTo>
                  <a:pt x="14236" y="14204"/>
                </a:lnTo>
                <a:lnTo>
                  <a:pt x="14236" y="15182"/>
                </a:lnTo>
                <a:lnTo>
                  <a:pt x="15218" y="15182"/>
                </a:lnTo>
                <a:cubicBezTo>
                  <a:pt x="15218" y="15182"/>
                  <a:pt x="15218" y="14204"/>
                  <a:pt x="15218" y="14204"/>
                </a:cubicBezTo>
                <a:close/>
                <a:moveTo>
                  <a:pt x="17182" y="14204"/>
                </a:moveTo>
                <a:lnTo>
                  <a:pt x="16200" y="14204"/>
                </a:lnTo>
                <a:lnTo>
                  <a:pt x="16200" y="15182"/>
                </a:lnTo>
                <a:lnTo>
                  <a:pt x="17182" y="15182"/>
                </a:lnTo>
                <a:cubicBezTo>
                  <a:pt x="17182" y="15182"/>
                  <a:pt x="17182" y="14204"/>
                  <a:pt x="17182" y="14204"/>
                </a:cubicBezTo>
                <a:close/>
                <a:moveTo>
                  <a:pt x="15218" y="12248"/>
                </a:moveTo>
                <a:lnTo>
                  <a:pt x="14236" y="12248"/>
                </a:lnTo>
                <a:lnTo>
                  <a:pt x="14236" y="13226"/>
                </a:lnTo>
                <a:lnTo>
                  <a:pt x="15218" y="13226"/>
                </a:lnTo>
                <a:cubicBezTo>
                  <a:pt x="15218" y="13226"/>
                  <a:pt x="15218" y="12248"/>
                  <a:pt x="15218" y="12248"/>
                </a:cubicBezTo>
                <a:close/>
                <a:moveTo>
                  <a:pt x="17182" y="12248"/>
                </a:moveTo>
                <a:lnTo>
                  <a:pt x="16200" y="12248"/>
                </a:lnTo>
                <a:lnTo>
                  <a:pt x="16200" y="13226"/>
                </a:lnTo>
                <a:lnTo>
                  <a:pt x="17182" y="13226"/>
                </a:lnTo>
                <a:cubicBezTo>
                  <a:pt x="17182" y="13226"/>
                  <a:pt x="17182" y="12248"/>
                  <a:pt x="17182" y="12248"/>
                </a:cubicBezTo>
                <a:close/>
                <a:moveTo>
                  <a:pt x="11291" y="12248"/>
                </a:moveTo>
                <a:lnTo>
                  <a:pt x="10309" y="12248"/>
                </a:lnTo>
                <a:lnTo>
                  <a:pt x="10309" y="13226"/>
                </a:lnTo>
                <a:lnTo>
                  <a:pt x="11291" y="13226"/>
                </a:lnTo>
                <a:cubicBezTo>
                  <a:pt x="11291" y="13226"/>
                  <a:pt x="11291" y="12248"/>
                  <a:pt x="11291" y="12248"/>
                </a:cubicBezTo>
                <a:close/>
                <a:moveTo>
                  <a:pt x="5400" y="12248"/>
                </a:moveTo>
                <a:lnTo>
                  <a:pt x="4418" y="12248"/>
                </a:lnTo>
                <a:lnTo>
                  <a:pt x="4418" y="13226"/>
                </a:lnTo>
                <a:lnTo>
                  <a:pt x="5400" y="13226"/>
                </a:lnTo>
                <a:cubicBezTo>
                  <a:pt x="5400" y="13226"/>
                  <a:pt x="5400" y="12248"/>
                  <a:pt x="5400" y="12248"/>
                </a:cubicBezTo>
                <a:close/>
                <a:moveTo>
                  <a:pt x="7364" y="17139"/>
                </a:moveTo>
                <a:lnTo>
                  <a:pt x="8345" y="17139"/>
                </a:lnTo>
                <a:lnTo>
                  <a:pt x="8345" y="16160"/>
                </a:lnTo>
                <a:lnTo>
                  <a:pt x="7364" y="16160"/>
                </a:lnTo>
                <a:cubicBezTo>
                  <a:pt x="7364" y="16160"/>
                  <a:pt x="7364" y="17139"/>
                  <a:pt x="7364" y="17139"/>
                </a:cubicBezTo>
                <a:close/>
                <a:moveTo>
                  <a:pt x="7364" y="14204"/>
                </a:moveTo>
                <a:lnTo>
                  <a:pt x="6382" y="14204"/>
                </a:lnTo>
                <a:lnTo>
                  <a:pt x="6382" y="15182"/>
                </a:lnTo>
                <a:lnTo>
                  <a:pt x="7364" y="15182"/>
                </a:lnTo>
                <a:cubicBezTo>
                  <a:pt x="7364" y="15182"/>
                  <a:pt x="7364" y="14204"/>
                  <a:pt x="7364" y="14204"/>
                </a:cubicBezTo>
                <a:close/>
                <a:moveTo>
                  <a:pt x="7364" y="12248"/>
                </a:moveTo>
                <a:lnTo>
                  <a:pt x="6382" y="12248"/>
                </a:lnTo>
                <a:lnTo>
                  <a:pt x="6382" y="13226"/>
                </a:lnTo>
                <a:lnTo>
                  <a:pt x="7364" y="13226"/>
                </a:lnTo>
                <a:cubicBezTo>
                  <a:pt x="7364" y="13226"/>
                  <a:pt x="7364" y="12248"/>
                  <a:pt x="7364" y="12248"/>
                </a:cubicBezTo>
                <a:close/>
                <a:moveTo>
                  <a:pt x="9327" y="14204"/>
                </a:moveTo>
                <a:lnTo>
                  <a:pt x="8345" y="14204"/>
                </a:lnTo>
                <a:lnTo>
                  <a:pt x="8345" y="15182"/>
                </a:lnTo>
                <a:lnTo>
                  <a:pt x="9327" y="15182"/>
                </a:lnTo>
                <a:cubicBezTo>
                  <a:pt x="9327" y="15182"/>
                  <a:pt x="9327" y="14204"/>
                  <a:pt x="9327" y="14204"/>
                </a:cubicBezTo>
                <a:close/>
                <a:moveTo>
                  <a:pt x="11291" y="14204"/>
                </a:moveTo>
                <a:lnTo>
                  <a:pt x="10309" y="14204"/>
                </a:lnTo>
                <a:lnTo>
                  <a:pt x="10309" y="15182"/>
                </a:lnTo>
                <a:lnTo>
                  <a:pt x="11291" y="15182"/>
                </a:lnTo>
                <a:cubicBezTo>
                  <a:pt x="11291" y="15182"/>
                  <a:pt x="11291" y="14204"/>
                  <a:pt x="11291" y="14204"/>
                </a:cubicBezTo>
                <a:close/>
                <a:moveTo>
                  <a:pt x="9327" y="12248"/>
                </a:moveTo>
                <a:lnTo>
                  <a:pt x="8345" y="12248"/>
                </a:lnTo>
                <a:lnTo>
                  <a:pt x="8345" y="13226"/>
                </a:lnTo>
                <a:lnTo>
                  <a:pt x="9327" y="13226"/>
                </a:lnTo>
                <a:cubicBezTo>
                  <a:pt x="9327" y="13226"/>
                  <a:pt x="9327" y="12248"/>
                  <a:pt x="9327" y="12248"/>
                </a:cubicBezTo>
                <a:close/>
                <a:moveTo>
                  <a:pt x="11291" y="17139"/>
                </a:moveTo>
                <a:lnTo>
                  <a:pt x="12273" y="17139"/>
                </a:lnTo>
                <a:lnTo>
                  <a:pt x="12273" y="16160"/>
                </a:lnTo>
                <a:lnTo>
                  <a:pt x="11291" y="16160"/>
                </a:lnTo>
                <a:cubicBezTo>
                  <a:pt x="11291" y="16160"/>
                  <a:pt x="11291" y="17139"/>
                  <a:pt x="11291" y="17139"/>
                </a:cubicBezTo>
                <a:close/>
                <a:moveTo>
                  <a:pt x="9327" y="17139"/>
                </a:moveTo>
                <a:lnTo>
                  <a:pt x="10309" y="17139"/>
                </a:lnTo>
                <a:lnTo>
                  <a:pt x="10309" y="16160"/>
                </a:lnTo>
                <a:lnTo>
                  <a:pt x="9327" y="16160"/>
                </a:lnTo>
                <a:cubicBezTo>
                  <a:pt x="9327" y="16160"/>
                  <a:pt x="9327" y="17139"/>
                  <a:pt x="9327" y="17139"/>
                </a:cubicBezTo>
                <a:close/>
              </a:path>
            </a:pathLst>
          </a:custGeom>
          <a:solidFill>
            <a:srgbClr val="DB6D3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latin typeface="Lato" charset="0"/>
              <a:ea typeface="Lato" charset="0"/>
              <a:cs typeface="Lato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EB60684-ED95-DB4B-869D-03B420FA5373}"/>
              </a:ext>
            </a:extLst>
          </p:cNvPr>
          <p:cNvCxnSpPr/>
          <p:nvPr/>
        </p:nvCxnSpPr>
        <p:spPr>
          <a:xfrm flipH="1">
            <a:off x="6087036" y="1392130"/>
            <a:ext cx="8964" cy="478872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4C14679-E889-8547-8D01-3DB6585B65FC}"/>
              </a:ext>
            </a:extLst>
          </p:cNvPr>
          <p:cNvCxnSpPr>
            <a:cxnSpLocks/>
          </p:cNvCxnSpPr>
          <p:nvPr/>
        </p:nvCxnSpPr>
        <p:spPr>
          <a:xfrm>
            <a:off x="560295" y="3684494"/>
            <a:ext cx="1105348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B670901-BB8B-3B44-A93C-D4849D14C3BE}"/>
              </a:ext>
            </a:extLst>
          </p:cNvPr>
          <p:cNvGrpSpPr/>
          <p:nvPr/>
        </p:nvGrpSpPr>
        <p:grpSpPr>
          <a:xfrm>
            <a:off x="4790702" y="3401239"/>
            <a:ext cx="2497604" cy="708027"/>
            <a:chOff x="4790702" y="3401239"/>
            <a:chExt cx="2497604" cy="70802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D35263A-2995-E640-A25F-A4CC210A7645}"/>
                </a:ext>
              </a:extLst>
            </p:cNvPr>
            <p:cNvSpPr/>
            <p:nvPr/>
          </p:nvSpPr>
          <p:spPr>
            <a:xfrm>
              <a:off x="4790702" y="3401239"/>
              <a:ext cx="2497604" cy="708027"/>
            </a:xfrm>
            <a:prstGeom prst="rect">
              <a:avLst/>
            </a:prstGeom>
            <a:solidFill>
              <a:schemeClr val="bg1">
                <a:alpha val="8046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pic>
          <p:nvPicPr>
            <p:cNvPr id="21" name="Picture 8" descr="Python - Logos Download">
              <a:extLst>
                <a:ext uri="{FF2B5EF4-FFF2-40B4-BE49-F238E27FC236}">
                  <a16:creationId xmlns:a16="http://schemas.microsoft.com/office/drawing/2014/main" id="{2AD62831-185B-394F-B05F-6B06528DB4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6012" y="3513398"/>
              <a:ext cx="1564474" cy="454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6" descr="GitHub - isocpp/logos: C++ logos created for isocpp.org">
              <a:extLst>
                <a:ext uri="{FF2B5EF4-FFF2-40B4-BE49-F238E27FC236}">
                  <a16:creationId xmlns:a16="http://schemas.microsoft.com/office/drawing/2014/main" id="{FE891453-FE0B-3242-8E96-396F4653D8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9917" y="3446507"/>
              <a:ext cx="443598" cy="4986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BC1BD93-421A-744A-B952-A50E21A73CBC}"/>
              </a:ext>
            </a:extLst>
          </p:cNvPr>
          <p:cNvGrpSpPr/>
          <p:nvPr/>
        </p:nvGrpSpPr>
        <p:grpSpPr>
          <a:xfrm>
            <a:off x="921765" y="3656452"/>
            <a:ext cx="4241827" cy="2163665"/>
            <a:chOff x="921765" y="3656452"/>
            <a:chExt cx="4241827" cy="216366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C0C1AB2-1460-D440-84A3-C01325BBC680}"/>
                </a:ext>
              </a:extLst>
            </p:cNvPr>
            <p:cNvSpPr/>
            <p:nvPr/>
          </p:nvSpPr>
          <p:spPr>
            <a:xfrm>
              <a:off x="1438124" y="3656452"/>
              <a:ext cx="3679853" cy="5952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sz="1900" b="1">
                  <a:solidFill>
                    <a:srgbClr val="4E5865"/>
                  </a:solidFill>
                  <a:ea typeface="Roboto Condensed Light" panose="02000000000000000000" pitchFamily="2" charset="0"/>
                </a:rPr>
                <a:t>Deep Learning frameworks</a:t>
              </a:r>
            </a:p>
          </p:txBody>
        </p:sp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E8039A49-FA30-9844-BE67-2F32F2A7DA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8295" y="4357934"/>
              <a:ext cx="927330" cy="7724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GitHub - bharathgs/Awesome-pytorch-list: A comprehensive ...">
              <a:extLst>
                <a:ext uri="{FF2B5EF4-FFF2-40B4-BE49-F238E27FC236}">
                  <a16:creationId xmlns:a16="http://schemas.microsoft.com/office/drawing/2014/main" id="{9EB80B0E-6594-C04C-B777-F71F2425E8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7347" y="4526250"/>
              <a:ext cx="2232398" cy="446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Keras for Beginners: Implementing a Recurrent Neural ...">
              <a:extLst>
                <a:ext uri="{FF2B5EF4-FFF2-40B4-BE49-F238E27FC236}">
                  <a16:creationId xmlns:a16="http://schemas.microsoft.com/office/drawing/2014/main" id="{0F897D63-F711-4B47-AE2E-F4BDE01AAD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765" y="5468711"/>
              <a:ext cx="1140118" cy="330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>
              <a:extLst>
                <a:ext uri="{FF2B5EF4-FFF2-40B4-BE49-F238E27FC236}">
                  <a16:creationId xmlns:a16="http://schemas.microsoft.com/office/drawing/2014/main" id="{F06A9A7E-4509-DF44-AD0E-2DA5BED33A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3513" y="5467538"/>
              <a:ext cx="1000628" cy="342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58B8E5E-62F6-9C4C-BAE1-1B806C17D213}"/>
                </a:ext>
              </a:extLst>
            </p:cNvPr>
            <p:cNvSpPr txBox="1"/>
            <p:nvPr/>
          </p:nvSpPr>
          <p:spPr>
            <a:xfrm>
              <a:off x="4127731" y="5420007"/>
              <a:ext cx="10358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2000"/>
                <a:t>MIOpen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7010EC6-4A64-1F46-99D0-AAB8C5E2E267}"/>
              </a:ext>
            </a:extLst>
          </p:cNvPr>
          <p:cNvGrpSpPr/>
          <p:nvPr/>
        </p:nvGrpSpPr>
        <p:grpSpPr>
          <a:xfrm>
            <a:off x="159080" y="1198717"/>
            <a:ext cx="5396372" cy="2376739"/>
            <a:chOff x="159080" y="1198717"/>
            <a:chExt cx="5396372" cy="237673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A6A0CEF-2039-A441-A364-9076B2D3F44C}"/>
                </a:ext>
              </a:extLst>
            </p:cNvPr>
            <p:cNvSpPr/>
            <p:nvPr/>
          </p:nvSpPr>
          <p:spPr>
            <a:xfrm>
              <a:off x="1305859" y="1198717"/>
              <a:ext cx="3944385" cy="5952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sz="1900" b="1">
                  <a:solidFill>
                    <a:srgbClr val="4E5865"/>
                  </a:solidFill>
                  <a:ea typeface="Roboto Condensed Light" panose="02000000000000000000" pitchFamily="2" charset="0"/>
                </a:rPr>
                <a:t>Low-level (programming languages)</a:t>
              </a:r>
            </a:p>
          </p:txBody>
        </p:sp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5AEFE7C8-E7BC-0246-93BC-03F137819E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943" b="90244" l="7143" r="94089">
                          <a14:foregroundMark x1="7635" y1="10569" x2="90640" y2="15447"/>
                          <a14:foregroundMark x1="90640" y1="15447" x2="92118" y2="74390"/>
                          <a14:foregroundMark x1="92118" y1="74390" x2="86207" y2="89837"/>
                          <a14:foregroundMark x1="86207" y1="89837" x2="11576" y2="87805"/>
                          <a14:foregroundMark x1="11576" y1="87805" x2="8867" y2="71545"/>
                          <a14:foregroundMark x1="8867" y1="71545" x2="7143" y2="11789"/>
                          <a14:foregroundMark x1="5419" y1="16260" x2="6158" y2="82520"/>
                          <a14:foregroundMark x1="6158" y1="82520" x2="17734" y2="90650"/>
                          <a14:foregroundMark x1="17734" y1="90650" x2="21429" y2="90244"/>
                          <a14:foregroundMark x1="36453" y1="26829" x2="47291" y2="31707"/>
                          <a14:foregroundMark x1="47291" y1="31707" x2="56897" y2="29268"/>
                          <a14:foregroundMark x1="56897" y1="29268" x2="58374" y2="45122"/>
                          <a14:foregroundMark x1="58374" y1="45122" x2="61576" y2="26423"/>
                          <a14:foregroundMark x1="61576" y1="26423" x2="69458" y2="34959"/>
                          <a14:foregroundMark x1="69458" y1="34959" x2="81527" y2="28862"/>
                          <a14:foregroundMark x1="81527" y1="28862" x2="78571" y2="46748"/>
                          <a14:foregroundMark x1="78571" y1="46748" x2="75369" y2="31707"/>
                          <a14:foregroundMark x1="75369" y1="31707" x2="83251" y2="38618"/>
                          <a14:foregroundMark x1="37685" y1="30894" x2="41626" y2="38211"/>
                          <a14:foregroundMark x1="44335" y1="34146" x2="43842" y2="41870"/>
                          <a14:foregroundMark x1="32759" y1="58537" x2="23645" y2="62602"/>
                          <a14:foregroundMark x1="23645" y1="62602" x2="24384" y2="78049"/>
                          <a14:foregroundMark x1="24384" y1="78049" x2="33744" y2="74390"/>
                          <a14:foregroundMark x1="33744" y1="74390" x2="33990" y2="73577"/>
                          <a14:foregroundMark x1="39409" y1="58537" x2="41626" y2="73577"/>
                          <a14:foregroundMark x1="41626" y1="73577" x2="48768" y2="63415"/>
                          <a14:foregroundMark x1="48768" y1="63415" x2="48276" y2="58537"/>
                          <a14:foregroundMark x1="52463" y1="58943" x2="53202" y2="75203"/>
                          <a14:foregroundMark x1="53202" y1="75203" x2="61576" y2="67886"/>
                          <a14:foregroundMark x1="61576" y1="67886" x2="52709" y2="57724"/>
                          <a14:foregroundMark x1="52709" y1="57724" x2="59852" y2="68293"/>
                          <a14:foregroundMark x1="59852" y1="68293" x2="57635" y2="61382"/>
                          <a14:foregroundMark x1="39409" y1="75610" x2="48030" y2="68293"/>
                          <a14:foregroundMark x1="48030" y1="68293" x2="47783" y2="68293"/>
                          <a14:foregroundMark x1="70936" y1="56911" x2="66502" y2="77236"/>
                          <a14:foregroundMark x1="69704" y1="60569" x2="75369" y2="76423"/>
                          <a14:foregroundMark x1="66010" y1="74797" x2="78325" y2="74797"/>
                          <a14:foregroundMark x1="91626" y1="10569" x2="94335" y2="58130"/>
                          <a14:foregroundMark x1="94335" y1="58130" x2="91872" y2="88618"/>
                          <a14:foregroundMark x1="91872" y1="88618" x2="87438" y2="89837"/>
                          <a14:foregroundMark x1="89901" y1="10163" x2="30542" y2="10569"/>
                          <a14:foregroundMark x1="91133" y1="8943" x2="94089" y2="16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861" y="2083389"/>
              <a:ext cx="1046987" cy="6343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61E9613-693A-7846-9FA2-F5A2BBFDACD1}"/>
                </a:ext>
              </a:extLst>
            </p:cNvPr>
            <p:cNvSpPr txBox="1"/>
            <p:nvPr/>
          </p:nvSpPr>
          <p:spPr>
            <a:xfrm flipH="1">
              <a:off x="4504037" y="2203831"/>
              <a:ext cx="10514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BE" sz="2400"/>
                <a:t>HIP</a:t>
              </a:r>
            </a:p>
          </p:txBody>
        </p:sp>
        <p:pic>
          <p:nvPicPr>
            <p:cNvPr id="2058" name="Picture 10">
              <a:extLst>
                <a:ext uri="{FF2B5EF4-FFF2-40B4-BE49-F238E27FC236}">
                  <a16:creationId xmlns:a16="http://schemas.microsoft.com/office/drawing/2014/main" id="{F8E2D149-C9C0-0C4F-B2CF-84B20A3962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1176" y="2097779"/>
              <a:ext cx="1312370" cy="595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FB00E57-5820-024C-AA2D-08C856734F70}"/>
                </a:ext>
              </a:extLst>
            </p:cNvPr>
            <p:cNvGrpSpPr/>
            <p:nvPr/>
          </p:nvGrpSpPr>
          <p:grpSpPr>
            <a:xfrm>
              <a:off x="1062504" y="3175346"/>
              <a:ext cx="2468983" cy="400110"/>
              <a:chOff x="2593513" y="2993277"/>
              <a:chExt cx="2468983" cy="400110"/>
            </a:xfrm>
          </p:grpSpPr>
          <p:pic>
            <p:nvPicPr>
              <p:cNvPr id="2060" name="Picture 12" descr="PIC">
                <a:extLst>
                  <a:ext uri="{FF2B5EF4-FFF2-40B4-BE49-F238E27FC236}">
                    <a16:creationId xmlns:a16="http://schemas.microsoft.com/office/drawing/2014/main" id="{043DCA8D-07D2-254C-9DC5-741F69EA85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93513" y="3068729"/>
                <a:ext cx="1116183" cy="2924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C20A6E8-F35A-5F42-BFE9-8E4060EFA0BC}"/>
                  </a:ext>
                </a:extLst>
              </p:cNvPr>
              <p:cNvSpPr txBox="1"/>
              <p:nvPr/>
            </p:nvSpPr>
            <p:spPr>
              <a:xfrm flipH="1">
                <a:off x="3750128" y="2993277"/>
                <a:ext cx="131236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BE" sz="2000"/>
                  <a:t>(offload)</a:t>
                </a:r>
              </a:p>
            </p:txBody>
          </p:sp>
        </p:grpSp>
        <p:pic>
          <p:nvPicPr>
            <p:cNvPr id="2064" name="Picture 16" descr="OpenACC Courses | NVIDIA Developer">
              <a:extLst>
                <a:ext uri="{FF2B5EF4-FFF2-40B4-BE49-F238E27FC236}">
                  <a16:creationId xmlns:a16="http://schemas.microsoft.com/office/drawing/2014/main" id="{1B6ECA43-904E-B24A-A602-31716232DC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53" t="21956" r="8935" b="33127"/>
            <a:stretch/>
          </p:blipFill>
          <p:spPr bwMode="auto">
            <a:xfrm>
              <a:off x="3630488" y="2967941"/>
              <a:ext cx="1307100" cy="304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1057368-58BB-FF40-A633-E80D2C92D224}"/>
                </a:ext>
              </a:extLst>
            </p:cNvPr>
            <p:cNvSpPr/>
            <p:nvPr/>
          </p:nvSpPr>
          <p:spPr>
            <a:xfrm>
              <a:off x="159080" y="2548220"/>
              <a:ext cx="1971175" cy="462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sz="1400" b="1" i="1">
                  <a:solidFill>
                    <a:srgbClr val="DB6D32"/>
                  </a:solidFill>
                  <a:ea typeface="Roboto Condensed Light" panose="02000000000000000000" pitchFamily="2" charset="0"/>
                </a:rPr>
                <a:t>(only for NVIDIA GPUs!)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6ACC4BE-3127-8547-8732-152B2B481A5F}"/>
              </a:ext>
            </a:extLst>
          </p:cNvPr>
          <p:cNvGrpSpPr/>
          <p:nvPr/>
        </p:nvGrpSpPr>
        <p:grpSpPr>
          <a:xfrm>
            <a:off x="6478896" y="1271560"/>
            <a:ext cx="5339531" cy="2241838"/>
            <a:chOff x="6478896" y="1271560"/>
            <a:chExt cx="5339531" cy="224183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0DE5885-DC95-8544-8C2D-CD692166ACBB}"/>
                </a:ext>
              </a:extLst>
            </p:cNvPr>
            <p:cNvSpPr/>
            <p:nvPr/>
          </p:nvSpPr>
          <p:spPr>
            <a:xfrm>
              <a:off x="7170514" y="1271560"/>
              <a:ext cx="3679853" cy="5952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sz="1900" b="1">
                  <a:solidFill>
                    <a:srgbClr val="4E5865"/>
                  </a:solidFill>
                  <a:ea typeface="Roboto Condensed Light" panose="02000000000000000000" pitchFamily="2" charset="0"/>
                </a:rPr>
                <a:t>Higher-level libraries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924F0A4-748B-1649-88CC-054B2337B68C}"/>
                </a:ext>
              </a:extLst>
            </p:cNvPr>
            <p:cNvGrpSpPr/>
            <p:nvPr/>
          </p:nvGrpSpPr>
          <p:grpSpPr>
            <a:xfrm>
              <a:off x="7527133" y="1985468"/>
              <a:ext cx="1794842" cy="762850"/>
              <a:chOff x="6518060" y="2034027"/>
              <a:chExt cx="1794842" cy="762850"/>
            </a:xfrm>
          </p:grpSpPr>
          <p:pic>
            <p:nvPicPr>
              <p:cNvPr id="2052" name="Picture 4" descr="RAPIDS Branding and Guides | RAPIDS">
                <a:extLst>
                  <a:ext uri="{FF2B5EF4-FFF2-40B4-BE49-F238E27FC236}">
                    <a16:creationId xmlns:a16="http://schemas.microsoft.com/office/drawing/2014/main" id="{1884C3C3-17EF-AD42-AF38-854A680387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27024" y="2034027"/>
                <a:ext cx="1776915" cy="6533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50B2892-4490-CE41-B8E8-B87E55BD1169}"/>
                  </a:ext>
                </a:extLst>
              </p:cNvPr>
              <p:cNvSpPr txBox="1"/>
              <p:nvPr/>
            </p:nvSpPr>
            <p:spPr>
              <a:xfrm>
                <a:off x="6518060" y="2489100"/>
                <a:ext cx="179484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BE" sz="1400" i="1">
                    <a:solidFill>
                      <a:srgbClr val="DB6D32"/>
                    </a:solidFill>
                    <a:hlinkClick r:id="rId15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https://rapids.ai</a:t>
                </a:r>
                <a:endParaRPr lang="en-BE" sz="1400" i="1">
                  <a:solidFill>
                    <a:srgbClr val="DB6D32"/>
                  </a:solidFill>
                </a:endParaRPr>
              </a:p>
            </p:txBody>
          </p:sp>
        </p:grpSp>
        <p:pic>
          <p:nvPicPr>
            <p:cNvPr id="2068" name="Picture 20">
              <a:extLst>
                <a:ext uri="{FF2B5EF4-FFF2-40B4-BE49-F238E27FC236}">
                  <a16:creationId xmlns:a16="http://schemas.microsoft.com/office/drawing/2014/main" id="{5701FAC1-E7A5-0249-99B6-60FDB6768D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25581" y="2875440"/>
              <a:ext cx="1392846" cy="5961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6B5F78E-51B6-4445-96D0-38FF9262E597}"/>
                </a:ext>
              </a:extLst>
            </p:cNvPr>
            <p:cNvSpPr txBox="1"/>
            <p:nvPr/>
          </p:nvSpPr>
          <p:spPr>
            <a:xfrm>
              <a:off x="6541191" y="1441524"/>
              <a:ext cx="8659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/>
                <a:t>cuBLAS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6C7EEDD-5D0C-8643-952D-424CD1C7CA66}"/>
                </a:ext>
              </a:extLst>
            </p:cNvPr>
            <p:cNvSpPr txBox="1"/>
            <p:nvPr/>
          </p:nvSpPr>
          <p:spPr>
            <a:xfrm>
              <a:off x="6617333" y="1750617"/>
              <a:ext cx="7280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/>
                <a:t>cuFFT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A35F3B1-65A4-5643-A5DF-86D9F9A3BDB7}"/>
                </a:ext>
              </a:extLst>
            </p:cNvPr>
            <p:cNvSpPr txBox="1"/>
            <p:nvPr/>
          </p:nvSpPr>
          <p:spPr>
            <a:xfrm>
              <a:off x="6634965" y="2098286"/>
              <a:ext cx="6992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/>
                <a:t>cuML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569397E-7FCD-F546-93A6-49177FB08982}"/>
                </a:ext>
              </a:extLst>
            </p:cNvPr>
            <p:cNvSpPr txBox="1"/>
            <p:nvPr/>
          </p:nvSpPr>
          <p:spPr>
            <a:xfrm>
              <a:off x="6478896" y="2413039"/>
              <a:ext cx="979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/>
                <a:t>cuGraph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A909F97-F3F2-E640-B08F-5DA48346CF5C}"/>
                </a:ext>
              </a:extLst>
            </p:cNvPr>
            <p:cNvSpPr txBox="1"/>
            <p:nvPr/>
          </p:nvSpPr>
          <p:spPr>
            <a:xfrm>
              <a:off x="6660612" y="271765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/>
                <a:t>cuDF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6C024CDD-6DFA-1A4B-B854-58CF9F25792A}"/>
                </a:ext>
              </a:extLst>
            </p:cNvPr>
            <p:cNvSpPr/>
            <p:nvPr/>
          </p:nvSpPr>
          <p:spPr>
            <a:xfrm>
              <a:off x="6818962" y="3001926"/>
              <a:ext cx="1971175" cy="462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sz="1400" b="1" i="1">
                  <a:solidFill>
                    <a:srgbClr val="DB6D32"/>
                  </a:solidFill>
                  <a:ea typeface="Roboto Condensed Light" panose="02000000000000000000" pitchFamily="2" charset="0"/>
                </a:rPr>
                <a:t>(only for NVIDIA GPUs!)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5ECCF7E-40E5-AD42-802C-1C4D55A8E8E3}"/>
                </a:ext>
              </a:extLst>
            </p:cNvPr>
            <p:cNvSpPr txBox="1"/>
            <p:nvPr/>
          </p:nvSpPr>
          <p:spPr>
            <a:xfrm>
              <a:off x="6818962" y="2894310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/>
                <a:t>…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DFFD5DE-7FB1-4E4B-BAB5-316FB68702AB}"/>
                </a:ext>
              </a:extLst>
            </p:cNvPr>
            <p:cNvGrpSpPr/>
            <p:nvPr/>
          </p:nvGrpSpPr>
          <p:grpSpPr>
            <a:xfrm>
              <a:off x="9534319" y="2300273"/>
              <a:ext cx="1430389" cy="514646"/>
              <a:chOff x="9204473" y="2946068"/>
              <a:chExt cx="1430389" cy="514646"/>
            </a:xfrm>
          </p:grpSpPr>
          <p:pic>
            <p:nvPicPr>
              <p:cNvPr id="2070" name="Picture 22" descr="Kokkos">
                <a:extLst>
                  <a:ext uri="{FF2B5EF4-FFF2-40B4-BE49-F238E27FC236}">
                    <a16:creationId xmlns:a16="http://schemas.microsoft.com/office/drawing/2014/main" id="{DFFF6D5C-CD11-8742-8626-40D39D053E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04473" y="2946068"/>
                <a:ext cx="514646" cy="5146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1BBE137A-1C99-9543-BABC-558F97249BA6}"/>
                  </a:ext>
                </a:extLst>
              </p:cNvPr>
              <p:cNvSpPr txBox="1"/>
              <p:nvPr/>
            </p:nvSpPr>
            <p:spPr>
              <a:xfrm flipH="1">
                <a:off x="9583447" y="2965137"/>
                <a:ext cx="105141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BE" sz="2400"/>
                  <a:t>Kokkos</a:t>
                </a:r>
              </a:p>
            </p:txBody>
          </p:sp>
        </p:grp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E081E44-BA46-8E41-8283-8C8EC6F50A05}"/>
                </a:ext>
              </a:extLst>
            </p:cNvPr>
            <p:cNvCxnSpPr/>
            <p:nvPr/>
          </p:nvCxnSpPr>
          <p:spPr>
            <a:xfrm>
              <a:off x="9313012" y="1985468"/>
              <a:ext cx="0" cy="152793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6D99084C-ED92-374A-BBC5-EB37FFA31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019" b="91512" l="2273" r="96628">
                          <a14:foregroundMark x1="13783" y1="11936" x2="5718" y2="28647"/>
                          <a14:foregroundMark x1="5718" y1="28647" x2="3812" y2="44828"/>
                          <a14:foregroundMark x1="3812" y1="44828" x2="7551" y2="49337"/>
                          <a14:foregroundMark x1="7551" y1="49337" x2="14883" y2="38462"/>
                          <a14:foregroundMark x1="14883" y1="38462" x2="15982" y2="54642"/>
                          <a14:foregroundMark x1="15982" y1="54642" x2="11364" y2="79841"/>
                          <a14:foregroundMark x1="3739" y1="27586" x2="2419" y2="41379"/>
                          <a14:foregroundMark x1="2419" y1="41379" x2="3739" y2="50398"/>
                          <a14:foregroundMark x1="8138" y1="92042" x2="9384" y2="86472"/>
                          <a14:foregroundMark x1="26613" y1="27056" x2="26686" y2="72679"/>
                          <a14:foregroundMark x1="43402" y1="41910" x2="44428" y2="66844"/>
                          <a14:foregroundMark x1="60557" y1="37931" x2="64150" y2="44032"/>
                          <a14:foregroundMark x1="64150" y1="44032" x2="63416" y2="69496"/>
                          <a14:foregroundMark x1="77053" y1="23342" x2="76979" y2="47745"/>
                          <a14:foregroundMark x1="93328" y1="37931" x2="96628" y2="48276"/>
                          <a14:foregroundMark x1="96628" y1="48276" x2="95968" y2="70822"/>
                          <a14:foregroundMark x1="11364" y1="9019" x2="12977" y2="954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432098" y="1791399"/>
              <a:ext cx="1326776" cy="366712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993623E-8A10-144B-8BBD-AA3C5D4EF39F}"/>
              </a:ext>
            </a:extLst>
          </p:cNvPr>
          <p:cNvGrpSpPr/>
          <p:nvPr/>
        </p:nvGrpSpPr>
        <p:grpSpPr>
          <a:xfrm>
            <a:off x="6731861" y="3592928"/>
            <a:ext cx="5027013" cy="2422651"/>
            <a:chOff x="6731861" y="3592928"/>
            <a:chExt cx="5027013" cy="242265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C6CD51D-5A59-794C-8015-EF4771742C40}"/>
                </a:ext>
              </a:extLst>
            </p:cNvPr>
            <p:cNvSpPr/>
            <p:nvPr/>
          </p:nvSpPr>
          <p:spPr>
            <a:xfrm>
              <a:off x="7170513" y="3592928"/>
              <a:ext cx="3679853" cy="59522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sz="1900" b="1">
                  <a:solidFill>
                    <a:srgbClr val="4E5865"/>
                  </a:solidFill>
                  <a:ea typeface="Roboto Condensed Light" panose="02000000000000000000" pitchFamily="2" charset="0"/>
                </a:rPr>
                <a:t>Applications</a:t>
              </a:r>
            </a:p>
          </p:txBody>
        </p:sp>
        <p:pic>
          <p:nvPicPr>
            <p:cNvPr id="2078" name="Picture 30" descr="Gromacs — Отдел суперкомпьютерного моделирования ...">
              <a:extLst>
                <a:ext uri="{FF2B5EF4-FFF2-40B4-BE49-F238E27FC236}">
                  <a16:creationId xmlns:a16="http://schemas.microsoft.com/office/drawing/2014/main" id="{14647174-B0E9-5A42-92AA-07FF38F2F6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4799" r="97059">
                          <a14:foregroundMark x1="89474" y1="40465" x2="94892" y2="37442"/>
                          <a14:foregroundMark x1="94892" y1="37442" x2="94892" y2="37209"/>
                          <a14:foregroundMark x1="95511" y1="50465" x2="96440" y2="70000"/>
                          <a14:foregroundMark x1="96440" y1="70000" x2="93963" y2="76744"/>
                          <a14:foregroundMark x1="96749" y1="37674" x2="95511" y2="38140"/>
                          <a14:foregroundMark x1="95975" y1="51163" x2="96285" y2="50930"/>
                          <a14:foregroundMark x1="96594" y1="57209" x2="96749" y2="60698"/>
                          <a14:foregroundMark x1="96749" y1="56512" x2="96594" y2="61628"/>
                          <a14:foregroundMark x1="96594" y1="56279" x2="97059" y2="62326"/>
                          <a14:foregroundMark x1="68421" y1="37209" x2="65015" y2="37209"/>
                          <a14:foregroundMark x1="59598" y1="37442" x2="56966" y2="37442"/>
                          <a14:foregroundMark x1="47678" y1="37674" x2="48762" y2="37674"/>
                          <a14:foregroundMark x1="41796" y1="37674" x2="41950" y2="41163"/>
                          <a14:foregroundMark x1="30650" y1="40233" x2="30341" y2="44651"/>
                          <a14:foregroundMark x1="16099" y1="37442" x2="19195" y2="37674"/>
                          <a14:foregroundMark x1="4799" y1="43953" x2="5108" y2="38605"/>
                          <a14:foregroundMark x1="80805" y1="51163" x2="83282" y2="495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60152" y="3855591"/>
              <a:ext cx="2498722" cy="1663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18F7589-ED28-5441-929D-4165D6C91222}"/>
                </a:ext>
              </a:extLst>
            </p:cNvPr>
            <p:cNvSpPr txBox="1"/>
            <p:nvPr/>
          </p:nvSpPr>
          <p:spPr>
            <a:xfrm flipH="1">
              <a:off x="6731861" y="4270753"/>
              <a:ext cx="19402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BE" sz="2400"/>
                <a:t>AlphaFold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96669364-0F68-504C-A5D2-FCDF1F296316}"/>
                </a:ext>
              </a:extLst>
            </p:cNvPr>
            <p:cNvGrpSpPr/>
            <p:nvPr/>
          </p:nvGrpSpPr>
          <p:grpSpPr>
            <a:xfrm>
              <a:off x="6818962" y="4751881"/>
              <a:ext cx="1759469" cy="536895"/>
              <a:chOff x="6572784" y="5024087"/>
              <a:chExt cx="2989202" cy="912141"/>
            </a:xfrm>
          </p:grpSpPr>
          <p:pic>
            <p:nvPicPr>
              <p:cNvPr id="2080" name="Picture 32">
                <a:extLst>
                  <a:ext uri="{FF2B5EF4-FFF2-40B4-BE49-F238E27FC236}">
                    <a16:creationId xmlns:a16="http://schemas.microsoft.com/office/drawing/2014/main" id="{08CE6D20-C6C1-2A41-AA9B-12F574D487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72784" y="5272751"/>
                <a:ext cx="2946152" cy="6634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CEF2E01A-2D8A-194B-AC03-BD65510F7169}"/>
                  </a:ext>
                </a:extLst>
              </p:cNvPr>
              <p:cNvSpPr/>
              <p:nvPr/>
            </p:nvSpPr>
            <p:spPr>
              <a:xfrm>
                <a:off x="7804549" y="5024087"/>
                <a:ext cx="1757437" cy="3864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</p:grp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5691CE29-60C6-F544-A616-03C8B2A6F388}"/>
                </a:ext>
              </a:extLst>
            </p:cNvPr>
            <p:cNvSpPr txBox="1"/>
            <p:nvPr/>
          </p:nvSpPr>
          <p:spPr>
            <a:xfrm flipH="1">
              <a:off x="9264182" y="4884038"/>
              <a:ext cx="19402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BE" sz="2400"/>
                <a:t>Racon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12003653-160C-7943-AF9A-1B7D2576EBC9}"/>
                </a:ext>
              </a:extLst>
            </p:cNvPr>
            <p:cNvGrpSpPr/>
            <p:nvPr/>
          </p:nvGrpSpPr>
          <p:grpSpPr>
            <a:xfrm>
              <a:off x="6834614" y="5553913"/>
              <a:ext cx="1702824" cy="461666"/>
              <a:chOff x="6863345" y="5485602"/>
              <a:chExt cx="2322939" cy="629790"/>
            </a:xfrm>
          </p:grpSpPr>
          <p:pic>
            <p:nvPicPr>
              <p:cNvPr id="2082" name="Picture 34">
                <a:extLst>
                  <a:ext uri="{FF2B5EF4-FFF2-40B4-BE49-F238E27FC236}">
                    <a16:creationId xmlns:a16="http://schemas.microsoft.com/office/drawing/2014/main" id="{7997659B-A00E-2B4F-9E55-8A2D3550F3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63345" y="5485602"/>
                <a:ext cx="2289347" cy="6149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1151C130-ACE6-EB4C-86CB-423C2C10A45D}"/>
                  </a:ext>
                </a:extLst>
              </p:cNvPr>
              <p:cNvSpPr/>
              <p:nvPr/>
            </p:nvSpPr>
            <p:spPr>
              <a:xfrm>
                <a:off x="7495429" y="6016535"/>
                <a:ext cx="1690855" cy="9885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668CA4F8-C492-3345-BF7B-0B2ABFAF3E5F}"/>
                </a:ext>
              </a:extLst>
            </p:cNvPr>
            <p:cNvSpPr txBox="1"/>
            <p:nvPr/>
          </p:nvSpPr>
          <p:spPr>
            <a:xfrm flipH="1">
              <a:off x="9260152" y="5481447"/>
              <a:ext cx="19402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BE" sz="2400"/>
                <a:t>Guppy</a:t>
              </a:r>
            </a:p>
          </p:txBody>
        </p:sp>
      </p:grpSp>
      <p:sp>
        <p:nvSpPr>
          <p:cNvPr id="61" name="Slide Number Placeholder 1">
            <a:extLst>
              <a:ext uri="{FF2B5EF4-FFF2-40B4-BE49-F238E27FC236}">
                <a16:creationId xmlns:a16="http://schemas.microsoft.com/office/drawing/2014/main" id="{2845C321-D130-C341-84E9-C84A11445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3028" y="6440781"/>
            <a:ext cx="8919965" cy="365125"/>
          </a:xfrm>
        </p:spPr>
        <p:txBody>
          <a:bodyPr/>
          <a:lstStyle/>
          <a:p>
            <a:r>
              <a:rPr lang="en-US" dirty="0"/>
              <a:t>Leveraging the VSC infrastructure for AI workloads – Kenneth Hoste (HPC-</a:t>
            </a:r>
            <a:r>
              <a:rPr lang="en-US" dirty="0" err="1"/>
              <a:t>UGent</a:t>
            </a:r>
            <a:r>
              <a:rPr lang="en-US" dirty="0"/>
              <a:t>, VSC) – Wed Oct 20</a:t>
            </a:r>
            <a:r>
              <a:rPr lang="en-US" baseline="30000" dirty="0"/>
              <a:t>th</a:t>
            </a:r>
            <a:r>
              <a:rPr lang="en-US" dirty="0"/>
              <a:t>, 2021                                             </a:t>
            </a:r>
            <a:fld id="{A2912448-FEEC-49E8-9588-2DF1F90D57C2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98034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BC0CEE91-272A-8945-BBA5-F59CCD74EDAF}"/>
              </a:ext>
            </a:extLst>
          </p:cNvPr>
          <p:cNvSpPr txBox="1"/>
          <p:nvPr/>
        </p:nvSpPr>
        <p:spPr>
          <a:xfrm>
            <a:off x="1028700" y="438991"/>
            <a:ext cx="2095445" cy="2616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sz="1100" b="1">
                <a:solidFill>
                  <a:schemeClr val="bg1"/>
                </a:solidFill>
                <a:ea typeface="Roboto" panose="02000000000000000000" pitchFamily="2" charset="0"/>
              </a:rPr>
              <a:t>EXAMPLE USE CASE: AlphaFold 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2F3D1E5-3CB1-414D-B40E-C435F5FDBA5E}"/>
              </a:ext>
            </a:extLst>
          </p:cNvPr>
          <p:cNvSpPr txBox="1"/>
          <p:nvPr/>
        </p:nvSpPr>
        <p:spPr>
          <a:xfrm>
            <a:off x="963867" y="803181"/>
            <a:ext cx="97351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accent6">
                    <a:lumMod val="50000"/>
                  </a:schemeClr>
                </a:solidFill>
                <a:ea typeface="Roboto" panose="02000000000000000000" pitchFamily="2" charset="0"/>
              </a:rPr>
              <a:t>Accurately predicting protein structure with AlphaFold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BA6A70B-4FC8-1B4E-8979-E9A74A192682}"/>
              </a:ext>
            </a:extLst>
          </p:cNvPr>
          <p:cNvSpPr/>
          <p:nvPr/>
        </p:nvSpPr>
        <p:spPr>
          <a:xfrm>
            <a:off x="673897" y="1509643"/>
            <a:ext cx="10677527" cy="4315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4E5865"/>
                </a:solidFill>
                <a:ea typeface="Roboto Condensed Light" panose="02000000000000000000" pitchFamily="2" charset="0"/>
              </a:rPr>
              <a:t>AlphaFold 2 AI algorithm (by Google’s DeepMind) </a:t>
            </a:r>
            <a:r>
              <a:rPr lang="en-US" sz="2000" b="1">
                <a:solidFill>
                  <a:srgbClr val="4E5865"/>
                </a:solidFill>
                <a:ea typeface="Roboto Condensed Light" panose="02000000000000000000" pitchFamily="2" charset="0"/>
              </a:rPr>
              <a:t>“solves a 50-year-old grand challenge in biology”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4E5865"/>
                </a:solidFill>
                <a:ea typeface="Roboto Condensed Light" panose="02000000000000000000" pitchFamily="2" charset="0"/>
              </a:rPr>
              <a:t>Clear winner of recent </a:t>
            </a:r>
            <a:r>
              <a:rPr lang="en-US" sz="2000" i="1">
                <a:solidFill>
                  <a:srgbClr val="4E5865"/>
                </a:solidFill>
                <a:ea typeface="Roboto Condensed Light" panose="02000000000000000000" pitchFamily="2" charset="0"/>
              </a:rPr>
              <a:t>Critical Assessment of protein Structure Prediction </a:t>
            </a:r>
            <a:r>
              <a:rPr lang="en-US" sz="2000">
                <a:solidFill>
                  <a:srgbClr val="4E5865"/>
                </a:solidFill>
                <a:ea typeface="Roboto Condensed Light" panose="02000000000000000000" pitchFamily="2" charset="0"/>
              </a:rPr>
              <a:t>(CASP14 - 2020)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rgbClr val="4E5865"/>
                </a:solidFill>
                <a:ea typeface="Roboto Condensed Light" panose="02000000000000000000" pitchFamily="2" charset="0"/>
              </a:rPr>
              <a:t>Accurately predicts what 3D shapes proteins “fold” into</a:t>
            </a:r>
            <a:r>
              <a:rPr lang="en-US" sz="2000">
                <a:solidFill>
                  <a:srgbClr val="4E5865"/>
                </a:solidFill>
                <a:ea typeface="Roboto Condensed Light" panose="02000000000000000000" pitchFamily="2" charset="0"/>
              </a:rPr>
              <a:t>, based on 1D sequence of amino acids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4E5865"/>
                </a:solidFill>
                <a:ea typeface="Roboto Condensed Light" panose="02000000000000000000" pitchFamily="2" charset="0"/>
              </a:rPr>
              <a:t>Relies on large dataset of examples (~2.5TB!) + feature selection and Deep Learning techniques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rgbClr val="4E5865"/>
                </a:solidFill>
                <a:ea typeface="Roboto Condensed Light" panose="02000000000000000000" pitchFamily="2" charset="0"/>
              </a:rPr>
              <a:t>Replaces time-consuming experiments that used to take several weeks/months!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rgbClr val="DB6D32"/>
                </a:solidFill>
                <a:ea typeface="Roboto Condensed Light" panose="02000000000000000000" pitchFamily="2" charset="0"/>
              </a:rPr>
              <a:t>Significant speedup by running AlphaFold on sufficiently capable GPUs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4E5865"/>
                </a:solidFill>
                <a:ea typeface="Roboto Condensed Light" panose="02000000000000000000" pitchFamily="2" charset="0"/>
              </a:rPr>
              <a:t>Applications: drug discovery, better understanding diseases, etc.</a:t>
            </a:r>
          </a:p>
        </p:txBody>
      </p:sp>
      <p:sp>
        <p:nvSpPr>
          <p:cNvPr id="8" name="Shape 2778">
            <a:extLst>
              <a:ext uri="{FF2B5EF4-FFF2-40B4-BE49-F238E27FC236}">
                <a16:creationId xmlns:a16="http://schemas.microsoft.com/office/drawing/2014/main" id="{D97D3540-5188-734F-9AAD-C064107C94C1}"/>
              </a:ext>
            </a:extLst>
          </p:cNvPr>
          <p:cNvSpPr/>
          <p:nvPr/>
        </p:nvSpPr>
        <p:spPr>
          <a:xfrm>
            <a:off x="452753" y="874424"/>
            <a:ext cx="442288" cy="4422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481" y="12956"/>
                </a:moveTo>
                <a:cubicBezTo>
                  <a:pt x="17070" y="12258"/>
                  <a:pt x="16576" y="11533"/>
                  <a:pt x="16011" y="10795"/>
                </a:cubicBezTo>
                <a:cubicBezTo>
                  <a:pt x="16573" y="10063"/>
                  <a:pt x="17072" y="9339"/>
                  <a:pt x="17481" y="8644"/>
                </a:cubicBezTo>
                <a:cubicBezTo>
                  <a:pt x="19410" y="9181"/>
                  <a:pt x="20618" y="9948"/>
                  <a:pt x="20618" y="10800"/>
                </a:cubicBezTo>
                <a:cubicBezTo>
                  <a:pt x="20618" y="11652"/>
                  <a:pt x="19410" y="12419"/>
                  <a:pt x="17481" y="12956"/>
                </a:cubicBezTo>
                <a:moveTo>
                  <a:pt x="17742" y="17743"/>
                </a:moveTo>
                <a:cubicBezTo>
                  <a:pt x="17140" y="18345"/>
                  <a:pt x="15740" y="18028"/>
                  <a:pt x="13996" y="17045"/>
                </a:cubicBezTo>
                <a:cubicBezTo>
                  <a:pt x="14198" y="16261"/>
                  <a:pt x="14365" y="15406"/>
                  <a:pt x="14487" y="14488"/>
                </a:cubicBezTo>
                <a:cubicBezTo>
                  <a:pt x="15405" y="14366"/>
                  <a:pt x="16261" y="14198"/>
                  <a:pt x="17044" y="13996"/>
                </a:cubicBezTo>
                <a:cubicBezTo>
                  <a:pt x="18028" y="15740"/>
                  <a:pt x="18345" y="17140"/>
                  <a:pt x="17742" y="17743"/>
                </a:cubicBezTo>
                <a:moveTo>
                  <a:pt x="15404" y="11561"/>
                </a:moveTo>
                <a:cubicBezTo>
                  <a:pt x="15837" y="12119"/>
                  <a:pt x="16219" y="12662"/>
                  <a:pt x="16554" y="13185"/>
                </a:cubicBezTo>
                <a:cubicBezTo>
                  <a:pt x="15950" y="13317"/>
                  <a:pt x="15295" y="13429"/>
                  <a:pt x="14597" y="13517"/>
                </a:cubicBezTo>
                <a:cubicBezTo>
                  <a:pt x="14631" y="13155"/>
                  <a:pt x="14655" y="12784"/>
                  <a:pt x="14677" y="12409"/>
                </a:cubicBezTo>
                <a:cubicBezTo>
                  <a:pt x="14930" y="12127"/>
                  <a:pt x="15170" y="11844"/>
                  <a:pt x="15404" y="11561"/>
                </a:cubicBezTo>
                <a:moveTo>
                  <a:pt x="15402" y="10032"/>
                </a:moveTo>
                <a:cubicBezTo>
                  <a:pt x="15170" y="9752"/>
                  <a:pt x="14928" y="9471"/>
                  <a:pt x="14677" y="9191"/>
                </a:cubicBezTo>
                <a:cubicBezTo>
                  <a:pt x="14655" y="8817"/>
                  <a:pt x="14631" y="8445"/>
                  <a:pt x="14597" y="8084"/>
                </a:cubicBezTo>
                <a:cubicBezTo>
                  <a:pt x="15295" y="8171"/>
                  <a:pt x="15950" y="8283"/>
                  <a:pt x="16554" y="8415"/>
                </a:cubicBezTo>
                <a:cubicBezTo>
                  <a:pt x="16221" y="8935"/>
                  <a:pt x="15832" y="9478"/>
                  <a:pt x="15402" y="10032"/>
                </a:cubicBezTo>
                <a:moveTo>
                  <a:pt x="17742" y="3857"/>
                </a:moveTo>
                <a:cubicBezTo>
                  <a:pt x="18345" y="4460"/>
                  <a:pt x="18028" y="5860"/>
                  <a:pt x="17044" y="7604"/>
                </a:cubicBezTo>
                <a:cubicBezTo>
                  <a:pt x="16261" y="7402"/>
                  <a:pt x="15405" y="7234"/>
                  <a:pt x="14487" y="7112"/>
                </a:cubicBezTo>
                <a:cubicBezTo>
                  <a:pt x="14365" y="6194"/>
                  <a:pt x="14198" y="5339"/>
                  <a:pt x="13996" y="4555"/>
                </a:cubicBezTo>
                <a:cubicBezTo>
                  <a:pt x="15740" y="3572"/>
                  <a:pt x="17140" y="3255"/>
                  <a:pt x="17742" y="3857"/>
                </a:cubicBezTo>
                <a:moveTo>
                  <a:pt x="13718" y="12012"/>
                </a:moveTo>
                <a:cubicBezTo>
                  <a:pt x="13448" y="12303"/>
                  <a:pt x="13172" y="12593"/>
                  <a:pt x="12882" y="12883"/>
                </a:cubicBezTo>
                <a:cubicBezTo>
                  <a:pt x="12593" y="13172"/>
                  <a:pt x="12303" y="13449"/>
                  <a:pt x="12012" y="13719"/>
                </a:cubicBezTo>
                <a:cubicBezTo>
                  <a:pt x="11614" y="13733"/>
                  <a:pt x="11212" y="13745"/>
                  <a:pt x="10800" y="13745"/>
                </a:cubicBezTo>
                <a:cubicBezTo>
                  <a:pt x="10387" y="13745"/>
                  <a:pt x="9985" y="13733"/>
                  <a:pt x="9587" y="13719"/>
                </a:cubicBezTo>
                <a:cubicBezTo>
                  <a:pt x="9297" y="13449"/>
                  <a:pt x="9006" y="13172"/>
                  <a:pt x="8717" y="12883"/>
                </a:cubicBezTo>
                <a:cubicBezTo>
                  <a:pt x="8428" y="12593"/>
                  <a:pt x="8152" y="12303"/>
                  <a:pt x="7881" y="12012"/>
                </a:cubicBezTo>
                <a:cubicBezTo>
                  <a:pt x="7866" y="11614"/>
                  <a:pt x="7855" y="11212"/>
                  <a:pt x="7855" y="10800"/>
                </a:cubicBezTo>
                <a:cubicBezTo>
                  <a:pt x="7855" y="10388"/>
                  <a:pt x="7866" y="9986"/>
                  <a:pt x="7881" y="9587"/>
                </a:cubicBezTo>
                <a:cubicBezTo>
                  <a:pt x="8152" y="9297"/>
                  <a:pt x="8428" y="9007"/>
                  <a:pt x="8717" y="8717"/>
                </a:cubicBezTo>
                <a:cubicBezTo>
                  <a:pt x="9006" y="8428"/>
                  <a:pt x="9297" y="8151"/>
                  <a:pt x="9587" y="7881"/>
                </a:cubicBezTo>
                <a:cubicBezTo>
                  <a:pt x="9985" y="7867"/>
                  <a:pt x="10387" y="7855"/>
                  <a:pt x="10800" y="7855"/>
                </a:cubicBezTo>
                <a:cubicBezTo>
                  <a:pt x="11212" y="7855"/>
                  <a:pt x="11614" y="7867"/>
                  <a:pt x="12012" y="7881"/>
                </a:cubicBezTo>
                <a:cubicBezTo>
                  <a:pt x="12303" y="8151"/>
                  <a:pt x="12593" y="8428"/>
                  <a:pt x="12882" y="8717"/>
                </a:cubicBezTo>
                <a:cubicBezTo>
                  <a:pt x="13172" y="9007"/>
                  <a:pt x="13448" y="9297"/>
                  <a:pt x="13718" y="9587"/>
                </a:cubicBezTo>
                <a:cubicBezTo>
                  <a:pt x="13733" y="9986"/>
                  <a:pt x="13745" y="10388"/>
                  <a:pt x="13745" y="10800"/>
                </a:cubicBezTo>
                <a:cubicBezTo>
                  <a:pt x="13745" y="11212"/>
                  <a:pt x="13733" y="11614"/>
                  <a:pt x="13718" y="12012"/>
                </a:cubicBezTo>
                <a:moveTo>
                  <a:pt x="13185" y="16555"/>
                </a:moveTo>
                <a:cubicBezTo>
                  <a:pt x="12662" y="16219"/>
                  <a:pt x="12120" y="15837"/>
                  <a:pt x="11561" y="15404"/>
                </a:cubicBezTo>
                <a:cubicBezTo>
                  <a:pt x="11844" y="15170"/>
                  <a:pt x="12127" y="14931"/>
                  <a:pt x="12409" y="14677"/>
                </a:cubicBezTo>
                <a:cubicBezTo>
                  <a:pt x="12783" y="14655"/>
                  <a:pt x="13155" y="14631"/>
                  <a:pt x="13517" y="14597"/>
                </a:cubicBezTo>
                <a:cubicBezTo>
                  <a:pt x="13429" y="15295"/>
                  <a:pt x="13316" y="15950"/>
                  <a:pt x="13185" y="16555"/>
                </a:cubicBezTo>
                <a:moveTo>
                  <a:pt x="10800" y="20618"/>
                </a:moveTo>
                <a:cubicBezTo>
                  <a:pt x="9948" y="20618"/>
                  <a:pt x="9181" y="19410"/>
                  <a:pt x="8643" y="17481"/>
                </a:cubicBezTo>
                <a:cubicBezTo>
                  <a:pt x="9339" y="17072"/>
                  <a:pt x="10062" y="16573"/>
                  <a:pt x="10795" y="16011"/>
                </a:cubicBezTo>
                <a:cubicBezTo>
                  <a:pt x="11532" y="16576"/>
                  <a:pt x="12258" y="17070"/>
                  <a:pt x="12957" y="17481"/>
                </a:cubicBezTo>
                <a:cubicBezTo>
                  <a:pt x="12419" y="19410"/>
                  <a:pt x="11652" y="20618"/>
                  <a:pt x="10800" y="20618"/>
                </a:cubicBezTo>
                <a:moveTo>
                  <a:pt x="8083" y="14597"/>
                </a:moveTo>
                <a:cubicBezTo>
                  <a:pt x="8445" y="14631"/>
                  <a:pt x="8816" y="14655"/>
                  <a:pt x="9190" y="14677"/>
                </a:cubicBezTo>
                <a:cubicBezTo>
                  <a:pt x="9471" y="14929"/>
                  <a:pt x="9751" y="15170"/>
                  <a:pt x="10032" y="15403"/>
                </a:cubicBezTo>
                <a:cubicBezTo>
                  <a:pt x="9478" y="15832"/>
                  <a:pt x="8935" y="16221"/>
                  <a:pt x="8415" y="16555"/>
                </a:cubicBezTo>
                <a:cubicBezTo>
                  <a:pt x="8283" y="15950"/>
                  <a:pt x="8171" y="15295"/>
                  <a:pt x="8083" y="14597"/>
                </a:cubicBezTo>
                <a:moveTo>
                  <a:pt x="8415" y="5045"/>
                </a:moveTo>
                <a:cubicBezTo>
                  <a:pt x="8938" y="5381"/>
                  <a:pt x="9480" y="5762"/>
                  <a:pt x="10038" y="6196"/>
                </a:cubicBezTo>
                <a:cubicBezTo>
                  <a:pt x="9756" y="6430"/>
                  <a:pt x="9473" y="6670"/>
                  <a:pt x="9190" y="6924"/>
                </a:cubicBezTo>
                <a:cubicBezTo>
                  <a:pt x="8816" y="6945"/>
                  <a:pt x="8445" y="6969"/>
                  <a:pt x="8083" y="7003"/>
                </a:cubicBezTo>
                <a:cubicBezTo>
                  <a:pt x="8171" y="6305"/>
                  <a:pt x="8283" y="5650"/>
                  <a:pt x="8415" y="5045"/>
                </a:cubicBezTo>
                <a:moveTo>
                  <a:pt x="10800" y="982"/>
                </a:moveTo>
                <a:cubicBezTo>
                  <a:pt x="11652" y="982"/>
                  <a:pt x="12419" y="2191"/>
                  <a:pt x="12957" y="4119"/>
                </a:cubicBezTo>
                <a:cubicBezTo>
                  <a:pt x="12261" y="4528"/>
                  <a:pt x="11537" y="5027"/>
                  <a:pt x="10804" y="5589"/>
                </a:cubicBezTo>
                <a:cubicBezTo>
                  <a:pt x="10067" y="5024"/>
                  <a:pt x="9341" y="4530"/>
                  <a:pt x="8643" y="4119"/>
                </a:cubicBezTo>
                <a:cubicBezTo>
                  <a:pt x="9181" y="2191"/>
                  <a:pt x="9948" y="982"/>
                  <a:pt x="10800" y="982"/>
                </a:cubicBezTo>
                <a:moveTo>
                  <a:pt x="13517" y="7003"/>
                </a:moveTo>
                <a:cubicBezTo>
                  <a:pt x="13155" y="6969"/>
                  <a:pt x="12783" y="6945"/>
                  <a:pt x="12409" y="6924"/>
                </a:cubicBezTo>
                <a:cubicBezTo>
                  <a:pt x="12129" y="6671"/>
                  <a:pt x="11848" y="6430"/>
                  <a:pt x="11568" y="6198"/>
                </a:cubicBezTo>
                <a:cubicBezTo>
                  <a:pt x="12122" y="5768"/>
                  <a:pt x="12665" y="5379"/>
                  <a:pt x="13185" y="5045"/>
                </a:cubicBezTo>
                <a:cubicBezTo>
                  <a:pt x="13316" y="5650"/>
                  <a:pt x="13429" y="6305"/>
                  <a:pt x="13517" y="7003"/>
                </a:cubicBezTo>
                <a:moveTo>
                  <a:pt x="7112" y="7112"/>
                </a:moveTo>
                <a:cubicBezTo>
                  <a:pt x="6194" y="7234"/>
                  <a:pt x="5339" y="7402"/>
                  <a:pt x="4555" y="7604"/>
                </a:cubicBezTo>
                <a:cubicBezTo>
                  <a:pt x="3572" y="5860"/>
                  <a:pt x="3255" y="4460"/>
                  <a:pt x="3858" y="3857"/>
                </a:cubicBezTo>
                <a:cubicBezTo>
                  <a:pt x="4460" y="3255"/>
                  <a:pt x="5860" y="3572"/>
                  <a:pt x="7604" y="4555"/>
                </a:cubicBezTo>
                <a:cubicBezTo>
                  <a:pt x="7402" y="5339"/>
                  <a:pt x="7234" y="6194"/>
                  <a:pt x="7112" y="7112"/>
                </a:cubicBezTo>
                <a:moveTo>
                  <a:pt x="3858" y="17743"/>
                </a:moveTo>
                <a:cubicBezTo>
                  <a:pt x="3255" y="17140"/>
                  <a:pt x="3572" y="15740"/>
                  <a:pt x="4555" y="13996"/>
                </a:cubicBezTo>
                <a:cubicBezTo>
                  <a:pt x="5339" y="14198"/>
                  <a:pt x="6194" y="14366"/>
                  <a:pt x="7112" y="14488"/>
                </a:cubicBezTo>
                <a:cubicBezTo>
                  <a:pt x="7234" y="15406"/>
                  <a:pt x="7402" y="16261"/>
                  <a:pt x="7604" y="17045"/>
                </a:cubicBezTo>
                <a:cubicBezTo>
                  <a:pt x="5860" y="18028"/>
                  <a:pt x="4460" y="18345"/>
                  <a:pt x="3858" y="17743"/>
                </a:cubicBezTo>
                <a:moveTo>
                  <a:pt x="7003" y="13517"/>
                </a:moveTo>
                <a:cubicBezTo>
                  <a:pt x="6305" y="13429"/>
                  <a:pt x="5650" y="13317"/>
                  <a:pt x="5045" y="13185"/>
                </a:cubicBezTo>
                <a:cubicBezTo>
                  <a:pt x="5379" y="12665"/>
                  <a:pt x="5768" y="12122"/>
                  <a:pt x="6197" y="11568"/>
                </a:cubicBezTo>
                <a:cubicBezTo>
                  <a:pt x="6429" y="11848"/>
                  <a:pt x="6671" y="12129"/>
                  <a:pt x="6923" y="12409"/>
                </a:cubicBezTo>
                <a:cubicBezTo>
                  <a:pt x="6944" y="12784"/>
                  <a:pt x="6968" y="13155"/>
                  <a:pt x="7003" y="13517"/>
                </a:cubicBezTo>
                <a:moveTo>
                  <a:pt x="6923" y="9191"/>
                </a:moveTo>
                <a:cubicBezTo>
                  <a:pt x="6669" y="9473"/>
                  <a:pt x="6429" y="9756"/>
                  <a:pt x="6196" y="10039"/>
                </a:cubicBezTo>
                <a:cubicBezTo>
                  <a:pt x="5763" y="9481"/>
                  <a:pt x="5381" y="8938"/>
                  <a:pt x="5045" y="8415"/>
                </a:cubicBezTo>
                <a:cubicBezTo>
                  <a:pt x="5650" y="8283"/>
                  <a:pt x="6305" y="8171"/>
                  <a:pt x="7003" y="8084"/>
                </a:cubicBezTo>
                <a:cubicBezTo>
                  <a:pt x="6968" y="8445"/>
                  <a:pt x="6944" y="8816"/>
                  <a:pt x="6923" y="9191"/>
                </a:cubicBezTo>
                <a:moveTo>
                  <a:pt x="982" y="10800"/>
                </a:moveTo>
                <a:cubicBezTo>
                  <a:pt x="982" y="9948"/>
                  <a:pt x="2190" y="9181"/>
                  <a:pt x="4119" y="8644"/>
                </a:cubicBezTo>
                <a:cubicBezTo>
                  <a:pt x="4530" y="9342"/>
                  <a:pt x="5023" y="10067"/>
                  <a:pt x="5588" y="10805"/>
                </a:cubicBezTo>
                <a:cubicBezTo>
                  <a:pt x="5027" y="11537"/>
                  <a:pt x="4528" y="12262"/>
                  <a:pt x="4119" y="12956"/>
                </a:cubicBezTo>
                <a:cubicBezTo>
                  <a:pt x="2190" y="12419"/>
                  <a:pt x="982" y="11652"/>
                  <a:pt x="982" y="10800"/>
                </a:cubicBezTo>
                <a:moveTo>
                  <a:pt x="21600" y="10800"/>
                </a:moveTo>
                <a:cubicBezTo>
                  <a:pt x="21600" y="9624"/>
                  <a:pt x="20173" y="8571"/>
                  <a:pt x="17918" y="7853"/>
                </a:cubicBezTo>
                <a:cubicBezTo>
                  <a:pt x="19002" y="5750"/>
                  <a:pt x="19269" y="3995"/>
                  <a:pt x="18437" y="3163"/>
                </a:cubicBezTo>
                <a:cubicBezTo>
                  <a:pt x="17605" y="2332"/>
                  <a:pt x="15850" y="2598"/>
                  <a:pt x="13748" y="3682"/>
                </a:cubicBezTo>
                <a:cubicBezTo>
                  <a:pt x="13029" y="1427"/>
                  <a:pt x="11976" y="0"/>
                  <a:pt x="10800" y="0"/>
                </a:cubicBezTo>
                <a:cubicBezTo>
                  <a:pt x="9623" y="0"/>
                  <a:pt x="8571" y="1427"/>
                  <a:pt x="7852" y="3682"/>
                </a:cubicBezTo>
                <a:cubicBezTo>
                  <a:pt x="5750" y="2598"/>
                  <a:pt x="3995" y="2332"/>
                  <a:pt x="3163" y="3163"/>
                </a:cubicBezTo>
                <a:cubicBezTo>
                  <a:pt x="2331" y="3995"/>
                  <a:pt x="2598" y="5750"/>
                  <a:pt x="3682" y="7853"/>
                </a:cubicBezTo>
                <a:cubicBezTo>
                  <a:pt x="1426" y="8571"/>
                  <a:pt x="0" y="9624"/>
                  <a:pt x="0" y="10800"/>
                </a:cubicBezTo>
                <a:cubicBezTo>
                  <a:pt x="0" y="11976"/>
                  <a:pt x="1426" y="13029"/>
                  <a:pt x="3682" y="13748"/>
                </a:cubicBezTo>
                <a:cubicBezTo>
                  <a:pt x="2598" y="15851"/>
                  <a:pt x="2331" y="17605"/>
                  <a:pt x="3163" y="18437"/>
                </a:cubicBezTo>
                <a:cubicBezTo>
                  <a:pt x="3995" y="19268"/>
                  <a:pt x="5750" y="19002"/>
                  <a:pt x="7852" y="17918"/>
                </a:cubicBezTo>
                <a:cubicBezTo>
                  <a:pt x="8571" y="20173"/>
                  <a:pt x="9623" y="21600"/>
                  <a:pt x="10800" y="21600"/>
                </a:cubicBezTo>
                <a:cubicBezTo>
                  <a:pt x="11976" y="21600"/>
                  <a:pt x="13029" y="20173"/>
                  <a:pt x="13748" y="17918"/>
                </a:cubicBezTo>
                <a:cubicBezTo>
                  <a:pt x="15850" y="19002"/>
                  <a:pt x="17605" y="19268"/>
                  <a:pt x="18437" y="18437"/>
                </a:cubicBezTo>
                <a:cubicBezTo>
                  <a:pt x="19269" y="17605"/>
                  <a:pt x="19002" y="15851"/>
                  <a:pt x="17918" y="13748"/>
                </a:cubicBezTo>
                <a:cubicBezTo>
                  <a:pt x="20173" y="13029"/>
                  <a:pt x="21600" y="11976"/>
                  <a:pt x="21600" y="10800"/>
                </a:cubicBezTo>
                <a:moveTo>
                  <a:pt x="10800" y="9818"/>
                </a:moveTo>
                <a:cubicBezTo>
                  <a:pt x="10258" y="9818"/>
                  <a:pt x="9818" y="10258"/>
                  <a:pt x="9818" y="10800"/>
                </a:cubicBezTo>
                <a:cubicBezTo>
                  <a:pt x="9818" y="11342"/>
                  <a:pt x="10258" y="11782"/>
                  <a:pt x="10800" y="11782"/>
                </a:cubicBezTo>
                <a:cubicBezTo>
                  <a:pt x="11342" y="11782"/>
                  <a:pt x="11782" y="11342"/>
                  <a:pt x="11782" y="10800"/>
                </a:cubicBezTo>
                <a:cubicBezTo>
                  <a:pt x="11782" y="10258"/>
                  <a:pt x="11342" y="9818"/>
                  <a:pt x="10800" y="9818"/>
                </a:cubicBezTo>
              </a:path>
            </a:pathLst>
          </a:custGeom>
          <a:solidFill>
            <a:srgbClr val="DB6D32"/>
          </a:solidFill>
          <a:ln w="12700">
            <a:noFill/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latin typeface="Lato" charset="0"/>
              <a:ea typeface="Lato" charset="0"/>
              <a:cs typeface="Lato" charset="0"/>
            </a:endParaRPr>
          </a:p>
        </p:txBody>
      </p:sp>
      <p:pic>
        <p:nvPicPr>
          <p:cNvPr id="5124" name="Picture 4" descr="Infographic: Structure solver. DeepMind's AlphaFold 2 algorithm outperformed other teams at the CASP14 protein folding contest.">
            <a:extLst>
              <a:ext uri="{FF2B5EF4-FFF2-40B4-BE49-F238E27FC236}">
                <a16:creationId xmlns:a16="http://schemas.microsoft.com/office/drawing/2014/main" id="{EB4EEC4B-A4B4-3342-8262-9D525C5088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2"/>
          <a:stretch/>
        </p:blipFill>
        <p:spPr bwMode="auto">
          <a:xfrm>
            <a:off x="9322515" y="4545267"/>
            <a:ext cx="2871019" cy="235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Structural Biochemistry/Enzyme/APOBEC3G - Wikibooks, open ...">
            <a:extLst>
              <a:ext uri="{FF2B5EF4-FFF2-40B4-BE49-F238E27FC236}">
                <a16:creationId xmlns:a16="http://schemas.microsoft.com/office/drawing/2014/main" id="{4CC0E1F9-D283-564F-99B1-CAAD7AAB0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362" y="-103538"/>
            <a:ext cx="2176124" cy="181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04EE28A1-1E71-CE4E-BA05-761CF5EBF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3028" y="6440781"/>
            <a:ext cx="8919965" cy="365125"/>
          </a:xfrm>
        </p:spPr>
        <p:txBody>
          <a:bodyPr/>
          <a:lstStyle/>
          <a:p>
            <a:r>
              <a:rPr lang="en-US" dirty="0"/>
              <a:t>Leveraging the VSC infrastructure for AI workloads – Kenneth Hoste (HPC-</a:t>
            </a:r>
            <a:r>
              <a:rPr lang="en-US" dirty="0" err="1"/>
              <a:t>UGent</a:t>
            </a:r>
            <a:r>
              <a:rPr lang="en-US" dirty="0"/>
              <a:t>, VSC) – Wed Oct 20</a:t>
            </a:r>
            <a:r>
              <a:rPr lang="en-US" baseline="30000" dirty="0"/>
              <a:t>th</a:t>
            </a:r>
            <a:r>
              <a:rPr lang="en-US" dirty="0"/>
              <a:t>, 2021                                             </a:t>
            </a:r>
            <a:fld id="{A2912448-FEEC-49E8-9588-2DF1F90D57C2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334714"/>
      </p:ext>
    </p:extLst>
  </p:cSld>
  <p:clrMapOvr>
    <a:masterClrMapping/>
  </p:clrMapOvr>
  <p:transition spd="med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BC0CEE91-272A-8945-BBA5-F59CCD74EDAF}"/>
              </a:ext>
            </a:extLst>
          </p:cNvPr>
          <p:cNvSpPr txBox="1"/>
          <p:nvPr/>
        </p:nvSpPr>
        <p:spPr>
          <a:xfrm>
            <a:off x="1028700" y="438991"/>
            <a:ext cx="2095445" cy="2616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sz="1100" b="1">
                <a:solidFill>
                  <a:schemeClr val="bg1"/>
                </a:solidFill>
                <a:ea typeface="Roboto" panose="02000000000000000000" pitchFamily="2" charset="0"/>
              </a:rPr>
              <a:t>EXAMPLE USE CASE: AlphaFold 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2F3D1E5-3CB1-414D-B40E-C435F5FDBA5E}"/>
              </a:ext>
            </a:extLst>
          </p:cNvPr>
          <p:cNvSpPr txBox="1"/>
          <p:nvPr/>
        </p:nvSpPr>
        <p:spPr>
          <a:xfrm>
            <a:off x="1022955" y="803179"/>
            <a:ext cx="67204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chemeClr val="accent6">
                    <a:lumMod val="50000"/>
                  </a:schemeClr>
                </a:solidFill>
                <a:ea typeface="Roboto" panose="02000000000000000000" pitchFamily="2" charset="0"/>
              </a:rPr>
              <a:t>CPU vs GPU performance of AlphaFold</a:t>
            </a:r>
          </a:p>
        </p:txBody>
      </p:sp>
      <p:sp>
        <p:nvSpPr>
          <p:cNvPr id="8" name="Shape 2778">
            <a:extLst>
              <a:ext uri="{FF2B5EF4-FFF2-40B4-BE49-F238E27FC236}">
                <a16:creationId xmlns:a16="http://schemas.microsoft.com/office/drawing/2014/main" id="{D97D3540-5188-734F-9AAD-C064107C94C1}"/>
              </a:ext>
            </a:extLst>
          </p:cNvPr>
          <p:cNvSpPr/>
          <p:nvPr/>
        </p:nvSpPr>
        <p:spPr>
          <a:xfrm>
            <a:off x="452753" y="874424"/>
            <a:ext cx="442288" cy="4422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481" y="12956"/>
                </a:moveTo>
                <a:cubicBezTo>
                  <a:pt x="17070" y="12258"/>
                  <a:pt x="16576" y="11533"/>
                  <a:pt x="16011" y="10795"/>
                </a:cubicBezTo>
                <a:cubicBezTo>
                  <a:pt x="16573" y="10063"/>
                  <a:pt x="17072" y="9339"/>
                  <a:pt x="17481" y="8644"/>
                </a:cubicBezTo>
                <a:cubicBezTo>
                  <a:pt x="19410" y="9181"/>
                  <a:pt x="20618" y="9948"/>
                  <a:pt x="20618" y="10800"/>
                </a:cubicBezTo>
                <a:cubicBezTo>
                  <a:pt x="20618" y="11652"/>
                  <a:pt x="19410" y="12419"/>
                  <a:pt x="17481" y="12956"/>
                </a:cubicBezTo>
                <a:moveTo>
                  <a:pt x="17742" y="17743"/>
                </a:moveTo>
                <a:cubicBezTo>
                  <a:pt x="17140" y="18345"/>
                  <a:pt x="15740" y="18028"/>
                  <a:pt x="13996" y="17045"/>
                </a:cubicBezTo>
                <a:cubicBezTo>
                  <a:pt x="14198" y="16261"/>
                  <a:pt x="14365" y="15406"/>
                  <a:pt x="14487" y="14488"/>
                </a:cubicBezTo>
                <a:cubicBezTo>
                  <a:pt x="15405" y="14366"/>
                  <a:pt x="16261" y="14198"/>
                  <a:pt x="17044" y="13996"/>
                </a:cubicBezTo>
                <a:cubicBezTo>
                  <a:pt x="18028" y="15740"/>
                  <a:pt x="18345" y="17140"/>
                  <a:pt x="17742" y="17743"/>
                </a:cubicBezTo>
                <a:moveTo>
                  <a:pt x="15404" y="11561"/>
                </a:moveTo>
                <a:cubicBezTo>
                  <a:pt x="15837" y="12119"/>
                  <a:pt x="16219" y="12662"/>
                  <a:pt x="16554" y="13185"/>
                </a:cubicBezTo>
                <a:cubicBezTo>
                  <a:pt x="15950" y="13317"/>
                  <a:pt x="15295" y="13429"/>
                  <a:pt x="14597" y="13517"/>
                </a:cubicBezTo>
                <a:cubicBezTo>
                  <a:pt x="14631" y="13155"/>
                  <a:pt x="14655" y="12784"/>
                  <a:pt x="14677" y="12409"/>
                </a:cubicBezTo>
                <a:cubicBezTo>
                  <a:pt x="14930" y="12127"/>
                  <a:pt x="15170" y="11844"/>
                  <a:pt x="15404" y="11561"/>
                </a:cubicBezTo>
                <a:moveTo>
                  <a:pt x="15402" y="10032"/>
                </a:moveTo>
                <a:cubicBezTo>
                  <a:pt x="15170" y="9752"/>
                  <a:pt x="14928" y="9471"/>
                  <a:pt x="14677" y="9191"/>
                </a:cubicBezTo>
                <a:cubicBezTo>
                  <a:pt x="14655" y="8817"/>
                  <a:pt x="14631" y="8445"/>
                  <a:pt x="14597" y="8084"/>
                </a:cubicBezTo>
                <a:cubicBezTo>
                  <a:pt x="15295" y="8171"/>
                  <a:pt x="15950" y="8283"/>
                  <a:pt x="16554" y="8415"/>
                </a:cubicBezTo>
                <a:cubicBezTo>
                  <a:pt x="16221" y="8935"/>
                  <a:pt x="15832" y="9478"/>
                  <a:pt x="15402" y="10032"/>
                </a:cubicBezTo>
                <a:moveTo>
                  <a:pt x="17742" y="3857"/>
                </a:moveTo>
                <a:cubicBezTo>
                  <a:pt x="18345" y="4460"/>
                  <a:pt x="18028" y="5860"/>
                  <a:pt x="17044" y="7604"/>
                </a:cubicBezTo>
                <a:cubicBezTo>
                  <a:pt x="16261" y="7402"/>
                  <a:pt x="15405" y="7234"/>
                  <a:pt x="14487" y="7112"/>
                </a:cubicBezTo>
                <a:cubicBezTo>
                  <a:pt x="14365" y="6194"/>
                  <a:pt x="14198" y="5339"/>
                  <a:pt x="13996" y="4555"/>
                </a:cubicBezTo>
                <a:cubicBezTo>
                  <a:pt x="15740" y="3572"/>
                  <a:pt x="17140" y="3255"/>
                  <a:pt x="17742" y="3857"/>
                </a:cubicBezTo>
                <a:moveTo>
                  <a:pt x="13718" y="12012"/>
                </a:moveTo>
                <a:cubicBezTo>
                  <a:pt x="13448" y="12303"/>
                  <a:pt x="13172" y="12593"/>
                  <a:pt x="12882" y="12883"/>
                </a:cubicBezTo>
                <a:cubicBezTo>
                  <a:pt x="12593" y="13172"/>
                  <a:pt x="12303" y="13449"/>
                  <a:pt x="12012" y="13719"/>
                </a:cubicBezTo>
                <a:cubicBezTo>
                  <a:pt x="11614" y="13733"/>
                  <a:pt x="11212" y="13745"/>
                  <a:pt x="10800" y="13745"/>
                </a:cubicBezTo>
                <a:cubicBezTo>
                  <a:pt x="10387" y="13745"/>
                  <a:pt x="9985" y="13733"/>
                  <a:pt x="9587" y="13719"/>
                </a:cubicBezTo>
                <a:cubicBezTo>
                  <a:pt x="9297" y="13449"/>
                  <a:pt x="9006" y="13172"/>
                  <a:pt x="8717" y="12883"/>
                </a:cubicBezTo>
                <a:cubicBezTo>
                  <a:pt x="8428" y="12593"/>
                  <a:pt x="8152" y="12303"/>
                  <a:pt x="7881" y="12012"/>
                </a:cubicBezTo>
                <a:cubicBezTo>
                  <a:pt x="7866" y="11614"/>
                  <a:pt x="7855" y="11212"/>
                  <a:pt x="7855" y="10800"/>
                </a:cubicBezTo>
                <a:cubicBezTo>
                  <a:pt x="7855" y="10388"/>
                  <a:pt x="7866" y="9986"/>
                  <a:pt x="7881" y="9587"/>
                </a:cubicBezTo>
                <a:cubicBezTo>
                  <a:pt x="8152" y="9297"/>
                  <a:pt x="8428" y="9007"/>
                  <a:pt x="8717" y="8717"/>
                </a:cubicBezTo>
                <a:cubicBezTo>
                  <a:pt x="9006" y="8428"/>
                  <a:pt x="9297" y="8151"/>
                  <a:pt x="9587" y="7881"/>
                </a:cubicBezTo>
                <a:cubicBezTo>
                  <a:pt x="9985" y="7867"/>
                  <a:pt x="10387" y="7855"/>
                  <a:pt x="10800" y="7855"/>
                </a:cubicBezTo>
                <a:cubicBezTo>
                  <a:pt x="11212" y="7855"/>
                  <a:pt x="11614" y="7867"/>
                  <a:pt x="12012" y="7881"/>
                </a:cubicBezTo>
                <a:cubicBezTo>
                  <a:pt x="12303" y="8151"/>
                  <a:pt x="12593" y="8428"/>
                  <a:pt x="12882" y="8717"/>
                </a:cubicBezTo>
                <a:cubicBezTo>
                  <a:pt x="13172" y="9007"/>
                  <a:pt x="13448" y="9297"/>
                  <a:pt x="13718" y="9587"/>
                </a:cubicBezTo>
                <a:cubicBezTo>
                  <a:pt x="13733" y="9986"/>
                  <a:pt x="13745" y="10388"/>
                  <a:pt x="13745" y="10800"/>
                </a:cubicBezTo>
                <a:cubicBezTo>
                  <a:pt x="13745" y="11212"/>
                  <a:pt x="13733" y="11614"/>
                  <a:pt x="13718" y="12012"/>
                </a:cubicBezTo>
                <a:moveTo>
                  <a:pt x="13185" y="16555"/>
                </a:moveTo>
                <a:cubicBezTo>
                  <a:pt x="12662" y="16219"/>
                  <a:pt x="12120" y="15837"/>
                  <a:pt x="11561" y="15404"/>
                </a:cubicBezTo>
                <a:cubicBezTo>
                  <a:pt x="11844" y="15170"/>
                  <a:pt x="12127" y="14931"/>
                  <a:pt x="12409" y="14677"/>
                </a:cubicBezTo>
                <a:cubicBezTo>
                  <a:pt x="12783" y="14655"/>
                  <a:pt x="13155" y="14631"/>
                  <a:pt x="13517" y="14597"/>
                </a:cubicBezTo>
                <a:cubicBezTo>
                  <a:pt x="13429" y="15295"/>
                  <a:pt x="13316" y="15950"/>
                  <a:pt x="13185" y="16555"/>
                </a:cubicBezTo>
                <a:moveTo>
                  <a:pt x="10800" y="20618"/>
                </a:moveTo>
                <a:cubicBezTo>
                  <a:pt x="9948" y="20618"/>
                  <a:pt x="9181" y="19410"/>
                  <a:pt x="8643" y="17481"/>
                </a:cubicBezTo>
                <a:cubicBezTo>
                  <a:pt x="9339" y="17072"/>
                  <a:pt x="10062" y="16573"/>
                  <a:pt x="10795" y="16011"/>
                </a:cubicBezTo>
                <a:cubicBezTo>
                  <a:pt x="11532" y="16576"/>
                  <a:pt x="12258" y="17070"/>
                  <a:pt x="12957" y="17481"/>
                </a:cubicBezTo>
                <a:cubicBezTo>
                  <a:pt x="12419" y="19410"/>
                  <a:pt x="11652" y="20618"/>
                  <a:pt x="10800" y="20618"/>
                </a:cubicBezTo>
                <a:moveTo>
                  <a:pt x="8083" y="14597"/>
                </a:moveTo>
                <a:cubicBezTo>
                  <a:pt x="8445" y="14631"/>
                  <a:pt x="8816" y="14655"/>
                  <a:pt x="9190" y="14677"/>
                </a:cubicBezTo>
                <a:cubicBezTo>
                  <a:pt x="9471" y="14929"/>
                  <a:pt x="9751" y="15170"/>
                  <a:pt x="10032" y="15403"/>
                </a:cubicBezTo>
                <a:cubicBezTo>
                  <a:pt x="9478" y="15832"/>
                  <a:pt x="8935" y="16221"/>
                  <a:pt x="8415" y="16555"/>
                </a:cubicBezTo>
                <a:cubicBezTo>
                  <a:pt x="8283" y="15950"/>
                  <a:pt x="8171" y="15295"/>
                  <a:pt x="8083" y="14597"/>
                </a:cubicBezTo>
                <a:moveTo>
                  <a:pt x="8415" y="5045"/>
                </a:moveTo>
                <a:cubicBezTo>
                  <a:pt x="8938" y="5381"/>
                  <a:pt x="9480" y="5762"/>
                  <a:pt x="10038" y="6196"/>
                </a:cubicBezTo>
                <a:cubicBezTo>
                  <a:pt x="9756" y="6430"/>
                  <a:pt x="9473" y="6670"/>
                  <a:pt x="9190" y="6924"/>
                </a:cubicBezTo>
                <a:cubicBezTo>
                  <a:pt x="8816" y="6945"/>
                  <a:pt x="8445" y="6969"/>
                  <a:pt x="8083" y="7003"/>
                </a:cubicBezTo>
                <a:cubicBezTo>
                  <a:pt x="8171" y="6305"/>
                  <a:pt x="8283" y="5650"/>
                  <a:pt x="8415" y="5045"/>
                </a:cubicBezTo>
                <a:moveTo>
                  <a:pt x="10800" y="982"/>
                </a:moveTo>
                <a:cubicBezTo>
                  <a:pt x="11652" y="982"/>
                  <a:pt x="12419" y="2191"/>
                  <a:pt x="12957" y="4119"/>
                </a:cubicBezTo>
                <a:cubicBezTo>
                  <a:pt x="12261" y="4528"/>
                  <a:pt x="11537" y="5027"/>
                  <a:pt x="10804" y="5589"/>
                </a:cubicBezTo>
                <a:cubicBezTo>
                  <a:pt x="10067" y="5024"/>
                  <a:pt x="9341" y="4530"/>
                  <a:pt x="8643" y="4119"/>
                </a:cubicBezTo>
                <a:cubicBezTo>
                  <a:pt x="9181" y="2191"/>
                  <a:pt x="9948" y="982"/>
                  <a:pt x="10800" y="982"/>
                </a:cubicBezTo>
                <a:moveTo>
                  <a:pt x="13517" y="7003"/>
                </a:moveTo>
                <a:cubicBezTo>
                  <a:pt x="13155" y="6969"/>
                  <a:pt x="12783" y="6945"/>
                  <a:pt x="12409" y="6924"/>
                </a:cubicBezTo>
                <a:cubicBezTo>
                  <a:pt x="12129" y="6671"/>
                  <a:pt x="11848" y="6430"/>
                  <a:pt x="11568" y="6198"/>
                </a:cubicBezTo>
                <a:cubicBezTo>
                  <a:pt x="12122" y="5768"/>
                  <a:pt x="12665" y="5379"/>
                  <a:pt x="13185" y="5045"/>
                </a:cubicBezTo>
                <a:cubicBezTo>
                  <a:pt x="13316" y="5650"/>
                  <a:pt x="13429" y="6305"/>
                  <a:pt x="13517" y="7003"/>
                </a:cubicBezTo>
                <a:moveTo>
                  <a:pt x="7112" y="7112"/>
                </a:moveTo>
                <a:cubicBezTo>
                  <a:pt x="6194" y="7234"/>
                  <a:pt x="5339" y="7402"/>
                  <a:pt x="4555" y="7604"/>
                </a:cubicBezTo>
                <a:cubicBezTo>
                  <a:pt x="3572" y="5860"/>
                  <a:pt x="3255" y="4460"/>
                  <a:pt x="3858" y="3857"/>
                </a:cubicBezTo>
                <a:cubicBezTo>
                  <a:pt x="4460" y="3255"/>
                  <a:pt x="5860" y="3572"/>
                  <a:pt x="7604" y="4555"/>
                </a:cubicBezTo>
                <a:cubicBezTo>
                  <a:pt x="7402" y="5339"/>
                  <a:pt x="7234" y="6194"/>
                  <a:pt x="7112" y="7112"/>
                </a:cubicBezTo>
                <a:moveTo>
                  <a:pt x="3858" y="17743"/>
                </a:moveTo>
                <a:cubicBezTo>
                  <a:pt x="3255" y="17140"/>
                  <a:pt x="3572" y="15740"/>
                  <a:pt x="4555" y="13996"/>
                </a:cubicBezTo>
                <a:cubicBezTo>
                  <a:pt x="5339" y="14198"/>
                  <a:pt x="6194" y="14366"/>
                  <a:pt x="7112" y="14488"/>
                </a:cubicBezTo>
                <a:cubicBezTo>
                  <a:pt x="7234" y="15406"/>
                  <a:pt x="7402" y="16261"/>
                  <a:pt x="7604" y="17045"/>
                </a:cubicBezTo>
                <a:cubicBezTo>
                  <a:pt x="5860" y="18028"/>
                  <a:pt x="4460" y="18345"/>
                  <a:pt x="3858" y="17743"/>
                </a:cubicBezTo>
                <a:moveTo>
                  <a:pt x="7003" y="13517"/>
                </a:moveTo>
                <a:cubicBezTo>
                  <a:pt x="6305" y="13429"/>
                  <a:pt x="5650" y="13317"/>
                  <a:pt x="5045" y="13185"/>
                </a:cubicBezTo>
                <a:cubicBezTo>
                  <a:pt x="5379" y="12665"/>
                  <a:pt x="5768" y="12122"/>
                  <a:pt x="6197" y="11568"/>
                </a:cubicBezTo>
                <a:cubicBezTo>
                  <a:pt x="6429" y="11848"/>
                  <a:pt x="6671" y="12129"/>
                  <a:pt x="6923" y="12409"/>
                </a:cubicBezTo>
                <a:cubicBezTo>
                  <a:pt x="6944" y="12784"/>
                  <a:pt x="6968" y="13155"/>
                  <a:pt x="7003" y="13517"/>
                </a:cubicBezTo>
                <a:moveTo>
                  <a:pt x="6923" y="9191"/>
                </a:moveTo>
                <a:cubicBezTo>
                  <a:pt x="6669" y="9473"/>
                  <a:pt x="6429" y="9756"/>
                  <a:pt x="6196" y="10039"/>
                </a:cubicBezTo>
                <a:cubicBezTo>
                  <a:pt x="5763" y="9481"/>
                  <a:pt x="5381" y="8938"/>
                  <a:pt x="5045" y="8415"/>
                </a:cubicBezTo>
                <a:cubicBezTo>
                  <a:pt x="5650" y="8283"/>
                  <a:pt x="6305" y="8171"/>
                  <a:pt x="7003" y="8084"/>
                </a:cubicBezTo>
                <a:cubicBezTo>
                  <a:pt x="6968" y="8445"/>
                  <a:pt x="6944" y="8816"/>
                  <a:pt x="6923" y="9191"/>
                </a:cubicBezTo>
                <a:moveTo>
                  <a:pt x="982" y="10800"/>
                </a:moveTo>
                <a:cubicBezTo>
                  <a:pt x="982" y="9948"/>
                  <a:pt x="2190" y="9181"/>
                  <a:pt x="4119" y="8644"/>
                </a:cubicBezTo>
                <a:cubicBezTo>
                  <a:pt x="4530" y="9342"/>
                  <a:pt x="5023" y="10067"/>
                  <a:pt x="5588" y="10805"/>
                </a:cubicBezTo>
                <a:cubicBezTo>
                  <a:pt x="5027" y="11537"/>
                  <a:pt x="4528" y="12262"/>
                  <a:pt x="4119" y="12956"/>
                </a:cubicBezTo>
                <a:cubicBezTo>
                  <a:pt x="2190" y="12419"/>
                  <a:pt x="982" y="11652"/>
                  <a:pt x="982" y="10800"/>
                </a:cubicBezTo>
                <a:moveTo>
                  <a:pt x="21600" y="10800"/>
                </a:moveTo>
                <a:cubicBezTo>
                  <a:pt x="21600" y="9624"/>
                  <a:pt x="20173" y="8571"/>
                  <a:pt x="17918" y="7853"/>
                </a:cubicBezTo>
                <a:cubicBezTo>
                  <a:pt x="19002" y="5750"/>
                  <a:pt x="19269" y="3995"/>
                  <a:pt x="18437" y="3163"/>
                </a:cubicBezTo>
                <a:cubicBezTo>
                  <a:pt x="17605" y="2332"/>
                  <a:pt x="15850" y="2598"/>
                  <a:pt x="13748" y="3682"/>
                </a:cubicBezTo>
                <a:cubicBezTo>
                  <a:pt x="13029" y="1427"/>
                  <a:pt x="11976" y="0"/>
                  <a:pt x="10800" y="0"/>
                </a:cubicBezTo>
                <a:cubicBezTo>
                  <a:pt x="9623" y="0"/>
                  <a:pt x="8571" y="1427"/>
                  <a:pt x="7852" y="3682"/>
                </a:cubicBezTo>
                <a:cubicBezTo>
                  <a:pt x="5750" y="2598"/>
                  <a:pt x="3995" y="2332"/>
                  <a:pt x="3163" y="3163"/>
                </a:cubicBezTo>
                <a:cubicBezTo>
                  <a:pt x="2331" y="3995"/>
                  <a:pt x="2598" y="5750"/>
                  <a:pt x="3682" y="7853"/>
                </a:cubicBezTo>
                <a:cubicBezTo>
                  <a:pt x="1426" y="8571"/>
                  <a:pt x="0" y="9624"/>
                  <a:pt x="0" y="10800"/>
                </a:cubicBezTo>
                <a:cubicBezTo>
                  <a:pt x="0" y="11976"/>
                  <a:pt x="1426" y="13029"/>
                  <a:pt x="3682" y="13748"/>
                </a:cubicBezTo>
                <a:cubicBezTo>
                  <a:pt x="2598" y="15851"/>
                  <a:pt x="2331" y="17605"/>
                  <a:pt x="3163" y="18437"/>
                </a:cubicBezTo>
                <a:cubicBezTo>
                  <a:pt x="3995" y="19268"/>
                  <a:pt x="5750" y="19002"/>
                  <a:pt x="7852" y="17918"/>
                </a:cubicBezTo>
                <a:cubicBezTo>
                  <a:pt x="8571" y="20173"/>
                  <a:pt x="9623" y="21600"/>
                  <a:pt x="10800" y="21600"/>
                </a:cubicBezTo>
                <a:cubicBezTo>
                  <a:pt x="11976" y="21600"/>
                  <a:pt x="13029" y="20173"/>
                  <a:pt x="13748" y="17918"/>
                </a:cubicBezTo>
                <a:cubicBezTo>
                  <a:pt x="15850" y="19002"/>
                  <a:pt x="17605" y="19268"/>
                  <a:pt x="18437" y="18437"/>
                </a:cubicBezTo>
                <a:cubicBezTo>
                  <a:pt x="19269" y="17605"/>
                  <a:pt x="19002" y="15851"/>
                  <a:pt x="17918" y="13748"/>
                </a:cubicBezTo>
                <a:cubicBezTo>
                  <a:pt x="20173" y="13029"/>
                  <a:pt x="21600" y="11976"/>
                  <a:pt x="21600" y="10800"/>
                </a:cubicBezTo>
                <a:moveTo>
                  <a:pt x="10800" y="9818"/>
                </a:moveTo>
                <a:cubicBezTo>
                  <a:pt x="10258" y="9818"/>
                  <a:pt x="9818" y="10258"/>
                  <a:pt x="9818" y="10800"/>
                </a:cubicBezTo>
                <a:cubicBezTo>
                  <a:pt x="9818" y="11342"/>
                  <a:pt x="10258" y="11782"/>
                  <a:pt x="10800" y="11782"/>
                </a:cubicBezTo>
                <a:cubicBezTo>
                  <a:pt x="11342" y="11782"/>
                  <a:pt x="11782" y="11342"/>
                  <a:pt x="11782" y="10800"/>
                </a:cubicBezTo>
                <a:cubicBezTo>
                  <a:pt x="11782" y="10258"/>
                  <a:pt x="11342" y="9818"/>
                  <a:pt x="10800" y="9818"/>
                </a:cubicBezTo>
              </a:path>
            </a:pathLst>
          </a:custGeom>
          <a:solidFill>
            <a:srgbClr val="DB6D32"/>
          </a:solidFill>
          <a:ln w="12700">
            <a:noFill/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latin typeface="Lato" charset="0"/>
              <a:ea typeface="Lato" charset="0"/>
              <a:cs typeface="Lato" charset="0"/>
            </a:endParaRPr>
          </a:p>
        </p:txBody>
      </p:sp>
      <p:pic>
        <p:nvPicPr>
          <p:cNvPr id="5130" name="Picture 10" descr="Structural Biochemistry/Enzyme/APOBEC3G - Wikibooks, open ...">
            <a:extLst>
              <a:ext uri="{FF2B5EF4-FFF2-40B4-BE49-F238E27FC236}">
                <a16:creationId xmlns:a16="http://schemas.microsoft.com/office/drawing/2014/main" id="{4CC0E1F9-D283-564F-99B1-CAAD7AAB0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362" y="-103538"/>
            <a:ext cx="2176124" cy="181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A4BCC5FA-925A-C84E-95AD-1715587BE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959" y="365682"/>
            <a:ext cx="1555547" cy="87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B7E6F5-BFEE-EA4D-91D5-0D4991E73973}"/>
              </a:ext>
            </a:extLst>
          </p:cNvPr>
          <p:cNvSpPr txBox="1"/>
          <p:nvPr/>
        </p:nvSpPr>
        <p:spPr>
          <a:xfrm>
            <a:off x="1743167" y="4737326"/>
            <a:ext cx="8565126" cy="1441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BE" sz="1500"/>
              <a:t>Little performance tuning done, some room for potential improvement for both CPU-only and GPU runs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BE" sz="1500"/>
              <a:t>Modest example input (sequence of 779 amino acids)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BE" sz="1500"/>
              <a:t>More significant differences observed  with longer input sequences, or using larger dataset (like CASP14)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BE" sz="1500"/>
              <a:t>More GPU memory opens the door for more challenging (longer) input sequences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103303-0AFA-C347-A9E7-7A9AA4A9A4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3167" y="1490532"/>
            <a:ext cx="8340213" cy="3252683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1D0F33E-7FF6-C148-B9DD-A2E62DD05D3E}"/>
              </a:ext>
            </a:extLst>
          </p:cNvPr>
          <p:cNvCxnSpPr/>
          <p:nvPr/>
        </p:nvCxnSpPr>
        <p:spPr>
          <a:xfrm>
            <a:off x="4188542" y="2025445"/>
            <a:ext cx="1533832" cy="15534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2601239-E828-614E-8E47-467B2CBB486A}"/>
              </a:ext>
            </a:extLst>
          </p:cNvPr>
          <p:cNvCxnSpPr>
            <a:cxnSpLocks/>
          </p:cNvCxnSpPr>
          <p:nvPr/>
        </p:nvCxnSpPr>
        <p:spPr>
          <a:xfrm>
            <a:off x="4257368" y="2025445"/>
            <a:ext cx="3910381" cy="16915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29BB263-27DF-C643-A7E3-F40F4C2C255B}"/>
              </a:ext>
            </a:extLst>
          </p:cNvPr>
          <p:cNvCxnSpPr>
            <a:cxnSpLocks/>
          </p:cNvCxnSpPr>
          <p:nvPr/>
        </p:nvCxnSpPr>
        <p:spPr>
          <a:xfrm>
            <a:off x="6735097" y="3600613"/>
            <a:ext cx="1432652" cy="1793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3EBAFFA-704E-C741-BB66-507D64BAEC52}"/>
              </a:ext>
            </a:extLst>
          </p:cNvPr>
          <p:cNvSpPr txBox="1"/>
          <p:nvPr/>
        </p:nvSpPr>
        <p:spPr>
          <a:xfrm>
            <a:off x="3918555" y="3116873"/>
            <a:ext cx="172881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E" sz="1500" b="1">
                <a:solidFill>
                  <a:srgbClr val="DB6D32"/>
                </a:solidFill>
              </a:rPr>
              <a:t>6x speedup</a:t>
            </a:r>
            <a:br>
              <a:rPr lang="en-BE" sz="1500" b="1">
                <a:solidFill>
                  <a:srgbClr val="DB6D32"/>
                </a:solidFill>
              </a:rPr>
            </a:br>
            <a:r>
              <a:rPr lang="en-BE" sz="1500">
                <a:solidFill>
                  <a:srgbClr val="DB6D32"/>
                </a:solidFill>
              </a:rPr>
              <a:t>(CPU-only to</a:t>
            </a:r>
            <a:br>
              <a:rPr lang="en-BE" sz="1500">
                <a:solidFill>
                  <a:srgbClr val="DB6D32"/>
                </a:solidFill>
              </a:rPr>
            </a:br>
            <a:r>
              <a:rPr lang="en-BE" sz="1500">
                <a:solidFill>
                  <a:srgbClr val="DB6D32"/>
                </a:solidFill>
              </a:rPr>
              <a:t>V100 GPU)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B5B078-40AD-CF4D-823A-BB188346A50E}"/>
              </a:ext>
            </a:extLst>
          </p:cNvPr>
          <p:cNvSpPr txBox="1"/>
          <p:nvPr/>
        </p:nvSpPr>
        <p:spPr>
          <a:xfrm>
            <a:off x="6777744" y="2528615"/>
            <a:ext cx="172881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E" sz="1500" b="1">
                <a:solidFill>
                  <a:srgbClr val="DB6D32"/>
                </a:solidFill>
              </a:rPr>
              <a:t>9.5x speedup</a:t>
            </a:r>
            <a:br>
              <a:rPr lang="en-BE" sz="1500" b="1">
                <a:solidFill>
                  <a:srgbClr val="DB6D32"/>
                </a:solidFill>
              </a:rPr>
            </a:br>
            <a:r>
              <a:rPr lang="en-BE" sz="1500">
                <a:solidFill>
                  <a:srgbClr val="DB6D32"/>
                </a:solidFill>
              </a:rPr>
              <a:t>(CPU-only to</a:t>
            </a:r>
            <a:br>
              <a:rPr lang="en-BE" sz="1500">
                <a:solidFill>
                  <a:srgbClr val="DB6D32"/>
                </a:solidFill>
              </a:rPr>
            </a:br>
            <a:r>
              <a:rPr lang="en-BE" sz="1500">
                <a:solidFill>
                  <a:srgbClr val="DB6D32"/>
                </a:solidFill>
              </a:rPr>
              <a:t>A100 GPU)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DA98E9A-A752-CF4F-B093-F8D823D30133}"/>
              </a:ext>
            </a:extLst>
          </p:cNvPr>
          <p:cNvSpPr txBox="1"/>
          <p:nvPr/>
        </p:nvSpPr>
        <p:spPr>
          <a:xfrm>
            <a:off x="6520880" y="3697862"/>
            <a:ext cx="17288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E" sz="1500" b="1">
                <a:solidFill>
                  <a:srgbClr val="DB6D32"/>
                </a:solidFill>
              </a:rPr>
              <a:t>~50% speedup</a:t>
            </a:r>
            <a:br>
              <a:rPr lang="en-BE" sz="1500" b="1">
                <a:solidFill>
                  <a:srgbClr val="DB6D32"/>
                </a:solidFill>
              </a:rPr>
            </a:br>
            <a:r>
              <a:rPr lang="en-BE" sz="1500">
                <a:solidFill>
                  <a:srgbClr val="DB6D32"/>
                </a:solidFill>
              </a:rPr>
              <a:t>(V100 to A100)</a:t>
            </a:r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8A60605A-588E-264E-A8C4-BDD97676E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3028" y="6440781"/>
            <a:ext cx="8919965" cy="365125"/>
          </a:xfrm>
        </p:spPr>
        <p:txBody>
          <a:bodyPr/>
          <a:lstStyle/>
          <a:p>
            <a:r>
              <a:rPr lang="en-US" dirty="0"/>
              <a:t>Leveraging the VSC infrastructure for AI workloads – Kenneth Hoste (HPC-</a:t>
            </a:r>
            <a:r>
              <a:rPr lang="en-US" dirty="0" err="1"/>
              <a:t>UGent</a:t>
            </a:r>
            <a:r>
              <a:rPr lang="en-US" dirty="0"/>
              <a:t>, VSC) – Wed Oct 20</a:t>
            </a:r>
            <a:r>
              <a:rPr lang="en-US" baseline="30000" dirty="0"/>
              <a:t>th</a:t>
            </a:r>
            <a:r>
              <a:rPr lang="en-US" dirty="0"/>
              <a:t>, 2021                                             </a:t>
            </a:r>
            <a:fld id="{A2912448-FEEC-49E8-9588-2DF1F90D57C2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584018"/>
      </p:ext>
    </p:extLst>
  </p:cSld>
  <p:clrMapOvr>
    <a:masterClrMapping/>
  </p:clrMapOvr>
  <p:transition spd="med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BC0CEE91-272A-8945-BBA5-F59CCD74EDAF}"/>
              </a:ext>
            </a:extLst>
          </p:cNvPr>
          <p:cNvSpPr txBox="1"/>
          <p:nvPr/>
        </p:nvSpPr>
        <p:spPr>
          <a:xfrm>
            <a:off x="1028700" y="438991"/>
            <a:ext cx="2095445" cy="2616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sz="1100" b="1">
                <a:solidFill>
                  <a:schemeClr val="bg1"/>
                </a:solidFill>
                <a:ea typeface="Roboto" panose="02000000000000000000" pitchFamily="2" charset="0"/>
              </a:rPr>
              <a:t>EXAMPLE USE CASE: AlphaFold 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2F3D1E5-3CB1-414D-B40E-C435F5FDBA5E}"/>
              </a:ext>
            </a:extLst>
          </p:cNvPr>
          <p:cNvSpPr txBox="1"/>
          <p:nvPr/>
        </p:nvSpPr>
        <p:spPr>
          <a:xfrm>
            <a:off x="963867" y="803181"/>
            <a:ext cx="981685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solidFill>
                  <a:schemeClr val="accent6">
                    <a:lumMod val="50000"/>
                  </a:schemeClr>
                </a:solidFill>
                <a:ea typeface="Roboto" panose="02000000000000000000" pitchFamily="2" charset="0"/>
              </a:rPr>
              <a:t>Iterative refinement of predicted structure + confidence level</a:t>
            </a:r>
          </a:p>
        </p:txBody>
      </p:sp>
      <p:pic>
        <p:nvPicPr>
          <p:cNvPr id="3" name="alphafold_example.mp4" descr="alphafold_example.mp4">
            <a:hlinkClick r:id="" action="ppaction://media"/>
            <a:extLst>
              <a:ext uri="{FF2B5EF4-FFF2-40B4-BE49-F238E27FC236}">
                <a16:creationId xmlns:a16="http://schemas.microsoft.com/office/drawing/2014/main" id="{9437783B-E4C4-0F48-BF2B-ED478FDBA0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3030" y="1624497"/>
            <a:ext cx="6855190" cy="3856045"/>
          </a:xfrm>
          <a:prstGeom prst="rect">
            <a:avLst/>
          </a:prstGeom>
        </p:spPr>
      </p:pic>
      <p:sp>
        <p:nvSpPr>
          <p:cNvPr id="8" name="Shape 2778">
            <a:extLst>
              <a:ext uri="{FF2B5EF4-FFF2-40B4-BE49-F238E27FC236}">
                <a16:creationId xmlns:a16="http://schemas.microsoft.com/office/drawing/2014/main" id="{CDB271A6-866C-A642-AE09-F7219F131604}"/>
              </a:ext>
            </a:extLst>
          </p:cNvPr>
          <p:cNvSpPr/>
          <p:nvPr/>
        </p:nvSpPr>
        <p:spPr>
          <a:xfrm>
            <a:off x="452753" y="874424"/>
            <a:ext cx="442288" cy="4422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481" y="12956"/>
                </a:moveTo>
                <a:cubicBezTo>
                  <a:pt x="17070" y="12258"/>
                  <a:pt x="16576" y="11533"/>
                  <a:pt x="16011" y="10795"/>
                </a:cubicBezTo>
                <a:cubicBezTo>
                  <a:pt x="16573" y="10063"/>
                  <a:pt x="17072" y="9339"/>
                  <a:pt x="17481" y="8644"/>
                </a:cubicBezTo>
                <a:cubicBezTo>
                  <a:pt x="19410" y="9181"/>
                  <a:pt x="20618" y="9948"/>
                  <a:pt x="20618" y="10800"/>
                </a:cubicBezTo>
                <a:cubicBezTo>
                  <a:pt x="20618" y="11652"/>
                  <a:pt x="19410" y="12419"/>
                  <a:pt x="17481" y="12956"/>
                </a:cubicBezTo>
                <a:moveTo>
                  <a:pt x="17742" y="17743"/>
                </a:moveTo>
                <a:cubicBezTo>
                  <a:pt x="17140" y="18345"/>
                  <a:pt x="15740" y="18028"/>
                  <a:pt x="13996" y="17045"/>
                </a:cubicBezTo>
                <a:cubicBezTo>
                  <a:pt x="14198" y="16261"/>
                  <a:pt x="14365" y="15406"/>
                  <a:pt x="14487" y="14488"/>
                </a:cubicBezTo>
                <a:cubicBezTo>
                  <a:pt x="15405" y="14366"/>
                  <a:pt x="16261" y="14198"/>
                  <a:pt x="17044" y="13996"/>
                </a:cubicBezTo>
                <a:cubicBezTo>
                  <a:pt x="18028" y="15740"/>
                  <a:pt x="18345" y="17140"/>
                  <a:pt x="17742" y="17743"/>
                </a:cubicBezTo>
                <a:moveTo>
                  <a:pt x="15404" y="11561"/>
                </a:moveTo>
                <a:cubicBezTo>
                  <a:pt x="15837" y="12119"/>
                  <a:pt x="16219" y="12662"/>
                  <a:pt x="16554" y="13185"/>
                </a:cubicBezTo>
                <a:cubicBezTo>
                  <a:pt x="15950" y="13317"/>
                  <a:pt x="15295" y="13429"/>
                  <a:pt x="14597" y="13517"/>
                </a:cubicBezTo>
                <a:cubicBezTo>
                  <a:pt x="14631" y="13155"/>
                  <a:pt x="14655" y="12784"/>
                  <a:pt x="14677" y="12409"/>
                </a:cubicBezTo>
                <a:cubicBezTo>
                  <a:pt x="14930" y="12127"/>
                  <a:pt x="15170" y="11844"/>
                  <a:pt x="15404" y="11561"/>
                </a:cubicBezTo>
                <a:moveTo>
                  <a:pt x="15402" y="10032"/>
                </a:moveTo>
                <a:cubicBezTo>
                  <a:pt x="15170" y="9752"/>
                  <a:pt x="14928" y="9471"/>
                  <a:pt x="14677" y="9191"/>
                </a:cubicBezTo>
                <a:cubicBezTo>
                  <a:pt x="14655" y="8817"/>
                  <a:pt x="14631" y="8445"/>
                  <a:pt x="14597" y="8084"/>
                </a:cubicBezTo>
                <a:cubicBezTo>
                  <a:pt x="15295" y="8171"/>
                  <a:pt x="15950" y="8283"/>
                  <a:pt x="16554" y="8415"/>
                </a:cubicBezTo>
                <a:cubicBezTo>
                  <a:pt x="16221" y="8935"/>
                  <a:pt x="15832" y="9478"/>
                  <a:pt x="15402" y="10032"/>
                </a:cubicBezTo>
                <a:moveTo>
                  <a:pt x="17742" y="3857"/>
                </a:moveTo>
                <a:cubicBezTo>
                  <a:pt x="18345" y="4460"/>
                  <a:pt x="18028" y="5860"/>
                  <a:pt x="17044" y="7604"/>
                </a:cubicBezTo>
                <a:cubicBezTo>
                  <a:pt x="16261" y="7402"/>
                  <a:pt x="15405" y="7234"/>
                  <a:pt x="14487" y="7112"/>
                </a:cubicBezTo>
                <a:cubicBezTo>
                  <a:pt x="14365" y="6194"/>
                  <a:pt x="14198" y="5339"/>
                  <a:pt x="13996" y="4555"/>
                </a:cubicBezTo>
                <a:cubicBezTo>
                  <a:pt x="15740" y="3572"/>
                  <a:pt x="17140" y="3255"/>
                  <a:pt x="17742" y="3857"/>
                </a:cubicBezTo>
                <a:moveTo>
                  <a:pt x="13718" y="12012"/>
                </a:moveTo>
                <a:cubicBezTo>
                  <a:pt x="13448" y="12303"/>
                  <a:pt x="13172" y="12593"/>
                  <a:pt x="12882" y="12883"/>
                </a:cubicBezTo>
                <a:cubicBezTo>
                  <a:pt x="12593" y="13172"/>
                  <a:pt x="12303" y="13449"/>
                  <a:pt x="12012" y="13719"/>
                </a:cubicBezTo>
                <a:cubicBezTo>
                  <a:pt x="11614" y="13733"/>
                  <a:pt x="11212" y="13745"/>
                  <a:pt x="10800" y="13745"/>
                </a:cubicBezTo>
                <a:cubicBezTo>
                  <a:pt x="10387" y="13745"/>
                  <a:pt x="9985" y="13733"/>
                  <a:pt x="9587" y="13719"/>
                </a:cubicBezTo>
                <a:cubicBezTo>
                  <a:pt x="9297" y="13449"/>
                  <a:pt x="9006" y="13172"/>
                  <a:pt x="8717" y="12883"/>
                </a:cubicBezTo>
                <a:cubicBezTo>
                  <a:pt x="8428" y="12593"/>
                  <a:pt x="8152" y="12303"/>
                  <a:pt x="7881" y="12012"/>
                </a:cubicBezTo>
                <a:cubicBezTo>
                  <a:pt x="7866" y="11614"/>
                  <a:pt x="7855" y="11212"/>
                  <a:pt x="7855" y="10800"/>
                </a:cubicBezTo>
                <a:cubicBezTo>
                  <a:pt x="7855" y="10388"/>
                  <a:pt x="7866" y="9986"/>
                  <a:pt x="7881" y="9587"/>
                </a:cubicBezTo>
                <a:cubicBezTo>
                  <a:pt x="8152" y="9297"/>
                  <a:pt x="8428" y="9007"/>
                  <a:pt x="8717" y="8717"/>
                </a:cubicBezTo>
                <a:cubicBezTo>
                  <a:pt x="9006" y="8428"/>
                  <a:pt x="9297" y="8151"/>
                  <a:pt x="9587" y="7881"/>
                </a:cubicBezTo>
                <a:cubicBezTo>
                  <a:pt x="9985" y="7867"/>
                  <a:pt x="10387" y="7855"/>
                  <a:pt x="10800" y="7855"/>
                </a:cubicBezTo>
                <a:cubicBezTo>
                  <a:pt x="11212" y="7855"/>
                  <a:pt x="11614" y="7867"/>
                  <a:pt x="12012" y="7881"/>
                </a:cubicBezTo>
                <a:cubicBezTo>
                  <a:pt x="12303" y="8151"/>
                  <a:pt x="12593" y="8428"/>
                  <a:pt x="12882" y="8717"/>
                </a:cubicBezTo>
                <a:cubicBezTo>
                  <a:pt x="13172" y="9007"/>
                  <a:pt x="13448" y="9297"/>
                  <a:pt x="13718" y="9587"/>
                </a:cubicBezTo>
                <a:cubicBezTo>
                  <a:pt x="13733" y="9986"/>
                  <a:pt x="13745" y="10388"/>
                  <a:pt x="13745" y="10800"/>
                </a:cubicBezTo>
                <a:cubicBezTo>
                  <a:pt x="13745" y="11212"/>
                  <a:pt x="13733" y="11614"/>
                  <a:pt x="13718" y="12012"/>
                </a:cubicBezTo>
                <a:moveTo>
                  <a:pt x="13185" y="16555"/>
                </a:moveTo>
                <a:cubicBezTo>
                  <a:pt x="12662" y="16219"/>
                  <a:pt x="12120" y="15837"/>
                  <a:pt x="11561" y="15404"/>
                </a:cubicBezTo>
                <a:cubicBezTo>
                  <a:pt x="11844" y="15170"/>
                  <a:pt x="12127" y="14931"/>
                  <a:pt x="12409" y="14677"/>
                </a:cubicBezTo>
                <a:cubicBezTo>
                  <a:pt x="12783" y="14655"/>
                  <a:pt x="13155" y="14631"/>
                  <a:pt x="13517" y="14597"/>
                </a:cubicBezTo>
                <a:cubicBezTo>
                  <a:pt x="13429" y="15295"/>
                  <a:pt x="13316" y="15950"/>
                  <a:pt x="13185" y="16555"/>
                </a:cubicBezTo>
                <a:moveTo>
                  <a:pt x="10800" y="20618"/>
                </a:moveTo>
                <a:cubicBezTo>
                  <a:pt x="9948" y="20618"/>
                  <a:pt x="9181" y="19410"/>
                  <a:pt x="8643" y="17481"/>
                </a:cubicBezTo>
                <a:cubicBezTo>
                  <a:pt x="9339" y="17072"/>
                  <a:pt x="10062" y="16573"/>
                  <a:pt x="10795" y="16011"/>
                </a:cubicBezTo>
                <a:cubicBezTo>
                  <a:pt x="11532" y="16576"/>
                  <a:pt x="12258" y="17070"/>
                  <a:pt x="12957" y="17481"/>
                </a:cubicBezTo>
                <a:cubicBezTo>
                  <a:pt x="12419" y="19410"/>
                  <a:pt x="11652" y="20618"/>
                  <a:pt x="10800" y="20618"/>
                </a:cubicBezTo>
                <a:moveTo>
                  <a:pt x="8083" y="14597"/>
                </a:moveTo>
                <a:cubicBezTo>
                  <a:pt x="8445" y="14631"/>
                  <a:pt x="8816" y="14655"/>
                  <a:pt x="9190" y="14677"/>
                </a:cubicBezTo>
                <a:cubicBezTo>
                  <a:pt x="9471" y="14929"/>
                  <a:pt x="9751" y="15170"/>
                  <a:pt x="10032" y="15403"/>
                </a:cubicBezTo>
                <a:cubicBezTo>
                  <a:pt x="9478" y="15832"/>
                  <a:pt x="8935" y="16221"/>
                  <a:pt x="8415" y="16555"/>
                </a:cubicBezTo>
                <a:cubicBezTo>
                  <a:pt x="8283" y="15950"/>
                  <a:pt x="8171" y="15295"/>
                  <a:pt x="8083" y="14597"/>
                </a:cubicBezTo>
                <a:moveTo>
                  <a:pt x="8415" y="5045"/>
                </a:moveTo>
                <a:cubicBezTo>
                  <a:pt x="8938" y="5381"/>
                  <a:pt x="9480" y="5762"/>
                  <a:pt x="10038" y="6196"/>
                </a:cubicBezTo>
                <a:cubicBezTo>
                  <a:pt x="9756" y="6430"/>
                  <a:pt x="9473" y="6670"/>
                  <a:pt x="9190" y="6924"/>
                </a:cubicBezTo>
                <a:cubicBezTo>
                  <a:pt x="8816" y="6945"/>
                  <a:pt x="8445" y="6969"/>
                  <a:pt x="8083" y="7003"/>
                </a:cubicBezTo>
                <a:cubicBezTo>
                  <a:pt x="8171" y="6305"/>
                  <a:pt x="8283" y="5650"/>
                  <a:pt x="8415" y="5045"/>
                </a:cubicBezTo>
                <a:moveTo>
                  <a:pt x="10800" y="982"/>
                </a:moveTo>
                <a:cubicBezTo>
                  <a:pt x="11652" y="982"/>
                  <a:pt x="12419" y="2191"/>
                  <a:pt x="12957" y="4119"/>
                </a:cubicBezTo>
                <a:cubicBezTo>
                  <a:pt x="12261" y="4528"/>
                  <a:pt x="11537" y="5027"/>
                  <a:pt x="10804" y="5589"/>
                </a:cubicBezTo>
                <a:cubicBezTo>
                  <a:pt x="10067" y="5024"/>
                  <a:pt x="9341" y="4530"/>
                  <a:pt x="8643" y="4119"/>
                </a:cubicBezTo>
                <a:cubicBezTo>
                  <a:pt x="9181" y="2191"/>
                  <a:pt x="9948" y="982"/>
                  <a:pt x="10800" y="982"/>
                </a:cubicBezTo>
                <a:moveTo>
                  <a:pt x="13517" y="7003"/>
                </a:moveTo>
                <a:cubicBezTo>
                  <a:pt x="13155" y="6969"/>
                  <a:pt x="12783" y="6945"/>
                  <a:pt x="12409" y="6924"/>
                </a:cubicBezTo>
                <a:cubicBezTo>
                  <a:pt x="12129" y="6671"/>
                  <a:pt x="11848" y="6430"/>
                  <a:pt x="11568" y="6198"/>
                </a:cubicBezTo>
                <a:cubicBezTo>
                  <a:pt x="12122" y="5768"/>
                  <a:pt x="12665" y="5379"/>
                  <a:pt x="13185" y="5045"/>
                </a:cubicBezTo>
                <a:cubicBezTo>
                  <a:pt x="13316" y="5650"/>
                  <a:pt x="13429" y="6305"/>
                  <a:pt x="13517" y="7003"/>
                </a:cubicBezTo>
                <a:moveTo>
                  <a:pt x="7112" y="7112"/>
                </a:moveTo>
                <a:cubicBezTo>
                  <a:pt x="6194" y="7234"/>
                  <a:pt x="5339" y="7402"/>
                  <a:pt x="4555" y="7604"/>
                </a:cubicBezTo>
                <a:cubicBezTo>
                  <a:pt x="3572" y="5860"/>
                  <a:pt x="3255" y="4460"/>
                  <a:pt x="3858" y="3857"/>
                </a:cubicBezTo>
                <a:cubicBezTo>
                  <a:pt x="4460" y="3255"/>
                  <a:pt x="5860" y="3572"/>
                  <a:pt x="7604" y="4555"/>
                </a:cubicBezTo>
                <a:cubicBezTo>
                  <a:pt x="7402" y="5339"/>
                  <a:pt x="7234" y="6194"/>
                  <a:pt x="7112" y="7112"/>
                </a:cubicBezTo>
                <a:moveTo>
                  <a:pt x="3858" y="17743"/>
                </a:moveTo>
                <a:cubicBezTo>
                  <a:pt x="3255" y="17140"/>
                  <a:pt x="3572" y="15740"/>
                  <a:pt x="4555" y="13996"/>
                </a:cubicBezTo>
                <a:cubicBezTo>
                  <a:pt x="5339" y="14198"/>
                  <a:pt x="6194" y="14366"/>
                  <a:pt x="7112" y="14488"/>
                </a:cubicBezTo>
                <a:cubicBezTo>
                  <a:pt x="7234" y="15406"/>
                  <a:pt x="7402" y="16261"/>
                  <a:pt x="7604" y="17045"/>
                </a:cubicBezTo>
                <a:cubicBezTo>
                  <a:pt x="5860" y="18028"/>
                  <a:pt x="4460" y="18345"/>
                  <a:pt x="3858" y="17743"/>
                </a:cubicBezTo>
                <a:moveTo>
                  <a:pt x="7003" y="13517"/>
                </a:moveTo>
                <a:cubicBezTo>
                  <a:pt x="6305" y="13429"/>
                  <a:pt x="5650" y="13317"/>
                  <a:pt x="5045" y="13185"/>
                </a:cubicBezTo>
                <a:cubicBezTo>
                  <a:pt x="5379" y="12665"/>
                  <a:pt x="5768" y="12122"/>
                  <a:pt x="6197" y="11568"/>
                </a:cubicBezTo>
                <a:cubicBezTo>
                  <a:pt x="6429" y="11848"/>
                  <a:pt x="6671" y="12129"/>
                  <a:pt x="6923" y="12409"/>
                </a:cubicBezTo>
                <a:cubicBezTo>
                  <a:pt x="6944" y="12784"/>
                  <a:pt x="6968" y="13155"/>
                  <a:pt x="7003" y="13517"/>
                </a:cubicBezTo>
                <a:moveTo>
                  <a:pt x="6923" y="9191"/>
                </a:moveTo>
                <a:cubicBezTo>
                  <a:pt x="6669" y="9473"/>
                  <a:pt x="6429" y="9756"/>
                  <a:pt x="6196" y="10039"/>
                </a:cubicBezTo>
                <a:cubicBezTo>
                  <a:pt x="5763" y="9481"/>
                  <a:pt x="5381" y="8938"/>
                  <a:pt x="5045" y="8415"/>
                </a:cubicBezTo>
                <a:cubicBezTo>
                  <a:pt x="5650" y="8283"/>
                  <a:pt x="6305" y="8171"/>
                  <a:pt x="7003" y="8084"/>
                </a:cubicBezTo>
                <a:cubicBezTo>
                  <a:pt x="6968" y="8445"/>
                  <a:pt x="6944" y="8816"/>
                  <a:pt x="6923" y="9191"/>
                </a:cubicBezTo>
                <a:moveTo>
                  <a:pt x="982" y="10800"/>
                </a:moveTo>
                <a:cubicBezTo>
                  <a:pt x="982" y="9948"/>
                  <a:pt x="2190" y="9181"/>
                  <a:pt x="4119" y="8644"/>
                </a:cubicBezTo>
                <a:cubicBezTo>
                  <a:pt x="4530" y="9342"/>
                  <a:pt x="5023" y="10067"/>
                  <a:pt x="5588" y="10805"/>
                </a:cubicBezTo>
                <a:cubicBezTo>
                  <a:pt x="5027" y="11537"/>
                  <a:pt x="4528" y="12262"/>
                  <a:pt x="4119" y="12956"/>
                </a:cubicBezTo>
                <a:cubicBezTo>
                  <a:pt x="2190" y="12419"/>
                  <a:pt x="982" y="11652"/>
                  <a:pt x="982" y="10800"/>
                </a:cubicBezTo>
                <a:moveTo>
                  <a:pt x="21600" y="10800"/>
                </a:moveTo>
                <a:cubicBezTo>
                  <a:pt x="21600" y="9624"/>
                  <a:pt x="20173" y="8571"/>
                  <a:pt x="17918" y="7853"/>
                </a:cubicBezTo>
                <a:cubicBezTo>
                  <a:pt x="19002" y="5750"/>
                  <a:pt x="19269" y="3995"/>
                  <a:pt x="18437" y="3163"/>
                </a:cubicBezTo>
                <a:cubicBezTo>
                  <a:pt x="17605" y="2332"/>
                  <a:pt x="15850" y="2598"/>
                  <a:pt x="13748" y="3682"/>
                </a:cubicBezTo>
                <a:cubicBezTo>
                  <a:pt x="13029" y="1427"/>
                  <a:pt x="11976" y="0"/>
                  <a:pt x="10800" y="0"/>
                </a:cubicBezTo>
                <a:cubicBezTo>
                  <a:pt x="9623" y="0"/>
                  <a:pt x="8571" y="1427"/>
                  <a:pt x="7852" y="3682"/>
                </a:cubicBezTo>
                <a:cubicBezTo>
                  <a:pt x="5750" y="2598"/>
                  <a:pt x="3995" y="2332"/>
                  <a:pt x="3163" y="3163"/>
                </a:cubicBezTo>
                <a:cubicBezTo>
                  <a:pt x="2331" y="3995"/>
                  <a:pt x="2598" y="5750"/>
                  <a:pt x="3682" y="7853"/>
                </a:cubicBezTo>
                <a:cubicBezTo>
                  <a:pt x="1426" y="8571"/>
                  <a:pt x="0" y="9624"/>
                  <a:pt x="0" y="10800"/>
                </a:cubicBezTo>
                <a:cubicBezTo>
                  <a:pt x="0" y="11976"/>
                  <a:pt x="1426" y="13029"/>
                  <a:pt x="3682" y="13748"/>
                </a:cubicBezTo>
                <a:cubicBezTo>
                  <a:pt x="2598" y="15851"/>
                  <a:pt x="2331" y="17605"/>
                  <a:pt x="3163" y="18437"/>
                </a:cubicBezTo>
                <a:cubicBezTo>
                  <a:pt x="3995" y="19268"/>
                  <a:pt x="5750" y="19002"/>
                  <a:pt x="7852" y="17918"/>
                </a:cubicBezTo>
                <a:cubicBezTo>
                  <a:pt x="8571" y="20173"/>
                  <a:pt x="9623" y="21600"/>
                  <a:pt x="10800" y="21600"/>
                </a:cubicBezTo>
                <a:cubicBezTo>
                  <a:pt x="11976" y="21600"/>
                  <a:pt x="13029" y="20173"/>
                  <a:pt x="13748" y="17918"/>
                </a:cubicBezTo>
                <a:cubicBezTo>
                  <a:pt x="15850" y="19002"/>
                  <a:pt x="17605" y="19268"/>
                  <a:pt x="18437" y="18437"/>
                </a:cubicBezTo>
                <a:cubicBezTo>
                  <a:pt x="19269" y="17605"/>
                  <a:pt x="19002" y="15851"/>
                  <a:pt x="17918" y="13748"/>
                </a:cubicBezTo>
                <a:cubicBezTo>
                  <a:pt x="20173" y="13029"/>
                  <a:pt x="21600" y="11976"/>
                  <a:pt x="21600" y="10800"/>
                </a:cubicBezTo>
                <a:moveTo>
                  <a:pt x="10800" y="9818"/>
                </a:moveTo>
                <a:cubicBezTo>
                  <a:pt x="10258" y="9818"/>
                  <a:pt x="9818" y="10258"/>
                  <a:pt x="9818" y="10800"/>
                </a:cubicBezTo>
                <a:cubicBezTo>
                  <a:pt x="9818" y="11342"/>
                  <a:pt x="10258" y="11782"/>
                  <a:pt x="10800" y="11782"/>
                </a:cubicBezTo>
                <a:cubicBezTo>
                  <a:pt x="11342" y="11782"/>
                  <a:pt x="11782" y="11342"/>
                  <a:pt x="11782" y="10800"/>
                </a:cubicBezTo>
                <a:cubicBezTo>
                  <a:pt x="11782" y="10258"/>
                  <a:pt x="11342" y="9818"/>
                  <a:pt x="10800" y="9818"/>
                </a:cubicBezTo>
              </a:path>
            </a:pathLst>
          </a:custGeom>
          <a:solidFill>
            <a:srgbClr val="DB6D32"/>
          </a:solidFill>
          <a:ln w="12700">
            <a:noFill/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463A2-61C1-064D-BC57-F18FF0D465D9}"/>
              </a:ext>
            </a:extLst>
          </p:cNvPr>
          <p:cNvSpPr/>
          <p:nvPr/>
        </p:nvSpPr>
        <p:spPr>
          <a:xfrm>
            <a:off x="7315201" y="4072162"/>
            <a:ext cx="4876800" cy="1787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>
                <a:ea typeface="Roboto Condensed Light" panose="02000000000000000000" pitchFamily="2" charset="0"/>
              </a:rPr>
              <a:t> Confidence level for prediction is also available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>
                <a:ea typeface="Roboto Condensed Light" panose="02000000000000000000" pitchFamily="2" charset="0"/>
              </a:rPr>
              <a:t> </a:t>
            </a:r>
            <a:r>
              <a:rPr lang="en-US" sz="1500">
                <a:solidFill>
                  <a:schemeClr val="bg1">
                    <a:lumMod val="50000"/>
                  </a:schemeClr>
                </a:solidFill>
                <a:ea typeface="Roboto Condensed Light" panose="02000000000000000000" pitchFamily="2" charset="0"/>
              </a:rPr>
              <a:t>Blue</a:t>
            </a:r>
            <a:r>
              <a:rPr lang="en-US" sz="1500">
                <a:ea typeface="Roboto Condensed Light" panose="02000000000000000000" pitchFamily="2" charset="0"/>
              </a:rPr>
              <a:t> = very confident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>
                <a:ea typeface="Roboto Condensed Light" panose="02000000000000000000" pitchFamily="2" charset="0"/>
              </a:rPr>
              <a:t> </a:t>
            </a:r>
            <a:r>
              <a:rPr lang="en-US" sz="1500">
                <a:solidFill>
                  <a:srgbClr val="FFC000"/>
                </a:solidFill>
                <a:ea typeface="Roboto Condensed Light" panose="02000000000000000000" pitchFamily="2" charset="0"/>
              </a:rPr>
              <a:t>Yellow</a:t>
            </a:r>
            <a:r>
              <a:rPr lang="en-US" sz="1500">
                <a:ea typeface="Roboto Condensed Light" panose="02000000000000000000" pitchFamily="2" charset="0"/>
              </a:rPr>
              <a:t>/</a:t>
            </a:r>
            <a:r>
              <a:rPr lang="en-US" sz="1500">
                <a:solidFill>
                  <a:srgbClr val="00B050"/>
                </a:solidFill>
                <a:ea typeface="Roboto Condensed Light" panose="02000000000000000000" pitchFamily="2" charset="0"/>
              </a:rPr>
              <a:t>green</a:t>
            </a:r>
            <a:r>
              <a:rPr lang="en-US" sz="1500">
                <a:ea typeface="Roboto Condensed Light" panose="02000000000000000000" pitchFamily="2" charset="0"/>
              </a:rPr>
              <a:t> = unsure in various degrees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>
                <a:ea typeface="Roboto Condensed Light" panose="02000000000000000000" pitchFamily="2" charset="0"/>
              </a:rPr>
              <a:t> </a:t>
            </a:r>
            <a:r>
              <a:rPr lang="en-US" sz="1500">
                <a:solidFill>
                  <a:srgbClr val="FF0000"/>
                </a:solidFill>
                <a:ea typeface="Roboto Condensed Light" panose="02000000000000000000" pitchFamily="2" charset="0"/>
              </a:rPr>
              <a:t>Red</a:t>
            </a:r>
            <a:r>
              <a:rPr lang="en-US" sz="1500">
                <a:ea typeface="Roboto Condensed Light" panose="02000000000000000000" pitchFamily="2" charset="0"/>
              </a:rPr>
              <a:t> = no idea…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b="1">
                <a:ea typeface="Roboto Condensed Light" panose="02000000000000000000" pitchFamily="2" charset="0"/>
              </a:rPr>
              <a:t> Very valuable for domain scientists to interpret result!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BF0F3-A8B2-9F48-841E-93B9D620254B}"/>
              </a:ext>
            </a:extLst>
          </p:cNvPr>
          <p:cNvSpPr/>
          <p:nvPr/>
        </p:nvSpPr>
        <p:spPr>
          <a:xfrm>
            <a:off x="1170548" y="5536103"/>
            <a:ext cx="5165623" cy="423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>
                <a:ea typeface="Roboto Condensed Light" panose="02000000000000000000" pitchFamily="2" charset="0"/>
              </a:rPr>
              <a:t>AlphaFold iteratively refines prediction of folded protein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DDEB040B-3BBE-9147-A412-6C0355377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200" y="1585786"/>
            <a:ext cx="3004574" cy="2400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A24E927-A3E7-4949-AE23-C67F1B281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3028" y="6440781"/>
            <a:ext cx="8919965" cy="365125"/>
          </a:xfrm>
        </p:spPr>
        <p:txBody>
          <a:bodyPr/>
          <a:lstStyle/>
          <a:p>
            <a:r>
              <a:rPr lang="en-US" dirty="0"/>
              <a:t>Leveraging the VSC infrastructure for AI workloads – Kenneth Hoste (HPC-</a:t>
            </a:r>
            <a:r>
              <a:rPr lang="en-US" dirty="0" err="1"/>
              <a:t>UGent</a:t>
            </a:r>
            <a:r>
              <a:rPr lang="en-US" dirty="0"/>
              <a:t>, VSC) – Wed Oct 20</a:t>
            </a:r>
            <a:r>
              <a:rPr lang="en-US" baseline="30000" dirty="0"/>
              <a:t>th</a:t>
            </a:r>
            <a:r>
              <a:rPr lang="en-US" dirty="0"/>
              <a:t>, 2021                                             </a:t>
            </a:r>
            <a:fld id="{A2912448-FEEC-49E8-9588-2DF1F90D57C2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7647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92F3D1E5-3CB1-414D-B40E-C435F5FDBA5E}"/>
              </a:ext>
            </a:extLst>
          </p:cNvPr>
          <p:cNvSpPr txBox="1"/>
          <p:nvPr/>
        </p:nvSpPr>
        <p:spPr>
          <a:xfrm>
            <a:off x="963867" y="734357"/>
            <a:ext cx="56675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accent6">
                    <a:lumMod val="50000"/>
                  </a:schemeClr>
                </a:solidFill>
                <a:ea typeface="Roboto" panose="02000000000000000000" pitchFamily="2" charset="0"/>
              </a:rPr>
              <a:t>More information on AlphaFold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BA6A70B-4FC8-1B4E-8979-E9A74A192682}"/>
              </a:ext>
            </a:extLst>
          </p:cNvPr>
          <p:cNvSpPr/>
          <p:nvPr/>
        </p:nvSpPr>
        <p:spPr>
          <a:xfrm>
            <a:off x="963867" y="1323014"/>
            <a:ext cx="11139643" cy="4570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4E5865"/>
                </a:solidFill>
                <a:ea typeface="Roboto Condensed Light" panose="02000000000000000000" pitchFamily="2" charset="0"/>
              </a:rPr>
              <a:t>Protein folding and </a:t>
            </a:r>
            <a:r>
              <a:rPr lang="en-US" sz="1700" dirty="0" err="1">
                <a:solidFill>
                  <a:srgbClr val="4E5865"/>
                </a:solidFill>
                <a:ea typeface="Roboto Condensed Light" panose="02000000000000000000" pitchFamily="2" charset="0"/>
              </a:rPr>
              <a:t>AlphaFold</a:t>
            </a:r>
            <a:r>
              <a:rPr lang="en-US" sz="1700" dirty="0">
                <a:solidFill>
                  <a:srgbClr val="4E5865"/>
                </a:solidFill>
                <a:ea typeface="Roboto Condensed Light" panose="02000000000000000000" pitchFamily="2" charset="0"/>
              </a:rPr>
              <a:t> explained in 2 minutes: </a:t>
            </a:r>
            <a:r>
              <a:rPr lang="en-US" sz="1700" dirty="0">
                <a:solidFill>
                  <a:srgbClr val="DB6D32"/>
                </a:solidFill>
                <a:ea typeface="Roboto Condensed Light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https://youtu.be/KpedmJdrTpY</a:t>
            </a:r>
            <a:endParaRPr lang="en-US" sz="1700" dirty="0">
              <a:solidFill>
                <a:srgbClr val="DB6D32"/>
              </a:solidFill>
              <a:ea typeface="Roboto Condensed Light" panose="02000000000000000000" pitchFamily="2" charset="0"/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700" dirty="0" err="1">
                <a:solidFill>
                  <a:srgbClr val="4E5865"/>
                </a:solidFill>
                <a:ea typeface="Roboto Condensed Light" panose="02000000000000000000" pitchFamily="2" charset="0"/>
              </a:rPr>
              <a:t>AlphaFold</a:t>
            </a:r>
            <a:r>
              <a:rPr lang="en-US" sz="1700" dirty="0">
                <a:solidFill>
                  <a:srgbClr val="4E5865"/>
                </a:solidFill>
                <a:ea typeface="Roboto Condensed Light" panose="02000000000000000000" pitchFamily="2" charset="0"/>
              </a:rPr>
              <a:t>: The making of a scientific breakthrough: </a:t>
            </a:r>
            <a:r>
              <a:rPr lang="en-US" sz="1700" dirty="0">
                <a:solidFill>
                  <a:srgbClr val="DB6D32"/>
                </a:solidFill>
                <a:ea typeface="Roboto Condensed Light" panose="020000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https://youtu.be/gg7WjuFs8F4</a:t>
            </a:r>
            <a:endParaRPr lang="en-US" sz="1700" dirty="0">
              <a:solidFill>
                <a:srgbClr val="DB6D32"/>
              </a:solidFill>
              <a:ea typeface="Roboto Condensed Light" panose="02000000000000000000" pitchFamily="2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4E5865"/>
                </a:solidFill>
                <a:ea typeface="Roboto Condensed Light" panose="02000000000000000000" pitchFamily="2" charset="0"/>
              </a:rPr>
              <a:t>Blog posts: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DB6D3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https://www.blopig.com/blog/2021/07/alphafold-2-is-here-whats-behind-the-structure-prediction-miracle</a:t>
            </a:r>
            <a:endParaRPr lang="en-US" sz="1700" dirty="0">
              <a:solidFill>
                <a:srgbClr val="DB6D32"/>
              </a:solidFill>
              <a:ea typeface="Roboto Condensed Light" panose="02000000000000000000" pitchFamily="2" charset="0"/>
            </a:endParaRP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DB6D32"/>
                </a:solidFill>
                <a:ea typeface="Roboto Condensed Light" panose="02000000000000000000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https://deepmind.com/blog/article/alphafold-a-solution-to-a-50-year-old-grand-challenge-in-biology</a:t>
            </a:r>
            <a:endParaRPr lang="en-US" sz="1700" dirty="0">
              <a:solidFill>
                <a:srgbClr val="DB6D32"/>
              </a:solidFill>
              <a:ea typeface="Roboto Condensed Light" panose="02000000000000000000" pitchFamily="2" charset="0"/>
            </a:endParaRP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DB6D32"/>
                </a:solidFill>
                <a:ea typeface="Roboto Condensed Light" panose="02000000000000000000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https://deepmind.com/blog/article/putting-the-power-of-alphafold-into-the-worlds-hands</a:t>
            </a:r>
            <a:endParaRPr lang="en-US" sz="1700" dirty="0">
              <a:solidFill>
                <a:srgbClr val="DB6D32"/>
              </a:solidFill>
              <a:ea typeface="Roboto Condensed Light" panose="02000000000000000000" pitchFamily="2" charset="0"/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4E5865"/>
                </a:solidFill>
                <a:ea typeface="Roboto Condensed Light" panose="02000000000000000000" pitchFamily="2" charset="0"/>
              </a:rPr>
              <a:t>Paper in Nature: </a:t>
            </a:r>
            <a:r>
              <a:rPr lang="en-US" sz="1700" dirty="0">
                <a:solidFill>
                  <a:srgbClr val="DB6D32"/>
                </a:solidFill>
                <a:ea typeface="Roboto Condensed Light" panose="02000000000000000000" pitchFamily="2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https://www.nature.com/articles/s41586-021-03819-2</a:t>
            </a:r>
            <a:endParaRPr lang="en-US" sz="1700" dirty="0">
              <a:solidFill>
                <a:srgbClr val="DB6D32"/>
              </a:solidFill>
              <a:ea typeface="Roboto Condensed Light" panose="02000000000000000000" pitchFamily="2" charset="0"/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4E5865"/>
                </a:solidFill>
                <a:ea typeface="Roboto Condensed Light" panose="02000000000000000000" pitchFamily="2" charset="0"/>
              </a:rPr>
              <a:t>Source code on GitHub: </a:t>
            </a:r>
            <a:r>
              <a:rPr lang="en-US" sz="1700" dirty="0">
                <a:solidFill>
                  <a:srgbClr val="DB6D32"/>
                </a:solidFill>
                <a:ea typeface="Roboto Condensed Light" panose="02000000000000000000" pitchFamily="2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https://github.com/deepmind/alphafold</a:t>
            </a:r>
            <a:endParaRPr lang="en-US" sz="1700" dirty="0">
              <a:solidFill>
                <a:srgbClr val="DB6D32"/>
              </a:solidFill>
              <a:ea typeface="Roboto Condensed Light" panose="02000000000000000000" pitchFamily="2" charset="0"/>
            </a:endParaRPr>
          </a:p>
          <a:p>
            <a:pPr marL="171450" indent="-171450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4E5865"/>
                </a:solidFill>
                <a:ea typeface="Roboto Condensed Light" panose="02000000000000000000" pitchFamily="2" charset="0"/>
              </a:rPr>
              <a:t>Prediction of multi-chain protein complexes with </a:t>
            </a:r>
            <a:r>
              <a:rPr lang="en-US" sz="1700" dirty="0" err="1">
                <a:solidFill>
                  <a:srgbClr val="4E5865"/>
                </a:solidFill>
                <a:ea typeface="Roboto Condensed Light" panose="02000000000000000000" pitchFamily="2" charset="0"/>
              </a:rPr>
              <a:t>AlphaFold</a:t>
            </a:r>
            <a:r>
              <a:rPr lang="en-US" sz="1700" dirty="0">
                <a:solidFill>
                  <a:srgbClr val="4E5865"/>
                </a:solidFill>
                <a:ea typeface="Roboto Condensed Light" panose="02000000000000000000" pitchFamily="2" charset="0"/>
              </a:rPr>
              <a:t>-Multimer: </a:t>
            </a:r>
            <a:r>
              <a:rPr lang="en-US" sz="1700" dirty="0">
                <a:solidFill>
                  <a:srgbClr val="DB6D32"/>
                </a:solidFill>
                <a:ea typeface="Roboto Condensed Light" panose="02000000000000000000" pitchFamily="2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https://deepmind.com/research/publications/2021/protein-complex-prediction-with-alphafold-multimer</a:t>
            </a:r>
            <a:endParaRPr lang="en-US" sz="1700" dirty="0">
              <a:solidFill>
                <a:srgbClr val="DB6D32"/>
              </a:solidFill>
              <a:ea typeface="Roboto Condensed Light" panose="02000000000000000000" pitchFamily="2" charset="0"/>
            </a:endParaRPr>
          </a:p>
        </p:txBody>
      </p:sp>
      <p:sp>
        <p:nvSpPr>
          <p:cNvPr id="11" name="Shape 2778">
            <a:extLst>
              <a:ext uri="{FF2B5EF4-FFF2-40B4-BE49-F238E27FC236}">
                <a16:creationId xmlns:a16="http://schemas.microsoft.com/office/drawing/2014/main" id="{83632264-26F0-794B-9577-79BB5F7B8F09}"/>
              </a:ext>
            </a:extLst>
          </p:cNvPr>
          <p:cNvSpPr/>
          <p:nvPr/>
        </p:nvSpPr>
        <p:spPr>
          <a:xfrm>
            <a:off x="442921" y="805600"/>
            <a:ext cx="442288" cy="4422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481" y="12956"/>
                </a:moveTo>
                <a:cubicBezTo>
                  <a:pt x="17070" y="12258"/>
                  <a:pt x="16576" y="11533"/>
                  <a:pt x="16011" y="10795"/>
                </a:cubicBezTo>
                <a:cubicBezTo>
                  <a:pt x="16573" y="10063"/>
                  <a:pt x="17072" y="9339"/>
                  <a:pt x="17481" y="8644"/>
                </a:cubicBezTo>
                <a:cubicBezTo>
                  <a:pt x="19410" y="9181"/>
                  <a:pt x="20618" y="9948"/>
                  <a:pt x="20618" y="10800"/>
                </a:cubicBezTo>
                <a:cubicBezTo>
                  <a:pt x="20618" y="11652"/>
                  <a:pt x="19410" y="12419"/>
                  <a:pt x="17481" y="12956"/>
                </a:cubicBezTo>
                <a:moveTo>
                  <a:pt x="17742" y="17743"/>
                </a:moveTo>
                <a:cubicBezTo>
                  <a:pt x="17140" y="18345"/>
                  <a:pt x="15740" y="18028"/>
                  <a:pt x="13996" y="17045"/>
                </a:cubicBezTo>
                <a:cubicBezTo>
                  <a:pt x="14198" y="16261"/>
                  <a:pt x="14365" y="15406"/>
                  <a:pt x="14487" y="14488"/>
                </a:cubicBezTo>
                <a:cubicBezTo>
                  <a:pt x="15405" y="14366"/>
                  <a:pt x="16261" y="14198"/>
                  <a:pt x="17044" y="13996"/>
                </a:cubicBezTo>
                <a:cubicBezTo>
                  <a:pt x="18028" y="15740"/>
                  <a:pt x="18345" y="17140"/>
                  <a:pt x="17742" y="17743"/>
                </a:cubicBezTo>
                <a:moveTo>
                  <a:pt x="15404" y="11561"/>
                </a:moveTo>
                <a:cubicBezTo>
                  <a:pt x="15837" y="12119"/>
                  <a:pt x="16219" y="12662"/>
                  <a:pt x="16554" y="13185"/>
                </a:cubicBezTo>
                <a:cubicBezTo>
                  <a:pt x="15950" y="13317"/>
                  <a:pt x="15295" y="13429"/>
                  <a:pt x="14597" y="13517"/>
                </a:cubicBezTo>
                <a:cubicBezTo>
                  <a:pt x="14631" y="13155"/>
                  <a:pt x="14655" y="12784"/>
                  <a:pt x="14677" y="12409"/>
                </a:cubicBezTo>
                <a:cubicBezTo>
                  <a:pt x="14930" y="12127"/>
                  <a:pt x="15170" y="11844"/>
                  <a:pt x="15404" y="11561"/>
                </a:cubicBezTo>
                <a:moveTo>
                  <a:pt x="15402" y="10032"/>
                </a:moveTo>
                <a:cubicBezTo>
                  <a:pt x="15170" y="9752"/>
                  <a:pt x="14928" y="9471"/>
                  <a:pt x="14677" y="9191"/>
                </a:cubicBezTo>
                <a:cubicBezTo>
                  <a:pt x="14655" y="8817"/>
                  <a:pt x="14631" y="8445"/>
                  <a:pt x="14597" y="8084"/>
                </a:cubicBezTo>
                <a:cubicBezTo>
                  <a:pt x="15295" y="8171"/>
                  <a:pt x="15950" y="8283"/>
                  <a:pt x="16554" y="8415"/>
                </a:cubicBezTo>
                <a:cubicBezTo>
                  <a:pt x="16221" y="8935"/>
                  <a:pt x="15832" y="9478"/>
                  <a:pt x="15402" y="10032"/>
                </a:cubicBezTo>
                <a:moveTo>
                  <a:pt x="17742" y="3857"/>
                </a:moveTo>
                <a:cubicBezTo>
                  <a:pt x="18345" y="4460"/>
                  <a:pt x="18028" y="5860"/>
                  <a:pt x="17044" y="7604"/>
                </a:cubicBezTo>
                <a:cubicBezTo>
                  <a:pt x="16261" y="7402"/>
                  <a:pt x="15405" y="7234"/>
                  <a:pt x="14487" y="7112"/>
                </a:cubicBezTo>
                <a:cubicBezTo>
                  <a:pt x="14365" y="6194"/>
                  <a:pt x="14198" y="5339"/>
                  <a:pt x="13996" y="4555"/>
                </a:cubicBezTo>
                <a:cubicBezTo>
                  <a:pt x="15740" y="3572"/>
                  <a:pt x="17140" y="3255"/>
                  <a:pt x="17742" y="3857"/>
                </a:cubicBezTo>
                <a:moveTo>
                  <a:pt x="13718" y="12012"/>
                </a:moveTo>
                <a:cubicBezTo>
                  <a:pt x="13448" y="12303"/>
                  <a:pt x="13172" y="12593"/>
                  <a:pt x="12882" y="12883"/>
                </a:cubicBezTo>
                <a:cubicBezTo>
                  <a:pt x="12593" y="13172"/>
                  <a:pt x="12303" y="13449"/>
                  <a:pt x="12012" y="13719"/>
                </a:cubicBezTo>
                <a:cubicBezTo>
                  <a:pt x="11614" y="13733"/>
                  <a:pt x="11212" y="13745"/>
                  <a:pt x="10800" y="13745"/>
                </a:cubicBezTo>
                <a:cubicBezTo>
                  <a:pt x="10387" y="13745"/>
                  <a:pt x="9985" y="13733"/>
                  <a:pt x="9587" y="13719"/>
                </a:cubicBezTo>
                <a:cubicBezTo>
                  <a:pt x="9297" y="13449"/>
                  <a:pt x="9006" y="13172"/>
                  <a:pt x="8717" y="12883"/>
                </a:cubicBezTo>
                <a:cubicBezTo>
                  <a:pt x="8428" y="12593"/>
                  <a:pt x="8152" y="12303"/>
                  <a:pt x="7881" y="12012"/>
                </a:cubicBezTo>
                <a:cubicBezTo>
                  <a:pt x="7866" y="11614"/>
                  <a:pt x="7855" y="11212"/>
                  <a:pt x="7855" y="10800"/>
                </a:cubicBezTo>
                <a:cubicBezTo>
                  <a:pt x="7855" y="10388"/>
                  <a:pt x="7866" y="9986"/>
                  <a:pt x="7881" y="9587"/>
                </a:cubicBezTo>
                <a:cubicBezTo>
                  <a:pt x="8152" y="9297"/>
                  <a:pt x="8428" y="9007"/>
                  <a:pt x="8717" y="8717"/>
                </a:cubicBezTo>
                <a:cubicBezTo>
                  <a:pt x="9006" y="8428"/>
                  <a:pt x="9297" y="8151"/>
                  <a:pt x="9587" y="7881"/>
                </a:cubicBezTo>
                <a:cubicBezTo>
                  <a:pt x="9985" y="7867"/>
                  <a:pt x="10387" y="7855"/>
                  <a:pt x="10800" y="7855"/>
                </a:cubicBezTo>
                <a:cubicBezTo>
                  <a:pt x="11212" y="7855"/>
                  <a:pt x="11614" y="7867"/>
                  <a:pt x="12012" y="7881"/>
                </a:cubicBezTo>
                <a:cubicBezTo>
                  <a:pt x="12303" y="8151"/>
                  <a:pt x="12593" y="8428"/>
                  <a:pt x="12882" y="8717"/>
                </a:cubicBezTo>
                <a:cubicBezTo>
                  <a:pt x="13172" y="9007"/>
                  <a:pt x="13448" y="9297"/>
                  <a:pt x="13718" y="9587"/>
                </a:cubicBezTo>
                <a:cubicBezTo>
                  <a:pt x="13733" y="9986"/>
                  <a:pt x="13745" y="10388"/>
                  <a:pt x="13745" y="10800"/>
                </a:cubicBezTo>
                <a:cubicBezTo>
                  <a:pt x="13745" y="11212"/>
                  <a:pt x="13733" y="11614"/>
                  <a:pt x="13718" y="12012"/>
                </a:cubicBezTo>
                <a:moveTo>
                  <a:pt x="13185" y="16555"/>
                </a:moveTo>
                <a:cubicBezTo>
                  <a:pt x="12662" y="16219"/>
                  <a:pt x="12120" y="15837"/>
                  <a:pt x="11561" y="15404"/>
                </a:cubicBezTo>
                <a:cubicBezTo>
                  <a:pt x="11844" y="15170"/>
                  <a:pt x="12127" y="14931"/>
                  <a:pt x="12409" y="14677"/>
                </a:cubicBezTo>
                <a:cubicBezTo>
                  <a:pt x="12783" y="14655"/>
                  <a:pt x="13155" y="14631"/>
                  <a:pt x="13517" y="14597"/>
                </a:cubicBezTo>
                <a:cubicBezTo>
                  <a:pt x="13429" y="15295"/>
                  <a:pt x="13316" y="15950"/>
                  <a:pt x="13185" y="16555"/>
                </a:cubicBezTo>
                <a:moveTo>
                  <a:pt x="10800" y="20618"/>
                </a:moveTo>
                <a:cubicBezTo>
                  <a:pt x="9948" y="20618"/>
                  <a:pt x="9181" y="19410"/>
                  <a:pt x="8643" y="17481"/>
                </a:cubicBezTo>
                <a:cubicBezTo>
                  <a:pt x="9339" y="17072"/>
                  <a:pt x="10062" y="16573"/>
                  <a:pt x="10795" y="16011"/>
                </a:cubicBezTo>
                <a:cubicBezTo>
                  <a:pt x="11532" y="16576"/>
                  <a:pt x="12258" y="17070"/>
                  <a:pt x="12957" y="17481"/>
                </a:cubicBezTo>
                <a:cubicBezTo>
                  <a:pt x="12419" y="19410"/>
                  <a:pt x="11652" y="20618"/>
                  <a:pt x="10800" y="20618"/>
                </a:cubicBezTo>
                <a:moveTo>
                  <a:pt x="8083" y="14597"/>
                </a:moveTo>
                <a:cubicBezTo>
                  <a:pt x="8445" y="14631"/>
                  <a:pt x="8816" y="14655"/>
                  <a:pt x="9190" y="14677"/>
                </a:cubicBezTo>
                <a:cubicBezTo>
                  <a:pt x="9471" y="14929"/>
                  <a:pt x="9751" y="15170"/>
                  <a:pt x="10032" y="15403"/>
                </a:cubicBezTo>
                <a:cubicBezTo>
                  <a:pt x="9478" y="15832"/>
                  <a:pt x="8935" y="16221"/>
                  <a:pt x="8415" y="16555"/>
                </a:cubicBezTo>
                <a:cubicBezTo>
                  <a:pt x="8283" y="15950"/>
                  <a:pt x="8171" y="15295"/>
                  <a:pt x="8083" y="14597"/>
                </a:cubicBezTo>
                <a:moveTo>
                  <a:pt x="8415" y="5045"/>
                </a:moveTo>
                <a:cubicBezTo>
                  <a:pt x="8938" y="5381"/>
                  <a:pt x="9480" y="5762"/>
                  <a:pt x="10038" y="6196"/>
                </a:cubicBezTo>
                <a:cubicBezTo>
                  <a:pt x="9756" y="6430"/>
                  <a:pt x="9473" y="6670"/>
                  <a:pt x="9190" y="6924"/>
                </a:cubicBezTo>
                <a:cubicBezTo>
                  <a:pt x="8816" y="6945"/>
                  <a:pt x="8445" y="6969"/>
                  <a:pt x="8083" y="7003"/>
                </a:cubicBezTo>
                <a:cubicBezTo>
                  <a:pt x="8171" y="6305"/>
                  <a:pt x="8283" y="5650"/>
                  <a:pt x="8415" y="5045"/>
                </a:cubicBezTo>
                <a:moveTo>
                  <a:pt x="10800" y="982"/>
                </a:moveTo>
                <a:cubicBezTo>
                  <a:pt x="11652" y="982"/>
                  <a:pt x="12419" y="2191"/>
                  <a:pt x="12957" y="4119"/>
                </a:cubicBezTo>
                <a:cubicBezTo>
                  <a:pt x="12261" y="4528"/>
                  <a:pt x="11537" y="5027"/>
                  <a:pt x="10804" y="5589"/>
                </a:cubicBezTo>
                <a:cubicBezTo>
                  <a:pt x="10067" y="5024"/>
                  <a:pt x="9341" y="4530"/>
                  <a:pt x="8643" y="4119"/>
                </a:cubicBezTo>
                <a:cubicBezTo>
                  <a:pt x="9181" y="2191"/>
                  <a:pt x="9948" y="982"/>
                  <a:pt x="10800" y="982"/>
                </a:cubicBezTo>
                <a:moveTo>
                  <a:pt x="13517" y="7003"/>
                </a:moveTo>
                <a:cubicBezTo>
                  <a:pt x="13155" y="6969"/>
                  <a:pt x="12783" y="6945"/>
                  <a:pt x="12409" y="6924"/>
                </a:cubicBezTo>
                <a:cubicBezTo>
                  <a:pt x="12129" y="6671"/>
                  <a:pt x="11848" y="6430"/>
                  <a:pt x="11568" y="6198"/>
                </a:cubicBezTo>
                <a:cubicBezTo>
                  <a:pt x="12122" y="5768"/>
                  <a:pt x="12665" y="5379"/>
                  <a:pt x="13185" y="5045"/>
                </a:cubicBezTo>
                <a:cubicBezTo>
                  <a:pt x="13316" y="5650"/>
                  <a:pt x="13429" y="6305"/>
                  <a:pt x="13517" y="7003"/>
                </a:cubicBezTo>
                <a:moveTo>
                  <a:pt x="7112" y="7112"/>
                </a:moveTo>
                <a:cubicBezTo>
                  <a:pt x="6194" y="7234"/>
                  <a:pt x="5339" y="7402"/>
                  <a:pt x="4555" y="7604"/>
                </a:cubicBezTo>
                <a:cubicBezTo>
                  <a:pt x="3572" y="5860"/>
                  <a:pt x="3255" y="4460"/>
                  <a:pt x="3858" y="3857"/>
                </a:cubicBezTo>
                <a:cubicBezTo>
                  <a:pt x="4460" y="3255"/>
                  <a:pt x="5860" y="3572"/>
                  <a:pt x="7604" y="4555"/>
                </a:cubicBezTo>
                <a:cubicBezTo>
                  <a:pt x="7402" y="5339"/>
                  <a:pt x="7234" y="6194"/>
                  <a:pt x="7112" y="7112"/>
                </a:cubicBezTo>
                <a:moveTo>
                  <a:pt x="3858" y="17743"/>
                </a:moveTo>
                <a:cubicBezTo>
                  <a:pt x="3255" y="17140"/>
                  <a:pt x="3572" y="15740"/>
                  <a:pt x="4555" y="13996"/>
                </a:cubicBezTo>
                <a:cubicBezTo>
                  <a:pt x="5339" y="14198"/>
                  <a:pt x="6194" y="14366"/>
                  <a:pt x="7112" y="14488"/>
                </a:cubicBezTo>
                <a:cubicBezTo>
                  <a:pt x="7234" y="15406"/>
                  <a:pt x="7402" y="16261"/>
                  <a:pt x="7604" y="17045"/>
                </a:cubicBezTo>
                <a:cubicBezTo>
                  <a:pt x="5860" y="18028"/>
                  <a:pt x="4460" y="18345"/>
                  <a:pt x="3858" y="17743"/>
                </a:cubicBezTo>
                <a:moveTo>
                  <a:pt x="7003" y="13517"/>
                </a:moveTo>
                <a:cubicBezTo>
                  <a:pt x="6305" y="13429"/>
                  <a:pt x="5650" y="13317"/>
                  <a:pt x="5045" y="13185"/>
                </a:cubicBezTo>
                <a:cubicBezTo>
                  <a:pt x="5379" y="12665"/>
                  <a:pt x="5768" y="12122"/>
                  <a:pt x="6197" y="11568"/>
                </a:cubicBezTo>
                <a:cubicBezTo>
                  <a:pt x="6429" y="11848"/>
                  <a:pt x="6671" y="12129"/>
                  <a:pt x="6923" y="12409"/>
                </a:cubicBezTo>
                <a:cubicBezTo>
                  <a:pt x="6944" y="12784"/>
                  <a:pt x="6968" y="13155"/>
                  <a:pt x="7003" y="13517"/>
                </a:cubicBezTo>
                <a:moveTo>
                  <a:pt x="6923" y="9191"/>
                </a:moveTo>
                <a:cubicBezTo>
                  <a:pt x="6669" y="9473"/>
                  <a:pt x="6429" y="9756"/>
                  <a:pt x="6196" y="10039"/>
                </a:cubicBezTo>
                <a:cubicBezTo>
                  <a:pt x="5763" y="9481"/>
                  <a:pt x="5381" y="8938"/>
                  <a:pt x="5045" y="8415"/>
                </a:cubicBezTo>
                <a:cubicBezTo>
                  <a:pt x="5650" y="8283"/>
                  <a:pt x="6305" y="8171"/>
                  <a:pt x="7003" y="8084"/>
                </a:cubicBezTo>
                <a:cubicBezTo>
                  <a:pt x="6968" y="8445"/>
                  <a:pt x="6944" y="8816"/>
                  <a:pt x="6923" y="9191"/>
                </a:cubicBezTo>
                <a:moveTo>
                  <a:pt x="982" y="10800"/>
                </a:moveTo>
                <a:cubicBezTo>
                  <a:pt x="982" y="9948"/>
                  <a:pt x="2190" y="9181"/>
                  <a:pt x="4119" y="8644"/>
                </a:cubicBezTo>
                <a:cubicBezTo>
                  <a:pt x="4530" y="9342"/>
                  <a:pt x="5023" y="10067"/>
                  <a:pt x="5588" y="10805"/>
                </a:cubicBezTo>
                <a:cubicBezTo>
                  <a:pt x="5027" y="11537"/>
                  <a:pt x="4528" y="12262"/>
                  <a:pt x="4119" y="12956"/>
                </a:cubicBezTo>
                <a:cubicBezTo>
                  <a:pt x="2190" y="12419"/>
                  <a:pt x="982" y="11652"/>
                  <a:pt x="982" y="10800"/>
                </a:cubicBezTo>
                <a:moveTo>
                  <a:pt x="21600" y="10800"/>
                </a:moveTo>
                <a:cubicBezTo>
                  <a:pt x="21600" y="9624"/>
                  <a:pt x="20173" y="8571"/>
                  <a:pt x="17918" y="7853"/>
                </a:cubicBezTo>
                <a:cubicBezTo>
                  <a:pt x="19002" y="5750"/>
                  <a:pt x="19269" y="3995"/>
                  <a:pt x="18437" y="3163"/>
                </a:cubicBezTo>
                <a:cubicBezTo>
                  <a:pt x="17605" y="2332"/>
                  <a:pt x="15850" y="2598"/>
                  <a:pt x="13748" y="3682"/>
                </a:cubicBezTo>
                <a:cubicBezTo>
                  <a:pt x="13029" y="1427"/>
                  <a:pt x="11976" y="0"/>
                  <a:pt x="10800" y="0"/>
                </a:cubicBezTo>
                <a:cubicBezTo>
                  <a:pt x="9623" y="0"/>
                  <a:pt x="8571" y="1427"/>
                  <a:pt x="7852" y="3682"/>
                </a:cubicBezTo>
                <a:cubicBezTo>
                  <a:pt x="5750" y="2598"/>
                  <a:pt x="3995" y="2332"/>
                  <a:pt x="3163" y="3163"/>
                </a:cubicBezTo>
                <a:cubicBezTo>
                  <a:pt x="2331" y="3995"/>
                  <a:pt x="2598" y="5750"/>
                  <a:pt x="3682" y="7853"/>
                </a:cubicBezTo>
                <a:cubicBezTo>
                  <a:pt x="1426" y="8571"/>
                  <a:pt x="0" y="9624"/>
                  <a:pt x="0" y="10800"/>
                </a:cubicBezTo>
                <a:cubicBezTo>
                  <a:pt x="0" y="11976"/>
                  <a:pt x="1426" y="13029"/>
                  <a:pt x="3682" y="13748"/>
                </a:cubicBezTo>
                <a:cubicBezTo>
                  <a:pt x="2598" y="15851"/>
                  <a:pt x="2331" y="17605"/>
                  <a:pt x="3163" y="18437"/>
                </a:cubicBezTo>
                <a:cubicBezTo>
                  <a:pt x="3995" y="19268"/>
                  <a:pt x="5750" y="19002"/>
                  <a:pt x="7852" y="17918"/>
                </a:cubicBezTo>
                <a:cubicBezTo>
                  <a:pt x="8571" y="20173"/>
                  <a:pt x="9623" y="21600"/>
                  <a:pt x="10800" y="21600"/>
                </a:cubicBezTo>
                <a:cubicBezTo>
                  <a:pt x="11976" y="21600"/>
                  <a:pt x="13029" y="20173"/>
                  <a:pt x="13748" y="17918"/>
                </a:cubicBezTo>
                <a:cubicBezTo>
                  <a:pt x="15850" y="19002"/>
                  <a:pt x="17605" y="19268"/>
                  <a:pt x="18437" y="18437"/>
                </a:cubicBezTo>
                <a:cubicBezTo>
                  <a:pt x="19269" y="17605"/>
                  <a:pt x="19002" y="15851"/>
                  <a:pt x="17918" y="13748"/>
                </a:cubicBezTo>
                <a:cubicBezTo>
                  <a:pt x="20173" y="13029"/>
                  <a:pt x="21600" y="11976"/>
                  <a:pt x="21600" y="10800"/>
                </a:cubicBezTo>
                <a:moveTo>
                  <a:pt x="10800" y="9818"/>
                </a:moveTo>
                <a:cubicBezTo>
                  <a:pt x="10258" y="9818"/>
                  <a:pt x="9818" y="10258"/>
                  <a:pt x="9818" y="10800"/>
                </a:cubicBezTo>
                <a:cubicBezTo>
                  <a:pt x="9818" y="11342"/>
                  <a:pt x="10258" y="11782"/>
                  <a:pt x="10800" y="11782"/>
                </a:cubicBezTo>
                <a:cubicBezTo>
                  <a:pt x="11342" y="11782"/>
                  <a:pt x="11782" y="11342"/>
                  <a:pt x="11782" y="10800"/>
                </a:cubicBezTo>
                <a:cubicBezTo>
                  <a:pt x="11782" y="10258"/>
                  <a:pt x="11342" y="9818"/>
                  <a:pt x="10800" y="9818"/>
                </a:cubicBezTo>
              </a:path>
            </a:pathLst>
          </a:custGeom>
          <a:solidFill>
            <a:srgbClr val="DB6D3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D72C5E-2AF2-8E49-A2CB-77B7EDB304CC}"/>
              </a:ext>
            </a:extLst>
          </p:cNvPr>
          <p:cNvSpPr txBox="1"/>
          <p:nvPr/>
        </p:nvSpPr>
        <p:spPr>
          <a:xfrm>
            <a:off x="1028700" y="438991"/>
            <a:ext cx="2095445" cy="2616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sz="1100" b="1">
                <a:solidFill>
                  <a:schemeClr val="bg1"/>
                </a:solidFill>
                <a:ea typeface="Roboto" panose="02000000000000000000" pitchFamily="2" charset="0"/>
              </a:rPr>
              <a:t>EXAMPLE USE CASE: AlphaFold 2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3252E08F-B7D3-FA44-8C5A-9136CF60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3028" y="6440781"/>
            <a:ext cx="8919965" cy="365125"/>
          </a:xfrm>
        </p:spPr>
        <p:txBody>
          <a:bodyPr/>
          <a:lstStyle/>
          <a:p>
            <a:r>
              <a:rPr lang="en-US" dirty="0"/>
              <a:t>Leveraging the VSC infrastructure for AI workloads – Kenneth Hoste (HPC-</a:t>
            </a:r>
            <a:r>
              <a:rPr lang="en-US" dirty="0" err="1"/>
              <a:t>UGent</a:t>
            </a:r>
            <a:r>
              <a:rPr lang="en-US" dirty="0"/>
              <a:t>, VSC) – Wed Oct 20</a:t>
            </a:r>
            <a:r>
              <a:rPr lang="en-US" baseline="30000" dirty="0"/>
              <a:t>th</a:t>
            </a:r>
            <a:r>
              <a:rPr lang="en-US" dirty="0"/>
              <a:t>, 2021                                             </a:t>
            </a:r>
            <a:fld id="{A2912448-FEEC-49E8-9588-2DF1F90D57C2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28829"/>
      </p:ext>
    </p:extLst>
  </p:cSld>
  <p:clrMapOvr>
    <a:masterClrMapping/>
  </p:clrMapOvr>
  <p:transition spd="med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92F3D1E5-3CB1-414D-B40E-C435F5FDBA5E}"/>
              </a:ext>
            </a:extLst>
          </p:cNvPr>
          <p:cNvSpPr txBox="1"/>
          <p:nvPr/>
        </p:nvSpPr>
        <p:spPr>
          <a:xfrm>
            <a:off x="934370" y="430558"/>
            <a:ext cx="35339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accent6">
                    <a:lumMod val="50000"/>
                  </a:schemeClr>
                </a:solidFill>
                <a:ea typeface="Roboto" panose="02000000000000000000" pitchFamily="2" charset="0"/>
              </a:rPr>
              <a:t>Acknowledgements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6A0CEF-2039-A441-A364-9076B2D3F44C}"/>
              </a:ext>
            </a:extLst>
          </p:cNvPr>
          <p:cNvSpPr/>
          <p:nvPr/>
        </p:nvSpPr>
        <p:spPr>
          <a:xfrm>
            <a:off x="1386348" y="1160783"/>
            <a:ext cx="9232491" cy="5134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900">
                <a:solidFill>
                  <a:srgbClr val="4E5865"/>
                </a:solidFill>
                <a:ea typeface="Roboto Condensed Light" panose="02000000000000000000" pitchFamily="2" charset="0"/>
              </a:rPr>
              <a:t>Thanks to:</a:t>
            </a:r>
          </a:p>
          <a:p>
            <a:pPr marL="628650" lvl="1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900">
                <a:solidFill>
                  <a:srgbClr val="4E5865"/>
                </a:solidFill>
                <a:ea typeface="Roboto Condensed Light" panose="02000000000000000000" pitchFamily="2" charset="0"/>
              </a:rPr>
              <a:t>Various VSC colleagues for their input:</a:t>
            </a:r>
          </a:p>
          <a:p>
            <a:pPr marL="1085850" lvl="2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900" b="1">
                <a:solidFill>
                  <a:srgbClr val="4E5865"/>
                </a:solidFill>
                <a:ea typeface="Roboto Condensed Light" panose="02000000000000000000" pitchFamily="2" charset="0"/>
              </a:rPr>
              <a:t>Alex Domingo (VUB)</a:t>
            </a:r>
          </a:p>
          <a:p>
            <a:pPr marL="1085850" lvl="2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900" b="1">
                <a:solidFill>
                  <a:srgbClr val="4E5865"/>
                </a:solidFill>
                <a:ea typeface="Roboto Condensed Light" panose="02000000000000000000" pitchFamily="2" charset="0"/>
              </a:rPr>
              <a:t>Álvaro Simón García (UGent)</a:t>
            </a:r>
          </a:p>
          <a:p>
            <a:pPr marL="1085850" lvl="2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900" b="1" err="1">
                <a:solidFill>
                  <a:srgbClr val="4E5865"/>
                </a:solidFill>
                <a:ea typeface="Roboto Condensed Light" panose="02000000000000000000" pitchFamily="2" charset="0"/>
              </a:rPr>
              <a:t>Balázs</a:t>
            </a:r>
            <a:r>
              <a:rPr lang="en-US" sz="1900" b="1">
                <a:solidFill>
                  <a:srgbClr val="4E5865"/>
                </a:solidFill>
                <a:ea typeface="Roboto Condensed Light" panose="02000000000000000000" pitchFamily="2" charset="0"/>
              </a:rPr>
              <a:t> </a:t>
            </a:r>
            <a:r>
              <a:rPr lang="en-US" sz="1900" b="1" err="1">
                <a:solidFill>
                  <a:srgbClr val="4E5865"/>
                </a:solidFill>
                <a:ea typeface="Roboto Condensed Light" panose="02000000000000000000" pitchFamily="2" charset="0"/>
              </a:rPr>
              <a:t>Hajgató</a:t>
            </a:r>
            <a:r>
              <a:rPr lang="en-US" sz="1900" b="1">
                <a:solidFill>
                  <a:srgbClr val="4E5865"/>
                </a:solidFill>
                <a:ea typeface="Roboto Condensed Light" panose="02000000000000000000" pitchFamily="2" charset="0"/>
              </a:rPr>
              <a:t> (UGent)</a:t>
            </a:r>
          </a:p>
          <a:p>
            <a:pPr marL="1085850" lvl="2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900" b="1">
                <a:solidFill>
                  <a:srgbClr val="4E5865"/>
                </a:solidFill>
                <a:ea typeface="Roboto Condensed Light" panose="02000000000000000000" pitchFamily="2" charset="0"/>
              </a:rPr>
              <a:t>Tim </a:t>
            </a:r>
            <a:r>
              <a:rPr lang="en-US" sz="1900" b="1" err="1">
                <a:solidFill>
                  <a:srgbClr val="4E5865"/>
                </a:solidFill>
                <a:ea typeface="Roboto Condensed Light" panose="02000000000000000000" pitchFamily="2" charset="0"/>
              </a:rPr>
              <a:t>Jaenen</a:t>
            </a:r>
            <a:r>
              <a:rPr lang="en-US" sz="1900" b="1">
                <a:solidFill>
                  <a:srgbClr val="4E5865"/>
                </a:solidFill>
                <a:ea typeface="Roboto Condensed Light" panose="02000000000000000000" pitchFamily="2" charset="0"/>
              </a:rPr>
              <a:t> (FWO)</a:t>
            </a:r>
          </a:p>
          <a:p>
            <a:pPr marL="1085850" lvl="2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900" b="1">
                <a:solidFill>
                  <a:srgbClr val="4E5865"/>
                </a:solidFill>
                <a:ea typeface="Roboto Condensed Light" panose="02000000000000000000" pitchFamily="2" charset="0"/>
              </a:rPr>
              <a:t>Kurt Lust (</a:t>
            </a:r>
            <a:r>
              <a:rPr lang="en-US" sz="1900" b="1" err="1">
                <a:solidFill>
                  <a:srgbClr val="4E5865"/>
                </a:solidFill>
                <a:ea typeface="Roboto Condensed Light" panose="02000000000000000000" pitchFamily="2" charset="0"/>
              </a:rPr>
              <a:t>UAntwerpen</a:t>
            </a:r>
            <a:r>
              <a:rPr lang="en-US" sz="1900" b="1">
                <a:solidFill>
                  <a:srgbClr val="4E5865"/>
                </a:solidFill>
                <a:ea typeface="Roboto Condensed Light" panose="02000000000000000000" pitchFamily="2" charset="0"/>
              </a:rPr>
              <a:t>)</a:t>
            </a:r>
          </a:p>
          <a:p>
            <a:pPr marL="1085850" lvl="2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900" b="1">
                <a:solidFill>
                  <a:srgbClr val="4E5865"/>
                </a:solidFill>
                <a:ea typeface="Roboto Condensed Light" panose="02000000000000000000" pitchFamily="2" charset="0"/>
              </a:rPr>
              <a:t>Jan </a:t>
            </a:r>
            <a:r>
              <a:rPr lang="en-US" sz="1900" b="1" err="1">
                <a:solidFill>
                  <a:srgbClr val="4E5865"/>
                </a:solidFill>
                <a:ea typeface="Roboto Condensed Light" panose="02000000000000000000" pitchFamily="2" charset="0"/>
              </a:rPr>
              <a:t>Ooghe</a:t>
            </a:r>
            <a:r>
              <a:rPr lang="en-US" sz="1900" b="1">
                <a:solidFill>
                  <a:srgbClr val="4E5865"/>
                </a:solidFill>
                <a:ea typeface="Roboto Condensed Light" panose="02000000000000000000" pitchFamily="2" charset="0"/>
              </a:rPr>
              <a:t> (KU Leuven)</a:t>
            </a:r>
          </a:p>
          <a:p>
            <a:pPr marL="1085850" lvl="2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900" b="1">
                <a:solidFill>
                  <a:srgbClr val="4E5865"/>
                </a:solidFill>
                <a:ea typeface="Roboto Condensed Light" panose="02000000000000000000" pitchFamily="2" charset="0"/>
              </a:rPr>
              <a:t>Ewald Pauwels (UGent)</a:t>
            </a:r>
          </a:p>
          <a:p>
            <a:pPr marL="1085850" lvl="2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00" b="1">
                <a:solidFill>
                  <a:srgbClr val="4E5865"/>
                </a:solidFill>
                <a:ea typeface="Roboto Condensed Light" panose="02000000000000000000" pitchFamily="2" charset="0"/>
              </a:rPr>
              <a:t>Ward Poelmans (VUB)</a:t>
            </a:r>
          </a:p>
          <a:p>
            <a:pPr marL="628650" lvl="1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sz="1900" b="1">
                <a:solidFill>
                  <a:srgbClr val="4E5865"/>
                </a:solidFill>
                <a:ea typeface="Roboto Condensed Light" panose="02000000000000000000" pitchFamily="2" charset="0"/>
              </a:rPr>
              <a:t>Jasper </a:t>
            </a:r>
            <a:r>
              <a:rPr lang="en-US" sz="1900" b="1" err="1">
                <a:solidFill>
                  <a:srgbClr val="4E5865"/>
                </a:solidFill>
                <a:ea typeface="Roboto Condensed Light" panose="02000000000000000000" pitchFamily="2" charset="0"/>
              </a:rPr>
              <a:t>Zuallaert</a:t>
            </a:r>
            <a:r>
              <a:rPr lang="en-US" sz="1900" b="1">
                <a:solidFill>
                  <a:srgbClr val="4E5865"/>
                </a:solidFill>
                <a:ea typeface="Roboto Condensed Light" panose="02000000000000000000" pitchFamily="2" charset="0"/>
              </a:rPr>
              <a:t> (VIB-UGent)</a:t>
            </a:r>
            <a:r>
              <a:rPr lang="en-US" sz="1900">
                <a:solidFill>
                  <a:srgbClr val="4E5865"/>
                </a:solidFill>
                <a:ea typeface="Roboto Condensed Light" panose="02000000000000000000" pitchFamily="2" charset="0"/>
              </a:rPr>
              <a:t> for his feedback regarding the AlphaFold use case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900">
              <a:solidFill>
                <a:srgbClr val="4E5865"/>
              </a:solidFill>
              <a:ea typeface="Roboto Condensed Light" panose="02000000000000000000" pitchFamily="2" charset="0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1483A20-1463-044B-A73F-B8FB9D1EB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006" y="263016"/>
            <a:ext cx="4012654" cy="108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2" descr="general information about the Annual Meeting RSSB 2019">
            <a:extLst>
              <a:ext uri="{FF2B5EF4-FFF2-40B4-BE49-F238E27FC236}">
                <a16:creationId xmlns:a16="http://schemas.microsoft.com/office/drawing/2014/main" id="{63738F42-9EFB-874D-8ED0-F3F294B19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633" y="2838365"/>
            <a:ext cx="1411078" cy="55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4238EF-CEFA-1342-A359-59D3F7D201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7262" y="1496082"/>
            <a:ext cx="1148141" cy="996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9DC611-A7FF-B54A-99D4-88D84B1A76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7262" y="3817489"/>
            <a:ext cx="1081070" cy="1074032"/>
          </a:xfrm>
          <a:prstGeom prst="rect">
            <a:avLst/>
          </a:prstGeom>
        </p:spPr>
      </p:pic>
      <p:pic>
        <p:nvPicPr>
          <p:cNvPr id="11" name="Picture 4" descr="Arcelormittal - Siautec">
            <a:extLst>
              <a:ext uri="{FF2B5EF4-FFF2-40B4-BE49-F238E27FC236}">
                <a16:creationId xmlns:a16="http://schemas.microsoft.com/office/drawing/2014/main" id="{73532205-2FB9-AF46-88B4-854C77313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821" y="3612045"/>
            <a:ext cx="1916793" cy="87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4BC6C79E-6EDC-D34B-B257-2F6D8402C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3028" y="6440781"/>
            <a:ext cx="8919965" cy="365125"/>
          </a:xfrm>
        </p:spPr>
        <p:txBody>
          <a:bodyPr/>
          <a:lstStyle/>
          <a:p>
            <a:r>
              <a:rPr lang="en-US" dirty="0"/>
              <a:t>Leveraging the VSC infrastructure for AI workloads – Kenneth Hoste (HPC-</a:t>
            </a:r>
            <a:r>
              <a:rPr lang="en-US" dirty="0" err="1"/>
              <a:t>UGent</a:t>
            </a:r>
            <a:r>
              <a:rPr lang="en-US" dirty="0"/>
              <a:t>, VSC) – Wed Oct 20</a:t>
            </a:r>
            <a:r>
              <a:rPr lang="en-US" baseline="30000" dirty="0"/>
              <a:t>th</a:t>
            </a:r>
            <a:r>
              <a:rPr lang="en-US" dirty="0"/>
              <a:t>, 2021                                             </a:t>
            </a:r>
            <a:fld id="{A2912448-FEEC-49E8-9588-2DF1F90D57C2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613117"/>
      </p:ext>
    </p:extLst>
  </p:cSld>
  <p:clrMapOvr>
    <a:masterClrMapping/>
  </p:clrMapOvr>
  <p:transition spd="med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92F3D1E5-3CB1-414D-B40E-C435F5FDBA5E}"/>
              </a:ext>
            </a:extLst>
          </p:cNvPr>
          <p:cNvSpPr txBox="1"/>
          <p:nvPr/>
        </p:nvSpPr>
        <p:spPr>
          <a:xfrm>
            <a:off x="963867" y="803181"/>
            <a:ext cx="4508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a typeface="Roboto" panose="02000000000000000000" pitchFamily="2" charset="0"/>
              </a:rPr>
              <a:t>More information on VSC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6A0CEF-2039-A441-A364-9076B2D3F44C}"/>
              </a:ext>
            </a:extLst>
          </p:cNvPr>
          <p:cNvSpPr/>
          <p:nvPr/>
        </p:nvSpPr>
        <p:spPr>
          <a:xfrm>
            <a:off x="963867" y="1637773"/>
            <a:ext cx="10228852" cy="4103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4E5865"/>
                </a:solidFill>
                <a:ea typeface="Roboto Condensed Light" panose="02000000000000000000" pitchFamily="2" charset="0"/>
              </a:rPr>
              <a:t>Contact: </a:t>
            </a:r>
            <a:r>
              <a:rPr lang="en-GB" dirty="0">
                <a:solidFill>
                  <a:srgbClr val="DB6D3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info@vscentrum.be</a:t>
            </a:r>
            <a:endParaRPr lang="en-GB" dirty="0">
              <a:solidFill>
                <a:srgbClr val="DB6D32"/>
              </a:solidFill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4E5865"/>
                </a:solidFill>
                <a:ea typeface="Roboto Condensed Light" panose="02000000000000000000" pitchFamily="2" charset="0"/>
              </a:rPr>
              <a:t>Website: </a:t>
            </a:r>
            <a:r>
              <a:rPr lang="en-US" sz="1900" dirty="0">
                <a:solidFill>
                  <a:srgbClr val="DB6D32"/>
                </a:solidFill>
                <a:ea typeface="Roboto Condensed Light" panose="020000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https://www.vscentrum.be</a:t>
            </a:r>
            <a:endParaRPr lang="en-US" sz="1900" dirty="0">
              <a:solidFill>
                <a:srgbClr val="DB6D32"/>
              </a:solidFill>
              <a:ea typeface="Roboto Condensed Light" panose="02000000000000000000" pitchFamily="2" charset="0"/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4E5865"/>
                </a:solidFill>
                <a:ea typeface="Roboto Condensed Light" panose="02000000000000000000" pitchFamily="2" charset="0"/>
              </a:rPr>
              <a:t>Available hardware resources: </a:t>
            </a:r>
            <a:r>
              <a:rPr lang="en-US" sz="1900" dirty="0">
                <a:solidFill>
                  <a:srgbClr val="DB6D32"/>
                </a:solidFill>
                <a:ea typeface="Roboto Condensed Light" panose="02000000000000000000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https://docs.vscentrum.be/en/latest/hardware.html</a:t>
            </a:r>
            <a:endParaRPr lang="en-US" sz="1900" dirty="0">
              <a:solidFill>
                <a:srgbClr val="DB6D32"/>
              </a:solidFill>
              <a:ea typeface="Roboto Condensed Light" panose="02000000000000000000" pitchFamily="2" charset="0"/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4E5865"/>
                </a:solidFill>
                <a:ea typeface="Roboto Condensed Light" panose="02000000000000000000" pitchFamily="2" charset="0"/>
              </a:rPr>
              <a:t>LinkedIn: </a:t>
            </a:r>
            <a:r>
              <a:rPr lang="en-US" sz="1900" dirty="0">
                <a:solidFill>
                  <a:srgbClr val="DB6D32"/>
                </a:solidFill>
                <a:ea typeface="Roboto Condensed Light" panose="02000000000000000000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https://www.linkedin.com/company/vschpc</a:t>
            </a:r>
            <a:endParaRPr lang="en-US" sz="1900" dirty="0">
              <a:solidFill>
                <a:srgbClr val="DB6D32"/>
              </a:solidFill>
              <a:ea typeface="Roboto Condensed Light" panose="02000000000000000000" pitchFamily="2" charset="0"/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4E5865"/>
                </a:solidFill>
                <a:ea typeface="Roboto Condensed Light" panose="02000000000000000000" pitchFamily="2" charset="0"/>
              </a:rPr>
              <a:t>YouTube: </a:t>
            </a:r>
            <a:r>
              <a:rPr lang="en-US" sz="1900" dirty="0">
                <a:solidFill>
                  <a:srgbClr val="DB6D32"/>
                </a:solidFill>
                <a:ea typeface="Roboto Condensed Light" panose="02000000000000000000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https://www.youtube.com/channel/UCLtcGAtZQUQEG99ZQpRLl1A</a:t>
            </a:r>
            <a:endParaRPr lang="en-US" sz="1900" dirty="0">
              <a:solidFill>
                <a:srgbClr val="DB6D32"/>
              </a:solidFill>
              <a:ea typeface="Roboto Condensed Light" panose="02000000000000000000" pitchFamily="2" charset="0"/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4E5865"/>
                </a:solidFill>
                <a:ea typeface="Roboto Condensed Light" panose="02000000000000000000" pitchFamily="2" charset="0"/>
              </a:rPr>
              <a:t>Twitter:</a:t>
            </a:r>
            <a:r>
              <a:rPr lang="en-US" sz="1900" dirty="0">
                <a:solidFill>
                  <a:srgbClr val="DB6D32"/>
                </a:solidFill>
                <a:ea typeface="Roboto Condensed Light" panose="02000000000000000000" pitchFamily="2" charset="0"/>
              </a:rPr>
              <a:t> </a:t>
            </a:r>
            <a:r>
              <a:rPr lang="en-US" sz="1900" dirty="0">
                <a:solidFill>
                  <a:srgbClr val="DB6D32"/>
                </a:solidFill>
                <a:ea typeface="Roboto Condensed Light" panose="02000000000000000000" pitchFamily="2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https://twitter.com/VSC_HPC</a:t>
            </a:r>
            <a:endParaRPr lang="en-US" sz="1900" dirty="0">
              <a:solidFill>
                <a:srgbClr val="DB6D32"/>
              </a:solidFill>
              <a:ea typeface="Roboto Condensed Light" panose="02000000000000000000" pitchFamily="2" charset="0"/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4E5865"/>
                </a:solidFill>
                <a:ea typeface="Roboto Condensed Light" panose="02000000000000000000" pitchFamily="2" charset="0"/>
              </a:rPr>
              <a:t>Facebook: </a:t>
            </a:r>
            <a:r>
              <a:rPr lang="en-US" sz="1900" dirty="0">
                <a:solidFill>
                  <a:srgbClr val="DB6D32"/>
                </a:solidFill>
                <a:ea typeface="Roboto Condensed Light" panose="02000000000000000000" pitchFamily="2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https://touch.facebook.com/vschpc</a:t>
            </a:r>
            <a:endParaRPr lang="en-US" sz="1900" dirty="0">
              <a:solidFill>
                <a:srgbClr val="DB6D32"/>
              </a:solidFill>
              <a:ea typeface="Roboto Condensed Light" panose="02000000000000000000" pitchFamily="2" charset="0"/>
            </a:endParaRPr>
          </a:p>
        </p:txBody>
      </p:sp>
      <p:sp>
        <p:nvSpPr>
          <p:cNvPr id="12" name="Shape 2556">
            <a:extLst>
              <a:ext uri="{FF2B5EF4-FFF2-40B4-BE49-F238E27FC236}">
                <a16:creationId xmlns:a16="http://schemas.microsoft.com/office/drawing/2014/main" id="{D4932EB5-F85B-8E4C-859E-1A91D773A08F}"/>
              </a:ext>
            </a:extLst>
          </p:cNvPr>
          <p:cNvSpPr/>
          <p:nvPr/>
        </p:nvSpPr>
        <p:spPr>
          <a:xfrm>
            <a:off x="395407" y="856064"/>
            <a:ext cx="479008" cy="4790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11874" y="5396"/>
                </a:moveTo>
                <a:cubicBezTo>
                  <a:pt x="11493" y="5396"/>
                  <a:pt x="11166" y="5519"/>
                  <a:pt x="10894" y="5766"/>
                </a:cubicBezTo>
                <a:cubicBezTo>
                  <a:pt x="10621" y="6013"/>
                  <a:pt x="10484" y="6310"/>
                  <a:pt x="10484" y="6658"/>
                </a:cubicBezTo>
                <a:cubicBezTo>
                  <a:pt x="10484" y="7005"/>
                  <a:pt x="10621" y="7301"/>
                  <a:pt x="10894" y="7545"/>
                </a:cubicBezTo>
                <a:cubicBezTo>
                  <a:pt x="11166" y="7790"/>
                  <a:pt x="11493" y="7912"/>
                  <a:pt x="11874" y="7912"/>
                </a:cubicBezTo>
                <a:cubicBezTo>
                  <a:pt x="12255" y="7912"/>
                  <a:pt x="12581" y="7790"/>
                  <a:pt x="12852" y="7545"/>
                </a:cubicBezTo>
                <a:cubicBezTo>
                  <a:pt x="13122" y="7301"/>
                  <a:pt x="13257" y="7005"/>
                  <a:pt x="13257" y="6658"/>
                </a:cubicBezTo>
                <a:cubicBezTo>
                  <a:pt x="13257" y="6310"/>
                  <a:pt x="13122" y="6013"/>
                  <a:pt x="12852" y="5766"/>
                </a:cubicBezTo>
                <a:cubicBezTo>
                  <a:pt x="12581" y="5519"/>
                  <a:pt x="12255" y="5396"/>
                  <a:pt x="11874" y="5396"/>
                </a:cubicBezTo>
                <a:moveTo>
                  <a:pt x="12242" y="15228"/>
                </a:moveTo>
                <a:cubicBezTo>
                  <a:pt x="11942" y="15228"/>
                  <a:pt x="11730" y="15180"/>
                  <a:pt x="11608" y="15083"/>
                </a:cubicBezTo>
                <a:cubicBezTo>
                  <a:pt x="11486" y="14987"/>
                  <a:pt x="11425" y="14807"/>
                  <a:pt x="11425" y="14542"/>
                </a:cubicBezTo>
                <a:cubicBezTo>
                  <a:pt x="11425" y="14436"/>
                  <a:pt x="11444" y="14281"/>
                  <a:pt x="11482" y="14076"/>
                </a:cubicBezTo>
                <a:cubicBezTo>
                  <a:pt x="11519" y="13870"/>
                  <a:pt x="11562" y="13687"/>
                  <a:pt x="11609" y="13527"/>
                </a:cubicBezTo>
                <a:lnTo>
                  <a:pt x="12189" y="11532"/>
                </a:lnTo>
                <a:cubicBezTo>
                  <a:pt x="12246" y="11349"/>
                  <a:pt x="12284" y="11148"/>
                  <a:pt x="12306" y="10929"/>
                </a:cubicBezTo>
                <a:cubicBezTo>
                  <a:pt x="12327" y="10709"/>
                  <a:pt x="12337" y="10557"/>
                  <a:pt x="12337" y="10469"/>
                </a:cubicBezTo>
                <a:cubicBezTo>
                  <a:pt x="12337" y="10049"/>
                  <a:pt x="12185" y="9707"/>
                  <a:pt x="11882" y="9444"/>
                </a:cubicBezTo>
                <a:cubicBezTo>
                  <a:pt x="11578" y="9182"/>
                  <a:pt x="11146" y="9050"/>
                  <a:pt x="10586" y="9050"/>
                </a:cubicBezTo>
                <a:cubicBezTo>
                  <a:pt x="10275" y="9050"/>
                  <a:pt x="9945" y="9104"/>
                  <a:pt x="9597" y="9211"/>
                </a:cubicBezTo>
                <a:cubicBezTo>
                  <a:pt x="9248" y="9319"/>
                  <a:pt x="8884" y="9448"/>
                  <a:pt x="8502" y="9599"/>
                </a:cubicBezTo>
                <a:lnTo>
                  <a:pt x="8347" y="10216"/>
                </a:lnTo>
                <a:cubicBezTo>
                  <a:pt x="8460" y="10175"/>
                  <a:pt x="8595" y="10131"/>
                  <a:pt x="8753" y="10085"/>
                </a:cubicBezTo>
                <a:cubicBezTo>
                  <a:pt x="8911" y="10040"/>
                  <a:pt x="9066" y="10017"/>
                  <a:pt x="9217" y="10017"/>
                </a:cubicBezTo>
                <a:cubicBezTo>
                  <a:pt x="9524" y="10017"/>
                  <a:pt x="9731" y="10068"/>
                  <a:pt x="9839" y="10168"/>
                </a:cubicBezTo>
                <a:cubicBezTo>
                  <a:pt x="9948" y="10269"/>
                  <a:pt x="10002" y="10447"/>
                  <a:pt x="10002" y="10703"/>
                </a:cubicBezTo>
                <a:cubicBezTo>
                  <a:pt x="10002" y="10844"/>
                  <a:pt x="9985" y="11001"/>
                  <a:pt x="9949" y="11172"/>
                </a:cubicBezTo>
                <a:cubicBezTo>
                  <a:pt x="9914" y="11343"/>
                  <a:pt x="9870" y="11526"/>
                  <a:pt x="9818" y="11717"/>
                </a:cubicBezTo>
                <a:lnTo>
                  <a:pt x="9235" y="13719"/>
                </a:lnTo>
                <a:cubicBezTo>
                  <a:pt x="9184" y="13929"/>
                  <a:pt x="9146" y="14118"/>
                  <a:pt x="9123" y="14285"/>
                </a:cubicBezTo>
                <a:cubicBezTo>
                  <a:pt x="9100" y="14451"/>
                  <a:pt x="9088" y="14615"/>
                  <a:pt x="9088" y="14775"/>
                </a:cubicBezTo>
                <a:cubicBezTo>
                  <a:pt x="9088" y="15186"/>
                  <a:pt x="9244" y="15526"/>
                  <a:pt x="9556" y="15793"/>
                </a:cubicBezTo>
                <a:cubicBezTo>
                  <a:pt x="9869" y="16060"/>
                  <a:pt x="10308" y="16194"/>
                  <a:pt x="10872" y="16194"/>
                </a:cubicBezTo>
                <a:cubicBezTo>
                  <a:pt x="11239" y="16194"/>
                  <a:pt x="11561" y="16147"/>
                  <a:pt x="11839" y="16053"/>
                </a:cubicBezTo>
                <a:cubicBezTo>
                  <a:pt x="12117" y="15960"/>
                  <a:pt x="12488" y="15824"/>
                  <a:pt x="12954" y="15645"/>
                </a:cubicBezTo>
                <a:lnTo>
                  <a:pt x="13109" y="15028"/>
                </a:lnTo>
                <a:cubicBezTo>
                  <a:pt x="13029" y="15065"/>
                  <a:pt x="12900" y="15107"/>
                  <a:pt x="12721" y="15155"/>
                </a:cubicBezTo>
                <a:cubicBezTo>
                  <a:pt x="12543" y="15204"/>
                  <a:pt x="12383" y="15228"/>
                  <a:pt x="12242" y="15228"/>
                </a:cubicBezTo>
              </a:path>
            </a:pathLst>
          </a:custGeom>
          <a:solidFill>
            <a:srgbClr val="DB6D3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latin typeface="Lato" charset="0"/>
              <a:ea typeface="Lato" charset="0"/>
              <a:cs typeface="Lato" charset="0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1483A20-1463-044B-A73F-B8FB9D1EB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859" y="263015"/>
            <a:ext cx="5643801" cy="151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8735758F-1F11-A440-B399-573625BC9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3028" y="6440781"/>
            <a:ext cx="8919965" cy="365125"/>
          </a:xfrm>
        </p:spPr>
        <p:txBody>
          <a:bodyPr/>
          <a:lstStyle/>
          <a:p>
            <a:r>
              <a:rPr lang="en-US" dirty="0"/>
              <a:t>Leveraging the VSC infrastructure for AI workloads – Kenneth Hoste (HPC-</a:t>
            </a:r>
            <a:r>
              <a:rPr lang="en-US" dirty="0" err="1"/>
              <a:t>UGent</a:t>
            </a:r>
            <a:r>
              <a:rPr lang="en-US" dirty="0"/>
              <a:t>, VSC) – Wed Oct 20</a:t>
            </a:r>
            <a:r>
              <a:rPr lang="en-US" baseline="30000" dirty="0"/>
              <a:t>th</a:t>
            </a:r>
            <a:r>
              <a:rPr lang="en-US" dirty="0"/>
              <a:t>, 2021                                             </a:t>
            </a:r>
            <a:fld id="{A2912448-FEEC-49E8-9588-2DF1F90D57C2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953086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BC0CEE91-272A-8945-BBA5-F59CCD74EDAF}"/>
              </a:ext>
            </a:extLst>
          </p:cNvPr>
          <p:cNvSpPr txBox="1"/>
          <p:nvPr/>
        </p:nvSpPr>
        <p:spPr>
          <a:xfrm>
            <a:off x="1028700" y="321005"/>
            <a:ext cx="1018227" cy="2616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ea typeface="Roboto" panose="02000000000000000000" pitchFamily="2" charset="0"/>
              </a:rPr>
              <a:t>WHAT IS VSC?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2F3D1E5-3CB1-414D-B40E-C435F5FDBA5E}"/>
              </a:ext>
            </a:extLst>
          </p:cNvPr>
          <p:cNvSpPr txBox="1"/>
          <p:nvPr/>
        </p:nvSpPr>
        <p:spPr>
          <a:xfrm>
            <a:off x="963867" y="685195"/>
            <a:ext cx="67307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a typeface="Roboto" panose="02000000000000000000" pitchFamily="2" charset="0"/>
              </a:rPr>
              <a:t>Vlaams Supercomputer Centrum (VSC)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BA6A70B-4FC8-1B4E-8979-E9A74A192682}"/>
              </a:ext>
            </a:extLst>
          </p:cNvPr>
          <p:cNvSpPr/>
          <p:nvPr/>
        </p:nvSpPr>
        <p:spPr>
          <a:xfrm>
            <a:off x="635364" y="1669715"/>
            <a:ext cx="11021945" cy="40421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4E5865"/>
                </a:solidFill>
                <a:ea typeface="Roboto Condensed Light" panose="02000000000000000000" pitchFamily="2" charset="0"/>
              </a:rPr>
              <a:t>Partnership between 5 Flemish university associations</a:t>
            </a:r>
            <a:r>
              <a:rPr lang="en-US" sz="2000" dirty="0">
                <a:solidFill>
                  <a:srgbClr val="4E5865"/>
                </a:solidFill>
                <a:ea typeface="Roboto Condensed Light" panose="02000000000000000000" pitchFamily="2" charset="0"/>
              </a:rPr>
              <a:t>, managed &amp; co-funded by FWO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E5865"/>
                </a:solidFill>
                <a:ea typeface="Roboto Condensed Light" panose="02000000000000000000" pitchFamily="2" charset="0"/>
              </a:rPr>
              <a:t>Virtual center - infrastructure in 4 hubs (KU Leuven, </a:t>
            </a:r>
            <a:r>
              <a:rPr lang="en-US" sz="2000" dirty="0" err="1">
                <a:solidFill>
                  <a:srgbClr val="4E5865"/>
                </a:solidFill>
                <a:ea typeface="Roboto Condensed Light" panose="02000000000000000000" pitchFamily="2" charset="0"/>
              </a:rPr>
              <a:t>UAntwerpen</a:t>
            </a:r>
            <a:r>
              <a:rPr lang="en-US" sz="2000" dirty="0">
                <a:solidFill>
                  <a:srgbClr val="4E5865"/>
                </a:solidFill>
                <a:ea typeface="Roboto Condensed Light" panose="02000000000000000000" pitchFamily="2" charset="0"/>
              </a:rPr>
              <a:t>, </a:t>
            </a:r>
            <a:r>
              <a:rPr lang="en-US" sz="2000" dirty="0" err="1">
                <a:solidFill>
                  <a:srgbClr val="4E5865"/>
                </a:solidFill>
                <a:ea typeface="Roboto Condensed Light" panose="02000000000000000000" pitchFamily="2" charset="0"/>
              </a:rPr>
              <a:t>UGent</a:t>
            </a:r>
            <a:r>
              <a:rPr lang="en-US" sz="2000" dirty="0">
                <a:solidFill>
                  <a:srgbClr val="4E5865"/>
                </a:solidFill>
                <a:ea typeface="Roboto Condensed Light" panose="02000000000000000000" pitchFamily="2" charset="0"/>
              </a:rPr>
              <a:t>, VUB)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E5865"/>
                </a:solidFill>
                <a:ea typeface="Roboto Condensed Light" panose="02000000000000000000" pitchFamily="2" charset="0"/>
              </a:rPr>
              <a:t>Provides </a:t>
            </a:r>
            <a:r>
              <a:rPr lang="en-US" sz="2000" b="1" dirty="0">
                <a:solidFill>
                  <a:srgbClr val="4E5865"/>
                </a:solidFill>
                <a:ea typeface="Roboto Condensed Light" panose="02000000000000000000" pitchFamily="2" charset="0"/>
              </a:rPr>
              <a:t>infrastructure, support, training</a:t>
            </a:r>
            <a:r>
              <a:rPr lang="en-US" sz="2000" dirty="0">
                <a:solidFill>
                  <a:srgbClr val="4E5865"/>
                </a:solidFill>
                <a:ea typeface="Roboto Condensed Light" panose="02000000000000000000" pitchFamily="2" charset="0"/>
              </a:rPr>
              <a:t> for scientific and technical computing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E5865"/>
                </a:solidFill>
                <a:ea typeface="Roboto Condensed Light" panose="02000000000000000000" pitchFamily="2" charset="0"/>
              </a:rPr>
              <a:t>Tier-2 + Tier-1 compute clusters, VSC cloud, VSC data component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4E5865"/>
                </a:solidFill>
                <a:ea typeface="Roboto Condensed Light" panose="02000000000000000000" pitchFamily="2" charset="0"/>
              </a:rPr>
              <a:t>One VSC account </a:t>
            </a:r>
            <a:r>
              <a:rPr lang="en-US" sz="2000" dirty="0">
                <a:solidFill>
                  <a:srgbClr val="4E5865"/>
                </a:solidFill>
                <a:ea typeface="Roboto Condensed Light" panose="02000000000000000000" pitchFamily="2" charset="0"/>
              </a:rPr>
              <a:t>to access all VSC infrastructure</a:t>
            </a:r>
          </a:p>
          <a:p>
            <a:pPr marL="171450" indent="-171450"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E5865"/>
                </a:solidFill>
                <a:ea typeface="Roboto Condensed Light" panose="02000000000000000000" pitchFamily="2" charset="0"/>
              </a:rPr>
              <a:t>Access for both</a:t>
            </a:r>
            <a:r>
              <a:rPr lang="en-US" sz="2000" b="1" dirty="0">
                <a:solidFill>
                  <a:srgbClr val="4E5865"/>
                </a:solidFill>
                <a:ea typeface="Roboto Condensed Light" panose="02000000000000000000" pitchFamily="2" charset="0"/>
              </a:rPr>
              <a:t> academic researchers </a:t>
            </a:r>
            <a:r>
              <a:rPr lang="en-US" sz="2000" dirty="0">
                <a:solidFill>
                  <a:srgbClr val="4E5865"/>
                </a:solidFill>
                <a:ea typeface="Roboto Condensed Light" panose="02000000000000000000" pitchFamily="2" charset="0"/>
              </a:rPr>
              <a:t>(free of charge),</a:t>
            </a:r>
            <a:br>
              <a:rPr lang="en-US" sz="2000" dirty="0">
                <a:solidFill>
                  <a:srgbClr val="4E5865"/>
                </a:solidFill>
                <a:ea typeface="Roboto Condensed Light" panose="02000000000000000000" pitchFamily="2" charset="0"/>
              </a:rPr>
            </a:br>
            <a:r>
              <a:rPr lang="en-US" sz="2000" b="1" dirty="0">
                <a:solidFill>
                  <a:srgbClr val="4E5865"/>
                </a:solidFill>
                <a:ea typeface="Roboto Condensed Light" panose="02000000000000000000" pitchFamily="2" charset="0"/>
              </a:rPr>
              <a:t>research institutes and industry </a:t>
            </a:r>
            <a:r>
              <a:rPr lang="en-US" sz="2000" dirty="0">
                <a:solidFill>
                  <a:srgbClr val="4E5865"/>
                </a:solidFill>
                <a:ea typeface="Roboto Condensed Light" panose="02000000000000000000" pitchFamily="2" charset="0"/>
              </a:rPr>
              <a:t>(pay what you use, free exploratory)</a:t>
            </a:r>
          </a:p>
        </p:txBody>
      </p:sp>
      <p:sp>
        <p:nvSpPr>
          <p:cNvPr id="10" name="Shape 2557">
            <a:extLst>
              <a:ext uri="{FF2B5EF4-FFF2-40B4-BE49-F238E27FC236}">
                <a16:creationId xmlns:a16="http://schemas.microsoft.com/office/drawing/2014/main" id="{11561922-BFC4-724E-AC04-B6DF6A6DD922}"/>
              </a:ext>
            </a:extLst>
          </p:cNvPr>
          <p:cNvSpPr/>
          <p:nvPr/>
        </p:nvSpPr>
        <p:spPr>
          <a:xfrm>
            <a:off x="502024" y="798140"/>
            <a:ext cx="368950" cy="368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991" y="6559"/>
                </a:moveTo>
                <a:cubicBezTo>
                  <a:pt x="12727" y="6341"/>
                  <a:pt x="12420" y="6172"/>
                  <a:pt x="12078" y="6058"/>
                </a:cubicBezTo>
                <a:cubicBezTo>
                  <a:pt x="11737" y="5946"/>
                  <a:pt x="11367" y="5889"/>
                  <a:pt x="10978" y="5889"/>
                </a:cubicBezTo>
                <a:cubicBezTo>
                  <a:pt x="10477" y="5889"/>
                  <a:pt x="10025" y="5967"/>
                  <a:pt x="9633" y="6120"/>
                </a:cubicBezTo>
                <a:cubicBezTo>
                  <a:pt x="9239" y="6275"/>
                  <a:pt x="8900" y="6494"/>
                  <a:pt x="8623" y="6771"/>
                </a:cubicBezTo>
                <a:cubicBezTo>
                  <a:pt x="8346" y="7049"/>
                  <a:pt x="8133" y="7392"/>
                  <a:pt x="7992" y="7788"/>
                </a:cubicBezTo>
                <a:cubicBezTo>
                  <a:pt x="7853" y="8180"/>
                  <a:pt x="7782" y="8620"/>
                  <a:pt x="7782" y="9096"/>
                </a:cubicBezTo>
                <a:lnTo>
                  <a:pt x="7782" y="9217"/>
                </a:lnTo>
                <a:lnTo>
                  <a:pt x="8880" y="9217"/>
                </a:lnTo>
                <a:lnTo>
                  <a:pt x="8877" y="9093"/>
                </a:lnTo>
                <a:cubicBezTo>
                  <a:pt x="8868" y="8767"/>
                  <a:pt x="8908" y="8461"/>
                  <a:pt x="8993" y="8187"/>
                </a:cubicBezTo>
                <a:cubicBezTo>
                  <a:pt x="9079" y="7914"/>
                  <a:pt x="9207" y="7675"/>
                  <a:pt x="9377" y="7473"/>
                </a:cubicBezTo>
                <a:cubicBezTo>
                  <a:pt x="9545" y="7274"/>
                  <a:pt x="9762" y="7115"/>
                  <a:pt x="10024" y="7000"/>
                </a:cubicBezTo>
                <a:cubicBezTo>
                  <a:pt x="10287" y="6884"/>
                  <a:pt x="10594" y="6827"/>
                  <a:pt x="10937" y="6827"/>
                </a:cubicBezTo>
                <a:cubicBezTo>
                  <a:pt x="11182" y="6827"/>
                  <a:pt x="11418" y="6868"/>
                  <a:pt x="11639" y="6950"/>
                </a:cubicBezTo>
                <a:cubicBezTo>
                  <a:pt x="11858" y="7032"/>
                  <a:pt x="12053" y="7146"/>
                  <a:pt x="12218" y="7289"/>
                </a:cubicBezTo>
                <a:cubicBezTo>
                  <a:pt x="12381" y="7431"/>
                  <a:pt x="12512" y="7605"/>
                  <a:pt x="12609" y="7808"/>
                </a:cubicBezTo>
                <a:cubicBezTo>
                  <a:pt x="12704" y="8011"/>
                  <a:pt x="12752" y="8236"/>
                  <a:pt x="12752" y="8478"/>
                </a:cubicBezTo>
                <a:cubicBezTo>
                  <a:pt x="12752" y="8797"/>
                  <a:pt x="12674" y="9089"/>
                  <a:pt x="12519" y="9350"/>
                </a:cubicBezTo>
                <a:cubicBezTo>
                  <a:pt x="12359" y="9618"/>
                  <a:pt x="12154" y="9865"/>
                  <a:pt x="11913" y="10082"/>
                </a:cubicBezTo>
                <a:cubicBezTo>
                  <a:pt x="11624" y="10337"/>
                  <a:pt x="11374" y="10568"/>
                  <a:pt x="11170" y="10771"/>
                </a:cubicBezTo>
                <a:cubicBezTo>
                  <a:pt x="10959" y="10979"/>
                  <a:pt x="10789" y="11200"/>
                  <a:pt x="10662" y="11428"/>
                </a:cubicBezTo>
                <a:cubicBezTo>
                  <a:pt x="10534" y="11657"/>
                  <a:pt x="10441" y="11916"/>
                  <a:pt x="10385" y="12199"/>
                </a:cubicBezTo>
                <a:cubicBezTo>
                  <a:pt x="10329" y="12478"/>
                  <a:pt x="10305" y="12827"/>
                  <a:pt x="10315" y="13237"/>
                </a:cubicBezTo>
                <a:lnTo>
                  <a:pt x="10318" y="13355"/>
                </a:lnTo>
                <a:lnTo>
                  <a:pt x="11407" y="13355"/>
                </a:lnTo>
                <a:lnTo>
                  <a:pt x="11410" y="13237"/>
                </a:lnTo>
                <a:cubicBezTo>
                  <a:pt x="11418" y="12838"/>
                  <a:pt x="11436" y="12531"/>
                  <a:pt x="11463" y="12322"/>
                </a:cubicBezTo>
                <a:cubicBezTo>
                  <a:pt x="11488" y="12125"/>
                  <a:pt x="11538" y="11956"/>
                  <a:pt x="11611" y="11821"/>
                </a:cubicBezTo>
                <a:cubicBezTo>
                  <a:pt x="11687" y="11684"/>
                  <a:pt x="11803" y="11541"/>
                  <a:pt x="11959" y="11399"/>
                </a:cubicBezTo>
                <a:cubicBezTo>
                  <a:pt x="12127" y="11245"/>
                  <a:pt x="12351" y="11031"/>
                  <a:pt x="12630" y="10762"/>
                </a:cubicBezTo>
                <a:cubicBezTo>
                  <a:pt x="12979" y="10441"/>
                  <a:pt x="13270" y="10102"/>
                  <a:pt x="13495" y="9753"/>
                </a:cubicBezTo>
                <a:cubicBezTo>
                  <a:pt x="13729" y="9393"/>
                  <a:pt x="13847" y="8952"/>
                  <a:pt x="13847" y="8439"/>
                </a:cubicBezTo>
                <a:cubicBezTo>
                  <a:pt x="13847" y="8038"/>
                  <a:pt x="13770" y="7675"/>
                  <a:pt x="13618" y="7362"/>
                </a:cubicBezTo>
                <a:cubicBezTo>
                  <a:pt x="13467" y="7050"/>
                  <a:pt x="13256" y="6780"/>
                  <a:pt x="12991" y="6559"/>
                </a:cubicBezTo>
                <a:moveTo>
                  <a:pt x="10179" y="15706"/>
                </a:moveTo>
                <a:lnTo>
                  <a:pt x="11558" y="15706"/>
                </a:lnTo>
                <a:lnTo>
                  <a:pt x="11558" y="14072"/>
                </a:lnTo>
                <a:lnTo>
                  <a:pt x="10179" y="14072"/>
                </a:lnTo>
                <a:cubicBezTo>
                  <a:pt x="10179" y="14072"/>
                  <a:pt x="10179" y="15706"/>
                  <a:pt x="10179" y="15706"/>
                </a:cubicBezTo>
                <a:close/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</a:path>
            </a:pathLst>
          </a:custGeom>
          <a:solidFill>
            <a:srgbClr val="DB6D3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3A32C2-E45C-5443-B060-86FA41D4CEF1}"/>
              </a:ext>
            </a:extLst>
          </p:cNvPr>
          <p:cNvSpPr txBox="1"/>
          <p:nvPr/>
        </p:nvSpPr>
        <p:spPr>
          <a:xfrm>
            <a:off x="1461247" y="115016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BE">
                <a:solidFill>
                  <a:srgbClr val="DB6D3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https://www.vscentrum.be</a:t>
            </a:r>
            <a:r>
              <a:rPr lang="en-BE">
                <a:solidFill>
                  <a:srgbClr val="DB6D32"/>
                </a:solidFill>
              </a:rPr>
              <a:t> - </a:t>
            </a:r>
            <a:r>
              <a:rPr lang="en-GB">
                <a:solidFill>
                  <a:srgbClr val="DB6D3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GB" err="1">
                <a:solidFill>
                  <a:srgbClr val="DB6D3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docs.vscentrum.be</a:t>
            </a:r>
            <a:endParaRPr lang="en-GB">
              <a:solidFill>
                <a:srgbClr val="DB6D32"/>
              </a:solidFill>
            </a:endParaRPr>
          </a:p>
        </p:txBody>
      </p:sp>
      <p:pic>
        <p:nvPicPr>
          <p:cNvPr id="55" name="Picture 2">
            <a:extLst>
              <a:ext uri="{FF2B5EF4-FFF2-40B4-BE49-F238E27FC236}">
                <a16:creationId xmlns:a16="http://schemas.microsoft.com/office/drawing/2014/main" id="{E4BD2B95-EA2E-0A4A-9B4E-04CAD8872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211" y="121497"/>
            <a:ext cx="3976914" cy="107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Afbeelding 1">
            <a:extLst>
              <a:ext uri="{FF2B5EF4-FFF2-40B4-BE49-F238E27FC236}">
                <a16:creationId xmlns:a16="http://schemas.microsoft.com/office/drawing/2014/main" id="{E4969E3A-12CD-CB48-8D88-5EB2C68428E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66" t="1466" r="1233" b="1542"/>
          <a:stretch/>
        </p:blipFill>
        <p:spPr>
          <a:xfrm>
            <a:off x="8251888" y="3893574"/>
            <a:ext cx="3940112" cy="2245864"/>
          </a:xfrm>
          <a:prstGeom prst="rect">
            <a:avLst/>
          </a:prstGeom>
          <a:ln w="38100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</p:pic>
      <p:pic>
        <p:nvPicPr>
          <p:cNvPr id="4118" name="Picture 22" descr="general information about the Annual Meeting RSSB 2019">
            <a:extLst>
              <a:ext uri="{FF2B5EF4-FFF2-40B4-BE49-F238E27FC236}">
                <a16:creationId xmlns:a16="http://schemas.microsoft.com/office/drawing/2014/main" id="{01DFD306-5079-6648-9B80-E319D9E06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1564" y="1366006"/>
            <a:ext cx="1075745" cy="42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0F7B516-DEAB-EC46-B8A5-A1B3350F46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94392" y="2375065"/>
            <a:ext cx="2297608" cy="1517131"/>
          </a:xfrm>
          <a:prstGeom prst="rect">
            <a:avLst/>
          </a:prstGeom>
        </p:spPr>
      </p:pic>
      <p:sp>
        <p:nvSpPr>
          <p:cNvPr id="42" name="Slide Number Placeholder 1">
            <a:extLst>
              <a:ext uri="{FF2B5EF4-FFF2-40B4-BE49-F238E27FC236}">
                <a16:creationId xmlns:a16="http://schemas.microsoft.com/office/drawing/2014/main" id="{45F331AD-596B-6841-953C-2E73F70BB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3028" y="6440781"/>
            <a:ext cx="8919965" cy="365125"/>
          </a:xfrm>
        </p:spPr>
        <p:txBody>
          <a:bodyPr/>
          <a:lstStyle/>
          <a:p>
            <a:r>
              <a:rPr lang="en-US" dirty="0"/>
              <a:t>Leveraging the VSC infrastructure for AI workloads – Kenneth Hoste (HPC-</a:t>
            </a:r>
            <a:r>
              <a:rPr lang="en-US" dirty="0" err="1"/>
              <a:t>UGent</a:t>
            </a:r>
            <a:r>
              <a:rPr lang="en-US" dirty="0"/>
              <a:t>, VSC) – Wed Oct 20</a:t>
            </a:r>
            <a:r>
              <a:rPr lang="en-US" baseline="30000" dirty="0"/>
              <a:t>th</a:t>
            </a:r>
            <a:r>
              <a:rPr lang="en-US" dirty="0"/>
              <a:t>, 2021                                             </a:t>
            </a:r>
            <a:fld id="{A2912448-FEEC-49E8-9588-2DF1F90D57C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544613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BC0CEE91-272A-8945-BBA5-F59CCD74EDAF}"/>
              </a:ext>
            </a:extLst>
          </p:cNvPr>
          <p:cNvSpPr txBox="1"/>
          <p:nvPr/>
        </p:nvSpPr>
        <p:spPr>
          <a:xfrm>
            <a:off x="1028700" y="438991"/>
            <a:ext cx="2459328" cy="2616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ea typeface="Roboto" panose="02000000000000000000" pitchFamily="2" charset="0"/>
              </a:rPr>
              <a:t>INTRODUCTION: Supercomputing, HPC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2F3D1E5-3CB1-414D-B40E-C435F5FDBA5E}"/>
              </a:ext>
            </a:extLst>
          </p:cNvPr>
          <p:cNvSpPr txBox="1"/>
          <p:nvPr/>
        </p:nvSpPr>
        <p:spPr>
          <a:xfrm>
            <a:off x="963867" y="803181"/>
            <a:ext cx="46564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a typeface="Roboto" panose="02000000000000000000" pitchFamily="2" charset="0"/>
              </a:rPr>
              <a:t>What is a supercomputer?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BA6A70B-4FC8-1B4E-8979-E9A74A192682}"/>
              </a:ext>
            </a:extLst>
          </p:cNvPr>
          <p:cNvSpPr/>
          <p:nvPr/>
        </p:nvSpPr>
        <p:spPr>
          <a:xfrm>
            <a:off x="963868" y="1405869"/>
            <a:ext cx="8306068" cy="1237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E5865"/>
                </a:solidFill>
                <a:ea typeface="Roboto Condensed Light" panose="02000000000000000000" pitchFamily="2" charset="0"/>
              </a:rPr>
              <a:t>FIXME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E5865"/>
                </a:solidFill>
                <a:ea typeface="Roboto Condensed Light" panose="02000000000000000000" pitchFamily="2" charset="0"/>
              </a:rPr>
              <a:t>HPC</a:t>
            </a:r>
          </a:p>
        </p:txBody>
      </p:sp>
      <p:sp>
        <p:nvSpPr>
          <p:cNvPr id="10" name="Shape 2557">
            <a:extLst>
              <a:ext uri="{FF2B5EF4-FFF2-40B4-BE49-F238E27FC236}">
                <a16:creationId xmlns:a16="http://schemas.microsoft.com/office/drawing/2014/main" id="{CE314DED-0039-9144-A2DF-4A53ED1182A4}"/>
              </a:ext>
            </a:extLst>
          </p:cNvPr>
          <p:cNvSpPr/>
          <p:nvPr/>
        </p:nvSpPr>
        <p:spPr>
          <a:xfrm>
            <a:off x="574886" y="911093"/>
            <a:ext cx="368950" cy="368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991" y="6559"/>
                </a:moveTo>
                <a:cubicBezTo>
                  <a:pt x="12727" y="6341"/>
                  <a:pt x="12420" y="6172"/>
                  <a:pt x="12078" y="6058"/>
                </a:cubicBezTo>
                <a:cubicBezTo>
                  <a:pt x="11737" y="5946"/>
                  <a:pt x="11367" y="5889"/>
                  <a:pt x="10978" y="5889"/>
                </a:cubicBezTo>
                <a:cubicBezTo>
                  <a:pt x="10477" y="5889"/>
                  <a:pt x="10025" y="5967"/>
                  <a:pt x="9633" y="6120"/>
                </a:cubicBezTo>
                <a:cubicBezTo>
                  <a:pt x="9239" y="6275"/>
                  <a:pt x="8900" y="6494"/>
                  <a:pt x="8623" y="6771"/>
                </a:cubicBezTo>
                <a:cubicBezTo>
                  <a:pt x="8346" y="7049"/>
                  <a:pt x="8133" y="7392"/>
                  <a:pt x="7992" y="7788"/>
                </a:cubicBezTo>
                <a:cubicBezTo>
                  <a:pt x="7853" y="8180"/>
                  <a:pt x="7782" y="8620"/>
                  <a:pt x="7782" y="9096"/>
                </a:cubicBezTo>
                <a:lnTo>
                  <a:pt x="7782" y="9217"/>
                </a:lnTo>
                <a:lnTo>
                  <a:pt x="8880" y="9217"/>
                </a:lnTo>
                <a:lnTo>
                  <a:pt x="8877" y="9093"/>
                </a:lnTo>
                <a:cubicBezTo>
                  <a:pt x="8868" y="8767"/>
                  <a:pt x="8908" y="8461"/>
                  <a:pt x="8993" y="8187"/>
                </a:cubicBezTo>
                <a:cubicBezTo>
                  <a:pt x="9079" y="7914"/>
                  <a:pt x="9207" y="7675"/>
                  <a:pt x="9377" y="7473"/>
                </a:cubicBezTo>
                <a:cubicBezTo>
                  <a:pt x="9545" y="7274"/>
                  <a:pt x="9762" y="7115"/>
                  <a:pt x="10024" y="7000"/>
                </a:cubicBezTo>
                <a:cubicBezTo>
                  <a:pt x="10287" y="6884"/>
                  <a:pt x="10594" y="6827"/>
                  <a:pt x="10937" y="6827"/>
                </a:cubicBezTo>
                <a:cubicBezTo>
                  <a:pt x="11182" y="6827"/>
                  <a:pt x="11418" y="6868"/>
                  <a:pt x="11639" y="6950"/>
                </a:cubicBezTo>
                <a:cubicBezTo>
                  <a:pt x="11858" y="7032"/>
                  <a:pt x="12053" y="7146"/>
                  <a:pt x="12218" y="7289"/>
                </a:cubicBezTo>
                <a:cubicBezTo>
                  <a:pt x="12381" y="7431"/>
                  <a:pt x="12512" y="7605"/>
                  <a:pt x="12609" y="7808"/>
                </a:cubicBezTo>
                <a:cubicBezTo>
                  <a:pt x="12704" y="8011"/>
                  <a:pt x="12752" y="8236"/>
                  <a:pt x="12752" y="8478"/>
                </a:cubicBezTo>
                <a:cubicBezTo>
                  <a:pt x="12752" y="8797"/>
                  <a:pt x="12674" y="9089"/>
                  <a:pt x="12519" y="9350"/>
                </a:cubicBezTo>
                <a:cubicBezTo>
                  <a:pt x="12359" y="9618"/>
                  <a:pt x="12154" y="9865"/>
                  <a:pt x="11913" y="10082"/>
                </a:cubicBezTo>
                <a:cubicBezTo>
                  <a:pt x="11624" y="10337"/>
                  <a:pt x="11374" y="10568"/>
                  <a:pt x="11170" y="10771"/>
                </a:cubicBezTo>
                <a:cubicBezTo>
                  <a:pt x="10959" y="10979"/>
                  <a:pt x="10789" y="11200"/>
                  <a:pt x="10662" y="11428"/>
                </a:cubicBezTo>
                <a:cubicBezTo>
                  <a:pt x="10534" y="11657"/>
                  <a:pt x="10441" y="11916"/>
                  <a:pt x="10385" y="12199"/>
                </a:cubicBezTo>
                <a:cubicBezTo>
                  <a:pt x="10329" y="12478"/>
                  <a:pt x="10305" y="12827"/>
                  <a:pt x="10315" y="13237"/>
                </a:cubicBezTo>
                <a:lnTo>
                  <a:pt x="10318" y="13355"/>
                </a:lnTo>
                <a:lnTo>
                  <a:pt x="11407" y="13355"/>
                </a:lnTo>
                <a:lnTo>
                  <a:pt x="11410" y="13237"/>
                </a:lnTo>
                <a:cubicBezTo>
                  <a:pt x="11418" y="12838"/>
                  <a:pt x="11436" y="12531"/>
                  <a:pt x="11463" y="12322"/>
                </a:cubicBezTo>
                <a:cubicBezTo>
                  <a:pt x="11488" y="12125"/>
                  <a:pt x="11538" y="11956"/>
                  <a:pt x="11611" y="11821"/>
                </a:cubicBezTo>
                <a:cubicBezTo>
                  <a:pt x="11687" y="11684"/>
                  <a:pt x="11803" y="11541"/>
                  <a:pt x="11959" y="11399"/>
                </a:cubicBezTo>
                <a:cubicBezTo>
                  <a:pt x="12127" y="11245"/>
                  <a:pt x="12351" y="11031"/>
                  <a:pt x="12630" y="10762"/>
                </a:cubicBezTo>
                <a:cubicBezTo>
                  <a:pt x="12979" y="10441"/>
                  <a:pt x="13270" y="10102"/>
                  <a:pt x="13495" y="9753"/>
                </a:cubicBezTo>
                <a:cubicBezTo>
                  <a:pt x="13729" y="9393"/>
                  <a:pt x="13847" y="8952"/>
                  <a:pt x="13847" y="8439"/>
                </a:cubicBezTo>
                <a:cubicBezTo>
                  <a:pt x="13847" y="8038"/>
                  <a:pt x="13770" y="7675"/>
                  <a:pt x="13618" y="7362"/>
                </a:cubicBezTo>
                <a:cubicBezTo>
                  <a:pt x="13467" y="7050"/>
                  <a:pt x="13256" y="6780"/>
                  <a:pt x="12991" y="6559"/>
                </a:cubicBezTo>
                <a:moveTo>
                  <a:pt x="10179" y="15706"/>
                </a:moveTo>
                <a:lnTo>
                  <a:pt x="11558" y="15706"/>
                </a:lnTo>
                <a:lnTo>
                  <a:pt x="11558" y="14072"/>
                </a:lnTo>
                <a:lnTo>
                  <a:pt x="10179" y="14072"/>
                </a:lnTo>
                <a:cubicBezTo>
                  <a:pt x="10179" y="14072"/>
                  <a:pt x="10179" y="15706"/>
                  <a:pt x="10179" y="15706"/>
                </a:cubicBezTo>
                <a:close/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</a:path>
            </a:pathLst>
          </a:custGeom>
          <a:solidFill>
            <a:srgbClr val="DB6D3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5A07F466-90DC-EC49-AB12-C63D1706B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3028" y="6440781"/>
            <a:ext cx="8919965" cy="365125"/>
          </a:xfrm>
        </p:spPr>
        <p:txBody>
          <a:bodyPr/>
          <a:lstStyle/>
          <a:p>
            <a:r>
              <a:rPr lang="en-US" dirty="0"/>
              <a:t>Leveraging the VSC infrastructure for AI workloads – Kenneth Hoste (HPC-</a:t>
            </a:r>
            <a:r>
              <a:rPr lang="en-US" dirty="0" err="1"/>
              <a:t>UGent</a:t>
            </a:r>
            <a:r>
              <a:rPr lang="en-US" dirty="0"/>
              <a:t>, VSC) – Wed Oct 20</a:t>
            </a:r>
            <a:r>
              <a:rPr lang="en-US" baseline="30000" dirty="0"/>
              <a:t>th</a:t>
            </a:r>
            <a:r>
              <a:rPr lang="en-US" dirty="0"/>
              <a:t>, 2021                                             </a:t>
            </a:r>
            <a:fld id="{A2912448-FEEC-49E8-9588-2DF1F90D57C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338289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vidia Unveils Ampere A100 80GB GPU | TopicRooms VFX">
            <a:extLst>
              <a:ext uri="{FF2B5EF4-FFF2-40B4-BE49-F238E27FC236}">
                <a16:creationId xmlns:a16="http://schemas.microsoft.com/office/drawing/2014/main" id="{B1E05B69-7DE6-C04F-A119-A8193EAD79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5" t="172" b="4339"/>
          <a:stretch/>
        </p:blipFill>
        <p:spPr bwMode="auto">
          <a:xfrm>
            <a:off x="9309998" y="-16184"/>
            <a:ext cx="3034010" cy="168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C0CEE91-272A-8945-BBA5-F59CCD74EDAF}"/>
              </a:ext>
            </a:extLst>
          </p:cNvPr>
          <p:cNvSpPr txBox="1"/>
          <p:nvPr/>
        </p:nvSpPr>
        <p:spPr>
          <a:xfrm>
            <a:off x="1028700" y="438991"/>
            <a:ext cx="1495922" cy="2616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ea typeface="Roboto" panose="02000000000000000000" pitchFamily="2" charset="0"/>
              </a:rPr>
              <a:t>INTRODUCTION: GPUs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2F3D1E5-3CB1-414D-B40E-C435F5FDBA5E}"/>
              </a:ext>
            </a:extLst>
          </p:cNvPr>
          <p:cNvSpPr txBox="1"/>
          <p:nvPr/>
        </p:nvSpPr>
        <p:spPr>
          <a:xfrm>
            <a:off x="963867" y="803181"/>
            <a:ext cx="28001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a typeface="Roboto" panose="02000000000000000000" pitchFamily="2" charset="0"/>
              </a:rPr>
              <a:t>What is a GPU?</a:t>
            </a:r>
          </a:p>
        </p:txBody>
      </p:sp>
      <p:pic>
        <p:nvPicPr>
          <p:cNvPr id="35" name="Graphic 34" descr="Artificial Intelligence outline">
            <a:extLst>
              <a:ext uri="{FF2B5EF4-FFF2-40B4-BE49-F238E27FC236}">
                <a16:creationId xmlns:a16="http://schemas.microsoft.com/office/drawing/2014/main" id="{AF491CBA-D34D-6942-9E20-6F7B867ECD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3286" y="581201"/>
            <a:ext cx="730581" cy="730581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8BA6A70B-4FC8-1B4E-8979-E9A74A192682}"/>
              </a:ext>
            </a:extLst>
          </p:cNvPr>
          <p:cNvSpPr/>
          <p:nvPr/>
        </p:nvSpPr>
        <p:spPr>
          <a:xfrm>
            <a:off x="963868" y="1405869"/>
            <a:ext cx="8306068" cy="45304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b="1" u="sng" dirty="0">
                <a:solidFill>
                  <a:srgbClr val="4E5865"/>
                </a:solidFill>
                <a:ea typeface="Roboto Condensed Light" panose="02000000000000000000" pitchFamily="2" charset="0"/>
              </a:rPr>
              <a:t>G</a:t>
            </a:r>
            <a:r>
              <a:rPr lang="en-US" sz="2000" dirty="0">
                <a:solidFill>
                  <a:srgbClr val="4E5865"/>
                </a:solidFill>
                <a:ea typeface="Roboto Condensed Light" panose="02000000000000000000" pitchFamily="2" charset="0"/>
              </a:rPr>
              <a:t>raphical </a:t>
            </a:r>
            <a:r>
              <a:rPr lang="en-US" sz="2000" b="1" u="sng" dirty="0">
                <a:solidFill>
                  <a:srgbClr val="4E5865"/>
                </a:solidFill>
                <a:ea typeface="Roboto Condensed Light" panose="02000000000000000000" pitchFamily="2" charset="0"/>
              </a:rPr>
              <a:t>P</a:t>
            </a:r>
            <a:r>
              <a:rPr lang="en-US" sz="2000" dirty="0">
                <a:solidFill>
                  <a:srgbClr val="4E5865"/>
                </a:solidFill>
                <a:ea typeface="Roboto Condensed Light" panose="02000000000000000000" pitchFamily="2" charset="0"/>
              </a:rPr>
              <a:t>rocessing </a:t>
            </a:r>
            <a:r>
              <a:rPr lang="en-US" sz="2000" b="1" u="sng" dirty="0">
                <a:solidFill>
                  <a:srgbClr val="4E5865"/>
                </a:solidFill>
                <a:ea typeface="Roboto Condensed Light" panose="02000000000000000000" pitchFamily="2" charset="0"/>
              </a:rPr>
              <a:t>U</a:t>
            </a:r>
            <a:r>
              <a:rPr lang="en-US" sz="2000" dirty="0">
                <a:solidFill>
                  <a:srgbClr val="4E5865"/>
                </a:solidFill>
                <a:ea typeface="Roboto Condensed Light" panose="02000000000000000000" pitchFamily="2" charset="0"/>
              </a:rPr>
              <a:t>nit, “video card” that can be used as a co-processor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E5865"/>
                </a:solidFill>
                <a:ea typeface="Roboto Condensed Light" panose="02000000000000000000" pitchFamily="2" charset="0"/>
              </a:rPr>
              <a:t>Originally created for Computer Graphics and Video Processing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4E5865"/>
                </a:solidFill>
                <a:ea typeface="Roboto Condensed Light" panose="02000000000000000000" pitchFamily="2" charset="0"/>
              </a:rPr>
              <a:t>Huge</a:t>
            </a:r>
            <a:r>
              <a:rPr lang="en-US" sz="2000" dirty="0">
                <a:solidFill>
                  <a:srgbClr val="4E5865"/>
                </a:solidFill>
                <a:ea typeface="Roboto Condensed Light" panose="02000000000000000000" pitchFamily="2" charset="0"/>
              </a:rPr>
              <a:t> market thanks to movie and video gaming industry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E5865"/>
                </a:solidFill>
                <a:ea typeface="Roboto Condensed Light" panose="02000000000000000000" pitchFamily="2" charset="0"/>
              </a:rPr>
              <a:t>Well suited for </a:t>
            </a:r>
            <a:r>
              <a:rPr lang="en-US" sz="2000" b="1" dirty="0">
                <a:solidFill>
                  <a:srgbClr val="4E5865"/>
                </a:solidFill>
                <a:ea typeface="Roboto Condensed Light" panose="02000000000000000000" pitchFamily="2" charset="0"/>
              </a:rPr>
              <a:t>processing large blocks of data in parallel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E5865"/>
                </a:solidFill>
                <a:ea typeface="Roboto Condensed Light" panose="02000000000000000000" pitchFamily="2" charset="0"/>
              </a:rPr>
              <a:t>Also used as </a:t>
            </a:r>
            <a:r>
              <a:rPr lang="en-US" sz="2000" b="1" dirty="0">
                <a:solidFill>
                  <a:srgbClr val="4E5865"/>
                </a:solidFill>
                <a:ea typeface="Roboto Condensed Light" panose="02000000000000000000" pitchFamily="2" charset="0"/>
              </a:rPr>
              <a:t>accelerator</a:t>
            </a:r>
            <a:r>
              <a:rPr lang="en-US" sz="2000" dirty="0">
                <a:solidFill>
                  <a:srgbClr val="4E5865"/>
                </a:solidFill>
                <a:ea typeface="Roboto Condensed Light" panose="02000000000000000000" pitchFamily="2" charset="0"/>
              </a:rPr>
              <a:t> for (some) </a:t>
            </a:r>
            <a:r>
              <a:rPr lang="en-US" sz="2000" b="1" dirty="0">
                <a:solidFill>
                  <a:srgbClr val="4E5865"/>
                </a:solidFill>
                <a:ea typeface="Roboto Condensed Light" panose="02000000000000000000" pitchFamily="2" charset="0"/>
              </a:rPr>
              <a:t>scientific computations (incl. AI)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E5865"/>
                </a:solidFill>
                <a:ea typeface="Roboto Condensed Light" panose="02000000000000000000" pitchFamily="2" charset="0"/>
              </a:rPr>
              <a:t>GPGPU: General Purpose Computing on GPU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E5865"/>
                </a:solidFill>
                <a:ea typeface="Roboto Condensed Light" panose="02000000000000000000" pitchFamily="2" charset="0"/>
              </a:rPr>
              <a:t>Order(s) of magnitude speedup (10x - 100x, or more) is </a:t>
            </a:r>
            <a:r>
              <a:rPr lang="en-US" i="1" u="sng" dirty="0">
                <a:solidFill>
                  <a:srgbClr val="4E5865"/>
                </a:solidFill>
                <a:ea typeface="Roboto Condensed Light" panose="02000000000000000000" pitchFamily="2" charset="0"/>
              </a:rPr>
              <a:t>possible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E5865"/>
                </a:solidFill>
                <a:ea typeface="Roboto Condensed Light" panose="02000000000000000000" pitchFamily="2" charset="0"/>
              </a:rPr>
              <a:t>Recent top-of-the-line GPUs support </a:t>
            </a:r>
            <a:r>
              <a:rPr lang="en-US" sz="2000" b="1" dirty="0">
                <a:solidFill>
                  <a:srgbClr val="4E5865"/>
                </a:solidFill>
                <a:ea typeface="Roboto Condensed Light" panose="02000000000000000000" pitchFamily="2" charset="0"/>
              </a:rPr>
              <a:t>massively parallel computations</a:t>
            </a:r>
            <a:endParaRPr lang="en-US" sz="2000" dirty="0">
              <a:solidFill>
                <a:srgbClr val="4E5865"/>
              </a:solidFill>
              <a:ea typeface="Roboto Condensed Light" panose="02000000000000000000" pitchFamily="2" charset="0"/>
            </a:endParaRP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6E263DAF-015E-EA4B-969E-2369DCC66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819" y="1669143"/>
            <a:ext cx="2996137" cy="168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AI Podcast: Where Is Deep Learning Going Next? | NVIDIA Blog">
            <a:extLst>
              <a:ext uri="{FF2B5EF4-FFF2-40B4-BE49-F238E27FC236}">
                <a16:creationId xmlns:a16="http://schemas.microsoft.com/office/drawing/2014/main" id="{762B97EE-20E7-7941-990E-BC07A7E06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13819" y="3354470"/>
            <a:ext cx="2978249" cy="15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935AC986-E5B1-914B-A1E1-CCFAC8149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3028" y="6440781"/>
            <a:ext cx="8919965" cy="365125"/>
          </a:xfrm>
        </p:spPr>
        <p:txBody>
          <a:bodyPr/>
          <a:lstStyle/>
          <a:p>
            <a:r>
              <a:rPr lang="en-US" dirty="0"/>
              <a:t>Leveraging the VSC infrastructure for AI workloads – Kenneth Hoste (HPC-</a:t>
            </a:r>
            <a:r>
              <a:rPr lang="en-US" dirty="0" err="1"/>
              <a:t>UGent</a:t>
            </a:r>
            <a:r>
              <a:rPr lang="en-US" dirty="0"/>
              <a:t>, VSC) – Wed Oct 20</a:t>
            </a:r>
            <a:r>
              <a:rPr lang="en-US" baseline="30000" dirty="0"/>
              <a:t>th</a:t>
            </a:r>
            <a:r>
              <a:rPr lang="en-US" dirty="0"/>
              <a:t>, 2021                                             </a:t>
            </a:r>
            <a:fld id="{A2912448-FEEC-49E8-9588-2DF1F90D57C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332546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BC0CEE91-272A-8945-BBA5-F59CCD74EDAF}"/>
              </a:ext>
            </a:extLst>
          </p:cNvPr>
          <p:cNvSpPr txBox="1"/>
          <p:nvPr/>
        </p:nvSpPr>
        <p:spPr>
          <a:xfrm>
            <a:off x="1028700" y="438991"/>
            <a:ext cx="2459328" cy="2616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ea typeface="Roboto" panose="02000000000000000000" pitchFamily="2" charset="0"/>
              </a:rPr>
              <a:t>INTRODUCTION: Supercomputing, HPC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2F3D1E5-3CB1-414D-B40E-C435F5FDBA5E}"/>
              </a:ext>
            </a:extLst>
          </p:cNvPr>
          <p:cNvSpPr txBox="1"/>
          <p:nvPr/>
        </p:nvSpPr>
        <p:spPr>
          <a:xfrm>
            <a:off x="963867" y="803181"/>
            <a:ext cx="44538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a typeface="Roboto" panose="02000000000000000000" pitchFamily="2" charset="0"/>
              </a:rPr>
              <a:t>VSC infrastructure: Tier-2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BA6A70B-4FC8-1B4E-8979-E9A74A192682}"/>
              </a:ext>
            </a:extLst>
          </p:cNvPr>
          <p:cNvSpPr/>
          <p:nvPr/>
        </p:nvSpPr>
        <p:spPr>
          <a:xfrm>
            <a:off x="963868" y="1405869"/>
            <a:ext cx="8306068" cy="1237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E5865"/>
                </a:solidFill>
                <a:ea typeface="Roboto Condensed Light" panose="02000000000000000000" pitchFamily="2" charset="0"/>
              </a:rPr>
              <a:t>FIXME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E5865"/>
                </a:solidFill>
                <a:ea typeface="Roboto Condensed Light" panose="02000000000000000000" pitchFamily="2" charset="0"/>
              </a:rPr>
              <a:t>HPC</a:t>
            </a:r>
          </a:p>
        </p:txBody>
      </p:sp>
      <p:sp>
        <p:nvSpPr>
          <p:cNvPr id="10" name="Shape 2557">
            <a:extLst>
              <a:ext uri="{FF2B5EF4-FFF2-40B4-BE49-F238E27FC236}">
                <a16:creationId xmlns:a16="http://schemas.microsoft.com/office/drawing/2014/main" id="{CE314DED-0039-9144-A2DF-4A53ED1182A4}"/>
              </a:ext>
            </a:extLst>
          </p:cNvPr>
          <p:cNvSpPr/>
          <p:nvPr/>
        </p:nvSpPr>
        <p:spPr>
          <a:xfrm>
            <a:off x="574886" y="911093"/>
            <a:ext cx="368950" cy="368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991" y="6559"/>
                </a:moveTo>
                <a:cubicBezTo>
                  <a:pt x="12727" y="6341"/>
                  <a:pt x="12420" y="6172"/>
                  <a:pt x="12078" y="6058"/>
                </a:cubicBezTo>
                <a:cubicBezTo>
                  <a:pt x="11737" y="5946"/>
                  <a:pt x="11367" y="5889"/>
                  <a:pt x="10978" y="5889"/>
                </a:cubicBezTo>
                <a:cubicBezTo>
                  <a:pt x="10477" y="5889"/>
                  <a:pt x="10025" y="5967"/>
                  <a:pt x="9633" y="6120"/>
                </a:cubicBezTo>
                <a:cubicBezTo>
                  <a:pt x="9239" y="6275"/>
                  <a:pt x="8900" y="6494"/>
                  <a:pt x="8623" y="6771"/>
                </a:cubicBezTo>
                <a:cubicBezTo>
                  <a:pt x="8346" y="7049"/>
                  <a:pt x="8133" y="7392"/>
                  <a:pt x="7992" y="7788"/>
                </a:cubicBezTo>
                <a:cubicBezTo>
                  <a:pt x="7853" y="8180"/>
                  <a:pt x="7782" y="8620"/>
                  <a:pt x="7782" y="9096"/>
                </a:cubicBezTo>
                <a:lnTo>
                  <a:pt x="7782" y="9217"/>
                </a:lnTo>
                <a:lnTo>
                  <a:pt x="8880" y="9217"/>
                </a:lnTo>
                <a:lnTo>
                  <a:pt x="8877" y="9093"/>
                </a:lnTo>
                <a:cubicBezTo>
                  <a:pt x="8868" y="8767"/>
                  <a:pt x="8908" y="8461"/>
                  <a:pt x="8993" y="8187"/>
                </a:cubicBezTo>
                <a:cubicBezTo>
                  <a:pt x="9079" y="7914"/>
                  <a:pt x="9207" y="7675"/>
                  <a:pt x="9377" y="7473"/>
                </a:cubicBezTo>
                <a:cubicBezTo>
                  <a:pt x="9545" y="7274"/>
                  <a:pt x="9762" y="7115"/>
                  <a:pt x="10024" y="7000"/>
                </a:cubicBezTo>
                <a:cubicBezTo>
                  <a:pt x="10287" y="6884"/>
                  <a:pt x="10594" y="6827"/>
                  <a:pt x="10937" y="6827"/>
                </a:cubicBezTo>
                <a:cubicBezTo>
                  <a:pt x="11182" y="6827"/>
                  <a:pt x="11418" y="6868"/>
                  <a:pt x="11639" y="6950"/>
                </a:cubicBezTo>
                <a:cubicBezTo>
                  <a:pt x="11858" y="7032"/>
                  <a:pt x="12053" y="7146"/>
                  <a:pt x="12218" y="7289"/>
                </a:cubicBezTo>
                <a:cubicBezTo>
                  <a:pt x="12381" y="7431"/>
                  <a:pt x="12512" y="7605"/>
                  <a:pt x="12609" y="7808"/>
                </a:cubicBezTo>
                <a:cubicBezTo>
                  <a:pt x="12704" y="8011"/>
                  <a:pt x="12752" y="8236"/>
                  <a:pt x="12752" y="8478"/>
                </a:cubicBezTo>
                <a:cubicBezTo>
                  <a:pt x="12752" y="8797"/>
                  <a:pt x="12674" y="9089"/>
                  <a:pt x="12519" y="9350"/>
                </a:cubicBezTo>
                <a:cubicBezTo>
                  <a:pt x="12359" y="9618"/>
                  <a:pt x="12154" y="9865"/>
                  <a:pt x="11913" y="10082"/>
                </a:cubicBezTo>
                <a:cubicBezTo>
                  <a:pt x="11624" y="10337"/>
                  <a:pt x="11374" y="10568"/>
                  <a:pt x="11170" y="10771"/>
                </a:cubicBezTo>
                <a:cubicBezTo>
                  <a:pt x="10959" y="10979"/>
                  <a:pt x="10789" y="11200"/>
                  <a:pt x="10662" y="11428"/>
                </a:cubicBezTo>
                <a:cubicBezTo>
                  <a:pt x="10534" y="11657"/>
                  <a:pt x="10441" y="11916"/>
                  <a:pt x="10385" y="12199"/>
                </a:cubicBezTo>
                <a:cubicBezTo>
                  <a:pt x="10329" y="12478"/>
                  <a:pt x="10305" y="12827"/>
                  <a:pt x="10315" y="13237"/>
                </a:cubicBezTo>
                <a:lnTo>
                  <a:pt x="10318" y="13355"/>
                </a:lnTo>
                <a:lnTo>
                  <a:pt x="11407" y="13355"/>
                </a:lnTo>
                <a:lnTo>
                  <a:pt x="11410" y="13237"/>
                </a:lnTo>
                <a:cubicBezTo>
                  <a:pt x="11418" y="12838"/>
                  <a:pt x="11436" y="12531"/>
                  <a:pt x="11463" y="12322"/>
                </a:cubicBezTo>
                <a:cubicBezTo>
                  <a:pt x="11488" y="12125"/>
                  <a:pt x="11538" y="11956"/>
                  <a:pt x="11611" y="11821"/>
                </a:cubicBezTo>
                <a:cubicBezTo>
                  <a:pt x="11687" y="11684"/>
                  <a:pt x="11803" y="11541"/>
                  <a:pt x="11959" y="11399"/>
                </a:cubicBezTo>
                <a:cubicBezTo>
                  <a:pt x="12127" y="11245"/>
                  <a:pt x="12351" y="11031"/>
                  <a:pt x="12630" y="10762"/>
                </a:cubicBezTo>
                <a:cubicBezTo>
                  <a:pt x="12979" y="10441"/>
                  <a:pt x="13270" y="10102"/>
                  <a:pt x="13495" y="9753"/>
                </a:cubicBezTo>
                <a:cubicBezTo>
                  <a:pt x="13729" y="9393"/>
                  <a:pt x="13847" y="8952"/>
                  <a:pt x="13847" y="8439"/>
                </a:cubicBezTo>
                <a:cubicBezTo>
                  <a:pt x="13847" y="8038"/>
                  <a:pt x="13770" y="7675"/>
                  <a:pt x="13618" y="7362"/>
                </a:cubicBezTo>
                <a:cubicBezTo>
                  <a:pt x="13467" y="7050"/>
                  <a:pt x="13256" y="6780"/>
                  <a:pt x="12991" y="6559"/>
                </a:cubicBezTo>
                <a:moveTo>
                  <a:pt x="10179" y="15706"/>
                </a:moveTo>
                <a:lnTo>
                  <a:pt x="11558" y="15706"/>
                </a:lnTo>
                <a:lnTo>
                  <a:pt x="11558" y="14072"/>
                </a:lnTo>
                <a:lnTo>
                  <a:pt x="10179" y="14072"/>
                </a:lnTo>
                <a:cubicBezTo>
                  <a:pt x="10179" y="14072"/>
                  <a:pt x="10179" y="15706"/>
                  <a:pt x="10179" y="15706"/>
                </a:cubicBezTo>
                <a:close/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</a:path>
            </a:pathLst>
          </a:custGeom>
          <a:solidFill>
            <a:srgbClr val="DB6D3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7815916B-C2DC-7545-8D1B-EEB3D3756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3028" y="6440781"/>
            <a:ext cx="8919965" cy="365125"/>
          </a:xfrm>
        </p:spPr>
        <p:txBody>
          <a:bodyPr/>
          <a:lstStyle/>
          <a:p>
            <a:r>
              <a:rPr lang="en-US" dirty="0"/>
              <a:t>Leveraging the VSC infrastructure for AI workloads – Kenneth Hoste (HPC-</a:t>
            </a:r>
            <a:r>
              <a:rPr lang="en-US" dirty="0" err="1"/>
              <a:t>UGent</a:t>
            </a:r>
            <a:r>
              <a:rPr lang="en-US" dirty="0"/>
              <a:t>, VSC) – Wed Oct 20</a:t>
            </a:r>
            <a:r>
              <a:rPr lang="en-US" baseline="30000" dirty="0"/>
              <a:t>th</a:t>
            </a:r>
            <a:r>
              <a:rPr lang="en-US" dirty="0"/>
              <a:t>, 2021                                             </a:t>
            </a:r>
            <a:fld id="{A2912448-FEEC-49E8-9588-2DF1F90D57C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672143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BC0CEE91-272A-8945-BBA5-F59CCD74EDAF}"/>
              </a:ext>
            </a:extLst>
          </p:cNvPr>
          <p:cNvSpPr txBox="1"/>
          <p:nvPr/>
        </p:nvSpPr>
        <p:spPr>
          <a:xfrm>
            <a:off x="1028700" y="438991"/>
            <a:ext cx="1252266" cy="2616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ea typeface="Roboto" panose="02000000000000000000" pitchFamily="2" charset="0"/>
              </a:rPr>
              <a:t>VSC infrastructure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2F3D1E5-3CB1-414D-B40E-C435F5FDBA5E}"/>
              </a:ext>
            </a:extLst>
          </p:cNvPr>
          <p:cNvSpPr txBox="1"/>
          <p:nvPr/>
        </p:nvSpPr>
        <p:spPr>
          <a:xfrm>
            <a:off x="963867" y="803181"/>
            <a:ext cx="74366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a typeface="Roboto" panose="02000000000000000000" pitchFamily="2" charset="0"/>
              </a:rPr>
              <a:t>VSC infrastructure: Tier-1 (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a typeface="Roboto" panose="02000000000000000000" pitchFamily="2" charset="0"/>
              </a:rPr>
              <a:t>BrENIAC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a typeface="Roboto" panose="02000000000000000000" pitchFamily="2" charset="0"/>
              </a:rPr>
              <a:t> @ KUL)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BA6A70B-4FC8-1B4E-8979-E9A74A192682}"/>
              </a:ext>
            </a:extLst>
          </p:cNvPr>
          <p:cNvSpPr/>
          <p:nvPr/>
        </p:nvSpPr>
        <p:spPr>
          <a:xfrm>
            <a:off x="963868" y="1405869"/>
            <a:ext cx="8306068" cy="1237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E5865"/>
                </a:solidFill>
                <a:ea typeface="Roboto Condensed Light" panose="02000000000000000000" pitchFamily="2" charset="0"/>
              </a:rPr>
              <a:t>FIXME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E5865"/>
                </a:solidFill>
                <a:ea typeface="Roboto Condensed Light" panose="02000000000000000000" pitchFamily="2" charset="0"/>
              </a:rPr>
              <a:t>HPC</a:t>
            </a:r>
          </a:p>
        </p:txBody>
      </p:sp>
      <p:sp>
        <p:nvSpPr>
          <p:cNvPr id="10" name="Shape 2557">
            <a:extLst>
              <a:ext uri="{FF2B5EF4-FFF2-40B4-BE49-F238E27FC236}">
                <a16:creationId xmlns:a16="http://schemas.microsoft.com/office/drawing/2014/main" id="{CE314DED-0039-9144-A2DF-4A53ED1182A4}"/>
              </a:ext>
            </a:extLst>
          </p:cNvPr>
          <p:cNvSpPr/>
          <p:nvPr/>
        </p:nvSpPr>
        <p:spPr>
          <a:xfrm>
            <a:off x="574886" y="911093"/>
            <a:ext cx="368950" cy="368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991" y="6559"/>
                </a:moveTo>
                <a:cubicBezTo>
                  <a:pt x="12727" y="6341"/>
                  <a:pt x="12420" y="6172"/>
                  <a:pt x="12078" y="6058"/>
                </a:cubicBezTo>
                <a:cubicBezTo>
                  <a:pt x="11737" y="5946"/>
                  <a:pt x="11367" y="5889"/>
                  <a:pt x="10978" y="5889"/>
                </a:cubicBezTo>
                <a:cubicBezTo>
                  <a:pt x="10477" y="5889"/>
                  <a:pt x="10025" y="5967"/>
                  <a:pt x="9633" y="6120"/>
                </a:cubicBezTo>
                <a:cubicBezTo>
                  <a:pt x="9239" y="6275"/>
                  <a:pt x="8900" y="6494"/>
                  <a:pt x="8623" y="6771"/>
                </a:cubicBezTo>
                <a:cubicBezTo>
                  <a:pt x="8346" y="7049"/>
                  <a:pt x="8133" y="7392"/>
                  <a:pt x="7992" y="7788"/>
                </a:cubicBezTo>
                <a:cubicBezTo>
                  <a:pt x="7853" y="8180"/>
                  <a:pt x="7782" y="8620"/>
                  <a:pt x="7782" y="9096"/>
                </a:cubicBezTo>
                <a:lnTo>
                  <a:pt x="7782" y="9217"/>
                </a:lnTo>
                <a:lnTo>
                  <a:pt x="8880" y="9217"/>
                </a:lnTo>
                <a:lnTo>
                  <a:pt x="8877" y="9093"/>
                </a:lnTo>
                <a:cubicBezTo>
                  <a:pt x="8868" y="8767"/>
                  <a:pt x="8908" y="8461"/>
                  <a:pt x="8993" y="8187"/>
                </a:cubicBezTo>
                <a:cubicBezTo>
                  <a:pt x="9079" y="7914"/>
                  <a:pt x="9207" y="7675"/>
                  <a:pt x="9377" y="7473"/>
                </a:cubicBezTo>
                <a:cubicBezTo>
                  <a:pt x="9545" y="7274"/>
                  <a:pt x="9762" y="7115"/>
                  <a:pt x="10024" y="7000"/>
                </a:cubicBezTo>
                <a:cubicBezTo>
                  <a:pt x="10287" y="6884"/>
                  <a:pt x="10594" y="6827"/>
                  <a:pt x="10937" y="6827"/>
                </a:cubicBezTo>
                <a:cubicBezTo>
                  <a:pt x="11182" y="6827"/>
                  <a:pt x="11418" y="6868"/>
                  <a:pt x="11639" y="6950"/>
                </a:cubicBezTo>
                <a:cubicBezTo>
                  <a:pt x="11858" y="7032"/>
                  <a:pt x="12053" y="7146"/>
                  <a:pt x="12218" y="7289"/>
                </a:cubicBezTo>
                <a:cubicBezTo>
                  <a:pt x="12381" y="7431"/>
                  <a:pt x="12512" y="7605"/>
                  <a:pt x="12609" y="7808"/>
                </a:cubicBezTo>
                <a:cubicBezTo>
                  <a:pt x="12704" y="8011"/>
                  <a:pt x="12752" y="8236"/>
                  <a:pt x="12752" y="8478"/>
                </a:cubicBezTo>
                <a:cubicBezTo>
                  <a:pt x="12752" y="8797"/>
                  <a:pt x="12674" y="9089"/>
                  <a:pt x="12519" y="9350"/>
                </a:cubicBezTo>
                <a:cubicBezTo>
                  <a:pt x="12359" y="9618"/>
                  <a:pt x="12154" y="9865"/>
                  <a:pt x="11913" y="10082"/>
                </a:cubicBezTo>
                <a:cubicBezTo>
                  <a:pt x="11624" y="10337"/>
                  <a:pt x="11374" y="10568"/>
                  <a:pt x="11170" y="10771"/>
                </a:cubicBezTo>
                <a:cubicBezTo>
                  <a:pt x="10959" y="10979"/>
                  <a:pt x="10789" y="11200"/>
                  <a:pt x="10662" y="11428"/>
                </a:cubicBezTo>
                <a:cubicBezTo>
                  <a:pt x="10534" y="11657"/>
                  <a:pt x="10441" y="11916"/>
                  <a:pt x="10385" y="12199"/>
                </a:cubicBezTo>
                <a:cubicBezTo>
                  <a:pt x="10329" y="12478"/>
                  <a:pt x="10305" y="12827"/>
                  <a:pt x="10315" y="13237"/>
                </a:cubicBezTo>
                <a:lnTo>
                  <a:pt x="10318" y="13355"/>
                </a:lnTo>
                <a:lnTo>
                  <a:pt x="11407" y="13355"/>
                </a:lnTo>
                <a:lnTo>
                  <a:pt x="11410" y="13237"/>
                </a:lnTo>
                <a:cubicBezTo>
                  <a:pt x="11418" y="12838"/>
                  <a:pt x="11436" y="12531"/>
                  <a:pt x="11463" y="12322"/>
                </a:cubicBezTo>
                <a:cubicBezTo>
                  <a:pt x="11488" y="12125"/>
                  <a:pt x="11538" y="11956"/>
                  <a:pt x="11611" y="11821"/>
                </a:cubicBezTo>
                <a:cubicBezTo>
                  <a:pt x="11687" y="11684"/>
                  <a:pt x="11803" y="11541"/>
                  <a:pt x="11959" y="11399"/>
                </a:cubicBezTo>
                <a:cubicBezTo>
                  <a:pt x="12127" y="11245"/>
                  <a:pt x="12351" y="11031"/>
                  <a:pt x="12630" y="10762"/>
                </a:cubicBezTo>
                <a:cubicBezTo>
                  <a:pt x="12979" y="10441"/>
                  <a:pt x="13270" y="10102"/>
                  <a:pt x="13495" y="9753"/>
                </a:cubicBezTo>
                <a:cubicBezTo>
                  <a:pt x="13729" y="9393"/>
                  <a:pt x="13847" y="8952"/>
                  <a:pt x="13847" y="8439"/>
                </a:cubicBezTo>
                <a:cubicBezTo>
                  <a:pt x="13847" y="8038"/>
                  <a:pt x="13770" y="7675"/>
                  <a:pt x="13618" y="7362"/>
                </a:cubicBezTo>
                <a:cubicBezTo>
                  <a:pt x="13467" y="7050"/>
                  <a:pt x="13256" y="6780"/>
                  <a:pt x="12991" y="6559"/>
                </a:cubicBezTo>
                <a:moveTo>
                  <a:pt x="10179" y="15706"/>
                </a:moveTo>
                <a:lnTo>
                  <a:pt x="11558" y="15706"/>
                </a:lnTo>
                <a:lnTo>
                  <a:pt x="11558" y="14072"/>
                </a:lnTo>
                <a:lnTo>
                  <a:pt x="10179" y="14072"/>
                </a:lnTo>
                <a:cubicBezTo>
                  <a:pt x="10179" y="14072"/>
                  <a:pt x="10179" y="15706"/>
                  <a:pt x="10179" y="15706"/>
                </a:cubicBezTo>
                <a:close/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</a:path>
            </a:pathLst>
          </a:custGeom>
          <a:solidFill>
            <a:srgbClr val="DB6D3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latin typeface="Lato" charset="0"/>
              <a:ea typeface="Lato" charset="0"/>
              <a:cs typeface="Lato" charset="0"/>
            </a:endParaRPr>
          </a:p>
        </p:txBody>
      </p:sp>
      <p:pic>
        <p:nvPicPr>
          <p:cNvPr id="7" name="Picture Placeholder 5">
            <a:extLst>
              <a:ext uri="{FF2B5EF4-FFF2-40B4-BE49-F238E27FC236}">
                <a16:creationId xmlns:a16="http://schemas.microsoft.com/office/drawing/2014/main" id="{2FA31FFA-BEF7-1749-ABFE-13DB11C897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618" y="4479698"/>
            <a:ext cx="6439382" cy="1609846"/>
          </a:xfrm>
          <a:prstGeom prst="rect">
            <a:avLst/>
          </a:prstGeom>
        </p:spPr>
      </p:pic>
      <p:pic>
        <p:nvPicPr>
          <p:cNvPr id="4098" name="Picture 2" descr="Tier1 Infrastructure">
            <a:extLst>
              <a:ext uri="{FF2B5EF4-FFF2-40B4-BE49-F238E27FC236}">
                <a16:creationId xmlns:a16="http://schemas.microsoft.com/office/drawing/2014/main" id="{A11541CC-DA8E-864D-AA89-1608FA379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667" y="1869249"/>
            <a:ext cx="4974535" cy="331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70391CBE-32B8-CA4C-B5E4-C5911D38F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3028" y="6440781"/>
            <a:ext cx="8919965" cy="365125"/>
          </a:xfrm>
        </p:spPr>
        <p:txBody>
          <a:bodyPr/>
          <a:lstStyle/>
          <a:p>
            <a:r>
              <a:rPr lang="en-US" dirty="0"/>
              <a:t>Leveraging the VSC infrastructure for AI workloads – Kenneth Hoste (HPC-</a:t>
            </a:r>
            <a:r>
              <a:rPr lang="en-US" dirty="0" err="1"/>
              <a:t>UGent</a:t>
            </a:r>
            <a:r>
              <a:rPr lang="en-US" dirty="0"/>
              <a:t>, VSC) – Wed Oct 20</a:t>
            </a:r>
            <a:r>
              <a:rPr lang="en-US" baseline="30000" dirty="0"/>
              <a:t>th</a:t>
            </a:r>
            <a:r>
              <a:rPr lang="en-US" dirty="0"/>
              <a:t>, 2021                                             </a:t>
            </a:r>
            <a:fld id="{A2912448-FEEC-49E8-9588-2DF1F90D57C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241129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BC0CEE91-272A-8945-BBA5-F59CCD74EDAF}"/>
              </a:ext>
            </a:extLst>
          </p:cNvPr>
          <p:cNvSpPr txBox="1"/>
          <p:nvPr/>
        </p:nvSpPr>
        <p:spPr>
          <a:xfrm>
            <a:off x="1028700" y="438991"/>
            <a:ext cx="1252266" cy="2616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ea typeface="Roboto" panose="02000000000000000000" pitchFamily="2" charset="0"/>
              </a:rPr>
              <a:t>VSC infrastructure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2F3D1E5-3CB1-414D-B40E-C435F5FDBA5E}"/>
              </a:ext>
            </a:extLst>
          </p:cNvPr>
          <p:cNvSpPr txBox="1"/>
          <p:nvPr/>
        </p:nvSpPr>
        <p:spPr>
          <a:xfrm>
            <a:off x="963867" y="803181"/>
            <a:ext cx="80133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a typeface="Roboto" panose="02000000000000000000" pitchFamily="2" charset="0"/>
              </a:rPr>
              <a:t>VSC infrastructure: Tier-1 (Hortense @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a typeface="Roboto" panose="02000000000000000000" pitchFamily="2" charset="0"/>
              </a:rPr>
              <a:t>UGent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a typeface="Roboto" panose="02000000000000000000" pitchFamily="2" charset="0"/>
              </a:rPr>
              <a:t>)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BA6A70B-4FC8-1B4E-8979-E9A74A192682}"/>
              </a:ext>
            </a:extLst>
          </p:cNvPr>
          <p:cNvSpPr/>
          <p:nvPr/>
        </p:nvSpPr>
        <p:spPr>
          <a:xfrm>
            <a:off x="963868" y="1405869"/>
            <a:ext cx="8306068" cy="1237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E5865"/>
                </a:solidFill>
                <a:ea typeface="Roboto Condensed Light" panose="02000000000000000000" pitchFamily="2" charset="0"/>
              </a:rPr>
              <a:t>FIXME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E5865"/>
                </a:solidFill>
                <a:ea typeface="Roboto Condensed Light" panose="02000000000000000000" pitchFamily="2" charset="0"/>
              </a:rPr>
              <a:t>HPC</a:t>
            </a:r>
          </a:p>
        </p:txBody>
      </p:sp>
      <p:sp>
        <p:nvSpPr>
          <p:cNvPr id="10" name="Shape 2557">
            <a:extLst>
              <a:ext uri="{FF2B5EF4-FFF2-40B4-BE49-F238E27FC236}">
                <a16:creationId xmlns:a16="http://schemas.microsoft.com/office/drawing/2014/main" id="{CE314DED-0039-9144-A2DF-4A53ED1182A4}"/>
              </a:ext>
            </a:extLst>
          </p:cNvPr>
          <p:cNvSpPr/>
          <p:nvPr/>
        </p:nvSpPr>
        <p:spPr>
          <a:xfrm>
            <a:off x="574886" y="911093"/>
            <a:ext cx="368950" cy="368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991" y="6559"/>
                </a:moveTo>
                <a:cubicBezTo>
                  <a:pt x="12727" y="6341"/>
                  <a:pt x="12420" y="6172"/>
                  <a:pt x="12078" y="6058"/>
                </a:cubicBezTo>
                <a:cubicBezTo>
                  <a:pt x="11737" y="5946"/>
                  <a:pt x="11367" y="5889"/>
                  <a:pt x="10978" y="5889"/>
                </a:cubicBezTo>
                <a:cubicBezTo>
                  <a:pt x="10477" y="5889"/>
                  <a:pt x="10025" y="5967"/>
                  <a:pt x="9633" y="6120"/>
                </a:cubicBezTo>
                <a:cubicBezTo>
                  <a:pt x="9239" y="6275"/>
                  <a:pt x="8900" y="6494"/>
                  <a:pt x="8623" y="6771"/>
                </a:cubicBezTo>
                <a:cubicBezTo>
                  <a:pt x="8346" y="7049"/>
                  <a:pt x="8133" y="7392"/>
                  <a:pt x="7992" y="7788"/>
                </a:cubicBezTo>
                <a:cubicBezTo>
                  <a:pt x="7853" y="8180"/>
                  <a:pt x="7782" y="8620"/>
                  <a:pt x="7782" y="9096"/>
                </a:cubicBezTo>
                <a:lnTo>
                  <a:pt x="7782" y="9217"/>
                </a:lnTo>
                <a:lnTo>
                  <a:pt x="8880" y="9217"/>
                </a:lnTo>
                <a:lnTo>
                  <a:pt x="8877" y="9093"/>
                </a:lnTo>
                <a:cubicBezTo>
                  <a:pt x="8868" y="8767"/>
                  <a:pt x="8908" y="8461"/>
                  <a:pt x="8993" y="8187"/>
                </a:cubicBezTo>
                <a:cubicBezTo>
                  <a:pt x="9079" y="7914"/>
                  <a:pt x="9207" y="7675"/>
                  <a:pt x="9377" y="7473"/>
                </a:cubicBezTo>
                <a:cubicBezTo>
                  <a:pt x="9545" y="7274"/>
                  <a:pt x="9762" y="7115"/>
                  <a:pt x="10024" y="7000"/>
                </a:cubicBezTo>
                <a:cubicBezTo>
                  <a:pt x="10287" y="6884"/>
                  <a:pt x="10594" y="6827"/>
                  <a:pt x="10937" y="6827"/>
                </a:cubicBezTo>
                <a:cubicBezTo>
                  <a:pt x="11182" y="6827"/>
                  <a:pt x="11418" y="6868"/>
                  <a:pt x="11639" y="6950"/>
                </a:cubicBezTo>
                <a:cubicBezTo>
                  <a:pt x="11858" y="7032"/>
                  <a:pt x="12053" y="7146"/>
                  <a:pt x="12218" y="7289"/>
                </a:cubicBezTo>
                <a:cubicBezTo>
                  <a:pt x="12381" y="7431"/>
                  <a:pt x="12512" y="7605"/>
                  <a:pt x="12609" y="7808"/>
                </a:cubicBezTo>
                <a:cubicBezTo>
                  <a:pt x="12704" y="8011"/>
                  <a:pt x="12752" y="8236"/>
                  <a:pt x="12752" y="8478"/>
                </a:cubicBezTo>
                <a:cubicBezTo>
                  <a:pt x="12752" y="8797"/>
                  <a:pt x="12674" y="9089"/>
                  <a:pt x="12519" y="9350"/>
                </a:cubicBezTo>
                <a:cubicBezTo>
                  <a:pt x="12359" y="9618"/>
                  <a:pt x="12154" y="9865"/>
                  <a:pt x="11913" y="10082"/>
                </a:cubicBezTo>
                <a:cubicBezTo>
                  <a:pt x="11624" y="10337"/>
                  <a:pt x="11374" y="10568"/>
                  <a:pt x="11170" y="10771"/>
                </a:cubicBezTo>
                <a:cubicBezTo>
                  <a:pt x="10959" y="10979"/>
                  <a:pt x="10789" y="11200"/>
                  <a:pt x="10662" y="11428"/>
                </a:cubicBezTo>
                <a:cubicBezTo>
                  <a:pt x="10534" y="11657"/>
                  <a:pt x="10441" y="11916"/>
                  <a:pt x="10385" y="12199"/>
                </a:cubicBezTo>
                <a:cubicBezTo>
                  <a:pt x="10329" y="12478"/>
                  <a:pt x="10305" y="12827"/>
                  <a:pt x="10315" y="13237"/>
                </a:cubicBezTo>
                <a:lnTo>
                  <a:pt x="10318" y="13355"/>
                </a:lnTo>
                <a:lnTo>
                  <a:pt x="11407" y="13355"/>
                </a:lnTo>
                <a:lnTo>
                  <a:pt x="11410" y="13237"/>
                </a:lnTo>
                <a:cubicBezTo>
                  <a:pt x="11418" y="12838"/>
                  <a:pt x="11436" y="12531"/>
                  <a:pt x="11463" y="12322"/>
                </a:cubicBezTo>
                <a:cubicBezTo>
                  <a:pt x="11488" y="12125"/>
                  <a:pt x="11538" y="11956"/>
                  <a:pt x="11611" y="11821"/>
                </a:cubicBezTo>
                <a:cubicBezTo>
                  <a:pt x="11687" y="11684"/>
                  <a:pt x="11803" y="11541"/>
                  <a:pt x="11959" y="11399"/>
                </a:cubicBezTo>
                <a:cubicBezTo>
                  <a:pt x="12127" y="11245"/>
                  <a:pt x="12351" y="11031"/>
                  <a:pt x="12630" y="10762"/>
                </a:cubicBezTo>
                <a:cubicBezTo>
                  <a:pt x="12979" y="10441"/>
                  <a:pt x="13270" y="10102"/>
                  <a:pt x="13495" y="9753"/>
                </a:cubicBezTo>
                <a:cubicBezTo>
                  <a:pt x="13729" y="9393"/>
                  <a:pt x="13847" y="8952"/>
                  <a:pt x="13847" y="8439"/>
                </a:cubicBezTo>
                <a:cubicBezTo>
                  <a:pt x="13847" y="8038"/>
                  <a:pt x="13770" y="7675"/>
                  <a:pt x="13618" y="7362"/>
                </a:cubicBezTo>
                <a:cubicBezTo>
                  <a:pt x="13467" y="7050"/>
                  <a:pt x="13256" y="6780"/>
                  <a:pt x="12991" y="6559"/>
                </a:cubicBezTo>
                <a:moveTo>
                  <a:pt x="10179" y="15706"/>
                </a:moveTo>
                <a:lnTo>
                  <a:pt x="11558" y="15706"/>
                </a:lnTo>
                <a:lnTo>
                  <a:pt x="11558" y="14072"/>
                </a:lnTo>
                <a:lnTo>
                  <a:pt x="10179" y="14072"/>
                </a:lnTo>
                <a:cubicBezTo>
                  <a:pt x="10179" y="14072"/>
                  <a:pt x="10179" y="15706"/>
                  <a:pt x="10179" y="15706"/>
                </a:cubicBezTo>
                <a:close/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</a:path>
            </a:pathLst>
          </a:custGeom>
          <a:solidFill>
            <a:srgbClr val="DB6D3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B33AE96A-970E-264B-B14C-641EEB972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3028" y="6440781"/>
            <a:ext cx="8919965" cy="365125"/>
          </a:xfrm>
        </p:spPr>
        <p:txBody>
          <a:bodyPr/>
          <a:lstStyle/>
          <a:p>
            <a:r>
              <a:rPr lang="en-US" dirty="0"/>
              <a:t>Leveraging the VSC infrastructure for AI workloads – Kenneth Hoste (HPC-</a:t>
            </a:r>
            <a:r>
              <a:rPr lang="en-US" dirty="0" err="1"/>
              <a:t>UGent</a:t>
            </a:r>
            <a:r>
              <a:rPr lang="en-US" dirty="0"/>
              <a:t>, VSC) – Wed Oct 20</a:t>
            </a:r>
            <a:r>
              <a:rPr lang="en-US" baseline="30000" dirty="0"/>
              <a:t>th</a:t>
            </a:r>
            <a:r>
              <a:rPr lang="en-US" dirty="0"/>
              <a:t>, 2021                                             </a:t>
            </a:r>
            <a:fld id="{A2912448-FEEC-49E8-9588-2DF1F90D57C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96774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BC0CEE91-272A-8945-BBA5-F59CCD74EDAF}"/>
              </a:ext>
            </a:extLst>
          </p:cNvPr>
          <p:cNvSpPr txBox="1"/>
          <p:nvPr/>
        </p:nvSpPr>
        <p:spPr>
          <a:xfrm>
            <a:off x="1028700" y="438991"/>
            <a:ext cx="1252266" cy="2616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ea typeface="Roboto" panose="02000000000000000000" pitchFamily="2" charset="0"/>
              </a:rPr>
              <a:t>VSC infrastructure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2F3D1E5-3CB1-414D-B40E-C435F5FDBA5E}"/>
              </a:ext>
            </a:extLst>
          </p:cNvPr>
          <p:cNvSpPr txBox="1"/>
          <p:nvPr/>
        </p:nvSpPr>
        <p:spPr>
          <a:xfrm>
            <a:off x="963867" y="803181"/>
            <a:ext cx="55262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a typeface="Roboto" panose="02000000000000000000" pitchFamily="2" charset="0"/>
              </a:rPr>
              <a:t>VSC infrastructure: Tier-1 Cloud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BA6A70B-4FC8-1B4E-8979-E9A74A192682}"/>
              </a:ext>
            </a:extLst>
          </p:cNvPr>
          <p:cNvSpPr/>
          <p:nvPr/>
        </p:nvSpPr>
        <p:spPr>
          <a:xfrm>
            <a:off x="963868" y="1405869"/>
            <a:ext cx="8306068" cy="1237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E5865"/>
                </a:solidFill>
                <a:ea typeface="Roboto Condensed Light" panose="02000000000000000000" pitchFamily="2" charset="0"/>
              </a:rPr>
              <a:t>FIXME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E5865"/>
                </a:solidFill>
                <a:ea typeface="Roboto Condensed Light" panose="02000000000000000000" pitchFamily="2" charset="0"/>
              </a:rPr>
              <a:t>HPC</a:t>
            </a:r>
          </a:p>
        </p:txBody>
      </p:sp>
      <p:sp>
        <p:nvSpPr>
          <p:cNvPr id="10" name="Shape 2557">
            <a:extLst>
              <a:ext uri="{FF2B5EF4-FFF2-40B4-BE49-F238E27FC236}">
                <a16:creationId xmlns:a16="http://schemas.microsoft.com/office/drawing/2014/main" id="{CE314DED-0039-9144-A2DF-4A53ED1182A4}"/>
              </a:ext>
            </a:extLst>
          </p:cNvPr>
          <p:cNvSpPr/>
          <p:nvPr/>
        </p:nvSpPr>
        <p:spPr>
          <a:xfrm>
            <a:off x="574886" y="911093"/>
            <a:ext cx="368950" cy="368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991" y="6559"/>
                </a:moveTo>
                <a:cubicBezTo>
                  <a:pt x="12727" y="6341"/>
                  <a:pt x="12420" y="6172"/>
                  <a:pt x="12078" y="6058"/>
                </a:cubicBezTo>
                <a:cubicBezTo>
                  <a:pt x="11737" y="5946"/>
                  <a:pt x="11367" y="5889"/>
                  <a:pt x="10978" y="5889"/>
                </a:cubicBezTo>
                <a:cubicBezTo>
                  <a:pt x="10477" y="5889"/>
                  <a:pt x="10025" y="5967"/>
                  <a:pt x="9633" y="6120"/>
                </a:cubicBezTo>
                <a:cubicBezTo>
                  <a:pt x="9239" y="6275"/>
                  <a:pt x="8900" y="6494"/>
                  <a:pt x="8623" y="6771"/>
                </a:cubicBezTo>
                <a:cubicBezTo>
                  <a:pt x="8346" y="7049"/>
                  <a:pt x="8133" y="7392"/>
                  <a:pt x="7992" y="7788"/>
                </a:cubicBezTo>
                <a:cubicBezTo>
                  <a:pt x="7853" y="8180"/>
                  <a:pt x="7782" y="8620"/>
                  <a:pt x="7782" y="9096"/>
                </a:cubicBezTo>
                <a:lnTo>
                  <a:pt x="7782" y="9217"/>
                </a:lnTo>
                <a:lnTo>
                  <a:pt x="8880" y="9217"/>
                </a:lnTo>
                <a:lnTo>
                  <a:pt x="8877" y="9093"/>
                </a:lnTo>
                <a:cubicBezTo>
                  <a:pt x="8868" y="8767"/>
                  <a:pt x="8908" y="8461"/>
                  <a:pt x="8993" y="8187"/>
                </a:cubicBezTo>
                <a:cubicBezTo>
                  <a:pt x="9079" y="7914"/>
                  <a:pt x="9207" y="7675"/>
                  <a:pt x="9377" y="7473"/>
                </a:cubicBezTo>
                <a:cubicBezTo>
                  <a:pt x="9545" y="7274"/>
                  <a:pt x="9762" y="7115"/>
                  <a:pt x="10024" y="7000"/>
                </a:cubicBezTo>
                <a:cubicBezTo>
                  <a:pt x="10287" y="6884"/>
                  <a:pt x="10594" y="6827"/>
                  <a:pt x="10937" y="6827"/>
                </a:cubicBezTo>
                <a:cubicBezTo>
                  <a:pt x="11182" y="6827"/>
                  <a:pt x="11418" y="6868"/>
                  <a:pt x="11639" y="6950"/>
                </a:cubicBezTo>
                <a:cubicBezTo>
                  <a:pt x="11858" y="7032"/>
                  <a:pt x="12053" y="7146"/>
                  <a:pt x="12218" y="7289"/>
                </a:cubicBezTo>
                <a:cubicBezTo>
                  <a:pt x="12381" y="7431"/>
                  <a:pt x="12512" y="7605"/>
                  <a:pt x="12609" y="7808"/>
                </a:cubicBezTo>
                <a:cubicBezTo>
                  <a:pt x="12704" y="8011"/>
                  <a:pt x="12752" y="8236"/>
                  <a:pt x="12752" y="8478"/>
                </a:cubicBezTo>
                <a:cubicBezTo>
                  <a:pt x="12752" y="8797"/>
                  <a:pt x="12674" y="9089"/>
                  <a:pt x="12519" y="9350"/>
                </a:cubicBezTo>
                <a:cubicBezTo>
                  <a:pt x="12359" y="9618"/>
                  <a:pt x="12154" y="9865"/>
                  <a:pt x="11913" y="10082"/>
                </a:cubicBezTo>
                <a:cubicBezTo>
                  <a:pt x="11624" y="10337"/>
                  <a:pt x="11374" y="10568"/>
                  <a:pt x="11170" y="10771"/>
                </a:cubicBezTo>
                <a:cubicBezTo>
                  <a:pt x="10959" y="10979"/>
                  <a:pt x="10789" y="11200"/>
                  <a:pt x="10662" y="11428"/>
                </a:cubicBezTo>
                <a:cubicBezTo>
                  <a:pt x="10534" y="11657"/>
                  <a:pt x="10441" y="11916"/>
                  <a:pt x="10385" y="12199"/>
                </a:cubicBezTo>
                <a:cubicBezTo>
                  <a:pt x="10329" y="12478"/>
                  <a:pt x="10305" y="12827"/>
                  <a:pt x="10315" y="13237"/>
                </a:cubicBezTo>
                <a:lnTo>
                  <a:pt x="10318" y="13355"/>
                </a:lnTo>
                <a:lnTo>
                  <a:pt x="11407" y="13355"/>
                </a:lnTo>
                <a:lnTo>
                  <a:pt x="11410" y="13237"/>
                </a:lnTo>
                <a:cubicBezTo>
                  <a:pt x="11418" y="12838"/>
                  <a:pt x="11436" y="12531"/>
                  <a:pt x="11463" y="12322"/>
                </a:cubicBezTo>
                <a:cubicBezTo>
                  <a:pt x="11488" y="12125"/>
                  <a:pt x="11538" y="11956"/>
                  <a:pt x="11611" y="11821"/>
                </a:cubicBezTo>
                <a:cubicBezTo>
                  <a:pt x="11687" y="11684"/>
                  <a:pt x="11803" y="11541"/>
                  <a:pt x="11959" y="11399"/>
                </a:cubicBezTo>
                <a:cubicBezTo>
                  <a:pt x="12127" y="11245"/>
                  <a:pt x="12351" y="11031"/>
                  <a:pt x="12630" y="10762"/>
                </a:cubicBezTo>
                <a:cubicBezTo>
                  <a:pt x="12979" y="10441"/>
                  <a:pt x="13270" y="10102"/>
                  <a:pt x="13495" y="9753"/>
                </a:cubicBezTo>
                <a:cubicBezTo>
                  <a:pt x="13729" y="9393"/>
                  <a:pt x="13847" y="8952"/>
                  <a:pt x="13847" y="8439"/>
                </a:cubicBezTo>
                <a:cubicBezTo>
                  <a:pt x="13847" y="8038"/>
                  <a:pt x="13770" y="7675"/>
                  <a:pt x="13618" y="7362"/>
                </a:cubicBezTo>
                <a:cubicBezTo>
                  <a:pt x="13467" y="7050"/>
                  <a:pt x="13256" y="6780"/>
                  <a:pt x="12991" y="6559"/>
                </a:cubicBezTo>
                <a:moveTo>
                  <a:pt x="10179" y="15706"/>
                </a:moveTo>
                <a:lnTo>
                  <a:pt x="11558" y="15706"/>
                </a:lnTo>
                <a:lnTo>
                  <a:pt x="11558" y="14072"/>
                </a:lnTo>
                <a:lnTo>
                  <a:pt x="10179" y="14072"/>
                </a:lnTo>
                <a:cubicBezTo>
                  <a:pt x="10179" y="14072"/>
                  <a:pt x="10179" y="15706"/>
                  <a:pt x="10179" y="15706"/>
                </a:cubicBezTo>
                <a:close/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</a:path>
            </a:pathLst>
          </a:custGeom>
          <a:solidFill>
            <a:srgbClr val="DB6D3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59DD8A5D-7FF7-F04D-B584-43508983F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3028" y="6440781"/>
            <a:ext cx="8919965" cy="365125"/>
          </a:xfrm>
        </p:spPr>
        <p:txBody>
          <a:bodyPr/>
          <a:lstStyle/>
          <a:p>
            <a:r>
              <a:rPr lang="en-US" dirty="0"/>
              <a:t>Leveraging the VSC infrastructure for AI workloads – Kenneth Hoste (HPC-</a:t>
            </a:r>
            <a:r>
              <a:rPr lang="en-US" dirty="0" err="1"/>
              <a:t>UGent</a:t>
            </a:r>
            <a:r>
              <a:rPr lang="en-US" dirty="0"/>
              <a:t>, VSC) – Wed Oct 20</a:t>
            </a:r>
            <a:r>
              <a:rPr lang="en-US" baseline="30000" dirty="0"/>
              <a:t>th</a:t>
            </a:r>
            <a:r>
              <a:rPr lang="en-US" dirty="0"/>
              <a:t>, 2021                                             </a:t>
            </a:r>
            <a:fld id="{A2912448-FEEC-49E8-9588-2DF1F90D57C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56896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Office Theme">
  <a:themeElements>
    <a:clrScheme name="Custom 9">
      <a:dk1>
        <a:srgbClr val="333639"/>
      </a:dk1>
      <a:lt1>
        <a:srgbClr val="F4F5FC"/>
      </a:lt1>
      <a:dk2>
        <a:srgbClr val="353A42"/>
      </a:dk2>
      <a:lt2>
        <a:srgbClr val="FFFFFF"/>
      </a:lt2>
      <a:accent1>
        <a:srgbClr val="DB6C30"/>
      </a:accent1>
      <a:accent2>
        <a:srgbClr val="DB6C30"/>
      </a:accent2>
      <a:accent3>
        <a:srgbClr val="DB6C30"/>
      </a:accent3>
      <a:accent4>
        <a:srgbClr val="DB6C30"/>
      </a:accent4>
      <a:accent5>
        <a:srgbClr val="DB6C30"/>
      </a:accent5>
      <a:accent6>
        <a:srgbClr val="AAB2BD"/>
      </a:accent6>
      <a:hlink>
        <a:srgbClr val="F8960D"/>
      </a:hlink>
      <a:folHlink>
        <a:srgbClr val="D70444"/>
      </a:folHlink>
    </a:clrScheme>
    <a:fontScheme name="VSC">
      <a:majorFont>
        <a:latin typeface="FlandersArtSans-Bold"/>
        <a:ea typeface=""/>
        <a:cs typeface=""/>
      </a:majorFont>
      <a:minorFont>
        <a:latin typeface="FlandersArtSans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SC_Presentation_Full_2020.potx" id="{742BF3E0-145D-4861-BBF2-4767D7BEDFF0}" vid="{279E4DF6-C1A3-4B33-9CB7-7D12E97CC5C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12773</TotalTime>
  <Words>2770</Words>
  <Application>Microsoft Macintosh PowerPoint</Application>
  <PresentationFormat>Widescreen</PresentationFormat>
  <Paragraphs>297</Paragraphs>
  <Slides>26</Slides>
  <Notes>25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Calibri</vt:lpstr>
      <vt:lpstr>Courier New</vt:lpstr>
      <vt:lpstr>FlandersArtSans-Bold</vt:lpstr>
      <vt:lpstr>FlandersArtSans-Medium</vt:lpstr>
      <vt:lpstr>FlandersArtSans-Regular</vt:lpstr>
      <vt:lpstr>Lato</vt:lpstr>
      <vt:lpstr>Office Theme</vt:lpstr>
      <vt:lpstr>Leveraging the VSC infrastructure for AI workloads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Kenneth Hoste</dc:creator>
  <cp:lastModifiedBy>Kenneth Hoste</cp:lastModifiedBy>
  <cp:revision>241</cp:revision>
  <dcterms:created xsi:type="dcterms:W3CDTF">2021-09-25T08:01:59Z</dcterms:created>
  <dcterms:modified xsi:type="dcterms:W3CDTF">2021-10-19T12:58:15Z</dcterms:modified>
</cp:coreProperties>
</file>