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28"/>
  </p:notesMasterIdLst>
  <p:sldIdLst>
    <p:sldId id="256" r:id="rId3"/>
    <p:sldId id="257" r:id="rId4"/>
    <p:sldId id="258" r:id="rId5"/>
    <p:sldId id="287" r:id="rId6"/>
    <p:sldId id="280" r:id="rId7"/>
    <p:sldId id="259" r:id="rId8"/>
    <p:sldId id="260" r:id="rId9"/>
    <p:sldId id="261" r:id="rId10"/>
    <p:sldId id="282" r:id="rId11"/>
    <p:sldId id="283" r:id="rId12"/>
    <p:sldId id="264" r:id="rId13"/>
    <p:sldId id="265" r:id="rId14"/>
    <p:sldId id="266" r:id="rId15"/>
    <p:sldId id="267" r:id="rId16"/>
    <p:sldId id="284" r:id="rId17"/>
    <p:sldId id="269" r:id="rId18"/>
    <p:sldId id="270" r:id="rId19"/>
    <p:sldId id="271" r:id="rId20"/>
    <p:sldId id="272" r:id="rId21"/>
    <p:sldId id="273" r:id="rId22"/>
    <p:sldId id="285" r:id="rId23"/>
    <p:sldId id="286" r:id="rId24"/>
    <p:sldId id="277" r:id="rId25"/>
    <p:sldId id="278" r:id="rId26"/>
    <p:sldId id="279" r:id="rId27"/>
  </p:sldIdLst>
  <p:sldSz cx="9144000" cy="5143500" type="screen16x9"/>
  <p:notesSz cx="6858000" cy="9144000"/>
  <p:embeddedFontLst>
    <p:embeddedFont>
      <p:font typeface="Helvetica Neue" panose="02000503000000020004" pitchFamily="2" charset="0"/>
      <p:regular r:id="rId29"/>
      <p:bold r:id="rId30"/>
      <p:italic r:id="rId31"/>
      <p:boldItalic r:id="rId32"/>
    </p:embeddedFont>
    <p:embeddedFont>
      <p:font typeface="Helvetica Neue Light" panose="02000403000000020004"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50">
          <p15:clr>
            <a:srgbClr val="9AA0A6"/>
          </p15:clr>
        </p15:guide>
        <p15:guide id="2" orient="horz" pos="98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B0A9"/>
    <a:srgbClr val="1F4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pos="250"/>
        <p:guide orient="horz" pos="9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21fd019976_1_6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221fd019976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d17e6dfdf9_0_65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1d17e6dfdf9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21fd019976_5_5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221fd019976_5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1fd019976_5_6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221fd019976_5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17e6dfdf9_0_12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1d17e6dfdf9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d17e6dfdf9_0_13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6" name="Google Shape;256;g1d17e6dfdf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9808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d17e6dfdf9_0_15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1d17e6dfdf9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d17e6dfdf9_0_16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1d17e6dfdf9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d17e6dfdf9_0_7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1d17e6dfdf9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d17e6dfdf9_0_11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1d17e6dfdf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d17e6dfdf9_0_14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1d17e6dfdf9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1fd019976_5_2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221fd019976_5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d17e6dfdf9_0_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1d17e6dfdf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2796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d17e6dfdf9_0_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1d17e6dfdf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41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d17e6dfdf9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9" name="Google Shape;429;g1d17e6dfdf9_0_4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d17e6dfdf9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d17e6dfdf9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a module avail once we’ve done the sourcing</a:t>
            </a:r>
            <a:endParaRPr/>
          </a:p>
          <a:p>
            <a:pPr marL="0" lvl="0" indent="0" algn="l" rtl="0">
              <a:spcBef>
                <a:spcPts val="0"/>
              </a:spcBef>
              <a:spcAft>
                <a:spcPts val="0"/>
              </a:spcAft>
              <a:buNone/>
            </a:pPr>
            <a:r>
              <a:rPr lang="en"/>
              <a:t>Some commands are slow (installing cvmfs, sourcing the bash script, running GROMACS), run the commands early and then discuss what they are actually doing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d17e6dfdf9_0_8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g1d17e6dfdf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1fd019976_1_7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21fd019976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1fd019976_1_7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21fd019976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80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1fd019976_5_3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21fd019976_5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21fd019976_5_4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221fd019976_5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d17e6dfdf9_0_1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1d17e6dfdf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d17e6dfdf9_0_1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1d17e6dfdf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52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d17e6dfdf9_0_1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1d17e6dfdf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78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66750" y="862013"/>
            <a:ext cx="7810500" cy="1743075"/>
          </a:xfrm>
          <a:prstGeom prst="rect">
            <a:avLst/>
          </a:prstGeom>
          <a:noFill/>
          <a:ln>
            <a:noFill/>
          </a:ln>
        </p:spPr>
        <p:txBody>
          <a:bodyPr spcFirstLastPara="1" wrap="square" lIns="19050" tIns="19050" rIns="19050" bIns="19050" anchor="b"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66" name="Google Shape;66;p16"/>
          <p:cNvSpPr txBox="1">
            <a:spLocks noGrp="1"/>
          </p:cNvSpPr>
          <p:nvPr>
            <p:ph type="body" idx="1"/>
          </p:nvPr>
        </p:nvSpPr>
        <p:spPr>
          <a:xfrm>
            <a:off x="666750" y="2652713"/>
            <a:ext cx="7810500" cy="595313"/>
          </a:xfrm>
          <a:prstGeom prst="rect">
            <a:avLst/>
          </a:prstGeom>
          <a:noFill/>
          <a:ln>
            <a:noFill/>
          </a:ln>
        </p:spPr>
        <p:txBody>
          <a:bodyPr spcFirstLastPara="1" wrap="square" lIns="19050" tIns="19050" rIns="19050" bIns="19050" anchor="t" anchorCtr="0">
            <a:norm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7" name="Google Shape;67;p16"/>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 Horizontal" type="tx">
  <p:cSld name="TITLE_AND_BODY">
    <p:spTree>
      <p:nvGrpSpPr>
        <p:cNvPr id="1" name="Shape 68"/>
        <p:cNvGrpSpPr/>
        <p:nvPr/>
      </p:nvGrpSpPr>
      <p:grpSpPr>
        <a:xfrm>
          <a:off x="0" y="0"/>
          <a:ext cx="0" cy="0"/>
          <a:chOff x="0" y="0"/>
          <a:chExt cx="0" cy="0"/>
        </a:xfrm>
      </p:grpSpPr>
      <p:sp>
        <p:nvSpPr>
          <p:cNvPr id="69" name="Google Shape;69;p17"/>
          <p:cNvSpPr>
            <a:spLocks noGrp="1"/>
          </p:cNvSpPr>
          <p:nvPr>
            <p:ph type="pic" idx="2"/>
          </p:nvPr>
        </p:nvSpPr>
        <p:spPr>
          <a:xfrm>
            <a:off x="1172238" y="-147637"/>
            <a:ext cx="6800850" cy="4533900"/>
          </a:xfrm>
          <a:prstGeom prst="rect">
            <a:avLst/>
          </a:prstGeom>
          <a:noFill/>
          <a:ln>
            <a:noFill/>
          </a:ln>
        </p:spPr>
      </p:sp>
      <p:sp>
        <p:nvSpPr>
          <p:cNvPr id="70" name="Google Shape;70;p17"/>
          <p:cNvSpPr txBox="1">
            <a:spLocks noGrp="1"/>
          </p:cNvSpPr>
          <p:nvPr>
            <p:ph type="title"/>
          </p:nvPr>
        </p:nvSpPr>
        <p:spPr>
          <a:xfrm>
            <a:off x="238125" y="3567113"/>
            <a:ext cx="8667750" cy="752475"/>
          </a:xfrm>
          <a:prstGeom prst="rect">
            <a:avLst/>
          </a:prstGeom>
          <a:noFill/>
          <a:ln>
            <a:noFill/>
          </a:ln>
        </p:spPr>
        <p:txBody>
          <a:bodyPr spcFirstLastPara="1" wrap="square" lIns="19050" tIns="19050" rIns="19050" bIns="19050" anchor="b"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71" name="Google Shape;71;p17"/>
          <p:cNvSpPr txBox="1">
            <a:spLocks noGrp="1"/>
          </p:cNvSpPr>
          <p:nvPr>
            <p:ph type="body" idx="1"/>
          </p:nvPr>
        </p:nvSpPr>
        <p:spPr>
          <a:xfrm>
            <a:off x="238125" y="4291013"/>
            <a:ext cx="8667750" cy="595313"/>
          </a:xfrm>
          <a:prstGeom prst="rect">
            <a:avLst/>
          </a:prstGeom>
          <a:noFill/>
          <a:ln>
            <a:noFill/>
          </a:ln>
        </p:spPr>
        <p:txBody>
          <a:bodyPr spcFirstLastPara="1" wrap="square" lIns="19050" tIns="19050" rIns="19050" bIns="19050" anchor="t" anchorCtr="0">
            <a:norm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2" name="Google Shape;72;p17"/>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1645295" y="63966"/>
            <a:ext cx="5853410" cy="734725"/>
          </a:xfrm>
          <a:prstGeom prst="rect">
            <a:avLst/>
          </a:prstGeom>
          <a:noFill/>
          <a:ln>
            <a:noFill/>
          </a:ln>
        </p:spPr>
        <p:txBody>
          <a:bodyPr spcFirstLastPara="1" wrap="square" lIns="26775" tIns="26775" rIns="26775" bIns="26775" anchor="ctr" anchorCtr="0">
            <a:normAutofit/>
          </a:bodyPr>
          <a:lstStyle>
            <a:lvl1pPr lvl="0" algn="ctr">
              <a:lnSpc>
                <a:spcPct val="100000"/>
              </a:lnSpc>
              <a:spcBef>
                <a:spcPts val="0"/>
              </a:spcBef>
              <a:spcAft>
                <a:spcPts val="0"/>
              </a:spcAft>
              <a:buClr>
                <a:srgbClr val="000000"/>
              </a:buClr>
              <a:buSzPts val="3200"/>
              <a:buFont typeface="Helvetica Neue"/>
              <a:buNone/>
              <a:defRPr sz="3200"/>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75" name="Google Shape;75;p18"/>
          <p:cNvSpPr txBox="1">
            <a:spLocks noGrp="1"/>
          </p:cNvSpPr>
          <p:nvPr>
            <p:ph type="body" idx="1"/>
          </p:nvPr>
        </p:nvSpPr>
        <p:spPr>
          <a:xfrm>
            <a:off x="1645295" y="1020445"/>
            <a:ext cx="5853410" cy="3904415"/>
          </a:xfrm>
          <a:prstGeom prst="rect">
            <a:avLst/>
          </a:prstGeom>
          <a:noFill/>
          <a:ln>
            <a:noFill/>
          </a:ln>
        </p:spPr>
        <p:txBody>
          <a:bodyPr spcFirstLastPara="1" wrap="square" lIns="26775" tIns="26775" rIns="26775" bIns="26775" anchor="ctr" anchorCtr="0">
            <a:normAutofit/>
          </a:bodyPr>
          <a:lstStyle>
            <a:lvl1pPr marL="457200" lvl="0" indent="-368300" algn="l">
              <a:lnSpc>
                <a:spcPct val="100000"/>
              </a:lnSpc>
              <a:spcBef>
                <a:spcPts val="2200"/>
              </a:spcBef>
              <a:spcAft>
                <a:spcPts val="0"/>
              </a:spcAft>
              <a:buClr>
                <a:srgbClr val="000000"/>
              </a:buClr>
              <a:buSzPts val="2200"/>
              <a:buFont typeface="Helvetica Neue"/>
              <a:buChar char="•"/>
              <a:defRPr sz="1500"/>
            </a:lvl1pPr>
            <a:lvl2pPr marL="914400" lvl="1" indent="-368300" algn="l">
              <a:lnSpc>
                <a:spcPct val="100000"/>
              </a:lnSpc>
              <a:spcBef>
                <a:spcPts val="2200"/>
              </a:spcBef>
              <a:spcAft>
                <a:spcPts val="0"/>
              </a:spcAft>
              <a:buClr>
                <a:srgbClr val="000000"/>
              </a:buClr>
              <a:buSzPts val="2200"/>
              <a:buFont typeface="Helvetica Neue"/>
              <a:buChar char="•"/>
              <a:defRPr sz="1500"/>
            </a:lvl2pPr>
            <a:lvl3pPr marL="1371600" lvl="2" indent="-368300" algn="l">
              <a:lnSpc>
                <a:spcPct val="100000"/>
              </a:lnSpc>
              <a:spcBef>
                <a:spcPts val="2200"/>
              </a:spcBef>
              <a:spcAft>
                <a:spcPts val="0"/>
              </a:spcAft>
              <a:buClr>
                <a:srgbClr val="000000"/>
              </a:buClr>
              <a:buSzPts val="2200"/>
              <a:buFont typeface="Helvetica Neue"/>
              <a:buChar char="•"/>
              <a:defRPr sz="1500"/>
            </a:lvl3pPr>
            <a:lvl4pPr marL="1828800" lvl="3" indent="-368300" algn="l">
              <a:lnSpc>
                <a:spcPct val="100000"/>
              </a:lnSpc>
              <a:spcBef>
                <a:spcPts val="2200"/>
              </a:spcBef>
              <a:spcAft>
                <a:spcPts val="0"/>
              </a:spcAft>
              <a:buClr>
                <a:srgbClr val="000000"/>
              </a:buClr>
              <a:buSzPts val="2200"/>
              <a:buFont typeface="Helvetica Neue"/>
              <a:buChar char="•"/>
              <a:defRPr sz="1500"/>
            </a:lvl4pPr>
            <a:lvl5pPr marL="2286000" lvl="4" indent="-368300" algn="l">
              <a:lnSpc>
                <a:spcPct val="100000"/>
              </a:lnSpc>
              <a:spcBef>
                <a:spcPts val="2200"/>
              </a:spcBef>
              <a:spcAft>
                <a:spcPts val="0"/>
              </a:spcAft>
              <a:buClr>
                <a:srgbClr val="000000"/>
              </a:buClr>
              <a:buSzPts val="2200"/>
              <a:buFont typeface="Helvetica Neue"/>
              <a:buChar char="•"/>
              <a:defRPr sz="15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6" name="Google Shape;76;p18"/>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spAutoFit/>
          </a:bodyPr>
          <a:lstStyle>
            <a:lvl1pPr marL="0" lvl="0" indent="0" algn="ctr">
              <a:lnSpc>
                <a:spcPct val="100000"/>
              </a:lnSpc>
              <a:spcBef>
                <a:spcPts val="0"/>
              </a:spcBef>
              <a:spcAft>
                <a:spcPts val="0"/>
              </a:spcAft>
              <a:buClr>
                <a:srgbClr val="000000"/>
              </a:buClr>
              <a:buSzPts val="800"/>
              <a:buFont typeface="Helvetica Neue Light"/>
              <a:buNone/>
              <a:defRPr sz="800"/>
            </a:lvl1pPr>
            <a:lvl2pPr marL="0" lvl="1" indent="0" algn="ctr">
              <a:lnSpc>
                <a:spcPct val="100000"/>
              </a:lnSpc>
              <a:spcBef>
                <a:spcPts val="0"/>
              </a:spcBef>
              <a:spcAft>
                <a:spcPts val="0"/>
              </a:spcAft>
              <a:buClr>
                <a:srgbClr val="000000"/>
              </a:buClr>
              <a:buSzPts val="800"/>
              <a:buFont typeface="Helvetica Neue Light"/>
              <a:buNone/>
              <a:defRPr sz="800"/>
            </a:lvl2pPr>
            <a:lvl3pPr marL="0" lvl="2" indent="0" algn="ctr">
              <a:lnSpc>
                <a:spcPct val="100000"/>
              </a:lnSpc>
              <a:spcBef>
                <a:spcPts val="0"/>
              </a:spcBef>
              <a:spcAft>
                <a:spcPts val="0"/>
              </a:spcAft>
              <a:buClr>
                <a:srgbClr val="000000"/>
              </a:buClr>
              <a:buSzPts val="800"/>
              <a:buFont typeface="Helvetica Neue Light"/>
              <a:buNone/>
              <a:defRPr sz="800"/>
            </a:lvl3pPr>
            <a:lvl4pPr marL="0" lvl="3" indent="0" algn="ctr">
              <a:lnSpc>
                <a:spcPct val="100000"/>
              </a:lnSpc>
              <a:spcBef>
                <a:spcPts val="0"/>
              </a:spcBef>
              <a:spcAft>
                <a:spcPts val="0"/>
              </a:spcAft>
              <a:buClr>
                <a:srgbClr val="000000"/>
              </a:buClr>
              <a:buSzPts val="800"/>
              <a:buFont typeface="Helvetica Neue Light"/>
              <a:buNone/>
              <a:defRPr sz="800"/>
            </a:lvl4pPr>
            <a:lvl5pPr marL="0" lvl="4" indent="0" algn="ctr">
              <a:lnSpc>
                <a:spcPct val="100000"/>
              </a:lnSpc>
              <a:spcBef>
                <a:spcPts val="0"/>
              </a:spcBef>
              <a:spcAft>
                <a:spcPts val="0"/>
              </a:spcAft>
              <a:buClr>
                <a:srgbClr val="000000"/>
              </a:buClr>
              <a:buSzPts val="800"/>
              <a:buFont typeface="Helvetica Neue Light"/>
              <a:buNone/>
              <a:defRPr sz="800"/>
            </a:lvl5pPr>
            <a:lvl6pPr marL="0" lvl="5" indent="0" algn="ctr">
              <a:lnSpc>
                <a:spcPct val="100000"/>
              </a:lnSpc>
              <a:spcBef>
                <a:spcPts val="0"/>
              </a:spcBef>
              <a:spcAft>
                <a:spcPts val="0"/>
              </a:spcAft>
              <a:buClr>
                <a:srgbClr val="000000"/>
              </a:buClr>
              <a:buSzPts val="800"/>
              <a:buFont typeface="Helvetica Neue Light"/>
              <a:buNone/>
              <a:defRPr sz="800"/>
            </a:lvl6pPr>
            <a:lvl7pPr marL="0" lvl="6" indent="0" algn="ctr">
              <a:lnSpc>
                <a:spcPct val="100000"/>
              </a:lnSpc>
              <a:spcBef>
                <a:spcPts val="0"/>
              </a:spcBef>
              <a:spcAft>
                <a:spcPts val="0"/>
              </a:spcAft>
              <a:buClr>
                <a:srgbClr val="000000"/>
              </a:buClr>
              <a:buSzPts val="800"/>
              <a:buFont typeface="Helvetica Neue Light"/>
              <a:buNone/>
              <a:defRPr sz="800"/>
            </a:lvl7pPr>
            <a:lvl8pPr marL="0" lvl="7" indent="0" algn="ctr">
              <a:lnSpc>
                <a:spcPct val="100000"/>
              </a:lnSpc>
              <a:spcBef>
                <a:spcPts val="0"/>
              </a:spcBef>
              <a:spcAft>
                <a:spcPts val="0"/>
              </a:spcAft>
              <a:buClr>
                <a:srgbClr val="000000"/>
              </a:buClr>
              <a:buSzPts val="800"/>
              <a:buFont typeface="Helvetica Neue Light"/>
              <a:buNone/>
              <a:defRPr sz="800"/>
            </a:lvl8pPr>
            <a:lvl9pPr marL="0" lvl="8" indent="0" algn="ctr">
              <a:lnSpc>
                <a:spcPct val="100000"/>
              </a:lnSpc>
              <a:spcBef>
                <a:spcPts val="0"/>
              </a:spcBef>
              <a:spcAft>
                <a:spcPts val="0"/>
              </a:spcAft>
              <a:buClr>
                <a:srgbClr val="000000"/>
              </a:buClr>
              <a:buSzPts val="800"/>
              <a:buFont typeface="Helvetica Neue Light"/>
              <a:buNone/>
              <a:defRPr sz="800"/>
            </a:lvl9pPr>
          </a:lstStyle>
          <a:p>
            <a:pPr marL="0" lvl="0" indent="0" algn="ctr" rtl="0">
              <a:spcBef>
                <a:spcPts val="0"/>
              </a:spcBef>
              <a:spcAft>
                <a:spcPts val="0"/>
              </a:spcAft>
              <a:buNone/>
            </a:pPr>
            <a:fld id="{00000000-1234-1234-1234-123412341234}" type="slidenum">
              <a:rPr lang="en"/>
              <a:t>‹#›</a:t>
            </a:fld>
            <a:endParaRPr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Centre">
  <p:cSld name="Title - Centre">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666750" y="1700213"/>
            <a:ext cx="7810500" cy="1743075"/>
          </a:xfrm>
          <a:prstGeom prst="rect">
            <a:avLst/>
          </a:prstGeom>
          <a:noFill/>
          <a:ln>
            <a:noFill/>
          </a:ln>
        </p:spPr>
        <p:txBody>
          <a:bodyPr spcFirstLastPara="1" wrap="square" lIns="19050" tIns="19050" rIns="19050" bIns="19050" anchor="ctr"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79" name="Google Shape;79;p19"/>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80"/>
        <p:cNvGrpSpPr/>
        <p:nvPr/>
      </p:nvGrpSpPr>
      <p:grpSpPr>
        <a:xfrm>
          <a:off x="0" y="0"/>
          <a:ext cx="0" cy="0"/>
          <a:chOff x="0" y="0"/>
          <a:chExt cx="0" cy="0"/>
        </a:xfrm>
      </p:grpSpPr>
      <p:sp>
        <p:nvSpPr>
          <p:cNvPr id="81" name="Google Shape;81;p20"/>
          <p:cNvSpPr>
            <a:spLocks noGrp="1"/>
          </p:cNvSpPr>
          <p:nvPr>
            <p:ph type="pic" idx="2"/>
          </p:nvPr>
        </p:nvSpPr>
        <p:spPr>
          <a:xfrm>
            <a:off x="4810125" y="357188"/>
            <a:ext cx="4300538" cy="4300538"/>
          </a:xfrm>
          <a:prstGeom prst="rect">
            <a:avLst/>
          </a:prstGeom>
          <a:noFill/>
          <a:ln>
            <a:noFill/>
          </a:ln>
        </p:spPr>
      </p:sp>
      <p:sp>
        <p:nvSpPr>
          <p:cNvPr id="82" name="Google Shape;82;p20"/>
          <p:cNvSpPr txBox="1">
            <a:spLocks noGrp="1"/>
          </p:cNvSpPr>
          <p:nvPr>
            <p:ph type="title"/>
          </p:nvPr>
        </p:nvSpPr>
        <p:spPr>
          <a:xfrm>
            <a:off x="619125" y="357188"/>
            <a:ext cx="3833813" cy="2081213"/>
          </a:xfrm>
          <a:prstGeom prst="rect">
            <a:avLst/>
          </a:prstGeom>
          <a:noFill/>
          <a:ln>
            <a:noFill/>
          </a:ln>
        </p:spPr>
        <p:txBody>
          <a:bodyPr spcFirstLastPara="1" wrap="square" lIns="19050" tIns="19050" rIns="19050" bIns="19050" anchor="b" anchorCtr="0">
            <a:normAutofit/>
          </a:bodyPr>
          <a:lstStyle>
            <a:lvl1pPr lvl="0" algn="ctr">
              <a:lnSpc>
                <a:spcPct val="100000"/>
              </a:lnSpc>
              <a:spcBef>
                <a:spcPts val="0"/>
              </a:spcBef>
              <a:spcAft>
                <a:spcPts val="0"/>
              </a:spcAft>
              <a:buClr>
                <a:srgbClr val="000000"/>
              </a:buClr>
              <a:buSzPts val="3200"/>
              <a:buFont typeface="Helvetica Neue"/>
              <a:buNone/>
              <a:defRPr sz="3200"/>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83" name="Google Shape;83;p20"/>
          <p:cNvSpPr txBox="1">
            <a:spLocks noGrp="1"/>
          </p:cNvSpPr>
          <p:nvPr>
            <p:ph type="body" idx="1"/>
          </p:nvPr>
        </p:nvSpPr>
        <p:spPr>
          <a:xfrm>
            <a:off x="619125" y="2447925"/>
            <a:ext cx="3833813" cy="2147888"/>
          </a:xfrm>
          <a:prstGeom prst="rect">
            <a:avLst/>
          </a:prstGeom>
          <a:noFill/>
          <a:ln>
            <a:noFill/>
          </a:ln>
        </p:spPr>
        <p:txBody>
          <a:bodyPr spcFirstLastPara="1" wrap="square" lIns="19050" tIns="19050" rIns="19050" bIns="19050" anchor="t" anchorCtr="0">
            <a:norm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4" name="Google Shape;84;p20"/>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633413" y="133350"/>
            <a:ext cx="7877175" cy="857250"/>
          </a:xfrm>
          <a:prstGeom prst="rect">
            <a:avLst/>
          </a:prstGeom>
          <a:noFill/>
          <a:ln>
            <a:noFill/>
          </a:ln>
        </p:spPr>
        <p:txBody>
          <a:bodyPr spcFirstLastPara="1" wrap="square" lIns="19050" tIns="19050" rIns="19050" bIns="19050" anchor="ctr"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87" name="Google Shape;87;p21"/>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88"/>
        <p:cNvGrpSpPr/>
        <p:nvPr/>
      </p:nvGrpSpPr>
      <p:grpSpPr>
        <a:xfrm>
          <a:off x="0" y="0"/>
          <a:ext cx="0" cy="0"/>
          <a:chOff x="0" y="0"/>
          <a:chExt cx="0" cy="0"/>
        </a:xfrm>
      </p:grpSpPr>
      <p:sp>
        <p:nvSpPr>
          <p:cNvPr id="89" name="Google Shape;89;p22"/>
          <p:cNvSpPr>
            <a:spLocks noGrp="1"/>
          </p:cNvSpPr>
          <p:nvPr>
            <p:ph type="pic" idx="2"/>
          </p:nvPr>
        </p:nvSpPr>
        <p:spPr>
          <a:xfrm>
            <a:off x="4110038" y="1181100"/>
            <a:ext cx="5229225" cy="3486150"/>
          </a:xfrm>
          <a:prstGeom prst="rect">
            <a:avLst/>
          </a:prstGeom>
          <a:noFill/>
          <a:ln>
            <a:noFill/>
          </a:ln>
        </p:spPr>
      </p:sp>
      <p:sp>
        <p:nvSpPr>
          <p:cNvPr id="90" name="Google Shape;90;p22"/>
          <p:cNvSpPr txBox="1">
            <a:spLocks noGrp="1"/>
          </p:cNvSpPr>
          <p:nvPr>
            <p:ph type="title"/>
          </p:nvPr>
        </p:nvSpPr>
        <p:spPr>
          <a:xfrm>
            <a:off x="633413" y="133350"/>
            <a:ext cx="7877175" cy="857250"/>
          </a:xfrm>
          <a:prstGeom prst="rect">
            <a:avLst/>
          </a:prstGeom>
          <a:noFill/>
          <a:ln>
            <a:noFill/>
          </a:ln>
        </p:spPr>
        <p:txBody>
          <a:bodyPr spcFirstLastPara="1" wrap="square" lIns="19050" tIns="19050" rIns="19050" bIns="19050" anchor="ctr"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91" name="Google Shape;91;p22"/>
          <p:cNvSpPr txBox="1">
            <a:spLocks noGrp="1"/>
          </p:cNvSpPr>
          <p:nvPr>
            <p:ph type="body" idx="1"/>
          </p:nvPr>
        </p:nvSpPr>
        <p:spPr>
          <a:xfrm>
            <a:off x="633413" y="1181100"/>
            <a:ext cx="3833813" cy="3486150"/>
          </a:xfrm>
          <a:prstGeom prst="rect">
            <a:avLst/>
          </a:prstGeom>
          <a:noFill/>
          <a:ln>
            <a:noFill/>
          </a:ln>
        </p:spPr>
        <p:txBody>
          <a:bodyPr spcFirstLastPara="1" wrap="square" lIns="19050" tIns="19050" rIns="19050" bIns="19050" anchor="ctr" anchorCtr="0">
            <a:normAutofit/>
          </a:bodyPr>
          <a:lstStyle>
            <a:lvl1pPr marL="457200" lvl="0" indent="-342900" algn="l">
              <a:lnSpc>
                <a:spcPct val="100000"/>
              </a:lnSpc>
              <a:spcBef>
                <a:spcPts val="1700"/>
              </a:spcBef>
              <a:spcAft>
                <a:spcPts val="0"/>
              </a:spcAft>
              <a:buClr>
                <a:srgbClr val="000000"/>
              </a:buClr>
              <a:buSzPts val="1800"/>
              <a:buFont typeface="Helvetica Neue"/>
              <a:buChar char="•"/>
              <a:defRPr sz="1400"/>
            </a:lvl1pPr>
            <a:lvl2pPr marL="914400" lvl="1" indent="-342900" algn="l">
              <a:lnSpc>
                <a:spcPct val="100000"/>
              </a:lnSpc>
              <a:spcBef>
                <a:spcPts val="1700"/>
              </a:spcBef>
              <a:spcAft>
                <a:spcPts val="0"/>
              </a:spcAft>
              <a:buClr>
                <a:srgbClr val="000000"/>
              </a:buClr>
              <a:buSzPts val="1800"/>
              <a:buFont typeface="Helvetica Neue"/>
              <a:buChar char="•"/>
              <a:defRPr sz="1400"/>
            </a:lvl2pPr>
            <a:lvl3pPr marL="1371600" lvl="2" indent="-342900" algn="l">
              <a:lnSpc>
                <a:spcPct val="100000"/>
              </a:lnSpc>
              <a:spcBef>
                <a:spcPts val="1700"/>
              </a:spcBef>
              <a:spcAft>
                <a:spcPts val="0"/>
              </a:spcAft>
              <a:buClr>
                <a:srgbClr val="000000"/>
              </a:buClr>
              <a:buSzPts val="1800"/>
              <a:buFont typeface="Helvetica Neue"/>
              <a:buChar char="•"/>
              <a:defRPr sz="1400"/>
            </a:lvl3pPr>
            <a:lvl4pPr marL="1828800" lvl="3" indent="-342900" algn="l">
              <a:lnSpc>
                <a:spcPct val="100000"/>
              </a:lnSpc>
              <a:spcBef>
                <a:spcPts val="1700"/>
              </a:spcBef>
              <a:spcAft>
                <a:spcPts val="0"/>
              </a:spcAft>
              <a:buClr>
                <a:srgbClr val="000000"/>
              </a:buClr>
              <a:buSzPts val="1800"/>
              <a:buFont typeface="Helvetica Neue"/>
              <a:buChar char="•"/>
              <a:defRPr sz="1400"/>
            </a:lvl4pPr>
            <a:lvl5pPr marL="2286000" lvl="4" indent="-342900" algn="l">
              <a:lnSpc>
                <a:spcPct val="100000"/>
              </a:lnSpc>
              <a:spcBef>
                <a:spcPts val="1700"/>
              </a:spcBef>
              <a:spcAft>
                <a:spcPts val="0"/>
              </a:spcAft>
              <a:buClr>
                <a:srgbClr val="000000"/>
              </a:buClr>
              <a:buSzPts val="1800"/>
              <a:buFont typeface="Helvetica Neue"/>
              <a:buChar char="•"/>
              <a:defRPr sz="14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2" name="Google Shape;92;p22"/>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633413" y="666750"/>
            <a:ext cx="7877175" cy="3810000"/>
          </a:xfrm>
          <a:prstGeom prst="rect">
            <a:avLst/>
          </a:prstGeom>
          <a:noFill/>
          <a:ln>
            <a:noFill/>
          </a:ln>
        </p:spPr>
        <p:txBody>
          <a:bodyPr spcFirstLastPara="1" wrap="square" lIns="19050" tIns="19050" rIns="19050" bIns="19050" anchor="ctr" anchorCtr="0">
            <a:normAutofit/>
          </a:bodyPr>
          <a:lstStyle>
            <a:lvl1pPr marL="457200" lvl="0" indent="-374650" algn="l">
              <a:lnSpc>
                <a:spcPct val="100000"/>
              </a:lnSpc>
              <a:spcBef>
                <a:spcPts val="2200"/>
              </a:spcBef>
              <a:spcAft>
                <a:spcPts val="0"/>
              </a:spcAft>
              <a:buClr>
                <a:srgbClr val="000000"/>
              </a:buClr>
              <a:buSzPts val="2300"/>
              <a:buFont typeface="Helvetica Neue"/>
              <a:buChar char="•"/>
              <a:defRPr sz="1800"/>
            </a:lvl1pPr>
            <a:lvl2pPr marL="914400" lvl="1" indent="-374650" algn="l">
              <a:lnSpc>
                <a:spcPct val="100000"/>
              </a:lnSpc>
              <a:spcBef>
                <a:spcPts val="2200"/>
              </a:spcBef>
              <a:spcAft>
                <a:spcPts val="0"/>
              </a:spcAft>
              <a:buClr>
                <a:srgbClr val="000000"/>
              </a:buClr>
              <a:buSzPts val="2300"/>
              <a:buFont typeface="Helvetica Neue"/>
              <a:buChar char="•"/>
              <a:defRPr sz="1800"/>
            </a:lvl2pPr>
            <a:lvl3pPr marL="1371600" lvl="2" indent="-374650" algn="l">
              <a:lnSpc>
                <a:spcPct val="100000"/>
              </a:lnSpc>
              <a:spcBef>
                <a:spcPts val="2200"/>
              </a:spcBef>
              <a:spcAft>
                <a:spcPts val="0"/>
              </a:spcAft>
              <a:buClr>
                <a:srgbClr val="000000"/>
              </a:buClr>
              <a:buSzPts val="2300"/>
              <a:buFont typeface="Helvetica Neue"/>
              <a:buChar char="•"/>
              <a:defRPr sz="1800"/>
            </a:lvl3pPr>
            <a:lvl4pPr marL="1828800" lvl="3" indent="-374650" algn="l">
              <a:lnSpc>
                <a:spcPct val="100000"/>
              </a:lnSpc>
              <a:spcBef>
                <a:spcPts val="2200"/>
              </a:spcBef>
              <a:spcAft>
                <a:spcPts val="0"/>
              </a:spcAft>
              <a:buClr>
                <a:srgbClr val="000000"/>
              </a:buClr>
              <a:buSzPts val="2300"/>
              <a:buFont typeface="Helvetica Neue"/>
              <a:buChar char="•"/>
              <a:defRPr sz="1800"/>
            </a:lvl4pPr>
            <a:lvl5pPr marL="2286000" lvl="4" indent="-374650" algn="l">
              <a:lnSpc>
                <a:spcPct val="100000"/>
              </a:lnSpc>
              <a:spcBef>
                <a:spcPts val="2200"/>
              </a:spcBef>
              <a:spcAft>
                <a:spcPts val="0"/>
              </a:spcAft>
              <a:buClr>
                <a:srgbClr val="000000"/>
              </a:buClr>
              <a:buSzPts val="2300"/>
              <a:buFont typeface="Helvetica Neue"/>
              <a:buChar char="•"/>
              <a:defRPr sz="18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5" name="Google Shape;95;p23"/>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96"/>
        <p:cNvGrpSpPr/>
        <p:nvPr/>
      </p:nvGrpSpPr>
      <p:grpSpPr>
        <a:xfrm>
          <a:off x="0" y="0"/>
          <a:ext cx="0" cy="0"/>
          <a:chOff x="0" y="0"/>
          <a:chExt cx="0" cy="0"/>
        </a:xfrm>
      </p:grpSpPr>
      <p:sp>
        <p:nvSpPr>
          <p:cNvPr id="97" name="Google Shape;97;p24"/>
          <p:cNvSpPr>
            <a:spLocks noGrp="1"/>
          </p:cNvSpPr>
          <p:nvPr>
            <p:ph type="pic" idx="2"/>
          </p:nvPr>
        </p:nvSpPr>
        <p:spPr>
          <a:xfrm>
            <a:off x="5737622" y="2643188"/>
            <a:ext cx="3121819" cy="2081213"/>
          </a:xfrm>
          <a:prstGeom prst="rect">
            <a:avLst/>
          </a:prstGeom>
          <a:noFill/>
          <a:ln>
            <a:noFill/>
          </a:ln>
        </p:spPr>
      </p:sp>
      <p:sp>
        <p:nvSpPr>
          <p:cNvPr id="98" name="Google Shape;98;p24"/>
          <p:cNvSpPr>
            <a:spLocks noGrp="1"/>
          </p:cNvSpPr>
          <p:nvPr>
            <p:ph type="pic" idx="3"/>
          </p:nvPr>
        </p:nvSpPr>
        <p:spPr>
          <a:xfrm>
            <a:off x="5910263" y="323850"/>
            <a:ext cx="2776538" cy="2776538"/>
          </a:xfrm>
          <a:prstGeom prst="rect">
            <a:avLst/>
          </a:prstGeom>
          <a:noFill/>
          <a:ln>
            <a:noFill/>
          </a:ln>
        </p:spPr>
      </p:sp>
      <p:sp>
        <p:nvSpPr>
          <p:cNvPr id="99" name="Google Shape;99;p24"/>
          <p:cNvSpPr>
            <a:spLocks noGrp="1"/>
          </p:cNvSpPr>
          <p:nvPr>
            <p:ph type="pic" idx="4"/>
          </p:nvPr>
        </p:nvSpPr>
        <p:spPr>
          <a:xfrm>
            <a:off x="-371475" y="423863"/>
            <a:ext cx="6450806" cy="4300538"/>
          </a:xfrm>
          <a:prstGeom prst="rect">
            <a:avLst/>
          </a:prstGeom>
          <a:noFill/>
          <a:ln>
            <a:noFill/>
          </a:ln>
        </p:spPr>
      </p:sp>
      <p:sp>
        <p:nvSpPr>
          <p:cNvPr id="100" name="Google Shape;100;p24"/>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1"/>
        <p:cNvGrpSpPr/>
        <p:nvPr/>
      </p:nvGrpSpPr>
      <p:grpSpPr>
        <a:xfrm>
          <a:off x="0" y="0"/>
          <a:ext cx="0" cy="0"/>
          <a:chOff x="0" y="0"/>
          <a:chExt cx="0" cy="0"/>
        </a:xfrm>
      </p:grpSpPr>
      <p:sp>
        <p:nvSpPr>
          <p:cNvPr id="102" name="Google Shape;102;p25"/>
          <p:cNvSpPr txBox="1">
            <a:spLocks noGrp="1"/>
          </p:cNvSpPr>
          <p:nvPr>
            <p:ph type="body" idx="1"/>
          </p:nvPr>
        </p:nvSpPr>
        <p:spPr>
          <a:xfrm>
            <a:off x="895350" y="3357563"/>
            <a:ext cx="7358062" cy="219570"/>
          </a:xfrm>
          <a:prstGeom prst="rect">
            <a:avLst/>
          </a:prstGeom>
          <a:noFill/>
          <a:ln>
            <a:noFill/>
          </a:ln>
        </p:spPr>
        <p:txBody>
          <a:bodyPr spcFirstLastPara="1" wrap="square" lIns="19050" tIns="19050" rIns="19050" bIns="19050" anchor="t" anchorCtr="0">
            <a:spAutoFit/>
          </a:bodyPr>
          <a:lstStyle>
            <a:lvl1pPr marL="457200" lvl="0" indent="-228600" algn="ctr">
              <a:lnSpc>
                <a:spcPct val="100000"/>
              </a:lnSpc>
              <a:spcBef>
                <a:spcPts val="0"/>
              </a:spcBef>
              <a:spcAft>
                <a:spcPts val="0"/>
              </a:spcAft>
              <a:buClr>
                <a:srgbClr val="000000"/>
              </a:buClr>
              <a:buSzPts val="1200"/>
              <a:buFont typeface="Helvetica Neue"/>
              <a:buNone/>
              <a:defRPr sz="1200" i="1"/>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3" name="Google Shape;103;p25"/>
          <p:cNvSpPr txBox="1">
            <a:spLocks noGrp="1"/>
          </p:cNvSpPr>
          <p:nvPr>
            <p:ph type="body" idx="2"/>
          </p:nvPr>
        </p:nvSpPr>
        <p:spPr>
          <a:xfrm>
            <a:off x="895350" y="2278856"/>
            <a:ext cx="7358062" cy="309563"/>
          </a:xfrm>
          <a:prstGeom prst="rect">
            <a:avLst/>
          </a:prstGeom>
          <a:noFill/>
          <a:ln>
            <a:noFill/>
          </a:ln>
        </p:spPr>
        <p:txBody>
          <a:bodyPr spcFirstLastPara="1" wrap="square" lIns="19050" tIns="19050" rIns="19050" bIns="19050" anchor="ctr" anchorCtr="0">
            <a:spAutoFit/>
          </a:bodyPr>
          <a:lstStyle>
            <a:lvl1pPr marL="457200" lvl="0" indent="-22860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marL="914400" lvl="1" indent="-279400" algn="l">
              <a:lnSpc>
                <a:spcPct val="100000"/>
              </a:lnSpc>
              <a:spcBef>
                <a:spcPts val="2200"/>
              </a:spcBef>
              <a:spcAft>
                <a:spcPts val="0"/>
              </a:spcAft>
              <a:buClr>
                <a:srgbClr val="000000"/>
              </a:buClr>
              <a:buSzPts val="800"/>
              <a:buChar char="•"/>
              <a:defRPr/>
            </a:lvl2pPr>
            <a:lvl3pPr marL="1371600" lvl="2" indent="-279400" algn="l">
              <a:lnSpc>
                <a:spcPct val="100000"/>
              </a:lnSpc>
              <a:spcBef>
                <a:spcPts val="2200"/>
              </a:spcBef>
              <a:spcAft>
                <a:spcPts val="0"/>
              </a:spcAft>
              <a:buClr>
                <a:srgbClr val="000000"/>
              </a:buClr>
              <a:buSzPts val="800"/>
              <a:buChar char="•"/>
              <a:defRPr/>
            </a:lvl3pPr>
            <a:lvl4pPr marL="1828800" lvl="3" indent="-279400" algn="l">
              <a:lnSpc>
                <a:spcPct val="100000"/>
              </a:lnSpc>
              <a:spcBef>
                <a:spcPts val="2200"/>
              </a:spcBef>
              <a:spcAft>
                <a:spcPts val="0"/>
              </a:spcAft>
              <a:buClr>
                <a:srgbClr val="000000"/>
              </a:buClr>
              <a:buSzPts val="800"/>
              <a:buChar char="•"/>
              <a:defRPr/>
            </a:lvl4pPr>
            <a:lvl5pPr marL="2286000" lvl="4" indent="-279400" algn="l">
              <a:lnSpc>
                <a:spcPct val="100000"/>
              </a:lnSpc>
              <a:spcBef>
                <a:spcPts val="22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4" name="Google Shape;104;p25"/>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105"/>
        <p:cNvGrpSpPr/>
        <p:nvPr/>
      </p:nvGrpSpPr>
      <p:grpSpPr>
        <a:xfrm>
          <a:off x="0" y="0"/>
          <a:ext cx="0" cy="0"/>
          <a:chOff x="0" y="0"/>
          <a:chExt cx="0" cy="0"/>
        </a:xfrm>
      </p:grpSpPr>
      <p:sp>
        <p:nvSpPr>
          <p:cNvPr id="106" name="Google Shape;106;p26"/>
          <p:cNvSpPr>
            <a:spLocks noGrp="1"/>
          </p:cNvSpPr>
          <p:nvPr>
            <p:ph type="pic" idx="2"/>
          </p:nvPr>
        </p:nvSpPr>
        <p:spPr>
          <a:xfrm>
            <a:off x="-19050" y="-476250"/>
            <a:ext cx="9182100" cy="6121400"/>
          </a:xfrm>
          <a:prstGeom prst="rect">
            <a:avLst/>
          </a:prstGeom>
          <a:noFill/>
          <a:ln>
            <a:noFill/>
          </a:ln>
        </p:spPr>
      </p:sp>
      <p:sp>
        <p:nvSpPr>
          <p:cNvPr id="107" name="Google Shape;107;p26"/>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8"/>
        <p:cNvGrpSpPr/>
        <p:nvPr/>
      </p:nvGrpSpPr>
      <p:grpSpPr>
        <a:xfrm>
          <a:off x="0" y="0"/>
          <a:ext cx="0" cy="0"/>
          <a:chOff x="0" y="0"/>
          <a:chExt cx="0" cy="0"/>
        </a:xfrm>
      </p:grpSpPr>
      <p:sp>
        <p:nvSpPr>
          <p:cNvPr id="109" name="Google Shape;109;p27"/>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lvl="0"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rmAutofit/>
          </a:bodyPr>
          <a:lstStyle>
            <a:lvl1pPr lvl="0" algn="l">
              <a:lnSpc>
                <a:spcPct val="90000"/>
              </a:lnSpc>
              <a:spcBef>
                <a:spcPts val="0"/>
              </a:spcBef>
              <a:spcAft>
                <a:spcPts val="0"/>
              </a:spcAft>
              <a:buClr>
                <a:srgbClr val="000000"/>
              </a:buClr>
              <a:buSzPts val="3300"/>
              <a:buFont typeface="Arial"/>
              <a:buNone/>
              <a:defRPr sz="3300">
                <a:latin typeface="Arial"/>
                <a:ea typeface="Arial"/>
                <a:cs typeface="Arial"/>
                <a:sym typeface="Arial"/>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12" name="Google Shape;112;p28"/>
          <p:cNvSpPr txBox="1">
            <a:spLocks noGrp="1"/>
          </p:cNvSpPr>
          <p:nvPr>
            <p:ph type="body" idx="1"/>
          </p:nvPr>
        </p:nvSpPr>
        <p:spPr>
          <a:xfrm>
            <a:off x="628650" y="1369219"/>
            <a:ext cx="7886700" cy="3263504"/>
          </a:xfrm>
          <a:prstGeom prst="rect">
            <a:avLst/>
          </a:prstGeom>
          <a:noFill/>
          <a:ln>
            <a:noFill/>
          </a:ln>
        </p:spPr>
        <p:txBody>
          <a:bodyPr spcFirstLastPara="1" wrap="square" lIns="34275" tIns="34275" rIns="34275" bIns="34275" anchor="t" anchorCtr="0">
            <a:normAutofit/>
          </a:bodyPr>
          <a:lstStyle>
            <a:lvl1pPr marL="457200" lvl="0"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1pPr>
            <a:lvl2pPr marL="914400" lvl="1"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2pPr>
            <a:lvl3pPr marL="1371600" lvl="2"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3pPr>
            <a:lvl4pPr marL="1828800" lvl="3"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4pPr>
            <a:lvl5pPr marL="2286000" lvl="4"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3" name="Google Shape;113;p28"/>
          <p:cNvSpPr txBox="1">
            <a:spLocks noGrp="1"/>
          </p:cNvSpPr>
          <p:nvPr>
            <p:ph type="sldNum" idx="12"/>
          </p:nvPr>
        </p:nvSpPr>
        <p:spPr>
          <a:xfrm>
            <a:off x="8667362" y="4815457"/>
            <a:ext cx="200478" cy="198190"/>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1pPr>
            <a:lvl2pPr marL="0" lvl="1"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2pPr>
            <a:lvl3pPr marL="0" lvl="2"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3pPr>
            <a:lvl4pPr marL="0" lvl="3"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4pPr>
            <a:lvl5pPr marL="0" lvl="4"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5pPr>
            <a:lvl6pPr marL="0" lvl="5"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6pPr>
            <a:lvl7pPr marL="0" lvl="6"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7pPr>
            <a:lvl8pPr marL="0" lvl="7"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8pPr>
            <a:lvl9pPr marL="0" lvl="8"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900" b="0" i="0" u="none" strike="noStrike" cap="non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114"/>
        <p:cNvGrpSpPr/>
        <p:nvPr/>
      </p:nvGrpSpPr>
      <p:grpSpPr>
        <a:xfrm>
          <a:off x="0" y="0"/>
          <a:ext cx="0" cy="0"/>
          <a:chOff x="0" y="0"/>
          <a:chExt cx="0" cy="0"/>
        </a:xfrm>
      </p:grpSpPr>
      <p:sp>
        <p:nvSpPr>
          <p:cNvPr id="115" name="Google Shape;115;p29"/>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rmAutofit/>
          </a:bodyPr>
          <a:lstStyle>
            <a:lvl1pPr lvl="0" algn="l">
              <a:lnSpc>
                <a:spcPct val="90000"/>
              </a:lnSpc>
              <a:spcBef>
                <a:spcPts val="0"/>
              </a:spcBef>
              <a:spcAft>
                <a:spcPts val="0"/>
              </a:spcAft>
              <a:buClr>
                <a:srgbClr val="000000"/>
              </a:buClr>
              <a:buSzPts val="3300"/>
              <a:buFont typeface="Arial"/>
              <a:buNone/>
              <a:defRPr sz="3300">
                <a:latin typeface="Arial"/>
                <a:ea typeface="Arial"/>
                <a:cs typeface="Arial"/>
                <a:sym typeface="Arial"/>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16" name="Google Shape;116;p29"/>
          <p:cNvSpPr txBox="1">
            <a:spLocks noGrp="1"/>
          </p:cNvSpPr>
          <p:nvPr>
            <p:ph type="body" idx="1"/>
          </p:nvPr>
        </p:nvSpPr>
        <p:spPr>
          <a:xfrm>
            <a:off x="628650" y="1369219"/>
            <a:ext cx="7886700" cy="3263504"/>
          </a:xfrm>
          <a:prstGeom prst="rect">
            <a:avLst/>
          </a:prstGeom>
          <a:noFill/>
          <a:ln>
            <a:noFill/>
          </a:ln>
        </p:spPr>
        <p:txBody>
          <a:bodyPr spcFirstLastPara="1" wrap="square" lIns="34275" tIns="34275" rIns="34275" bIns="34275" anchor="t" anchorCtr="0">
            <a:normAutofit/>
          </a:bodyPr>
          <a:lstStyle>
            <a:lvl1pPr marL="457200" lvl="0"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1pPr>
            <a:lvl2pPr marL="914400" lvl="1"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2pPr>
            <a:lvl3pPr marL="1371600" lvl="2"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3pPr>
            <a:lvl4pPr marL="1828800" lvl="3"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4pPr>
            <a:lvl5pPr marL="2286000" lvl="4"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7" name="Google Shape;117;p29"/>
          <p:cNvSpPr txBox="1">
            <a:spLocks noGrp="1"/>
          </p:cNvSpPr>
          <p:nvPr>
            <p:ph type="sldNum" idx="12"/>
          </p:nvPr>
        </p:nvSpPr>
        <p:spPr>
          <a:xfrm>
            <a:off x="8667360" y="4815456"/>
            <a:ext cx="200479" cy="19819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1pPr>
            <a:lvl2pPr marL="0" lvl="1"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2pPr>
            <a:lvl3pPr marL="0" lvl="2"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3pPr>
            <a:lvl4pPr marL="0" lvl="3"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4pPr>
            <a:lvl5pPr marL="0" lvl="4"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5pPr>
            <a:lvl6pPr marL="0" lvl="5"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6pPr>
            <a:lvl7pPr marL="0" lvl="6"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7pPr>
            <a:lvl8pPr marL="0" lvl="7"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8pPr>
            <a:lvl9pPr marL="0" lvl="8"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900" b="0" i="0" u="none" strike="noStrike" cap="non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3">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628650" y="273844"/>
            <a:ext cx="7886700" cy="994172"/>
          </a:xfrm>
          <a:prstGeom prst="rect">
            <a:avLst/>
          </a:prstGeom>
          <a:noFill/>
          <a:ln>
            <a:noFill/>
          </a:ln>
        </p:spPr>
        <p:txBody>
          <a:bodyPr spcFirstLastPara="1" wrap="square" lIns="34275" tIns="34275" rIns="34275" bIns="34275" anchor="ctr" anchorCtr="0">
            <a:normAutofit/>
          </a:bodyPr>
          <a:lstStyle>
            <a:lvl1pPr lvl="0" algn="l">
              <a:lnSpc>
                <a:spcPct val="90000"/>
              </a:lnSpc>
              <a:spcBef>
                <a:spcPts val="0"/>
              </a:spcBef>
              <a:spcAft>
                <a:spcPts val="0"/>
              </a:spcAft>
              <a:buClr>
                <a:srgbClr val="000000"/>
              </a:buClr>
              <a:buSzPts val="3300"/>
              <a:buFont typeface="Arial"/>
              <a:buNone/>
              <a:defRPr sz="3300">
                <a:latin typeface="Arial"/>
                <a:ea typeface="Arial"/>
                <a:cs typeface="Arial"/>
                <a:sym typeface="Arial"/>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20" name="Google Shape;120;p30"/>
          <p:cNvSpPr txBox="1">
            <a:spLocks noGrp="1"/>
          </p:cNvSpPr>
          <p:nvPr>
            <p:ph type="body" idx="1"/>
          </p:nvPr>
        </p:nvSpPr>
        <p:spPr>
          <a:xfrm>
            <a:off x="628650" y="1369219"/>
            <a:ext cx="7886700" cy="3263504"/>
          </a:xfrm>
          <a:prstGeom prst="rect">
            <a:avLst/>
          </a:prstGeom>
          <a:noFill/>
          <a:ln>
            <a:noFill/>
          </a:ln>
        </p:spPr>
        <p:txBody>
          <a:bodyPr spcFirstLastPara="1" wrap="square" lIns="34275" tIns="34275" rIns="34275" bIns="34275" anchor="t" anchorCtr="0">
            <a:normAutofit/>
          </a:bodyPr>
          <a:lstStyle>
            <a:lvl1pPr marL="457200" lvl="0"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1pPr>
            <a:lvl2pPr marL="914400" lvl="1"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2pPr>
            <a:lvl3pPr marL="1371600" lvl="2"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3pPr>
            <a:lvl4pPr marL="1828800" lvl="3"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4pPr>
            <a:lvl5pPr marL="2286000" lvl="4" indent="-361950" algn="l">
              <a:lnSpc>
                <a:spcPct val="90000"/>
              </a:lnSpc>
              <a:spcBef>
                <a:spcPts val="800"/>
              </a:spcBef>
              <a:spcAft>
                <a:spcPts val="0"/>
              </a:spcAft>
              <a:buClr>
                <a:srgbClr val="000000"/>
              </a:buClr>
              <a:buSzPts val="2100"/>
              <a:buFont typeface="Arial"/>
              <a:buChar char="•"/>
              <a:defRPr sz="2100">
                <a:latin typeface="Arial"/>
                <a:ea typeface="Arial"/>
                <a:cs typeface="Arial"/>
                <a:sym typeface="Arial"/>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1" name="Google Shape;121;p30"/>
          <p:cNvSpPr txBox="1">
            <a:spLocks noGrp="1"/>
          </p:cNvSpPr>
          <p:nvPr>
            <p:ph type="sldNum" idx="12"/>
          </p:nvPr>
        </p:nvSpPr>
        <p:spPr>
          <a:xfrm>
            <a:off x="8667360" y="4815456"/>
            <a:ext cx="200479" cy="19819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1pPr>
            <a:lvl2pPr marL="0" lvl="1"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2pPr>
            <a:lvl3pPr marL="0" lvl="2"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3pPr>
            <a:lvl4pPr marL="0" lvl="3"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4pPr>
            <a:lvl5pPr marL="0" lvl="4"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5pPr>
            <a:lvl6pPr marL="0" lvl="5"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6pPr>
            <a:lvl7pPr marL="0" lvl="6"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7pPr>
            <a:lvl8pPr marL="0" lvl="7"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8pPr>
            <a:lvl9pPr marL="0" lvl="8" indent="0" algn="r">
              <a:lnSpc>
                <a:spcPct val="100000"/>
              </a:lnSpc>
              <a:spcBef>
                <a:spcPts val="0"/>
              </a:spcBef>
              <a:spcAft>
                <a:spcPts val="0"/>
              </a:spcAft>
              <a:buClr>
                <a:srgbClr val="888888"/>
              </a:buClr>
              <a:buSzPts val="900"/>
              <a:buFont typeface="Arial"/>
              <a:buNone/>
              <a:defRPr>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900" b="0" i="0" u="none" strike="noStrike" cap="non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311700" y="445025"/>
            <a:ext cx="8520600" cy="572700"/>
          </a:xfrm>
          <a:prstGeom prst="rect">
            <a:avLst/>
          </a:prstGeom>
        </p:spPr>
        <p:txBody>
          <a:bodyPr spcFirstLastPara="1" wrap="square" lIns="19050" tIns="19050" rIns="19050" bIns="19050" anchor="ctr"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24" name="Google Shape;124;p31"/>
          <p:cNvSpPr txBox="1">
            <a:spLocks noGrp="1"/>
          </p:cNvSpPr>
          <p:nvPr>
            <p:ph type="body" idx="1"/>
          </p:nvPr>
        </p:nvSpPr>
        <p:spPr>
          <a:xfrm>
            <a:off x="311700" y="1152475"/>
            <a:ext cx="8520600" cy="3416400"/>
          </a:xfrm>
          <a:prstGeom prst="rect">
            <a:avLst/>
          </a:prstGeom>
        </p:spPr>
        <p:txBody>
          <a:bodyPr spcFirstLastPara="1" wrap="square" lIns="19050" tIns="19050" rIns="19050" bIns="19050" anchor="ctr" anchorCtr="0">
            <a:normAutofit/>
          </a:bodyPr>
          <a:lstStyle>
            <a:lvl1pPr marL="457200" lvl="0" indent="-381000" rtl="0">
              <a:spcBef>
                <a:spcPts val="2200"/>
              </a:spcBef>
              <a:spcAft>
                <a:spcPts val="0"/>
              </a:spcAft>
              <a:buSzPts val="2400"/>
              <a:buChar char="•"/>
              <a:defRPr/>
            </a:lvl1pPr>
            <a:lvl2pPr marL="914400" lvl="1" indent="-381000" rtl="0">
              <a:spcBef>
                <a:spcPts val="2200"/>
              </a:spcBef>
              <a:spcAft>
                <a:spcPts val="0"/>
              </a:spcAft>
              <a:buSzPts val="2400"/>
              <a:buChar char="•"/>
              <a:defRPr/>
            </a:lvl2pPr>
            <a:lvl3pPr marL="1371600" lvl="2" indent="-381000" rtl="0">
              <a:spcBef>
                <a:spcPts val="2200"/>
              </a:spcBef>
              <a:spcAft>
                <a:spcPts val="0"/>
              </a:spcAft>
              <a:buSzPts val="2400"/>
              <a:buChar char="•"/>
              <a:defRPr/>
            </a:lvl3pPr>
            <a:lvl4pPr marL="1828800" lvl="3" indent="-381000" rtl="0">
              <a:spcBef>
                <a:spcPts val="2200"/>
              </a:spcBef>
              <a:spcAft>
                <a:spcPts val="0"/>
              </a:spcAft>
              <a:buSzPts val="2400"/>
              <a:buChar char="•"/>
              <a:defRPr/>
            </a:lvl4pPr>
            <a:lvl5pPr marL="2286000" lvl="4" indent="-381000" rtl="0">
              <a:spcBef>
                <a:spcPts val="2200"/>
              </a:spcBef>
              <a:spcAft>
                <a:spcPts val="0"/>
              </a:spcAft>
              <a:buSzPts val="2400"/>
              <a:buChar char="•"/>
              <a:defRPr/>
            </a:lvl5pPr>
            <a:lvl6pPr marL="2743200" lvl="5" indent="-381000" rtl="0">
              <a:spcBef>
                <a:spcPts val="2200"/>
              </a:spcBef>
              <a:spcAft>
                <a:spcPts val="0"/>
              </a:spcAft>
              <a:buSzPts val="2400"/>
              <a:buChar char="•"/>
              <a:defRPr/>
            </a:lvl6pPr>
            <a:lvl7pPr marL="3200400" lvl="6" indent="-381000" rtl="0">
              <a:spcBef>
                <a:spcPts val="2200"/>
              </a:spcBef>
              <a:spcAft>
                <a:spcPts val="0"/>
              </a:spcAft>
              <a:buSzPts val="2400"/>
              <a:buChar char="•"/>
              <a:defRPr/>
            </a:lvl7pPr>
            <a:lvl8pPr marL="3657600" lvl="7" indent="-381000" rtl="0">
              <a:spcBef>
                <a:spcPts val="2200"/>
              </a:spcBef>
              <a:spcAft>
                <a:spcPts val="0"/>
              </a:spcAft>
              <a:buSzPts val="2400"/>
              <a:buChar char="•"/>
              <a:defRPr/>
            </a:lvl8pPr>
            <a:lvl9pPr marL="4114800" lvl="8" indent="-381000" rtl="0">
              <a:spcBef>
                <a:spcPts val="2200"/>
              </a:spcBef>
              <a:spcAft>
                <a:spcPts val="0"/>
              </a:spcAft>
              <a:buSzPts val="2400"/>
              <a:buChar char="•"/>
              <a:defRPr/>
            </a:lvl9pPr>
          </a:lstStyle>
          <a:p>
            <a:endParaRPr/>
          </a:p>
        </p:txBody>
      </p:sp>
      <p:sp>
        <p:nvSpPr>
          <p:cNvPr id="125" name="Google Shape;125;p31"/>
          <p:cNvSpPr txBox="1">
            <a:spLocks noGrp="1"/>
          </p:cNvSpPr>
          <p:nvPr>
            <p:ph type="sldNum" idx="12"/>
          </p:nvPr>
        </p:nvSpPr>
        <p:spPr>
          <a:xfrm>
            <a:off x="8472458" y="4663217"/>
            <a:ext cx="548700" cy="177000"/>
          </a:xfrm>
          <a:prstGeom prst="rect">
            <a:avLst/>
          </a:prstGeom>
        </p:spPr>
        <p:txBody>
          <a:bodyPr spcFirstLastPara="1" wrap="square" lIns="19050" tIns="19050" rIns="19050" bIns="19050" anchor="t"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2">
  <p:cSld name="TITLE_AND_BODY_5">
    <p:spTree>
      <p:nvGrpSpPr>
        <p:cNvPr id="1" name="Shape 130"/>
        <p:cNvGrpSpPr/>
        <p:nvPr/>
      </p:nvGrpSpPr>
      <p:grpSpPr>
        <a:xfrm>
          <a:off x="0" y="0"/>
          <a:ext cx="0" cy="0"/>
          <a:chOff x="0" y="0"/>
          <a:chExt cx="0" cy="0"/>
        </a:xfrm>
      </p:grpSpPr>
      <p:sp>
        <p:nvSpPr>
          <p:cNvPr id="131" name="Google Shape;131;p33"/>
          <p:cNvSpPr txBox="1">
            <a:spLocks noGrp="1"/>
          </p:cNvSpPr>
          <p:nvPr>
            <p:ph type="sldNum" idx="12"/>
          </p:nvPr>
        </p:nvSpPr>
        <p:spPr>
          <a:xfrm>
            <a:off x="4484637" y="4905375"/>
            <a:ext cx="170100" cy="177000"/>
          </a:xfrm>
          <a:prstGeom prst="rect">
            <a:avLst/>
          </a:prstGeom>
          <a:noFill/>
          <a:ln>
            <a:noFill/>
          </a:ln>
        </p:spPr>
        <p:txBody>
          <a:bodyPr spcFirstLastPara="1" wrap="square" lIns="19050" tIns="19050" rIns="19050" bIns="19050" anchor="t" anchorCtr="0">
            <a:spAutoFit/>
          </a:bodyPr>
          <a:lstStyle>
            <a:lvl1pPr marL="0" lvl="0"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1pPr>
            <a:lvl2pPr marL="0" lvl="1"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2pPr>
            <a:lvl3pPr marL="0" lvl="2"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3pPr>
            <a:lvl4pPr marL="0" lvl="3"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4pPr>
            <a:lvl5pPr marL="0" lvl="4"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5pPr>
            <a:lvl6pPr marL="0" lvl="5"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6pPr>
            <a:lvl7pPr marL="0" lvl="6"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7pPr>
            <a:lvl8pPr marL="0" lvl="7"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8pPr>
            <a:lvl9pPr marL="0" lvl="8" indent="0" algn="ctr" rtl="0">
              <a:lnSpc>
                <a:spcPct val="100000"/>
              </a:lnSpc>
              <a:spcBef>
                <a:spcPts val="0"/>
              </a:spcBef>
              <a:spcAft>
                <a:spcPts val="0"/>
              </a:spcAft>
              <a:buClr>
                <a:srgbClr val="000000"/>
              </a:buClr>
              <a:buSzPts val="900"/>
              <a:buFont typeface="Helvetica Neue Light"/>
              <a:buNone/>
              <a:defRPr sz="9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33413" y="133350"/>
            <a:ext cx="7877175" cy="857250"/>
          </a:xfrm>
          <a:prstGeom prst="rect">
            <a:avLst/>
          </a:prstGeom>
          <a:noFill/>
          <a:ln>
            <a:noFill/>
          </a:ln>
        </p:spPr>
        <p:txBody>
          <a:bodyPr spcFirstLastPara="1" wrap="square" lIns="19050" tIns="19050" rIns="19050" bIns="19050" anchor="ctr" anchorCtr="0">
            <a:normAutofit/>
          </a:bodyPr>
          <a:lstStyle>
            <a:lvl1pPr marR="0" lvl="0"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62" name="Google Shape;62;p15"/>
          <p:cNvSpPr txBox="1">
            <a:spLocks noGrp="1"/>
          </p:cNvSpPr>
          <p:nvPr>
            <p:ph type="sldNum" idx="12"/>
          </p:nvPr>
        </p:nvSpPr>
        <p:spPr>
          <a:xfrm>
            <a:off x="4484637" y="4905375"/>
            <a:ext cx="169964" cy="172897"/>
          </a:xfrm>
          <a:prstGeom prst="rect">
            <a:avLst/>
          </a:prstGeom>
          <a:noFill/>
          <a:ln>
            <a:noFill/>
          </a:ln>
        </p:spPr>
        <p:txBody>
          <a:bodyPr spcFirstLastPara="1" wrap="square" lIns="19050" tIns="19050" rIns="19050" bIns="19050" anchor="t" anchorCtr="0">
            <a:spAutoFit/>
          </a:bodyPr>
          <a:lstStyle>
            <a:lvl1pPr marL="0" marR="0" lvl="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
        <p:nvSpPr>
          <p:cNvPr id="63" name="Google Shape;63;p15"/>
          <p:cNvSpPr txBox="1">
            <a:spLocks noGrp="1"/>
          </p:cNvSpPr>
          <p:nvPr>
            <p:ph type="body" idx="1"/>
          </p:nvPr>
        </p:nvSpPr>
        <p:spPr>
          <a:xfrm>
            <a:off x="633413" y="1181100"/>
            <a:ext cx="7877175" cy="3486150"/>
          </a:xfrm>
          <a:prstGeom prst="rect">
            <a:avLst/>
          </a:prstGeom>
          <a:noFill/>
          <a:ln>
            <a:noFill/>
          </a:ln>
        </p:spPr>
        <p:txBody>
          <a:bodyPr spcFirstLastPara="1" wrap="square" lIns="19050" tIns="19050" rIns="19050" bIns="19050" anchor="ctr" anchorCtr="0">
            <a:normAutofit/>
          </a:bodyPr>
          <a:lstStyle>
            <a:lvl1pPr marL="457200" marR="0" lvl="0" indent="-381000" algn="l" rtl="0">
              <a:lnSpc>
                <a:spcPct val="100000"/>
              </a:lnSpc>
              <a:spcBef>
                <a:spcPts val="2200"/>
              </a:spcBef>
              <a:spcAft>
                <a:spcPts val="0"/>
              </a:spcAft>
              <a:buClr>
                <a:srgbClr val="000000"/>
              </a:buClr>
              <a:buSzPts val="2400"/>
              <a:buFont typeface="Helvetica Neue"/>
              <a:buChar char="•"/>
              <a:defRPr sz="2000" b="0" i="0" u="none" strike="noStrike" cap="none">
                <a:solidFill>
                  <a:srgbClr val="000000"/>
                </a:solidFill>
                <a:latin typeface="Helvetica Neue"/>
                <a:ea typeface="Helvetica Neue"/>
                <a:cs typeface="Helvetica Neue"/>
                <a:sym typeface="Helvetica Neue"/>
              </a:defRPr>
            </a:lvl1pPr>
            <a:lvl2pPr marL="914400" marR="0" lvl="1" indent="-381000" algn="l" rtl="0">
              <a:lnSpc>
                <a:spcPct val="100000"/>
              </a:lnSpc>
              <a:spcBef>
                <a:spcPts val="2200"/>
              </a:spcBef>
              <a:spcAft>
                <a:spcPts val="0"/>
              </a:spcAft>
              <a:buClr>
                <a:srgbClr val="000000"/>
              </a:buClr>
              <a:buSzPts val="2400"/>
              <a:buFont typeface="Helvetica Neue"/>
              <a:buChar char="•"/>
              <a:defRPr sz="2000" b="0" i="0" u="none" strike="noStrike" cap="none">
                <a:solidFill>
                  <a:srgbClr val="000000"/>
                </a:solidFill>
                <a:latin typeface="Helvetica Neue"/>
                <a:ea typeface="Helvetica Neue"/>
                <a:cs typeface="Helvetica Neue"/>
                <a:sym typeface="Helvetica Neue"/>
              </a:defRPr>
            </a:lvl2pPr>
            <a:lvl3pPr marL="1371600" marR="0" lvl="2" indent="-381000" algn="l" rtl="0">
              <a:lnSpc>
                <a:spcPct val="100000"/>
              </a:lnSpc>
              <a:spcBef>
                <a:spcPts val="2200"/>
              </a:spcBef>
              <a:spcAft>
                <a:spcPts val="0"/>
              </a:spcAft>
              <a:buClr>
                <a:srgbClr val="000000"/>
              </a:buClr>
              <a:buSzPts val="2400"/>
              <a:buFont typeface="Helvetica Neue"/>
              <a:buChar char="•"/>
              <a:defRPr sz="2000" b="0" i="0" u="none" strike="noStrike" cap="none">
                <a:solidFill>
                  <a:srgbClr val="000000"/>
                </a:solidFill>
                <a:latin typeface="Helvetica Neue"/>
                <a:ea typeface="Helvetica Neue"/>
                <a:cs typeface="Helvetica Neue"/>
                <a:sym typeface="Helvetica Neue"/>
              </a:defRPr>
            </a:lvl3pPr>
            <a:lvl4pPr marL="1828800" marR="0" lvl="3" indent="-381000" algn="l" rtl="0">
              <a:lnSpc>
                <a:spcPct val="100000"/>
              </a:lnSpc>
              <a:spcBef>
                <a:spcPts val="2200"/>
              </a:spcBef>
              <a:spcAft>
                <a:spcPts val="0"/>
              </a:spcAft>
              <a:buClr>
                <a:srgbClr val="000000"/>
              </a:buClr>
              <a:buSzPts val="2400"/>
              <a:buFont typeface="Helvetica Neue"/>
              <a:buChar char="•"/>
              <a:defRPr sz="2000" b="0" i="0" u="none" strike="noStrike" cap="none">
                <a:solidFill>
                  <a:srgbClr val="000000"/>
                </a:solidFill>
                <a:latin typeface="Helvetica Neue"/>
                <a:ea typeface="Helvetica Neue"/>
                <a:cs typeface="Helvetica Neue"/>
                <a:sym typeface="Helvetica Neue"/>
              </a:defRPr>
            </a:lvl4pPr>
            <a:lvl5pPr marL="2286000" marR="0" lvl="4" indent="-381000" algn="l" rtl="0">
              <a:lnSpc>
                <a:spcPct val="100000"/>
              </a:lnSpc>
              <a:spcBef>
                <a:spcPts val="2200"/>
              </a:spcBef>
              <a:spcAft>
                <a:spcPts val="0"/>
              </a:spcAft>
              <a:buClr>
                <a:srgbClr val="000000"/>
              </a:buClr>
              <a:buSzPts val="2400"/>
              <a:buFont typeface="Helvetica Neue"/>
              <a:buChar char="•"/>
              <a:defRPr sz="2000" b="0" i="0" u="none" strike="noStrike" cap="none">
                <a:solidFill>
                  <a:srgbClr val="000000"/>
                </a:solidFill>
                <a:latin typeface="Helvetica Neue"/>
                <a:ea typeface="Helvetica Neue"/>
                <a:cs typeface="Helvetica Neue"/>
                <a:sym typeface="Helvetica Neue"/>
              </a:defRPr>
            </a:lvl5pPr>
            <a:lvl6pPr marL="2743200" marR="0" lvl="5" indent="-381000" algn="l" rtl="0">
              <a:lnSpc>
                <a:spcPct val="100000"/>
              </a:lnSpc>
              <a:spcBef>
                <a:spcPts val="2200"/>
              </a:spcBef>
              <a:spcAft>
                <a:spcPts val="0"/>
              </a:spcAft>
              <a:buClr>
                <a:srgbClr val="000000"/>
              </a:buClr>
              <a:buSzPts val="24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3200400" marR="0" lvl="6" indent="-381000" algn="l" rtl="0">
              <a:lnSpc>
                <a:spcPct val="100000"/>
              </a:lnSpc>
              <a:spcBef>
                <a:spcPts val="2200"/>
              </a:spcBef>
              <a:spcAft>
                <a:spcPts val="0"/>
              </a:spcAft>
              <a:buClr>
                <a:srgbClr val="000000"/>
              </a:buClr>
              <a:buSzPts val="24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3657600" marR="0" lvl="7" indent="-381000" algn="l" rtl="0">
              <a:lnSpc>
                <a:spcPct val="100000"/>
              </a:lnSpc>
              <a:spcBef>
                <a:spcPts val="2200"/>
              </a:spcBef>
              <a:spcAft>
                <a:spcPts val="0"/>
              </a:spcAft>
              <a:buClr>
                <a:srgbClr val="000000"/>
              </a:buClr>
              <a:buSzPts val="24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4114800" marR="0" lvl="8" indent="-381000" algn="l" rtl="0">
              <a:lnSpc>
                <a:spcPct val="100000"/>
              </a:lnSpc>
              <a:spcBef>
                <a:spcPts val="2200"/>
              </a:spcBef>
              <a:spcAft>
                <a:spcPts val="0"/>
              </a:spcAft>
              <a:buClr>
                <a:srgbClr val="000000"/>
              </a:buClr>
              <a:buSzPts val="24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github.com/multixscale/WP_1_5/issues/21" TargetMode="External"/><Relationship Id="rId3" Type="http://schemas.openxmlformats.org/officeDocument/2006/relationships/hyperlink" Target="https://github.com/multixscale/WP_1_5/issues/16" TargetMode="External"/><Relationship Id="rId7" Type="http://schemas.openxmlformats.org/officeDocument/2006/relationships/hyperlink" Target="https://github.com/multixscale/WP_1_5/issues/9"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s://github.com/multixscale/WP_1_5/issues/20" TargetMode="External"/><Relationship Id="rId5" Type="http://schemas.openxmlformats.org/officeDocument/2006/relationships/hyperlink" Target="https://github.com/multixscale/WP_1_5/issues/18" TargetMode="External"/><Relationship Id="rId10" Type="http://schemas.openxmlformats.org/officeDocument/2006/relationships/image" Target="../media/image3.png"/><Relationship Id="rId4" Type="http://schemas.openxmlformats.org/officeDocument/2006/relationships/hyperlink" Target="https://github.com/multixscale/WP_1_5/issues/30" TargetMode="External"/><Relationship Id="rId9" Type="http://schemas.openxmlformats.org/officeDocument/2006/relationships/hyperlink" Target="https://github.com/multixscale/WP_1_5/issues/1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hyperlink" Target="https://github.com/multixscale/WP_1_5/issues/28" TargetMode="External"/><Relationship Id="rId3" Type="http://schemas.openxmlformats.org/officeDocument/2006/relationships/hyperlink" Target="https://github.com/multixscale/WP_1_5/issues/24" TargetMode="External"/><Relationship Id="rId7" Type="http://schemas.openxmlformats.org/officeDocument/2006/relationships/hyperlink" Target="https://github.com/multixscale/WP_1_5/issues/27"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s://github.com/multixscale/WP_1_5/issues/34" TargetMode="External"/><Relationship Id="rId5" Type="http://schemas.openxmlformats.org/officeDocument/2006/relationships/hyperlink" Target="https://github.com/multixscale/WP_1_5/issues/26" TargetMode="External"/><Relationship Id="rId4" Type="http://schemas.openxmlformats.org/officeDocument/2006/relationships/hyperlink" Target="https://github.com/multixscale/WP_1_5/issues/25" TargetMode="Externa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hyperlink" Target="https://github.com/multixscale/WP_1_5/issues/10" TargetMode="External"/><Relationship Id="rId3" Type="http://schemas.openxmlformats.org/officeDocument/2006/relationships/hyperlink" Target="https://github.com/multixscale/WP_1_5/issues/35" TargetMode="External"/><Relationship Id="rId7" Type="http://schemas.openxmlformats.org/officeDocument/2006/relationships/hyperlink" Target="https://github.com/multixscale/WP_1_5/issues/39"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github.com/multixscale/WP_1_5/issues/38" TargetMode="External"/><Relationship Id="rId5" Type="http://schemas.openxmlformats.org/officeDocument/2006/relationships/hyperlink" Target="https://github.com/multixscale/WP_1_5/issues/49" TargetMode="External"/><Relationship Id="rId10" Type="http://schemas.openxmlformats.org/officeDocument/2006/relationships/image" Target="../media/image3.png"/><Relationship Id="rId4" Type="http://schemas.openxmlformats.org/officeDocument/2006/relationships/hyperlink" Target="https://github.com/multixscale/WP_1_5/issues/36" TargetMode="External"/><Relationship Id="rId9" Type="http://schemas.openxmlformats.org/officeDocument/2006/relationships/hyperlink" Target="https://github.com/multixscale/WP_1_5/issues/4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github.com/multixscale/WP_1_5/issues/48" TargetMode="External"/><Relationship Id="rId3" Type="http://schemas.openxmlformats.org/officeDocument/2006/relationships/hyperlink" Target="https://github.com/multixscale/WP_1_5/issues/41" TargetMode="External"/><Relationship Id="rId7" Type="http://schemas.openxmlformats.org/officeDocument/2006/relationships/hyperlink" Target="https://github.com/multixscale/WP_1_5/issues/47" TargetMode="External"/><Relationship Id="rId12" Type="http://schemas.openxmlformats.org/officeDocument/2006/relationships/hyperlink" Target="https://github.com/multixscale/WP_1_5/issues/44"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github.com/multixscale/WP_1_5/issues/46" TargetMode="External"/><Relationship Id="rId11" Type="http://schemas.openxmlformats.org/officeDocument/2006/relationships/hyperlink" Target="https://github.com/multixscale/WP_1_5/issues/43" TargetMode="External"/><Relationship Id="rId5" Type="http://schemas.openxmlformats.org/officeDocument/2006/relationships/hyperlink" Target="https://github.com/multixscale/WP_1_5/issues/45" TargetMode="External"/><Relationship Id="rId10" Type="http://schemas.openxmlformats.org/officeDocument/2006/relationships/hyperlink" Target="https://github.com/multixscale/WP_1_5/issues/42" TargetMode="External"/><Relationship Id="rId4" Type="http://schemas.openxmlformats.org/officeDocument/2006/relationships/hyperlink" Target="https://github.com/multixscale/WP_1_5/issues/23" TargetMode="Externa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eessi.github.io/docs"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hyperlink" Target="https://hpckp.org/annual-meeting" TargetMode="External"/><Relationship Id="rId4" Type="http://schemas.openxmlformats.org/officeDocument/2006/relationships/hyperlink" Target="https://github.com/EESSI/eessi-demo"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0.xml"/><Relationship Id="rId16"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11.png"/><Relationship Id="rId11" Type="http://schemas.openxmlformats.org/officeDocument/2006/relationships/image" Target="../media/image22.png"/><Relationship Id="rId5" Type="http://schemas.openxmlformats.org/officeDocument/2006/relationships/hyperlink" Target="https://www.flaticon.com/authors/smashicons" TargetMode="External"/><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 Id="rId14" Type="http://schemas.openxmlformats.org/officeDocument/2006/relationships/hyperlink" Target="https://cvmfs.readthedocs.i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0.xml"/><Relationship Id="rId5" Type="http://schemas.openxmlformats.org/officeDocument/2006/relationships/image" Target="../media/image25.png"/><Relationship Id="rId4" Type="http://schemas.openxmlformats.org/officeDocument/2006/relationships/hyperlink" Target="https://doi.org/10.1002/spe.307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essi.github.io/docs/using_eessi/eessi_demos" TargetMode="External"/><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hyperlink" Target="https://www.multixscale.eu" TargetMode="External"/><Relationship Id="rId21" Type="http://schemas.openxmlformats.org/officeDocument/2006/relationships/image" Target="../media/image1.jpg"/><Relationship Id="rId7" Type="http://schemas.openxmlformats.org/officeDocument/2006/relationships/image" Target="../media/image28.png"/><Relationship Id="rId12" Type="http://schemas.openxmlformats.org/officeDocument/2006/relationships/image" Target="../media/image33.jpg"/><Relationship Id="rId17" Type="http://schemas.openxmlformats.org/officeDocument/2006/relationships/image" Target="../media/image38.png"/><Relationship Id="rId2" Type="http://schemas.openxmlformats.org/officeDocument/2006/relationships/notesSlide" Target="../notesSlides/notesSlide24.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3.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hyperlink" Target="https://twitter.com/MultiXscale" TargetMode="External"/><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github.com/multixscale/WP_1_5/issues" TargetMode="External"/><Relationship Id="rId3" Type="http://schemas.openxmlformats.org/officeDocument/2006/relationships/image" Target="../media/image3.png"/><Relationship Id="rId7" Type="http://schemas.openxmlformats.org/officeDocument/2006/relationships/hyperlink" Target="https://github.com/orgs/multixscale/projects/1/views/13"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hyperlink" Target="https://github.com/orgs/multixscale/projects/1/views/9" TargetMode="External"/><Relationship Id="rId5" Type="http://schemas.openxmlformats.org/officeDocument/2006/relationships/hyperlink" Target="https://github.com/orgs/multixscale/projects/1" TargetMode="External"/><Relationship Id="rId4" Type="http://schemas.openxmlformats.org/officeDocument/2006/relationships/hyperlink" Target="https://github.com/multixscale/meetings/wik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hyperlink" Target="https://github.com/multixscale/WP_1_5/issues/2" TargetMode="External"/><Relationship Id="rId3" Type="http://schemas.openxmlformats.org/officeDocument/2006/relationships/hyperlink" Target="https://github.com/multixscale/WP_1_5/issues/12" TargetMode="External"/><Relationship Id="rId7" Type="http://schemas.openxmlformats.org/officeDocument/2006/relationships/hyperlink" Target="https://github.com/multixscale/WP_1_5/issues/4"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s://github.com/multixscale/WP_1_5/issues/15" TargetMode="External"/><Relationship Id="rId11" Type="http://schemas.openxmlformats.org/officeDocument/2006/relationships/image" Target="../media/image3.png"/><Relationship Id="rId5" Type="http://schemas.openxmlformats.org/officeDocument/2006/relationships/hyperlink" Target="https://github.com/multixscale/WP_1_5/issues/1" TargetMode="External"/><Relationship Id="rId10" Type="http://schemas.openxmlformats.org/officeDocument/2006/relationships/hyperlink" Target="https://github.com/multixscale/WP_1_5/issues/7" TargetMode="External"/><Relationship Id="rId4" Type="http://schemas.openxmlformats.org/officeDocument/2006/relationships/hyperlink" Target="https://github.com/multixscale/WP_1_5/issues/14" TargetMode="External"/><Relationship Id="rId9" Type="http://schemas.openxmlformats.org/officeDocument/2006/relationships/hyperlink" Target="https://github.com/multixscale/WP_1_5/issues/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multixscale/WP_1_5/issues/32"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hyperlink" Target="https://github.com/multixscale/WP_1_5/issues/33" TargetMode="External"/><Relationship Id="rId4" Type="http://schemas.openxmlformats.org/officeDocument/2006/relationships/hyperlink" Target="https://github.com/multixscale/WP_1_5/issues/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4"/>
          <p:cNvSpPr txBox="1">
            <a:spLocks noGrp="1"/>
          </p:cNvSpPr>
          <p:nvPr>
            <p:ph type="body" idx="1"/>
          </p:nvPr>
        </p:nvSpPr>
        <p:spPr>
          <a:xfrm>
            <a:off x="666750" y="2848325"/>
            <a:ext cx="7810500" cy="2079000"/>
          </a:xfrm>
          <a:prstGeom prst="rect">
            <a:avLst/>
          </a:prstGeom>
          <a:noFill/>
          <a:ln>
            <a:noFill/>
          </a:ln>
        </p:spPr>
        <p:txBody>
          <a:bodyPr spcFirstLastPara="1" wrap="square" lIns="19050" tIns="19050" rIns="19050" bIns="19050" anchor="t" anchorCtr="0">
            <a:noAutofit/>
          </a:bodyPr>
          <a:lstStyle/>
          <a:p>
            <a:pPr marL="0" lvl="0" indent="0" algn="ctr" rtl="0">
              <a:lnSpc>
                <a:spcPct val="150000"/>
              </a:lnSpc>
              <a:spcBef>
                <a:spcPts val="0"/>
              </a:spcBef>
              <a:spcAft>
                <a:spcPts val="0"/>
              </a:spcAft>
              <a:buClr>
                <a:srgbClr val="1F426B"/>
              </a:buClr>
              <a:buSzPts val="1100"/>
              <a:buFont typeface="Helvetica Neue"/>
              <a:buNone/>
            </a:pPr>
            <a:r>
              <a:rPr lang="en" sz="1100" b="1">
                <a:solidFill>
                  <a:srgbClr val="1F426B"/>
                </a:solidFill>
              </a:rPr>
              <a:t>EuroHPC Centre of Excellence</a:t>
            </a:r>
            <a:endParaRPr/>
          </a:p>
          <a:p>
            <a:pPr marL="0" lvl="0" indent="0" algn="ctr" rtl="0">
              <a:lnSpc>
                <a:spcPct val="150000"/>
              </a:lnSpc>
              <a:spcBef>
                <a:spcPts val="0"/>
              </a:spcBef>
              <a:spcAft>
                <a:spcPts val="0"/>
              </a:spcAft>
              <a:buClr>
                <a:srgbClr val="24586A"/>
              </a:buClr>
              <a:buSzPts val="1100"/>
              <a:buFont typeface="Helvetica Neue"/>
              <a:buNone/>
            </a:pPr>
            <a:endParaRPr sz="1100" b="1">
              <a:solidFill>
                <a:srgbClr val="1F426B"/>
              </a:solidFill>
            </a:endParaRPr>
          </a:p>
          <a:p>
            <a:pPr marL="0" lvl="0" indent="0" algn="ctr" rtl="0">
              <a:lnSpc>
                <a:spcPct val="150000"/>
              </a:lnSpc>
              <a:spcBef>
                <a:spcPts val="0"/>
              </a:spcBef>
              <a:spcAft>
                <a:spcPts val="0"/>
              </a:spcAft>
              <a:buClr>
                <a:srgbClr val="1F426B"/>
              </a:buClr>
              <a:buSzPts val="1400"/>
              <a:buFont typeface="Helvetica Neue"/>
              <a:buNone/>
            </a:pPr>
            <a:r>
              <a:rPr lang="en" sz="1400" b="1">
                <a:solidFill>
                  <a:srgbClr val="1F426B"/>
                </a:solidFill>
              </a:rPr>
              <a:t>MultiXscale kickoff meeting - Overview of technical work packages (WP1, WP5, WP6)</a:t>
            </a:r>
            <a:br>
              <a:rPr lang="en" sz="1400" b="1">
                <a:solidFill>
                  <a:srgbClr val="1F426B"/>
                </a:solidFill>
              </a:rPr>
            </a:br>
            <a:r>
              <a:rPr lang="en" sz="1200" i="1">
                <a:solidFill>
                  <a:srgbClr val="1F426B"/>
                </a:solidFill>
              </a:rPr>
              <a:t>Caspar van Leeuwen (SURF) - lead WP1</a:t>
            </a:r>
            <a:endParaRPr sz="1200" i="1">
              <a:solidFill>
                <a:srgbClr val="1F426B"/>
              </a:solidFill>
            </a:endParaRPr>
          </a:p>
          <a:p>
            <a:pPr marL="0" lvl="0" indent="0" algn="ctr" rtl="0">
              <a:lnSpc>
                <a:spcPct val="150000"/>
              </a:lnSpc>
              <a:spcBef>
                <a:spcPts val="0"/>
              </a:spcBef>
              <a:spcAft>
                <a:spcPts val="0"/>
              </a:spcAft>
              <a:buClr>
                <a:schemeClr val="dk1"/>
              </a:buClr>
              <a:buSzPts val="1100"/>
              <a:buFont typeface="Arial"/>
              <a:buNone/>
            </a:pPr>
            <a:r>
              <a:rPr lang="en" sz="1200" i="1">
                <a:solidFill>
                  <a:srgbClr val="1F426B"/>
                </a:solidFill>
              </a:rPr>
              <a:t>Kenneth Hoste (Ghent University) - lead WP5</a:t>
            </a:r>
            <a:endParaRPr sz="1200" i="1">
              <a:solidFill>
                <a:srgbClr val="1F426B"/>
              </a:solidFill>
            </a:endParaRPr>
          </a:p>
          <a:p>
            <a:pPr marL="0" lvl="0" indent="0" algn="ctr" rtl="0">
              <a:lnSpc>
                <a:spcPct val="150000"/>
              </a:lnSpc>
              <a:spcBef>
                <a:spcPts val="0"/>
              </a:spcBef>
              <a:spcAft>
                <a:spcPts val="0"/>
              </a:spcAft>
              <a:buClr>
                <a:srgbClr val="1F426B"/>
              </a:buClr>
              <a:buSzPts val="1400"/>
              <a:buFont typeface="Helvetica Neue"/>
              <a:buNone/>
            </a:pPr>
            <a:r>
              <a:rPr lang="en" sz="1200" i="1">
                <a:solidFill>
                  <a:srgbClr val="1F426B"/>
                </a:solidFill>
              </a:rPr>
              <a:t>Alan O’Cais (University of Barcelona) - lead WP6</a:t>
            </a:r>
            <a:endParaRPr sz="1000" i="1">
              <a:solidFill>
                <a:srgbClr val="1F426B"/>
              </a:solidFill>
            </a:endParaRPr>
          </a:p>
          <a:p>
            <a:pPr marL="0" lvl="0" indent="0" algn="r" rtl="0">
              <a:lnSpc>
                <a:spcPct val="150000"/>
              </a:lnSpc>
              <a:spcBef>
                <a:spcPts val="0"/>
              </a:spcBef>
              <a:spcAft>
                <a:spcPts val="0"/>
              </a:spcAft>
              <a:buClr>
                <a:srgbClr val="1F426B"/>
              </a:buClr>
              <a:buSzPts val="1200"/>
              <a:buFont typeface="Helvetica Neue"/>
              <a:buNone/>
            </a:pPr>
            <a:r>
              <a:rPr lang="en" sz="1200" b="1">
                <a:solidFill>
                  <a:srgbClr val="1F426B"/>
                </a:solidFill>
              </a:rPr>
              <a:t>23 March 2023</a:t>
            </a:r>
            <a:endParaRPr sz="1200" b="1">
              <a:solidFill>
                <a:srgbClr val="1F426B"/>
              </a:solidFill>
            </a:endParaRPr>
          </a:p>
        </p:txBody>
      </p:sp>
      <p:grpSp>
        <p:nvGrpSpPr>
          <p:cNvPr id="137" name="Google Shape;137;p34"/>
          <p:cNvGrpSpPr/>
          <p:nvPr/>
        </p:nvGrpSpPr>
        <p:grpSpPr>
          <a:xfrm>
            <a:off x="1783220" y="200436"/>
            <a:ext cx="5578069" cy="2810280"/>
            <a:chOff x="3124200" y="1205865"/>
            <a:chExt cx="5943600" cy="2972897"/>
          </a:xfrm>
        </p:grpSpPr>
        <p:pic>
          <p:nvPicPr>
            <p:cNvPr id="138" name="Google Shape;138;p34"/>
            <p:cNvPicPr preferRelativeResize="0"/>
            <p:nvPr/>
          </p:nvPicPr>
          <p:blipFill rotWithShape="1">
            <a:blip r:embed="rId3">
              <a:alphaModFix/>
            </a:blip>
            <a:srcRect/>
            <a:stretch/>
          </p:blipFill>
          <p:spPr>
            <a:xfrm>
              <a:off x="3124200" y="3199477"/>
              <a:ext cx="3359727" cy="704272"/>
            </a:xfrm>
            <a:prstGeom prst="rect">
              <a:avLst/>
            </a:prstGeom>
            <a:noFill/>
            <a:ln>
              <a:noFill/>
            </a:ln>
          </p:spPr>
        </p:pic>
        <p:pic>
          <p:nvPicPr>
            <p:cNvPr id="139" name="Google Shape;139;p34"/>
            <p:cNvPicPr preferRelativeResize="0"/>
            <p:nvPr/>
          </p:nvPicPr>
          <p:blipFill rotWithShape="1">
            <a:blip r:embed="rId4">
              <a:alphaModFix/>
            </a:blip>
            <a:srcRect/>
            <a:stretch/>
          </p:blipFill>
          <p:spPr>
            <a:xfrm>
              <a:off x="6636327" y="2924464"/>
              <a:ext cx="2431473" cy="1254298"/>
            </a:xfrm>
            <a:prstGeom prst="rect">
              <a:avLst/>
            </a:prstGeom>
            <a:noFill/>
            <a:ln>
              <a:noFill/>
            </a:ln>
          </p:spPr>
        </p:pic>
        <p:pic>
          <p:nvPicPr>
            <p:cNvPr id="140" name="Google Shape;140;p34"/>
            <p:cNvPicPr preferRelativeResize="0"/>
            <p:nvPr/>
          </p:nvPicPr>
          <p:blipFill rotWithShape="1">
            <a:blip r:embed="rId5">
              <a:alphaModFix/>
            </a:blip>
            <a:srcRect/>
            <a:stretch/>
          </p:blipFill>
          <p:spPr>
            <a:xfrm>
              <a:off x="3124200" y="1205865"/>
              <a:ext cx="5943600" cy="1882775"/>
            </a:xfrm>
            <a:prstGeom prst="rect">
              <a:avLst/>
            </a:prstGeom>
            <a:noFill/>
            <a:ln>
              <a:noFill/>
            </a:ln>
          </p:spPr>
        </p:pic>
      </p:grpSp>
      <p:sp>
        <p:nvSpPr>
          <p:cNvPr id="141" name="Google Shape;141;p34"/>
          <p:cNvSpPr txBox="1"/>
          <p:nvPr/>
        </p:nvSpPr>
        <p:spPr>
          <a:xfrm>
            <a:off x="415050" y="4786325"/>
            <a:ext cx="8313900" cy="2541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800"/>
              <a:buFont typeface="Helvetica Neue"/>
              <a:buNone/>
            </a:pPr>
            <a:r>
              <a:rPr lang="en" sz="700" i="1" u="none" strike="noStrike" cap="none">
                <a:solidFill>
                  <a:srgbClr val="000000"/>
                </a:solidFill>
                <a:latin typeface="Helvetica Neue"/>
                <a:ea typeface="Helvetica Neue"/>
                <a:cs typeface="Helvetica Neue"/>
                <a:sym typeface="Helvetica Neue"/>
              </a:rPr>
              <a:t>Funded by the European Union. Views and opinions expressed are however those of the author(s) only and do not necessarily reflect those of the European Union orthe European High Performance Computing</a:t>
            </a:r>
            <a:br>
              <a:rPr lang="en" sz="700" i="1">
                <a:latin typeface="Helvetica Neue"/>
                <a:ea typeface="Helvetica Neue"/>
                <a:cs typeface="Helvetica Neue"/>
                <a:sym typeface="Helvetica Neue"/>
              </a:rPr>
            </a:br>
            <a:r>
              <a:rPr lang="en" sz="700" i="1" u="none" strike="noStrike" cap="none">
                <a:solidFill>
                  <a:srgbClr val="000000"/>
                </a:solidFill>
                <a:latin typeface="Helvetica Neue"/>
                <a:ea typeface="Helvetica Neue"/>
                <a:cs typeface="Helvetica Neue"/>
                <a:sym typeface="Helvetica Neue"/>
              </a:rPr>
              <a:t>Joint Undertaking (JU) and countries participating in the project. Neither the European Union nor the granting authority can be held responsible for them.</a:t>
            </a:r>
            <a:endParaRPr sz="4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p:nvPr/>
        </p:nvSpPr>
        <p:spPr>
          <a:xfrm>
            <a:off x="486032" y="831547"/>
            <a:ext cx="8362322" cy="3818400"/>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0"/>
              </a:spcBef>
              <a:spcAft>
                <a:spcPts val="1000"/>
              </a:spcAft>
              <a:buNone/>
            </a:pPr>
            <a:r>
              <a:rPr lang="en-GB" sz="1700" b="1" dirty="0">
                <a:solidFill>
                  <a:srgbClr val="1F426B"/>
                </a:solidFill>
                <a:latin typeface="Helvetica Neue"/>
                <a:ea typeface="Helvetica Neue"/>
                <a:cs typeface="Helvetica Neue"/>
                <a:sym typeface="Helvetica Neue"/>
              </a:rPr>
              <a:t>Summary: Create a test suite for EESSI</a:t>
            </a:r>
          </a:p>
          <a:p>
            <a:pPr marL="635000" marR="0" lvl="0" indent="-177800" rtl="0">
              <a:lnSpc>
                <a:spcPct val="170000"/>
              </a:lnSpc>
              <a:spcBef>
                <a:spcPts val="0"/>
              </a:spcBef>
              <a:spcAft>
                <a:spcPts val="0"/>
              </a:spcAft>
              <a:buClr>
                <a:srgbClr val="1F426B"/>
              </a:buClr>
              <a:buSzPts val="1800"/>
              <a:buChar char="•"/>
            </a:pPr>
            <a:r>
              <a:rPr lang="en-GB" sz="1600" b="0" i="0" u="none" strike="noStrike" cap="none" dirty="0">
                <a:solidFill>
                  <a:srgbClr val="1F426B"/>
                </a:solidFill>
                <a:latin typeface="Helvetica Neue"/>
                <a:ea typeface="Helvetica Neue"/>
                <a:cs typeface="Helvetica Neue"/>
                <a:sym typeface="Helvetica Neue"/>
              </a:rPr>
              <a:t>Create blueprint for portable test (ongoing with GROMACS) [</a:t>
            </a:r>
            <a:r>
              <a:rPr lang="en-GB" sz="1600" u="sng" dirty="0">
                <a:solidFill>
                  <a:srgbClr val="50B0A8"/>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#16</a:t>
            </a:r>
            <a:r>
              <a:rPr lang="en-GB" sz="1600" b="0" i="0" u="none" strike="noStrike" cap="none" dirty="0">
                <a:solidFill>
                  <a:srgbClr val="1F426B"/>
                </a:solidFill>
                <a:latin typeface="Helvetica Neue"/>
                <a:ea typeface="Helvetica Neue"/>
                <a:cs typeface="Helvetica Neue"/>
                <a:sym typeface="Helvetica Neue"/>
              </a:rPr>
              <a:t>]</a:t>
            </a:r>
          </a:p>
          <a:p>
            <a:pPr marL="635000" marR="0" lvl="0" indent="-177800" algn="l" rtl="0">
              <a:lnSpc>
                <a:spcPct val="170000"/>
              </a:lnSpc>
              <a:spcBef>
                <a:spcPts val="0"/>
              </a:spcBef>
              <a:spcAft>
                <a:spcPts val="0"/>
              </a:spcAft>
              <a:buClr>
                <a:srgbClr val="1F426B"/>
              </a:buClr>
              <a:buSzPts val="1800"/>
              <a:buChar char="•"/>
            </a:pPr>
            <a:r>
              <a:rPr lang="en-GB" sz="1600" b="0" i="0" u="none" strike="noStrike" cap="none" dirty="0">
                <a:solidFill>
                  <a:srgbClr val="1F426B"/>
                </a:solidFill>
                <a:latin typeface="Helvetica Neue"/>
                <a:ea typeface="Helvetica Neue"/>
                <a:cs typeface="Helvetica Neue"/>
                <a:sym typeface="Helvetica Neue"/>
              </a:rPr>
              <a:t>Implement low level tests (ongoing) [</a:t>
            </a:r>
            <a:r>
              <a:rPr lang="en-GB" sz="1600" u="sng" dirty="0">
                <a:solidFill>
                  <a:srgbClr val="50B0A8"/>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#30</a:t>
            </a:r>
            <a:r>
              <a:rPr lang="en-GB" sz="1600" b="0" i="0" u="none" strike="noStrike" cap="none" dirty="0">
                <a:solidFill>
                  <a:srgbClr val="1F426B"/>
                </a:solidFill>
                <a:latin typeface="Helvetica Neue"/>
                <a:ea typeface="Helvetica Neue"/>
                <a:cs typeface="Helvetica Neue"/>
                <a:sym typeface="Helvetica Neue"/>
              </a:rPr>
              <a:t>]</a:t>
            </a:r>
          </a:p>
          <a:p>
            <a:pPr marL="635000" marR="0" lvl="0" indent="-177800" algn="l" rtl="0">
              <a:lnSpc>
                <a:spcPct val="170000"/>
              </a:lnSpc>
              <a:spcBef>
                <a:spcPts val="0"/>
              </a:spcBef>
              <a:spcAft>
                <a:spcPts val="0"/>
              </a:spcAft>
              <a:buClr>
                <a:srgbClr val="1F426B"/>
              </a:buClr>
              <a:buSzPts val="1800"/>
              <a:buChar char="•"/>
            </a:pPr>
            <a:r>
              <a:rPr lang="en-GB" sz="1600" b="0" i="0" u="none" strike="noStrike" cap="none" dirty="0">
                <a:solidFill>
                  <a:srgbClr val="1F426B"/>
                </a:solidFill>
                <a:latin typeface="Helvetica Neue"/>
                <a:ea typeface="Helvetica Neue"/>
                <a:cs typeface="Helvetica Neue"/>
                <a:sym typeface="Helvetica Neue"/>
              </a:rPr>
              <a:t>Implement tests for WP2, WP3, WP4 software (to start) [</a:t>
            </a:r>
            <a:r>
              <a:rPr lang="en-GB" sz="1600" u="sng" dirty="0">
                <a:solidFill>
                  <a:srgbClr val="50B0A8"/>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#18 </a:t>
            </a:r>
            <a:r>
              <a:rPr lang="en-GB" sz="1600" b="0" i="0" u="none" strike="noStrike" cap="none" dirty="0">
                <a:solidFill>
                  <a:srgbClr val="1F426B"/>
                </a:solidFill>
                <a:latin typeface="Helvetica Neue"/>
                <a:ea typeface="Helvetica Neue"/>
                <a:cs typeface="Helvetica Neue"/>
                <a:sym typeface="Helvetica Neue"/>
              </a:rPr>
              <a:t>,</a:t>
            </a:r>
            <a:r>
              <a:rPr lang="en-GB" sz="1600" u="sng" dirty="0">
                <a:solidFill>
                  <a:srgbClr val="50B0A8"/>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#20</a:t>
            </a:r>
            <a:r>
              <a:rPr lang="en-GB" sz="1600" b="0" i="0" u="none" strike="noStrike" cap="none" dirty="0">
                <a:solidFill>
                  <a:srgbClr val="1F426B"/>
                </a:solidFill>
                <a:latin typeface="Helvetica Neue"/>
                <a:ea typeface="Helvetica Neue"/>
                <a:cs typeface="Helvetica Neue"/>
                <a:sym typeface="Helvetica Neue"/>
              </a:rPr>
              <a:t>]</a:t>
            </a:r>
          </a:p>
          <a:p>
            <a:pPr marL="635000" marR="0" lvl="0" indent="-177800" rtl="0">
              <a:lnSpc>
                <a:spcPct val="170000"/>
              </a:lnSpc>
              <a:spcBef>
                <a:spcPts val="0"/>
              </a:spcBef>
              <a:spcAft>
                <a:spcPts val="0"/>
              </a:spcAft>
              <a:buClr>
                <a:srgbClr val="1F426B"/>
              </a:buClr>
              <a:buSzPts val="1800"/>
              <a:buChar char="•"/>
            </a:pPr>
            <a:r>
              <a:rPr lang="en-GB" sz="1600" b="0" i="0" u="none" strike="noStrike" cap="none" dirty="0">
                <a:solidFill>
                  <a:srgbClr val="1F426B"/>
                </a:solidFill>
                <a:latin typeface="Helvetica Neue"/>
                <a:ea typeface="Helvetica Neue"/>
                <a:cs typeface="Helvetica Neue"/>
                <a:sym typeface="Helvetica Neue"/>
              </a:rPr>
              <a:t>Collect &amp; visualize performance metrics (to start) [</a:t>
            </a:r>
            <a:r>
              <a:rPr lang="en-GB" sz="1600" u="sng" dirty="0">
                <a:solidFill>
                  <a:srgbClr val="50B0A8"/>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#9</a:t>
            </a:r>
            <a:r>
              <a:rPr lang="en-GB" sz="1600" b="0" i="0" u="none" strike="noStrike" cap="none" dirty="0">
                <a:solidFill>
                  <a:srgbClr val="1F426B"/>
                </a:solidFill>
                <a:latin typeface="Helvetica Neue"/>
                <a:ea typeface="Helvetica Neue"/>
                <a:cs typeface="Helvetica Neue"/>
                <a:sym typeface="Helvetica Neue"/>
              </a:rPr>
              <a:t>]</a:t>
            </a:r>
          </a:p>
          <a:p>
            <a:pPr marL="635000" marR="0" lvl="0" indent="-177800" algn="l" rtl="0">
              <a:lnSpc>
                <a:spcPct val="170000"/>
              </a:lnSpc>
              <a:spcBef>
                <a:spcPts val="0"/>
              </a:spcBef>
              <a:spcAft>
                <a:spcPts val="0"/>
              </a:spcAft>
              <a:buClr>
                <a:srgbClr val="1F426B"/>
              </a:buClr>
              <a:buSzPts val="1800"/>
              <a:buChar char="•"/>
            </a:pPr>
            <a:r>
              <a:rPr lang="en-GB" sz="1600" b="0" i="0" u="none" strike="noStrike" cap="none" dirty="0">
                <a:solidFill>
                  <a:srgbClr val="1F426B"/>
                </a:solidFill>
                <a:latin typeface="Helvetica Neue"/>
                <a:ea typeface="Helvetica Neue"/>
                <a:cs typeface="Helvetica Neue"/>
                <a:sym typeface="Helvetica Neue"/>
              </a:rPr>
              <a:t>Support WP2, WP3, WP4 in using EESSI in CI (to start) [</a:t>
            </a:r>
            <a:r>
              <a:rPr lang="en-GB" sz="1600" u="sng" dirty="0">
                <a:solidFill>
                  <a:srgbClr val="50B0A8"/>
                </a:solidFill>
                <a:latin typeface="Helvetica Neue"/>
                <a:ea typeface="Helvetica Neue"/>
                <a:cs typeface="Helvetica Neue"/>
                <a:sym typeface="Helvetica Neue"/>
                <a:hlinkClick r:id="rId8">
                  <a:extLst>
                    <a:ext uri="{A12FA001-AC4F-418D-AE19-62706E023703}">
                      <ahyp:hlinkClr xmlns:ahyp="http://schemas.microsoft.com/office/drawing/2018/hyperlinkcolor" val="tx"/>
                    </a:ext>
                  </a:extLst>
                </a:hlinkClick>
              </a:rPr>
              <a:t>#21</a:t>
            </a:r>
            <a:r>
              <a:rPr lang="en-GB" sz="1600" b="0" i="0" u="none" strike="noStrike" cap="none" dirty="0">
                <a:solidFill>
                  <a:srgbClr val="1F426B"/>
                </a:solidFill>
                <a:latin typeface="Helvetica Neue"/>
                <a:ea typeface="Helvetica Neue"/>
                <a:cs typeface="Helvetica Neue"/>
                <a:sym typeface="Helvetica Neue"/>
              </a:rPr>
              <a:t>]</a:t>
            </a:r>
          </a:p>
          <a:p>
            <a:pPr marL="635000" marR="0" lvl="0" indent="-177800" rtl="0">
              <a:lnSpc>
                <a:spcPct val="170000"/>
              </a:lnSpc>
              <a:spcBef>
                <a:spcPts val="0"/>
              </a:spcBef>
              <a:spcAft>
                <a:spcPts val="0"/>
              </a:spcAft>
              <a:buClr>
                <a:srgbClr val="1F426B"/>
              </a:buClr>
              <a:buSzPts val="1800"/>
              <a:buChar char="•"/>
            </a:pPr>
            <a:r>
              <a:rPr lang="en-GB" sz="1600" b="0" i="0" u="none" strike="noStrike" cap="none" dirty="0">
                <a:solidFill>
                  <a:srgbClr val="1F426B"/>
                </a:solidFill>
                <a:latin typeface="Helvetica Neue"/>
                <a:ea typeface="Helvetica Neue"/>
                <a:cs typeface="Helvetica Neue"/>
                <a:sym typeface="Helvetica Neue"/>
              </a:rPr>
              <a:t>Explore solutions for ‘portable’ performance monitoring (to start) [</a:t>
            </a:r>
            <a:r>
              <a:rPr lang="en-GB" sz="1600" u="sng" dirty="0">
                <a:solidFill>
                  <a:srgbClr val="50B0A8"/>
                </a:solidFill>
                <a:latin typeface="Helvetica Neue"/>
                <a:ea typeface="Helvetica Neue"/>
                <a:cs typeface="Helvetica Neue"/>
                <a:sym typeface="Helvetica Neue"/>
                <a:hlinkClick r:id="rId9">
                  <a:extLst>
                    <a:ext uri="{A12FA001-AC4F-418D-AE19-62706E023703}">
                      <ahyp:hlinkClr xmlns:ahyp="http://schemas.microsoft.com/office/drawing/2018/hyperlinkcolor" val="tx"/>
                    </a:ext>
                  </a:extLst>
                </a:hlinkClick>
              </a:rPr>
              <a:t>#17</a:t>
            </a:r>
            <a:r>
              <a:rPr lang="en-GB" sz="1600" b="0" i="0" u="none" strike="noStrike" cap="none" dirty="0">
                <a:solidFill>
                  <a:srgbClr val="1F426B"/>
                </a:solidFill>
                <a:latin typeface="Helvetica Neue"/>
                <a:ea typeface="Helvetica Neue"/>
                <a:cs typeface="Helvetica Neue"/>
                <a:sym typeface="Helvetica Neue"/>
              </a:rPr>
              <a:t>]</a:t>
            </a:r>
            <a:br>
              <a:rPr lang="en-GB" sz="1600" b="0" i="0" u="none" strike="noStrike" cap="none" dirty="0">
                <a:solidFill>
                  <a:srgbClr val="1F426B"/>
                </a:solidFill>
                <a:latin typeface="Helvetica Neue"/>
                <a:ea typeface="Helvetica Neue"/>
                <a:cs typeface="Helvetica Neue"/>
                <a:sym typeface="Helvetica Neue"/>
              </a:rPr>
            </a:br>
            <a:r>
              <a:rPr lang="en-GB" sz="1600" b="0" i="0" u="none" strike="noStrike" cap="none" dirty="0">
                <a:solidFill>
                  <a:srgbClr val="1F426B"/>
                </a:solidFill>
                <a:latin typeface="Helvetica Neue"/>
                <a:ea typeface="Helvetica Neue"/>
                <a:cs typeface="Helvetica Neue"/>
                <a:sym typeface="Helvetica Neue"/>
              </a:rPr>
              <a:t>(challenge: what is expected performance on an unknown system?)</a:t>
            </a:r>
          </a:p>
          <a:p>
            <a:pPr marL="635000" marR="0" lvl="0" indent="-177800" algn="l" rtl="0">
              <a:lnSpc>
                <a:spcPct val="170000"/>
              </a:lnSpc>
              <a:spcBef>
                <a:spcPts val="0"/>
              </a:spcBef>
              <a:spcAft>
                <a:spcPts val="0"/>
              </a:spcAft>
              <a:buClr>
                <a:srgbClr val="1F426B"/>
              </a:buClr>
              <a:buSzPts val="1800"/>
              <a:buChar char="•"/>
            </a:pPr>
            <a:endParaRPr lang="en-GB" sz="1600" b="0" i="0" u="none" strike="noStrike" cap="none" dirty="0">
              <a:solidFill>
                <a:srgbClr val="1F426B"/>
              </a:solidFill>
              <a:latin typeface="Helvetica Neue"/>
              <a:ea typeface="Helvetica Neue"/>
              <a:cs typeface="Helvetica Neue"/>
              <a:sym typeface="Helvetica Neue"/>
            </a:endParaRPr>
          </a:p>
          <a:p>
            <a:pPr marL="635000" marR="0" lvl="0" indent="-177800" algn="l" rtl="0">
              <a:lnSpc>
                <a:spcPct val="170000"/>
              </a:lnSpc>
              <a:spcBef>
                <a:spcPts val="0"/>
              </a:spcBef>
              <a:spcAft>
                <a:spcPts val="0"/>
              </a:spcAft>
              <a:buClr>
                <a:srgbClr val="1F426B"/>
              </a:buClr>
              <a:buSzPts val="1800"/>
              <a:buChar char="•"/>
            </a:pPr>
            <a:endParaRPr lang="en-GB" sz="1600" b="0" i="0" u="none" strike="noStrike" cap="none" dirty="0">
              <a:solidFill>
                <a:srgbClr val="1F426B"/>
              </a:solidFill>
              <a:latin typeface="Helvetica Neue"/>
              <a:ea typeface="Helvetica Neue"/>
              <a:cs typeface="Helvetica Neue"/>
              <a:sym typeface="Helvetica Neue"/>
            </a:endParaRPr>
          </a:p>
        </p:txBody>
      </p:sp>
      <p:sp>
        <p:nvSpPr>
          <p:cNvPr id="187" name="Google Shape;187;p39"/>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dirty="0">
                <a:solidFill>
                  <a:srgbClr val="1F426B"/>
                </a:solidFill>
              </a:rPr>
              <a:t>T1.3 Goals + status </a:t>
            </a:r>
            <a:r>
              <a:rPr lang="en" sz="2400" dirty="0">
                <a:solidFill>
                  <a:srgbClr val="1F426B"/>
                </a:solidFill>
              </a:rPr>
              <a:t>(</a:t>
            </a:r>
            <a:r>
              <a:rPr lang="en" sz="2400" u="sng" dirty="0">
                <a:solidFill>
                  <a:srgbClr val="1F426B"/>
                </a:solidFill>
              </a:rPr>
              <a:t>M1</a:t>
            </a:r>
            <a:r>
              <a:rPr lang="en" sz="2400" dirty="0">
                <a:solidFill>
                  <a:srgbClr val="1F426B"/>
                </a:solidFill>
              </a:rPr>
              <a:t>-M30)</a:t>
            </a:r>
            <a:endParaRPr sz="2400" dirty="0">
              <a:solidFill>
                <a:srgbClr val="1F426B"/>
              </a:solidFill>
            </a:endParaRPr>
          </a:p>
        </p:txBody>
      </p:sp>
      <p:pic>
        <p:nvPicPr>
          <p:cNvPr id="188" name="Google Shape;188;p39"/>
          <p:cNvPicPr preferRelativeResize="0"/>
          <p:nvPr/>
        </p:nvPicPr>
        <p:blipFill rotWithShape="1">
          <a:blip r:embed="rId10">
            <a:alphaModFix/>
          </a:blip>
          <a:srcRect/>
          <a:stretch/>
        </p:blipFill>
        <p:spPr>
          <a:xfrm>
            <a:off x="6950171" y="120659"/>
            <a:ext cx="2033242" cy="648775"/>
          </a:xfrm>
          <a:prstGeom prst="rect">
            <a:avLst/>
          </a:prstGeom>
          <a:noFill/>
          <a:ln>
            <a:noFill/>
          </a:ln>
        </p:spPr>
      </p:pic>
      <p:sp>
        <p:nvSpPr>
          <p:cNvPr id="189" name="Google Shape;189;p39"/>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190" name="Google Shape;190;p39"/>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
        <p:nvSpPr>
          <p:cNvPr id="191" name="Google Shape;191;p39"/>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10</a:t>
            </a:fld>
            <a:endParaRPr sz="1300">
              <a:solidFill>
                <a:srgbClr val="1F426B"/>
              </a:solidFill>
            </a:endParaRPr>
          </a:p>
        </p:txBody>
      </p:sp>
    </p:spTree>
    <p:extLst>
      <p:ext uri="{BB962C8B-B14F-4D97-AF65-F5344CB8AC3E}">
        <p14:creationId xmlns:p14="http://schemas.microsoft.com/office/powerpoint/2010/main" val="44007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2"/>
          <p:cNvSpPr txBox="1"/>
          <p:nvPr/>
        </p:nvSpPr>
        <p:spPr>
          <a:xfrm>
            <a:off x="584886" y="871713"/>
            <a:ext cx="8263464" cy="3778200"/>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2000"/>
              </a:spcBef>
              <a:spcAft>
                <a:spcPts val="0"/>
              </a:spcAft>
              <a:buNone/>
            </a:pPr>
            <a:r>
              <a:rPr lang="en" sz="1600" b="1" dirty="0">
                <a:solidFill>
                  <a:srgbClr val="1F426B"/>
                </a:solidFill>
                <a:latin typeface="Helvetica Neue"/>
                <a:ea typeface="Helvetica Neue"/>
                <a:cs typeface="Helvetica Neue"/>
                <a:sym typeface="Helvetica Neue"/>
              </a:rPr>
              <a:t>First year</a:t>
            </a:r>
            <a:r>
              <a:rPr lang="en" sz="1600" dirty="0">
                <a:solidFill>
                  <a:srgbClr val="1F426B"/>
                </a:solidFill>
                <a:latin typeface="Helvetica Neue"/>
                <a:ea typeface="Helvetica Neue"/>
                <a:cs typeface="Helvetica Neue"/>
                <a:sym typeface="Helvetica Neue"/>
              </a:rPr>
              <a:t> tasks:</a:t>
            </a:r>
            <a:endParaRPr sz="1600" dirty="0">
              <a:solidFill>
                <a:srgbClr val="1F426B"/>
              </a:solidFill>
              <a:latin typeface="Helvetica Neue"/>
              <a:ea typeface="Helvetica Neue"/>
              <a:cs typeface="Helvetica Neue"/>
              <a:sym typeface="Helvetica Neue"/>
            </a:endParaRPr>
          </a:p>
          <a:p>
            <a:pPr marL="177800" marR="0" lvl="0" indent="-171450" algn="l" rtl="0">
              <a:lnSpc>
                <a:spcPct val="150000"/>
              </a:lnSpc>
              <a:spcBef>
                <a:spcPts val="2000"/>
              </a:spcBef>
              <a:spcAft>
                <a:spcPts val="0"/>
              </a:spcAft>
              <a:buClr>
                <a:srgbClr val="1F426B"/>
              </a:buClr>
              <a:buSzPts val="1700"/>
              <a:buChar char="•"/>
            </a:pPr>
            <a:r>
              <a:rPr lang="en" sz="1600" b="1" dirty="0">
                <a:solidFill>
                  <a:srgbClr val="1F426B"/>
                </a:solidFill>
                <a:latin typeface="Helvetica Neue"/>
                <a:ea typeface="Helvetica Neue"/>
                <a:cs typeface="Helvetica Neue"/>
                <a:sym typeface="Helvetica Neue"/>
              </a:rPr>
              <a:t>T5.1 (</a:t>
            </a:r>
            <a:r>
              <a:rPr lang="en" sz="1600" b="1" dirty="0" err="1">
                <a:solidFill>
                  <a:srgbClr val="1F426B"/>
                </a:solidFill>
                <a:latin typeface="Helvetica Neue"/>
                <a:ea typeface="Helvetica Neue"/>
                <a:cs typeface="Helvetica Neue"/>
                <a:sym typeface="Helvetica Neue"/>
              </a:rPr>
              <a:t>UGent</a:t>
            </a:r>
            <a:r>
              <a:rPr lang="en" sz="1600" b="1" dirty="0">
                <a:solidFill>
                  <a:srgbClr val="1F426B"/>
                </a:solidFill>
                <a:latin typeface="Helvetica Neue"/>
                <a:ea typeface="Helvetica Neue"/>
                <a:cs typeface="Helvetica Neue"/>
                <a:sym typeface="Helvetica Neue"/>
              </a:rPr>
              <a:t>, </a:t>
            </a:r>
            <a:r>
              <a:rPr lang="en" sz="1600" b="1" u="sng" dirty="0">
                <a:solidFill>
                  <a:srgbClr val="1F426B"/>
                </a:solidFill>
                <a:latin typeface="Helvetica Neue"/>
                <a:ea typeface="Helvetica Neue"/>
                <a:cs typeface="Helvetica Neue"/>
                <a:sym typeface="Helvetica Neue"/>
              </a:rPr>
              <a:t>M1</a:t>
            </a:r>
            <a:r>
              <a:rPr lang="en" sz="1600" b="1" dirty="0">
                <a:solidFill>
                  <a:srgbClr val="1F426B"/>
                </a:solidFill>
                <a:latin typeface="Helvetica Neue"/>
                <a:ea typeface="Helvetica Neue"/>
                <a:cs typeface="Helvetica Neue"/>
                <a:sym typeface="Helvetica Neue"/>
              </a:rPr>
              <a:t>-</a:t>
            </a:r>
            <a:r>
              <a:rPr lang="en" sz="1600" b="1" u="sng" dirty="0">
                <a:solidFill>
                  <a:srgbClr val="1F426B"/>
                </a:solidFill>
                <a:latin typeface="Helvetica Neue"/>
                <a:ea typeface="Helvetica Neue"/>
                <a:cs typeface="Helvetica Neue"/>
                <a:sym typeface="Helvetica Neue"/>
              </a:rPr>
              <a:t>M12</a:t>
            </a:r>
            <a:r>
              <a:rPr lang="en" sz="1600" b="1" dirty="0">
                <a:solidFill>
                  <a:srgbClr val="1F426B"/>
                </a:solidFill>
                <a:latin typeface="Helvetica Neue"/>
                <a:ea typeface="Helvetica Neue"/>
                <a:cs typeface="Helvetica Neue"/>
                <a:sym typeface="Helvetica Neue"/>
              </a:rPr>
              <a:t>) Setting up a support portal</a:t>
            </a:r>
            <a:endParaRPr sz="1600" b="1" dirty="0">
              <a:solidFill>
                <a:srgbClr val="1F426B"/>
              </a:solidFill>
              <a:latin typeface="Helvetica Neue"/>
              <a:ea typeface="Helvetica Neue"/>
              <a:cs typeface="Helvetica Neue"/>
              <a:sym typeface="Helvetica Neue"/>
            </a:endParaRPr>
          </a:p>
          <a:p>
            <a:pPr marL="177800" marR="0" lvl="0" indent="-171450" algn="l" rtl="0">
              <a:lnSpc>
                <a:spcPct val="150000"/>
              </a:lnSpc>
              <a:spcBef>
                <a:spcPts val="2000"/>
              </a:spcBef>
              <a:spcAft>
                <a:spcPts val="0"/>
              </a:spcAft>
              <a:buClr>
                <a:srgbClr val="1F426B"/>
              </a:buClr>
              <a:buSzPts val="1700"/>
              <a:buFont typeface="Helvetica Neue"/>
              <a:buChar char="•"/>
            </a:pPr>
            <a:r>
              <a:rPr lang="en" sz="1600" dirty="0">
                <a:solidFill>
                  <a:srgbClr val="1F426B"/>
                </a:solidFill>
                <a:latin typeface="Helvetica Neue"/>
                <a:ea typeface="Helvetica Neue"/>
                <a:cs typeface="Helvetica Neue"/>
                <a:sym typeface="Helvetica Neue"/>
              </a:rPr>
              <a:t>T5.2 (SURF, M10-M30) Monitoring and testing of the central shared software stack</a:t>
            </a:r>
            <a:endParaRPr sz="1600" dirty="0">
              <a:solidFill>
                <a:srgbClr val="1F426B"/>
              </a:solidFill>
              <a:latin typeface="Helvetica Neue"/>
              <a:ea typeface="Helvetica Neue"/>
              <a:cs typeface="Helvetica Neue"/>
              <a:sym typeface="Helvetica Neue"/>
            </a:endParaRPr>
          </a:p>
          <a:p>
            <a:pPr marL="177800" marR="0" lvl="0" indent="-171450" algn="l" rtl="0">
              <a:lnSpc>
                <a:spcPct val="150000"/>
              </a:lnSpc>
              <a:spcBef>
                <a:spcPts val="2000"/>
              </a:spcBef>
              <a:spcAft>
                <a:spcPts val="0"/>
              </a:spcAft>
              <a:buClr>
                <a:srgbClr val="1F426B"/>
              </a:buClr>
              <a:buSzPts val="1700"/>
              <a:buFont typeface="Helvetica Neue"/>
              <a:buChar char="•"/>
            </a:pPr>
            <a:r>
              <a:rPr lang="en" sz="1600" b="1" dirty="0">
                <a:solidFill>
                  <a:srgbClr val="1F426B"/>
                </a:solidFill>
                <a:latin typeface="Helvetica Neue"/>
                <a:ea typeface="Helvetica Neue"/>
                <a:cs typeface="Helvetica Neue"/>
                <a:sym typeface="Helvetica Neue"/>
              </a:rPr>
              <a:t>T5.3 (</a:t>
            </a:r>
            <a:r>
              <a:rPr lang="en" sz="1600" b="1" dirty="0" err="1">
                <a:solidFill>
                  <a:srgbClr val="1F426B"/>
                </a:solidFill>
                <a:latin typeface="Helvetica Neue"/>
                <a:ea typeface="Helvetica Neue"/>
                <a:cs typeface="Helvetica Neue"/>
                <a:sym typeface="Helvetica Neue"/>
              </a:rPr>
              <a:t>UiB</a:t>
            </a:r>
            <a:r>
              <a:rPr lang="en" sz="1600" b="1" dirty="0">
                <a:solidFill>
                  <a:srgbClr val="1F426B"/>
                </a:solidFill>
                <a:latin typeface="Helvetica Neue"/>
                <a:ea typeface="Helvetica Neue"/>
                <a:cs typeface="Helvetica Neue"/>
                <a:sym typeface="Helvetica Neue"/>
              </a:rPr>
              <a:t>, </a:t>
            </a:r>
            <a:r>
              <a:rPr lang="en" sz="1600" b="1" u="sng" dirty="0">
                <a:solidFill>
                  <a:srgbClr val="1F426B"/>
                </a:solidFill>
                <a:latin typeface="Helvetica Neue"/>
                <a:ea typeface="Helvetica Neue"/>
                <a:cs typeface="Helvetica Neue"/>
                <a:sym typeface="Helvetica Neue"/>
              </a:rPr>
              <a:t>M1</a:t>
            </a:r>
            <a:r>
              <a:rPr lang="en" sz="1600" b="1" dirty="0">
                <a:solidFill>
                  <a:srgbClr val="1F426B"/>
                </a:solidFill>
                <a:latin typeface="Helvetica Neue"/>
                <a:ea typeface="Helvetica Neue"/>
                <a:cs typeface="Helvetica Neue"/>
                <a:sym typeface="Helvetica Neue"/>
              </a:rPr>
              <a:t>-</a:t>
            </a:r>
            <a:r>
              <a:rPr lang="en" sz="1600" b="1" u="sng" dirty="0">
                <a:solidFill>
                  <a:srgbClr val="1F426B"/>
                </a:solidFill>
                <a:latin typeface="Helvetica Neue"/>
                <a:ea typeface="Helvetica Neue"/>
                <a:cs typeface="Helvetica Neue"/>
                <a:sym typeface="Helvetica Neue"/>
              </a:rPr>
              <a:t>M12</a:t>
            </a:r>
            <a:r>
              <a:rPr lang="en" sz="1600" b="1" dirty="0">
                <a:solidFill>
                  <a:srgbClr val="1F426B"/>
                </a:solidFill>
                <a:latin typeface="Helvetica Neue"/>
                <a:ea typeface="Helvetica Neue"/>
                <a:cs typeface="Helvetica Neue"/>
                <a:sym typeface="Helvetica Neue"/>
              </a:rPr>
              <a:t>) Facilitating community contributions to the central software stack</a:t>
            </a:r>
            <a:endParaRPr sz="1600" b="1" dirty="0">
              <a:solidFill>
                <a:srgbClr val="1F426B"/>
              </a:solidFill>
              <a:latin typeface="Helvetica Neue"/>
              <a:ea typeface="Helvetica Neue"/>
              <a:cs typeface="Helvetica Neue"/>
              <a:sym typeface="Helvetica Neue"/>
            </a:endParaRPr>
          </a:p>
        </p:txBody>
      </p:sp>
      <p:sp>
        <p:nvSpPr>
          <p:cNvPr id="217" name="Google Shape;217;p42"/>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1F426B"/>
                </a:solidFill>
              </a:rPr>
              <a:t>WP5: Support + maintain EESSI</a:t>
            </a:r>
            <a:endParaRPr sz="3000">
              <a:solidFill>
                <a:srgbClr val="1F426B"/>
              </a:solidFill>
            </a:endParaRPr>
          </a:p>
        </p:txBody>
      </p:sp>
      <p:pic>
        <p:nvPicPr>
          <p:cNvPr id="218" name="Google Shape;218;p42"/>
          <p:cNvPicPr preferRelativeResize="0"/>
          <p:nvPr/>
        </p:nvPicPr>
        <p:blipFill rotWithShape="1">
          <a:blip r:embed="rId3">
            <a:alphaModFix/>
          </a:blip>
          <a:srcRect/>
          <a:stretch/>
        </p:blipFill>
        <p:spPr>
          <a:xfrm>
            <a:off x="6950171" y="120659"/>
            <a:ext cx="2033242" cy="648775"/>
          </a:xfrm>
          <a:prstGeom prst="rect">
            <a:avLst/>
          </a:prstGeom>
          <a:noFill/>
          <a:ln>
            <a:noFill/>
          </a:ln>
        </p:spPr>
      </p:pic>
      <p:sp>
        <p:nvSpPr>
          <p:cNvPr id="219" name="Google Shape;219;p42"/>
          <p:cNvSpPr txBox="1">
            <a:spLocks noGrp="1"/>
          </p:cNvSpPr>
          <p:nvPr>
            <p:ph type="sldNum" idx="12"/>
          </p:nvPr>
        </p:nvSpPr>
        <p:spPr>
          <a:xfrm>
            <a:off x="8645979" y="4770714"/>
            <a:ext cx="256545"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11</a:t>
            </a:fld>
            <a:endParaRPr sz="1300" dirty="0">
              <a:solidFill>
                <a:srgbClr val="1F426B"/>
              </a:solidFill>
            </a:endParaRPr>
          </a:p>
        </p:txBody>
      </p:sp>
      <p:sp>
        <p:nvSpPr>
          <p:cNvPr id="220" name="Google Shape;220;p42"/>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221" name="Google Shape;221;p42"/>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3"/>
          <p:cNvSpPr txBox="1"/>
          <p:nvPr/>
        </p:nvSpPr>
        <p:spPr>
          <a:xfrm>
            <a:off x="494270" y="871725"/>
            <a:ext cx="8278954" cy="3346046"/>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2000"/>
              </a:spcBef>
              <a:spcAft>
                <a:spcPts val="0"/>
              </a:spcAft>
              <a:buNone/>
            </a:pPr>
            <a:r>
              <a:rPr lang="en" sz="1700" b="1" dirty="0">
                <a:solidFill>
                  <a:srgbClr val="1F426B"/>
                </a:solidFill>
                <a:latin typeface="Helvetica Neue"/>
                <a:ea typeface="Helvetica Neue"/>
                <a:cs typeface="Helvetica Neue"/>
                <a:sym typeface="Helvetica Neue"/>
              </a:rPr>
              <a:t>First year</a:t>
            </a:r>
            <a:r>
              <a:rPr lang="en" sz="1700" dirty="0">
                <a:solidFill>
                  <a:srgbClr val="1F426B"/>
                </a:solidFill>
                <a:latin typeface="Helvetica Neue"/>
                <a:ea typeface="Helvetica Neue"/>
                <a:cs typeface="Helvetica Neue"/>
                <a:sym typeface="Helvetica Neue"/>
              </a:rPr>
              <a:t> deliverables/milestones:</a:t>
            </a:r>
            <a:endParaRPr sz="1700" dirty="0">
              <a:solidFill>
                <a:srgbClr val="1F426B"/>
              </a:solidFill>
              <a:latin typeface="Helvetica Neue"/>
              <a:ea typeface="Helvetica Neue"/>
              <a:cs typeface="Helvetica Neue"/>
              <a:sym typeface="Helvetica Neue"/>
            </a:endParaRPr>
          </a:p>
          <a:p>
            <a:pPr marL="177800" marR="0" lvl="0" indent="-177800" algn="l" rtl="0">
              <a:lnSpc>
                <a:spcPct val="150000"/>
              </a:lnSpc>
              <a:spcBef>
                <a:spcPts val="2000"/>
              </a:spcBef>
              <a:spcAft>
                <a:spcPts val="0"/>
              </a:spcAft>
              <a:buClr>
                <a:srgbClr val="1F426B"/>
              </a:buClr>
              <a:buSzPts val="1800"/>
              <a:buChar char="•"/>
            </a:pPr>
            <a:r>
              <a:rPr lang="en" sz="1600" b="1" dirty="0">
                <a:solidFill>
                  <a:srgbClr val="1F426B"/>
                </a:solidFill>
                <a:latin typeface="Helvetica Neue"/>
                <a:ea typeface="Helvetica Neue"/>
                <a:cs typeface="Helvetica Neue"/>
                <a:sym typeface="Helvetica Neue"/>
              </a:rPr>
              <a:t>D5.1 (</a:t>
            </a:r>
            <a:r>
              <a:rPr lang="en" sz="1600" b="1" u="sng" dirty="0">
                <a:solidFill>
                  <a:srgbClr val="1F426B"/>
                </a:solidFill>
                <a:latin typeface="Helvetica Neue"/>
                <a:ea typeface="Helvetica Neue"/>
                <a:cs typeface="Helvetica Neue"/>
                <a:sym typeface="Helvetica Neue"/>
              </a:rPr>
              <a:t>M12</a:t>
            </a:r>
            <a:r>
              <a:rPr lang="en" sz="1600" b="1" dirty="0">
                <a:solidFill>
                  <a:srgbClr val="1F426B"/>
                </a:solidFill>
                <a:latin typeface="Helvetica Neue"/>
                <a:ea typeface="Helvetica Neue"/>
                <a:cs typeface="Helvetica Neue"/>
                <a:sym typeface="Helvetica Neue"/>
              </a:rPr>
              <a:t>, </a:t>
            </a:r>
            <a:r>
              <a:rPr lang="en" sz="1600" b="1" dirty="0" err="1">
                <a:solidFill>
                  <a:srgbClr val="1F426B"/>
                </a:solidFill>
                <a:latin typeface="Helvetica Neue"/>
                <a:ea typeface="Helvetica Neue"/>
                <a:cs typeface="Helvetica Neue"/>
                <a:sym typeface="Helvetica Neue"/>
              </a:rPr>
              <a:t>UiB</a:t>
            </a:r>
            <a:r>
              <a:rPr lang="en" sz="1600" b="1" dirty="0">
                <a:solidFill>
                  <a:srgbClr val="1F426B"/>
                </a:solidFill>
                <a:latin typeface="Helvetica Neue"/>
                <a:ea typeface="Helvetica Neue"/>
                <a:cs typeface="Helvetica Neue"/>
                <a:sym typeface="Helvetica Neue"/>
              </a:rPr>
              <a:t>): Community contribution policy and GitHub App</a:t>
            </a:r>
            <a:endParaRPr sz="1600" b="1" dirty="0">
              <a:solidFill>
                <a:srgbClr val="1F426B"/>
              </a:solidFill>
              <a:latin typeface="Helvetica Neue"/>
              <a:ea typeface="Helvetica Neue"/>
              <a:cs typeface="Helvetica Neue"/>
              <a:sym typeface="Helvetica Neue"/>
            </a:endParaRPr>
          </a:p>
          <a:p>
            <a:pPr marL="177800" marR="0" lvl="0" indent="-177800" algn="l" rtl="0">
              <a:lnSpc>
                <a:spcPct val="150000"/>
              </a:lnSpc>
              <a:spcBef>
                <a:spcPts val="2000"/>
              </a:spcBef>
              <a:spcAft>
                <a:spcPts val="0"/>
              </a:spcAft>
              <a:buClr>
                <a:srgbClr val="1F426B"/>
              </a:buClr>
              <a:buSzPts val="1800"/>
              <a:buChar char="•"/>
            </a:pPr>
            <a:r>
              <a:rPr lang="en" sz="1600" b="1" dirty="0">
                <a:solidFill>
                  <a:srgbClr val="1F426B"/>
                </a:solidFill>
                <a:latin typeface="Helvetica Neue"/>
                <a:ea typeface="Helvetica Neue"/>
                <a:cs typeface="Helvetica Neue"/>
                <a:sym typeface="Helvetica Neue"/>
              </a:rPr>
              <a:t>D5.2 (</a:t>
            </a:r>
            <a:r>
              <a:rPr lang="en" sz="1600" b="1" u="sng" dirty="0">
                <a:solidFill>
                  <a:srgbClr val="1F426B"/>
                </a:solidFill>
                <a:latin typeface="Helvetica Neue"/>
                <a:ea typeface="Helvetica Neue"/>
                <a:cs typeface="Helvetica Neue"/>
                <a:sym typeface="Helvetica Neue"/>
              </a:rPr>
              <a:t>M12</a:t>
            </a:r>
            <a:r>
              <a:rPr lang="en" sz="1600" b="1" dirty="0">
                <a:solidFill>
                  <a:srgbClr val="1F426B"/>
                </a:solidFill>
                <a:latin typeface="Helvetica Neue"/>
                <a:ea typeface="Helvetica Neue"/>
                <a:cs typeface="Helvetica Neue"/>
                <a:sym typeface="Helvetica Neue"/>
              </a:rPr>
              <a:t>, </a:t>
            </a:r>
            <a:r>
              <a:rPr lang="en" sz="1600" b="1" dirty="0" err="1">
                <a:solidFill>
                  <a:srgbClr val="1F426B"/>
                </a:solidFill>
                <a:latin typeface="Helvetica Neue"/>
                <a:ea typeface="Helvetica Neue"/>
                <a:cs typeface="Helvetica Neue"/>
                <a:sym typeface="Helvetica Neue"/>
              </a:rPr>
              <a:t>UGent</a:t>
            </a:r>
            <a:r>
              <a:rPr lang="en" sz="1600" b="1" dirty="0">
                <a:solidFill>
                  <a:srgbClr val="1F426B"/>
                </a:solidFill>
                <a:latin typeface="Helvetica Neue"/>
                <a:ea typeface="Helvetica Neue"/>
                <a:cs typeface="Helvetica Neue"/>
                <a:sym typeface="Helvetica Neue"/>
              </a:rPr>
              <a:t>): Support portal</a:t>
            </a:r>
            <a:endParaRPr sz="1600" b="1" dirty="0">
              <a:solidFill>
                <a:srgbClr val="1F426B"/>
              </a:solidFill>
              <a:latin typeface="Helvetica Neue"/>
              <a:ea typeface="Helvetica Neue"/>
              <a:cs typeface="Helvetica Neue"/>
              <a:sym typeface="Helvetica Neue"/>
            </a:endParaRPr>
          </a:p>
          <a:p>
            <a:pPr marL="177800" marR="0" lvl="0" indent="-177800" algn="l" rtl="0">
              <a:lnSpc>
                <a:spcPct val="150000"/>
              </a:lnSpc>
              <a:spcBef>
                <a:spcPts val="2000"/>
              </a:spcBef>
              <a:spcAft>
                <a:spcPts val="0"/>
              </a:spcAft>
              <a:buClr>
                <a:srgbClr val="1F426B"/>
              </a:buClr>
              <a:buSzPts val="1800"/>
              <a:buFont typeface="Arial"/>
              <a:buChar char="•"/>
            </a:pPr>
            <a:r>
              <a:rPr lang="en" sz="1600" b="1" dirty="0">
                <a:solidFill>
                  <a:srgbClr val="1F426B"/>
                </a:solidFill>
                <a:latin typeface="Helvetica Neue"/>
                <a:ea typeface="Helvetica Neue"/>
                <a:cs typeface="Helvetica Neue"/>
                <a:sym typeface="Helvetica Neue"/>
              </a:rPr>
              <a:t>MS 2 (</a:t>
            </a:r>
            <a:r>
              <a:rPr lang="en" sz="1600" b="1" u="sng" dirty="0">
                <a:solidFill>
                  <a:srgbClr val="1F426B"/>
                </a:solidFill>
                <a:latin typeface="Helvetica Neue"/>
                <a:ea typeface="Helvetica Neue"/>
                <a:cs typeface="Helvetica Neue"/>
                <a:sym typeface="Helvetica Neue"/>
              </a:rPr>
              <a:t>M12</a:t>
            </a:r>
            <a:r>
              <a:rPr lang="en" sz="1600" b="1" dirty="0">
                <a:solidFill>
                  <a:srgbClr val="1F426B"/>
                </a:solidFill>
                <a:latin typeface="Helvetica Neue"/>
                <a:ea typeface="Helvetica Neue"/>
                <a:cs typeface="Helvetica Neue"/>
                <a:sym typeface="Helvetica Neue"/>
              </a:rPr>
              <a:t>, SURF): Shared software stack support for at least 1 accelerator</a:t>
            </a:r>
            <a:br>
              <a:rPr lang="en" sz="1600" b="1" dirty="0">
                <a:solidFill>
                  <a:srgbClr val="1F426B"/>
                </a:solidFill>
                <a:latin typeface="Helvetica Neue"/>
                <a:ea typeface="Helvetica Neue"/>
                <a:cs typeface="Helvetica Neue"/>
                <a:sym typeface="Helvetica Neue"/>
              </a:rPr>
            </a:br>
            <a:r>
              <a:rPr lang="en" sz="1600" b="1" dirty="0">
                <a:solidFill>
                  <a:srgbClr val="1F426B"/>
                </a:solidFill>
                <a:latin typeface="Helvetica Neue"/>
                <a:ea typeface="Helvetica Neue"/>
                <a:cs typeface="Helvetica Neue"/>
                <a:sym typeface="Helvetica Neue"/>
              </a:rPr>
              <a:t>                                (WP1 through WP5)</a:t>
            </a:r>
            <a:endParaRPr sz="1600" dirty="0">
              <a:solidFill>
                <a:srgbClr val="1F426B"/>
              </a:solidFill>
              <a:latin typeface="Helvetica Neue"/>
              <a:ea typeface="Helvetica Neue"/>
              <a:cs typeface="Helvetica Neue"/>
              <a:sym typeface="Helvetica Neue"/>
            </a:endParaRPr>
          </a:p>
        </p:txBody>
      </p:sp>
      <p:sp>
        <p:nvSpPr>
          <p:cNvPr id="227" name="Google Shape;227;p43"/>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1F426B"/>
                </a:solidFill>
              </a:rPr>
              <a:t>WP5: Support + maintain EESSI</a:t>
            </a:r>
            <a:endParaRPr sz="3000">
              <a:solidFill>
                <a:srgbClr val="1F426B"/>
              </a:solidFill>
            </a:endParaRPr>
          </a:p>
        </p:txBody>
      </p:sp>
      <p:pic>
        <p:nvPicPr>
          <p:cNvPr id="228" name="Google Shape;228;p43"/>
          <p:cNvPicPr preferRelativeResize="0"/>
          <p:nvPr/>
        </p:nvPicPr>
        <p:blipFill rotWithShape="1">
          <a:blip r:embed="rId3">
            <a:alphaModFix/>
          </a:blip>
          <a:srcRect/>
          <a:stretch/>
        </p:blipFill>
        <p:spPr>
          <a:xfrm>
            <a:off x="6950171" y="120659"/>
            <a:ext cx="2033242" cy="648775"/>
          </a:xfrm>
          <a:prstGeom prst="rect">
            <a:avLst/>
          </a:prstGeom>
          <a:noFill/>
          <a:ln>
            <a:noFill/>
          </a:ln>
        </p:spPr>
      </p:pic>
      <p:sp>
        <p:nvSpPr>
          <p:cNvPr id="229" name="Google Shape;229;p43"/>
          <p:cNvSpPr txBox="1">
            <a:spLocks noGrp="1"/>
          </p:cNvSpPr>
          <p:nvPr>
            <p:ph type="sldNum" idx="12"/>
          </p:nvPr>
        </p:nvSpPr>
        <p:spPr>
          <a:xfrm>
            <a:off x="8654143" y="4770714"/>
            <a:ext cx="248381"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12</a:t>
            </a:fld>
            <a:endParaRPr sz="1300">
              <a:solidFill>
                <a:srgbClr val="1F426B"/>
              </a:solidFill>
            </a:endParaRPr>
          </a:p>
        </p:txBody>
      </p:sp>
      <p:sp>
        <p:nvSpPr>
          <p:cNvPr id="230" name="Google Shape;230;p43"/>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231" name="Google Shape;231;p43"/>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4"/>
          <p:cNvSpPr txBox="1"/>
          <p:nvPr/>
        </p:nvSpPr>
        <p:spPr>
          <a:xfrm>
            <a:off x="527222" y="773006"/>
            <a:ext cx="8321128" cy="3625994"/>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0"/>
              </a:spcBef>
              <a:spcAft>
                <a:spcPts val="0"/>
              </a:spcAft>
              <a:buNone/>
            </a:pPr>
            <a:r>
              <a:rPr lang="en" sz="1700" b="1" dirty="0">
                <a:solidFill>
                  <a:srgbClr val="1F426B"/>
                </a:solidFill>
                <a:latin typeface="Helvetica Neue"/>
                <a:ea typeface="Helvetica Neue"/>
                <a:cs typeface="Helvetica Neue"/>
                <a:sym typeface="Helvetica Neue"/>
              </a:rPr>
              <a:t>Summary: Create support portal for EESSI</a:t>
            </a:r>
            <a:endParaRPr sz="1700" dirty="0">
              <a:solidFill>
                <a:srgbClr val="1F426B"/>
              </a:solidFill>
              <a:latin typeface="Helvetica Neue"/>
              <a:ea typeface="Helvetica Neue"/>
              <a:cs typeface="Helvetica Neue"/>
              <a:sym typeface="Helvetica Neue"/>
            </a:endParaRPr>
          </a:p>
          <a:p>
            <a:pPr marL="635000" marR="0" lvl="0" indent="-177800" algn="l" rtl="0">
              <a:lnSpc>
                <a:spcPct val="200000"/>
              </a:lnSpc>
              <a:spcBef>
                <a:spcPts val="1000"/>
              </a:spcBef>
              <a:spcAft>
                <a:spcPts val="0"/>
              </a:spcAft>
              <a:buClr>
                <a:srgbClr val="1F426B"/>
              </a:buClr>
              <a:buSzPts val="1800"/>
              <a:buChar char="•"/>
            </a:pPr>
            <a:r>
              <a:rPr lang="en" sz="1600" dirty="0">
                <a:solidFill>
                  <a:srgbClr val="1F426B"/>
                </a:solidFill>
                <a:latin typeface="Helvetica Neue"/>
                <a:ea typeface="Helvetica Neue"/>
                <a:cs typeface="Helvetica Neue"/>
                <a:sym typeface="Helvetica Neue"/>
              </a:rPr>
              <a:t>Define initial level of support for EESSI (to start) [</a:t>
            </a:r>
            <a:r>
              <a:rPr lang="en" sz="1600" u="sng" dirty="0">
                <a:solidFill>
                  <a:srgbClr val="50B0A8"/>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#24</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7800" algn="l" rtl="0">
              <a:lnSpc>
                <a:spcPct val="200000"/>
              </a:lnSpc>
              <a:spcBef>
                <a:spcPts val="0"/>
              </a:spcBef>
              <a:spcAft>
                <a:spcPts val="0"/>
              </a:spcAft>
              <a:buClr>
                <a:srgbClr val="1F426B"/>
              </a:buClr>
              <a:buSzPts val="1800"/>
              <a:buChar char="•"/>
            </a:pPr>
            <a:r>
              <a:rPr lang="en" sz="1600" dirty="0">
                <a:solidFill>
                  <a:srgbClr val="1F426B"/>
                </a:solidFill>
                <a:latin typeface="Helvetica Neue"/>
                <a:ea typeface="Helvetica Neue"/>
                <a:cs typeface="Helvetica Neue"/>
                <a:sym typeface="Helvetica Neue"/>
              </a:rPr>
              <a:t>Compare alternatives for support portal (ongoing) [</a:t>
            </a:r>
            <a:r>
              <a:rPr lang="en" sz="1600" u="sng" dirty="0">
                <a:solidFill>
                  <a:srgbClr val="50B0A8"/>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#25</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7800" algn="l" rtl="0">
              <a:lnSpc>
                <a:spcPct val="200000"/>
              </a:lnSpc>
              <a:spcBef>
                <a:spcPts val="0"/>
              </a:spcBef>
              <a:spcAft>
                <a:spcPts val="0"/>
              </a:spcAft>
              <a:buClr>
                <a:srgbClr val="1F426B"/>
              </a:buClr>
              <a:buSzPts val="1800"/>
              <a:buChar char="•"/>
            </a:pPr>
            <a:r>
              <a:rPr lang="en" sz="1600" dirty="0">
                <a:solidFill>
                  <a:srgbClr val="1F426B"/>
                </a:solidFill>
                <a:latin typeface="Helvetica Neue"/>
                <a:ea typeface="Helvetica Neue"/>
                <a:cs typeface="Helvetica Neue"/>
                <a:sym typeface="Helvetica Neue"/>
              </a:rPr>
              <a:t>Set up and document support portal (to start) [</a:t>
            </a:r>
            <a:r>
              <a:rPr lang="en" sz="1600" u="sng" dirty="0">
                <a:solidFill>
                  <a:srgbClr val="50B0A8"/>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#26</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7800" algn="l" rtl="0">
              <a:lnSpc>
                <a:spcPct val="200000"/>
              </a:lnSpc>
              <a:spcBef>
                <a:spcPts val="0"/>
              </a:spcBef>
              <a:spcAft>
                <a:spcPts val="0"/>
              </a:spcAft>
              <a:buClr>
                <a:srgbClr val="1F426B"/>
              </a:buClr>
              <a:buSzPts val="1800"/>
              <a:buChar char="•"/>
            </a:pPr>
            <a:r>
              <a:rPr lang="en" sz="1600" dirty="0">
                <a:solidFill>
                  <a:srgbClr val="1F426B"/>
                </a:solidFill>
                <a:latin typeface="Helvetica Neue"/>
                <a:ea typeface="Helvetica Neue"/>
                <a:cs typeface="Helvetica Neue"/>
                <a:sym typeface="Helvetica Neue"/>
              </a:rPr>
              <a:t>Create form or templates for reporting issues (to start) [</a:t>
            </a:r>
            <a:r>
              <a:rPr lang="en" sz="1600" u="sng" dirty="0">
                <a:solidFill>
                  <a:srgbClr val="50B0A8"/>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#34</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7800" algn="l" rtl="0">
              <a:lnSpc>
                <a:spcPct val="200000"/>
              </a:lnSpc>
              <a:spcBef>
                <a:spcPts val="0"/>
              </a:spcBef>
              <a:spcAft>
                <a:spcPts val="0"/>
              </a:spcAft>
              <a:buClr>
                <a:srgbClr val="1F426B"/>
              </a:buClr>
              <a:buSzPts val="1800"/>
              <a:buFont typeface="Helvetica Neue"/>
              <a:buChar char="•"/>
            </a:pPr>
            <a:r>
              <a:rPr lang="en" sz="1600" dirty="0">
                <a:solidFill>
                  <a:srgbClr val="1F426B"/>
                </a:solidFill>
                <a:latin typeface="Helvetica Neue"/>
                <a:ea typeface="Helvetica Neue"/>
                <a:cs typeface="Helvetica Neue"/>
                <a:sym typeface="Helvetica Neue"/>
              </a:rPr>
              <a:t>Set up periodic rotation for 1st-line support (to start) [</a:t>
            </a:r>
            <a:r>
              <a:rPr lang="en" sz="1600" u="sng" dirty="0">
                <a:solidFill>
                  <a:srgbClr val="50B0A8"/>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#27</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7800" algn="l" rtl="0">
              <a:lnSpc>
                <a:spcPct val="200000"/>
              </a:lnSpc>
              <a:spcBef>
                <a:spcPts val="0"/>
              </a:spcBef>
              <a:spcAft>
                <a:spcPts val="0"/>
              </a:spcAft>
              <a:buClr>
                <a:srgbClr val="1F426B"/>
              </a:buClr>
              <a:buSzPts val="1800"/>
              <a:buFont typeface="Helvetica Neue"/>
              <a:buChar char="•"/>
            </a:pPr>
            <a:r>
              <a:rPr lang="en" sz="1600" b="1" dirty="0">
                <a:solidFill>
                  <a:srgbClr val="1F426B"/>
                </a:solidFill>
                <a:latin typeface="Helvetica Neue"/>
                <a:ea typeface="Helvetica Neue"/>
                <a:cs typeface="Helvetica Neue"/>
                <a:sym typeface="Helvetica Neue"/>
              </a:rPr>
              <a:t>D5.2 Report on support portal (alternatives, motivated selection, …)</a:t>
            </a:r>
            <a:r>
              <a:rPr lang="en" sz="1600" dirty="0">
                <a:solidFill>
                  <a:srgbClr val="1F426B"/>
                </a:solidFill>
                <a:latin typeface="Helvetica Neue"/>
                <a:ea typeface="Helvetica Neue"/>
                <a:cs typeface="Helvetica Neue"/>
                <a:sym typeface="Helvetica Neue"/>
              </a:rPr>
              <a:t> [</a:t>
            </a:r>
            <a:r>
              <a:rPr lang="en" sz="1600" dirty="0">
                <a:solidFill>
                  <a:srgbClr val="4FB0A9"/>
                </a:solidFill>
                <a:latin typeface="Helvetica Neue"/>
                <a:ea typeface="Helvetica Neue"/>
                <a:cs typeface="Helvetica Neue"/>
                <a:sym typeface="Helvetica Neue"/>
                <a:hlinkClick r:id="rId8">
                  <a:extLst>
                    <a:ext uri="{A12FA001-AC4F-418D-AE19-62706E023703}">
                      <ahyp:hlinkClr xmlns:ahyp="http://schemas.microsoft.com/office/drawing/2018/hyperlinkcolor" val="tx"/>
                    </a:ext>
                  </a:extLst>
                </a:hlinkClick>
              </a:rPr>
              <a:t>#28</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p:txBody>
      </p:sp>
      <p:sp>
        <p:nvSpPr>
          <p:cNvPr id="237" name="Google Shape;237;p44"/>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1F426B"/>
                </a:solidFill>
              </a:rPr>
              <a:t>T5.1 Goals + status </a:t>
            </a:r>
            <a:r>
              <a:rPr lang="en" sz="2400">
                <a:solidFill>
                  <a:srgbClr val="1F426B"/>
                </a:solidFill>
              </a:rPr>
              <a:t>(</a:t>
            </a:r>
            <a:r>
              <a:rPr lang="en" sz="2400" u="sng">
                <a:solidFill>
                  <a:srgbClr val="1F426B"/>
                </a:solidFill>
              </a:rPr>
              <a:t>M1</a:t>
            </a:r>
            <a:r>
              <a:rPr lang="en" sz="2400">
                <a:solidFill>
                  <a:srgbClr val="1F426B"/>
                </a:solidFill>
              </a:rPr>
              <a:t>-</a:t>
            </a:r>
            <a:r>
              <a:rPr lang="en" sz="2400" u="sng">
                <a:solidFill>
                  <a:srgbClr val="1F426B"/>
                </a:solidFill>
              </a:rPr>
              <a:t>M12</a:t>
            </a:r>
            <a:r>
              <a:rPr lang="en" sz="2400">
                <a:solidFill>
                  <a:srgbClr val="1F426B"/>
                </a:solidFill>
              </a:rPr>
              <a:t>)</a:t>
            </a:r>
            <a:endParaRPr sz="2400">
              <a:solidFill>
                <a:srgbClr val="1F426B"/>
              </a:solidFill>
            </a:endParaRPr>
          </a:p>
        </p:txBody>
      </p:sp>
      <p:pic>
        <p:nvPicPr>
          <p:cNvPr id="238" name="Google Shape;238;p44"/>
          <p:cNvPicPr preferRelativeResize="0"/>
          <p:nvPr/>
        </p:nvPicPr>
        <p:blipFill rotWithShape="1">
          <a:blip r:embed="rId9">
            <a:alphaModFix/>
          </a:blip>
          <a:srcRect/>
          <a:stretch/>
        </p:blipFill>
        <p:spPr>
          <a:xfrm>
            <a:off x="6950171" y="120659"/>
            <a:ext cx="2033242" cy="648775"/>
          </a:xfrm>
          <a:prstGeom prst="rect">
            <a:avLst/>
          </a:prstGeom>
          <a:noFill/>
          <a:ln>
            <a:noFill/>
          </a:ln>
        </p:spPr>
      </p:pic>
      <p:sp>
        <p:nvSpPr>
          <p:cNvPr id="239" name="Google Shape;239;p44"/>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240" name="Google Shape;240;p44"/>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
        <p:nvSpPr>
          <p:cNvPr id="241" name="Google Shape;241;p44"/>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13</a:t>
            </a:fld>
            <a:endParaRPr sz="1300">
              <a:solidFill>
                <a:srgbClr val="1F426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dirty="0">
                <a:solidFill>
                  <a:srgbClr val="1F426B"/>
                </a:solidFill>
              </a:rPr>
              <a:t>T5.2 Goals + status </a:t>
            </a:r>
            <a:r>
              <a:rPr lang="en" sz="2400" dirty="0">
                <a:solidFill>
                  <a:srgbClr val="1F426B"/>
                </a:solidFill>
              </a:rPr>
              <a:t>(M10-M30)</a:t>
            </a:r>
            <a:endParaRPr sz="2400" dirty="0">
              <a:solidFill>
                <a:srgbClr val="1F426B"/>
              </a:solidFill>
            </a:endParaRPr>
          </a:p>
        </p:txBody>
      </p:sp>
      <p:sp>
        <p:nvSpPr>
          <p:cNvPr id="248" name="Google Shape;248;p45"/>
          <p:cNvSpPr txBox="1"/>
          <p:nvPr/>
        </p:nvSpPr>
        <p:spPr>
          <a:xfrm>
            <a:off x="486032" y="769435"/>
            <a:ext cx="8599468" cy="3814736"/>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0"/>
              </a:spcBef>
              <a:spcAft>
                <a:spcPts val="0"/>
              </a:spcAft>
              <a:buNone/>
            </a:pPr>
            <a:r>
              <a:rPr lang="en" sz="1700" b="1" dirty="0">
                <a:solidFill>
                  <a:srgbClr val="1F426B"/>
                </a:solidFill>
                <a:latin typeface="Helvetica Neue"/>
                <a:ea typeface="Helvetica Neue"/>
                <a:cs typeface="Helvetica Neue"/>
                <a:sym typeface="Helvetica Neue"/>
              </a:rPr>
              <a:t>Summary: Monitoring + testing of EESSI </a:t>
            </a:r>
            <a:r>
              <a:rPr lang="en" sz="1700" dirty="0">
                <a:solidFill>
                  <a:srgbClr val="1F426B"/>
                </a:solidFill>
                <a:latin typeface="Helvetica Neue"/>
                <a:ea typeface="Helvetica Neue"/>
                <a:cs typeface="Helvetica Neue"/>
                <a:sym typeface="Helvetica Neue"/>
              </a:rPr>
              <a:t>(using test suite developed in T1.3)</a:t>
            </a:r>
            <a:endParaRPr sz="1700" dirty="0">
              <a:solidFill>
                <a:srgbClr val="1F426B"/>
              </a:solidFill>
              <a:latin typeface="Helvetica Neue"/>
              <a:ea typeface="Helvetica Neue"/>
              <a:cs typeface="Helvetica Neue"/>
              <a:sym typeface="Helvetica Neue"/>
            </a:endParaRPr>
          </a:p>
          <a:p>
            <a:pPr marL="635000" marR="0" lvl="0" indent="-171450" algn="l" rtl="0">
              <a:lnSpc>
                <a:spcPct val="200000"/>
              </a:lnSpc>
              <a:spcBef>
                <a:spcPts val="0"/>
              </a:spcBef>
              <a:spcAft>
                <a:spcPts val="0"/>
              </a:spcAft>
              <a:buClr>
                <a:srgbClr val="1F426B"/>
              </a:buClr>
              <a:buSzPts val="1700"/>
              <a:buChar char="•"/>
            </a:pPr>
            <a:r>
              <a:rPr lang="en" sz="1600" dirty="0">
                <a:solidFill>
                  <a:srgbClr val="1F426B"/>
                </a:solidFill>
                <a:latin typeface="Helvetica Neue"/>
                <a:ea typeface="Helvetica Neue"/>
                <a:cs typeface="Helvetica Neue"/>
                <a:sym typeface="Helvetica Neue"/>
              </a:rPr>
              <a:t>Decide on schedule for periodic testing (what, where, when) (to start) [</a:t>
            </a:r>
            <a:r>
              <a:rPr lang="en" sz="1600" u="sng" dirty="0">
                <a:solidFill>
                  <a:srgbClr val="50B0A8"/>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#35</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1450" algn="l" rtl="0">
              <a:lnSpc>
                <a:spcPct val="200000"/>
              </a:lnSpc>
              <a:spcBef>
                <a:spcPts val="0"/>
              </a:spcBef>
              <a:spcAft>
                <a:spcPts val="0"/>
              </a:spcAft>
              <a:buClr>
                <a:srgbClr val="1F426B"/>
              </a:buClr>
              <a:buSzPts val="1700"/>
              <a:buChar char="•"/>
            </a:pPr>
            <a:r>
              <a:rPr lang="en" sz="1600" dirty="0">
                <a:solidFill>
                  <a:srgbClr val="1F426B"/>
                </a:solidFill>
                <a:latin typeface="Helvetica Neue"/>
                <a:ea typeface="Helvetica Neue"/>
                <a:cs typeface="Helvetica Neue"/>
                <a:sym typeface="Helvetica Neue"/>
              </a:rPr>
              <a:t>Set up infrastructure for doing periodic testing (on-premise, cloud, …) (to start) [</a:t>
            </a:r>
            <a:r>
              <a:rPr lang="en" sz="1600" u="sng" dirty="0">
                <a:solidFill>
                  <a:srgbClr val="50B0A8"/>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#36</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1450" algn="l" rtl="0">
              <a:lnSpc>
                <a:spcPct val="200000"/>
              </a:lnSpc>
              <a:spcBef>
                <a:spcPts val="0"/>
              </a:spcBef>
              <a:spcAft>
                <a:spcPts val="0"/>
              </a:spcAft>
              <a:buClr>
                <a:srgbClr val="1F426B"/>
              </a:buClr>
              <a:buSzPts val="1700"/>
              <a:buChar char="•"/>
            </a:pPr>
            <a:r>
              <a:rPr lang="en" sz="1600" dirty="0">
                <a:solidFill>
                  <a:srgbClr val="1F426B"/>
                </a:solidFill>
                <a:latin typeface="Helvetica Neue"/>
                <a:ea typeface="Helvetica Neue"/>
                <a:cs typeface="Helvetica Neue"/>
                <a:sym typeface="Helvetica Neue"/>
              </a:rPr>
              <a:t>Set up (automated) periodic functional tests - does it (still) run? (to start) [</a:t>
            </a:r>
            <a:r>
              <a:rPr lang="en" sz="1600" u="sng" dirty="0">
                <a:solidFill>
                  <a:srgbClr val="50B0A8"/>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#49</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1450" algn="l" rtl="0">
              <a:lnSpc>
                <a:spcPct val="200000"/>
              </a:lnSpc>
              <a:spcBef>
                <a:spcPts val="0"/>
              </a:spcBef>
              <a:spcAft>
                <a:spcPts val="0"/>
              </a:spcAft>
              <a:buClr>
                <a:srgbClr val="1F426B"/>
              </a:buClr>
              <a:buSzPts val="1700"/>
              <a:buChar char="•"/>
            </a:pPr>
            <a:r>
              <a:rPr lang="en" sz="1600" dirty="0">
                <a:solidFill>
                  <a:srgbClr val="1F426B"/>
                </a:solidFill>
                <a:latin typeface="Helvetica Neue"/>
                <a:ea typeface="Helvetica Neue"/>
                <a:cs typeface="Helvetica Neue"/>
                <a:sym typeface="Helvetica Neue"/>
              </a:rPr>
              <a:t>Set up periodic correctness tests - does it produce correct results? (to start) [</a:t>
            </a:r>
            <a:r>
              <a:rPr lang="en" sz="1600" u="sng" dirty="0">
                <a:solidFill>
                  <a:srgbClr val="50B0A8"/>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#38</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1450" algn="l" rtl="0">
              <a:lnSpc>
                <a:spcPct val="200000"/>
              </a:lnSpc>
              <a:spcBef>
                <a:spcPts val="0"/>
              </a:spcBef>
              <a:spcAft>
                <a:spcPts val="0"/>
              </a:spcAft>
              <a:buClr>
                <a:srgbClr val="1F426B"/>
              </a:buClr>
              <a:buSzPts val="1700"/>
              <a:buChar char="•"/>
            </a:pPr>
            <a:r>
              <a:rPr lang="en" sz="1600" dirty="0">
                <a:solidFill>
                  <a:srgbClr val="1F426B"/>
                </a:solidFill>
                <a:latin typeface="Helvetica Neue"/>
                <a:ea typeface="Helvetica Neue"/>
                <a:cs typeface="Helvetica Neue"/>
                <a:sym typeface="Helvetica Neue"/>
              </a:rPr>
              <a:t>Set up periodic performance tests - does it (still) perform well? (to start) [</a:t>
            </a:r>
            <a:r>
              <a:rPr lang="en" sz="1600" u="sng" dirty="0">
                <a:solidFill>
                  <a:srgbClr val="50B0A8"/>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#39</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1450" algn="l" rtl="0">
              <a:lnSpc>
                <a:spcPct val="200000"/>
              </a:lnSpc>
              <a:spcBef>
                <a:spcPts val="0"/>
              </a:spcBef>
              <a:spcAft>
                <a:spcPts val="0"/>
              </a:spcAft>
              <a:buClr>
                <a:srgbClr val="1F426B"/>
              </a:buClr>
              <a:buSzPts val="1700"/>
              <a:buChar char="•"/>
            </a:pPr>
            <a:r>
              <a:rPr lang="en" sz="1600" dirty="0">
                <a:solidFill>
                  <a:srgbClr val="1F426B"/>
                </a:solidFill>
                <a:latin typeface="Helvetica Neue"/>
                <a:ea typeface="Helvetica Neue"/>
                <a:cs typeface="Helvetica Neue"/>
                <a:sym typeface="Helvetica Neue"/>
              </a:rPr>
              <a:t>Set up dashboard to present testing results (to start) [</a:t>
            </a:r>
            <a:r>
              <a:rPr lang="en" sz="1600" u="sng" dirty="0">
                <a:solidFill>
                  <a:srgbClr val="50B0A8"/>
                </a:solidFill>
                <a:latin typeface="Helvetica Neue"/>
                <a:ea typeface="Helvetica Neue"/>
                <a:cs typeface="Helvetica Neue"/>
                <a:sym typeface="Helvetica Neue"/>
                <a:hlinkClick r:id="rId8">
                  <a:extLst>
                    <a:ext uri="{A12FA001-AC4F-418D-AE19-62706E023703}">
                      <ahyp:hlinkClr xmlns:ahyp="http://schemas.microsoft.com/office/drawing/2018/hyperlinkcolor" val="tx"/>
                    </a:ext>
                  </a:extLst>
                </a:hlinkClick>
              </a:rPr>
              <a:t>#10</a:t>
            </a:r>
            <a:r>
              <a:rPr lang="en" sz="1600" dirty="0">
                <a:solidFill>
                  <a:srgbClr val="1F426B"/>
                </a:solidFill>
                <a:latin typeface="Helvetica Neue"/>
                <a:ea typeface="Helvetica Neue"/>
                <a:cs typeface="Helvetica Neue"/>
                <a:sym typeface="Helvetica Neue"/>
              </a:rPr>
              <a:t>]</a:t>
            </a:r>
          </a:p>
          <a:p>
            <a:pPr marL="635000" indent="-171450">
              <a:lnSpc>
                <a:spcPct val="200000"/>
              </a:lnSpc>
              <a:buClr>
                <a:srgbClr val="1F426B"/>
              </a:buClr>
              <a:buSzPts val="1700"/>
              <a:buFont typeface="Arial"/>
              <a:buChar char="•"/>
            </a:pPr>
            <a:r>
              <a:rPr lang="en" sz="1600" b="1" dirty="0">
                <a:solidFill>
                  <a:srgbClr val="1F426B"/>
                </a:solidFill>
                <a:latin typeface="Helvetica Neue"/>
                <a:ea typeface="Helvetica Neue"/>
                <a:cs typeface="Helvetica Neue"/>
                <a:sym typeface="Helvetica Neue"/>
              </a:rPr>
              <a:t>D5.3 </a:t>
            </a:r>
            <a:r>
              <a:rPr lang="en-GB" sz="1600" b="1" dirty="0">
                <a:solidFill>
                  <a:srgbClr val="1F426B"/>
                </a:solidFill>
                <a:latin typeface="Helvetica Neue"/>
                <a:ea typeface="Helvetica Neue"/>
                <a:cs typeface="Helvetica Neue"/>
                <a:sym typeface="Helvetica Neue"/>
              </a:rPr>
              <a:t>Report on testing provided software</a:t>
            </a:r>
            <a:r>
              <a:rPr lang="en-GB" sz="1600" dirty="0">
                <a:solidFill>
                  <a:srgbClr val="1F426B"/>
                </a:solidFill>
                <a:latin typeface="Helvetica Neue"/>
                <a:ea typeface="Helvetica Neue"/>
                <a:cs typeface="Helvetica Neue"/>
                <a:sym typeface="Helvetica Neue"/>
              </a:rPr>
              <a:t> [</a:t>
            </a:r>
            <a:r>
              <a:rPr lang="en-GB" sz="1600" u="sng" dirty="0">
                <a:solidFill>
                  <a:srgbClr val="50B0A8"/>
                </a:solidFill>
                <a:latin typeface="Helvetica Neue"/>
                <a:ea typeface="Helvetica Neue"/>
                <a:cs typeface="Helvetica Neue"/>
                <a:sym typeface="Helvetica Neue"/>
                <a:hlinkClick r:id="rId9">
                  <a:extLst>
                    <a:ext uri="{A12FA001-AC4F-418D-AE19-62706E023703}">
                      <ahyp:hlinkClr xmlns:ahyp="http://schemas.microsoft.com/office/drawing/2018/hyperlinkcolor" val="tx"/>
                    </a:ext>
                  </a:extLst>
                </a:hlinkClick>
              </a:rPr>
              <a:t>#40</a:t>
            </a:r>
            <a:r>
              <a:rPr lang="en-GB" sz="1600" dirty="0">
                <a:solidFill>
                  <a:srgbClr val="1F426B"/>
                </a:solidFill>
                <a:latin typeface="Helvetica Neue"/>
                <a:ea typeface="Helvetica Neue"/>
                <a:cs typeface="Helvetica Neue"/>
                <a:sym typeface="Helvetica Neue"/>
              </a:rPr>
              <a:t>]</a:t>
            </a:r>
          </a:p>
        </p:txBody>
      </p:sp>
      <p:pic>
        <p:nvPicPr>
          <p:cNvPr id="249" name="Google Shape;249;p45"/>
          <p:cNvPicPr preferRelativeResize="0"/>
          <p:nvPr/>
        </p:nvPicPr>
        <p:blipFill rotWithShape="1">
          <a:blip r:embed="rId10">
            <a:alphaModFix/>
          </a:blip>
          <a:srcRect/>
          <a:stretch/>
        </p:blipFill>
        <p:spPr>
          <a:xfrm>
            <a:off x="6950171" y="120659"/>
            <a:ext cx="2033242" cy="648775"/>
          </a:xfrm>
          <a:prstGeom prst="rect">
            <a:avLst/>
          </a:prstGeom>
          <a:noFill/>
          <a:ln>
            <a:noFill/>
          </a:ln>
        </p:spPr>
      </p:pic>
      <p:sp>
        <p:nvSpPr>
          <p:cNvPr id="250" name="Google Shape;250;p45"/>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251" name="Google Shape;251;p45"/>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
        <p:nvSpPr>
          <p:cNvPr id="252" name="Google Shape;252;p45"/>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14</a:t>
            </a:fld>
            <a:endParaRPr sz="1300">
              <a:solidFill>
                <a:srgbClr val="1F426B"/>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6"/>
          <p:cNvSpPr txBox="1"/>
          <p:nvPr/>
        </p:nvSpPr>
        <p:spPr>
          <a:xfrm>
            <a:off x="376354" y="822494"/>
            <a:ext cx="8607059" cy="3833639"/>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0"/>
              </a:spcBef>
              <a:spcAft>
                <a:spcPts val="0"/>
              </a:spcAft>
              <a:buNone/>
            </a:pPr>
            <a:r>
              <a:rPr lang="en" sz="1700" b="1" dirty="0">
                <a:solidFill>
                  <a:srgbClr val="1F426B"/>
                </a:solidFill>
                <a:latin typeface="Helvetica Neue"/>
                <a:ea typeface="Helvetica Neue"/>
                <a:cs typeface="Helvetica Neue"/>
                <a:sym typeface="Helvetica Neue"/>
              </a:rPr>
              <a:t>Summary: Bot </a:t>
            </a:r>
            <a:r>
              <a:rPr lang="en-US" sz="1700" b="1" dirty="0">
                <a:solidFill>
                  <a:srgbClr val="1F426B"/>
                </a:solidFill>
                <a:latin typeface="Helvetica Neue"/>
                <a:ea typeface="Helvetica Neue"/>
                <a:cs typeface="Helvetica Neue"/>
                <a:sym typeface="Helvetica Neue"/>
              </a:rPr>
              <a:t>that automates </a:t>
            </a:r>
            <a:r>
              <a:rPr lang="en" sz="1700" b="1" dirty="0">
                <a:solidFill>
                  <a:srgbClr val="1F426B"/>
                </a:solidFill>
                <a:latin typeface="Helvetica Neue"/>
                <a:ea typeface="Helvetica Neue"/>
                <a:cs typeface="Helvetica Neue"/>
                <a:sym typeface="Helvetica Neue"/>
              </a:rPr>
              <a:t>workflow to add software to EESSI</a:t>
            </a:r>
            <a:endParaRPr sz="1700" dirty="0">
              <a:solidFill>
                <a:srgbClr val="1F426B"/>
              </a:solidFill>
              <a:latin typeface="Helvetica Neue"/>
              <a:ea typeface="Helvetica Neue"/>
              <a:cs typeface="Helvetica Neue"/>
              <a:sym typeface="Helvetica Neue"/>
            </a:endParaRPr>
          </a:p>
          <a:p>
            <a:pPr marL="635000" indent="-177800">
              <a:lnSpc>
                <a:spcPct val="200000"/>
              </a:lnSpc>
              <a:buClr>
                <a:srgbClr val="1F426B"/>
              </a:buClr>
              <a:buSzPts val="1800"/>
              <a:buFont typeface="Arial"/>
              <a:buChar char="•"/>
            </a:pPr>
            <a:r>
              <a:rPr lang="en-GB" sz="1600" dirty="0">
                <a:solidFill>
                  <a:srgbClr val="1F426B"/>
                </a:solidFill>
                <a:latin typeface="Helvetica Neue"/>
                <a:ea typeface="Helvetica Neue"/>
                <a:cs typeface="Helvetica Neue"/>
                <a:sym typeface="Helvetica Neue"/>
              </a:rPr>
              <a:t>GitHub App (bot) to automate workflow to add software to EESSI (ongoing) [</a:t>
            </a:r>
            <a:r>
              <a:rPr lang="en-GB" sz="1600" dirty="0">
                <a:solidFill>
                  <a:srgbClr val="4FB0A9"/>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#41</a:t>
            </a:r>
            <a:r>
              <a:rPr lang="en-GB" sz="1600" dirty="0">
                <a:solidFill>
                  <a:srgbClr val="1F426B"/>
                </a:solidFill>
                <a:latin typeface="Helvetica Neue"/>
                <a:ea typeface="Helvetica Neue"/>
                <a:cs typeface="Helvetica Neue"/>
                <a:sym typeface="Helvetica Neue"/>
              </a:rPr>
              <a:t>]</a:t>
            </a:r>
          </a:p>
          <a:p>
            <a:pPr marL="635000" indent="-177800">
              <a:lnSpc>
                <a:spcPct val="200000"/>
              </a:lnSpc>
              <a:buClr>
                <a:srgbClr val="1F426B"/>
              </a:buClr>
              <a:buSzPts val="1800"/>
              <a:buFont typeface="Arial"/>
              <a:buChar char="•"/>
            </a:pPr>
            <a:endParaRPr lang="en-GB" sz="1600" dirty="0">
              <a:solidFill>
                <a:srgbClr val="1F426B"/>
              </a:solidFill>
              <a:latin typeface="Helvetica Neue"/>
              <a:ea typeface="Helvetica Neue"/>
              <a:cs typeface="Helvetica Neue"/>
              <a:sym typeface="Helvetica Neue"/>
            </a:endParaRPr>
          </a:p>
          <a:p>
            <a:pPr marL="635000" indent="-177800">
              <a:lnSpc>
                <a:spcPct val="200000"/>
              </a:lnSpc>
              <a:buClr>
                <a:srgbClr val="1F426B"/>
              </a:buClr>
              <a:buSzPts val="1800"/>
              <a:buFont typeface="Arial"/>
              <a:buChar char="•"/>
            </a:pPr>
            <a:endParaRPr lang="en-GB" sz="1600" dirty="0">
              <a:solidFill>
                <a:srgbClr val="1F426B"/>
              </a:solidFill>
              <a:latin typeface="Helvetica Neue"/>
              <a:ea typeface="Helvetica Neue"/>
              <a:cs typeface="Helvetica Neue"/>
              <a:sym typeface="Helvetica Neue"/>
            </a:endParaRPr>
          </a:p>
          <a:p>
            <a:pPr marL="635000" indent="-177800">
              <a:lnSpc>
                <a:spcPct val="200000"/>
              </a:lnSpc>
              <a:buClr>
                <a:srgbClr val="1F426B"/>
              </a:buClr>
              <a:buSzPts val="1800"/>
              <a:buFont typeface="Arial"/>
              <a:buChar char="•"/>
            </a:pPr>
            <a:r>
              <a:rPr lang="en-GB" sz="1600" dirty="0">
                <a:solidFill>
                  <a:srgbClr val="1F426B"/>
                </a:solidFill>
                <a:latin typeface="Helvetica Neue"/>
                <a:ea typeface="Helvetica Neue"/>
                <a:cs typeface="Helvetica Neue"/>
                <a:sym typeface="Helvetica Neue"/>
              </a:rPr>
              <a:t>Set up infrastructure to build/test/deploy software in EESSI using bot (ongoing)</a:t>
            </a:r>
            <a:r>
              <a:rPr lang="en" sz="1600" dirty="0">
                <a:solidFill>
                  <a:srgbClr val="1F426B"/>
                </a:solidFill>
                <a:latin typeface="Helvetica Neue"/>
                <a:ea typeface="Helvetica Neue"/>
                <a:cs typeface="Helvetica Neue"/>
                <a:sym typeface="Helvetica Neue"/>
              </a:rPr>
              <a:t> [</a:t>
            </a:r>
            <a:r>
              <a:rPr lang="en" sz="1600" u="sng" dirty="0">
                <a:solidFill>
                  <a:srgbClr val="4FB0A9"/>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a:t>
            </a:r>
            <a:r>
              <a:rPr lang="en" sz="1600" u="sng" dirty="0">
                <a:solidFill>
                  <a:srgbClr val="4FB0A9"/>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45</a:t>
            </a:r>
            <a:r>
              <a:rPr lang="en" sz="1600" dirty="0">
                <a:solidFill>
                  <a:srgbClr val="1F426B"/>
                </a:solidFill>
                <a:latin typeface="Helvetica Neue"/>
                <a:ea typeface="Helvetica Neue"/>
                <a:cs typeface="Helvetica Neue"/>
                <a:sym typeface="Helvetica Neue"/>
              </a:rPr>
              <a:t>]</a:t>
            </a:r>
            <a:endParaRPr lang="en-GB" sz="1600" dirty="0">
              <a:solidFill>
                <a:srgbClr val="1F426B"/>
              </a:solidFill>
              <a:latin typeface="Helvetica Neue"/>
              <a:ea typeface="Helvetica Neue"/>
              <a:cs typeface="Helvetica Neue"/>
              <a:sym typeface="Helvetica Neue"/>
            </a:endParaRPr>
          </a:p>
          <a:p>
            <a:pPr marL="635000" indent="-177800">
              <a:lnSpc>
                <a:spcPct val="200000"/>
              </a:lnSpc>
              <a:buClr>
                <a:srgbClr val="1F426B"/>
              </a:buClr>
              <a:buSzPts val="1800"/>
              <a:buFont typeface="Arial"/>
              <a:buChar char="•"/>
            </a:pPr>
            <a:r>
              <a:rPr lang="en-GB" sz="1600" dirty="0">
                <a:solidFill>
                  <a:srgbClr val="1F426B"/>
                </a:solidFill>
                <a:latin typeface="Helvetica Neue"/>
                <a:ea typeface="Helvetica Neue"/>
                <a:cs typeface="Helvetica Neue"/>
                <a:sym typeface="Helvetica Neue"/>
              </a:rPr>
              <a:t>Define contribution policy + checklist of requirements for contributions (to start)</a:t>
            </a:r>
            <a:r>
              <a:rPr lang="en" sz="1600" dirty="0">
                <a:solidFill>
                  <a:srgbClr val="1F426B"/>
                </a:solidFill>
                <a:latin typeface="Helvetica Neue"/>
                <a:ea typeface="Helvetica Neue"/>
                <a:cs typeface="Helvetica Neue"/>
                <a:sym typeface="Helvetica Neue"/>
              </a:rPr>
              <a:t> [</a:t>
            </a:r>
            <a:r>
              <a:rPr lang="en" sz="1600" u="sng" dirty="0">
                <a:solidFill>
                  <a:srgbClr val="4FB0A9"/>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#46</a:t>
            </a:r>
            <a:r>
              <a:rPr lang="en" sz="1600" dirty="0">
                <a:solidFill>
                  <a:srgbClr val="1F426B"/>
                </a:solidFill>
                <a:latin typeface="Helvetica Neue"/>
                <a:ea typeface="Helvetica Neue"/>
                <a:cs typeface="Helvetica Neue"/>
                <a:sym typeface="Helvetica Neue"/>
              </a:rPr>
              <a:t>]</a:t>
            </a:r>
          </a:p>
          <a:p>
            <a:pPr marL="635000" indent="-177800">
              <a:lnSpc>
                <a:spcPct val="200000"/>
              </a:lnSpc>
              <a:buClr>
                <a:srgbClr val="1F426B"/>
              </a:buClr>
              <a:buSzPts val="1800"/>
              <a:buFont typeface="Arial"/>
              <a:buChar char="•"/>
            </a:pPr>
            <a:r>
              <a:rPr lang="en-GB" sz="1600" dirty="0">
                <a:solidFill>
                  <a:srgbClr val="1F426B"/>
                </a:solidFill>
                <a:latin typeface="Helvetica Neue"/>
                <a:ea typeface="Helvetica Neue"/>
                <a:cs typeface="Helvetica Neue"/>
                <a:sym typeface="Helvetica Neue"/>
              </a:rPr>
              <a:t>Document semi-automated workflow to contribute to EESSI (to start)</a:t>
            </a:r>
            <a:r>
              <a:rPr lang="en" sz="1600" dirty="0">
                <a:solidFill>
                  <a:srgbClr val="1F426B"/>
                </a:solidFill>
                <a:latin typeface="Helvetica Neue"/>
                <a:ea typeface="Helvetica Neue"/>
                <a:cs typeface="Helvetica Neue"/>
                <a:sym typeface="Helvetica Neue"/>
              </a:rPr>
              <a:t> [</a:t>
            </a:r>
            <a:r>
              <a:rPr lang="en" sz="1600" u="sng" dirty="0">
                <a:solidFill>
                  <a:srgbClr val="4FB0A9"/>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a:t>
            </a:r>
            <a:r>
              <a:rPr lang="en" sz="1600" u="sng" dirty="0">
                <a:solidFill>
                  <a:srgbClr val="4FB0A9"/>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47</a:t>
            </a:r>
            <a:r>
              <a:rPr lang="en" sz="1600" dirty="0">
                <a:solidFill>
                  <a:srgbClr val="1F426B"/>
                </a:solidFill>
                <a:latin typeface="Helvetica Neue"/>
                <a:ea typeface="Helvetica Neue"/>
                <a:cs typeface="Helvetica Neue"/>
                <a:sym typeface="Helvetica Neue"/>
              </a:rPr>
              <a:t>]</a:t>
            </a:r>
          </a:p>
          <a:p>
            <a:pPr marL="635000" indent="-177800">
              <a:lnSpc>
                <a:spcPct val="200000"/>
              </a:lnSpc>
              <a:buClr>
                <a:srgbClr val="1F426B"/>
              </a:buClr>
              <a:buSzPts val="1800"/>
              <a:buFont typeface="Arial"/>
              <a:buChar char="•"/>
            </a:pPr>
            <a:r>
              <a:rPr lang="en-GB" sz="1600" b="1" dirty="0">
                <a:solidFill>
                  <a:srgbClr val="1F426B"/>
                </a:solidFill>
                <a:latin typeface="Helvetica Neue"/>
                <a:ea typeface="Helvetica Neue"/>
                <a:cs typeface="Helvetica Neue"/>
                <a:sym typeface="Helvetica Neue"/>
              </a:rPr>
              <a:t>D5.1 Community contribution policy and GitHub App</a:t>
            </a:r>
            <a:r>
              <a:rPr lang="en" sz="1600" dirty="0">
                <a:solidFill>
                  <a:srgbClr val="1F426B"/>
                </a:solidFill>
                <a:latin typeface="Helvetica Neue"/>
                <a:ea typeface="Helvetica Neue"/>
                <a:cs typeface="Helvetica Neue"/>
                <a:sym typeface="Helvetica Neue"/>
              </a:rPr>
              <a:t> [</a:t>
            </a:r>
            <a:r>
              <a:rPr lang="en" sz="1600" u="sng" dirty="0">
                <a:solidFill>
                  <a:srgbClr val="4FB0A9"/>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a:t>
            </a:r>
            <a:r>
              <a:rPr lang="en" sz="1600" u="sng" dirty="0">
                <a:solidFill>
                  <a:srgbClr val="4FB0A9"/>
                </a:solidFill>
                <a:latin typeface="Helvetica Neue"/>
                <a:ea typeface="Helvetica Neue"/>
                <a:cs typeface="Helvetica Neue"/>
                <a:sym typeface="Helvetica Neue"/>
                <a:hlinkClick r:id="rId8">
                  <a:extLst>
                    <a:ext uri="{A12FA001-AC4F-418D-AE19-62706E023703}">
                      <ahyp:hlinkClr xmlns:ahyp="http://schemas.microsoft.com/office/drawing/2018/hyperlinkcolor" val="tx"/>
                    </a:ext>
                  </a:extLst>
                </a:hlinkClick>
              </a:rPr>
              <a:t>48</a:t>
            </a:r>
            <a:r>
              <a:rPr lang="en" sz="1600" u="sng" dirty="0">
                <a:solidFill>
                  <a:srgbClr val="1F426B"/>
                </a:solidFill>
                <a:latin typeface="Helvetica Neue"/>
                <a:ea typeface="Helvetica Neue"/>
                <a:cs typeface="Helvetica Neue"/>
                <a:sym typeface="Helvetica Neue"/>
              </a:rPr>
              <a:t>]</a:t>
            </a:r>
            <a:endParaRPr lang="en" sz="1600" dirty="0">
              <a:solidFill>
                <a:srgbClr val="1F426B"/>
              </a:solidFill>
              <a:latin typeface="Helvetica Neue"/>
              <a:ea typeface="Helvetica Neue"/>
              <a:cs typeface="Helvetica Neue"/>
              <a:sym typeface="Helvetica Neue"/>
            </a:endParaRPr>
          </a:p>
        </p:txBody>
      </p:sp>
      <p:sp>
        <p:nvSpPr>
          <p:cNvPr id="259" name="Google Shape;259;p46"/>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dirty="0">
                <a:solidFill>
                  <a:srgbClr val="1F426B"/>
                </a:solidFill>
              </a:rPr>
              <a:t>T5.3 Goals + status </a:t>
            </a:r>
            <a:r>
              <a:rPr lang="en" sz="2400" dirty="0">
                <a:solidFill>
                  <a:srgbClr val="1F426B"/>
                </a:solidFill>
              </a:rPr>
              <a:t>(</a:t>
            </a:r>
            <a:r>
              <a:rPr lang="en" sz="2400" u="sng" dirty="0">
                <a:solidFill>
                  <a:srgbClr val="1F426B"/>
                </a:solidFill>
              </a:rPr>
              <a:t>M1</a:t>
            </a:r>
            <a:r>
              <a:rPr lang="en" sz="2400" dirty="0">
                <a:solidFill>
                  <a:srgbClr val="1F426B"/>
                </a:solidFill>
              </a:rPr>
              <a:t>-</a:t>
            </a:r>
            <a:r>
              <a:rPr lang="en" sz="2400" u="sng" dirty="0">
                <a:solidFill>
                  <a:srgbClr val="1F426B"/>
                </a:solidFill>
              </a:rPr>
              <a:t>M12</a:t>
            </a:r>
            <a:r>
              <a:rPr lang="en" sz="2400" dirty="0">
                <a:solidFill>
                  <a:srgbClr val="1F426B"/>
                </a:solidFill>
              </a:rPr>
              <a:t>)</a:t>
            </a:r>
            <a:endParaRPr sz="2400" dirty="0">
              <a:solidFill>
                <a:srgbClr val="1F426B"/>
              </a:solidFill>
            </a:endParaRPr>
          </a:p>
        </p:txBody>
      </p:sp>
      <p:pic>
        <p:nvPicPr>
          <p:cNvPr id="260" name="Google Shape;260;p46"/>
          <p:cNvPicPr preferRelativeResize="0"/>
          <p:nvPr/>
        </p:nvPicPr>
        <p:blipFill rotWithShape="1">
          <a:blip r:embed="rId9">
            <a:alphaModFix/>
          </a:blip>
          <a:srcRect/>
          <a:stretch/>
        </p:blipFill>
        <p:spPr>
          <a:xfrm>
            <a:off x="6950171" y="120659"/>
            <a:ext cx="2033242" cy="648775"/>
          </a:xfrm>
          <a:prstGeom prst="rect">
            <a:avLst/>
          </a:prstGeom>
          <a:noFill/>
          <a:ln>
            <a:noFill/>
          </a:ln>
        </p:spPr>
      </p:pic>
      <p:sp>
        <p:nvSpPr>
          <p:cNvPr id="261" name="Google Shape;261;p46"/>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262" name="Google Shape;262;p46"/>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
        <p:nvSpPr>
          <p:cNvPr id="263" name="Google Shape;263;p46"/>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15</a:t>
            </a:fld>
            <a:endParaRPr sz="1300" dirty="0">
              <a:solidFill>
                <a:srgbClr val="1F426B"/>
              </a:solidFill>
            </a:endParaRPr>
          </a:p>
        </p:txBody>
      </p:sp>
      <p:sp>
        <p:nvSpPr>
          <p:cNvPr id="2" name="TextBox 1">
            <a:extLst>
              <a:ext uri="{FF2B5EF4-FFF2-40B4-BE49-F238E27FC236}">
                <a16:creationId xmlns:a16="http://schemas.microsoft.com/office/drawing/2014/main" id="{5585FE37-3825-9C85-CC24-FF96D4A18F7D}"/>
              </a:ext>
            </a:extLst>
          </p:cNvPr>
          <p:cNvSpPr txBox="1"/>
          <p:nvPr/>
        </p:nvSpPr>
        <p:spPr>
          <a:xfrm>
            <a:off x="474285" y="1637337"/>
            <a:ext cx="8607059" cy="1086708"/>
          </a:xfrm>
          <a:prstGeom prst="rect">
            <a:avLst/>
          </a:prstGeom>
          <a:noFill/>
        </p:spPr>
        <p:txBody>
          <a:bodyPr wrap="square" rtlCol="0">
            <a:spAutoFit/>
          </a:bodyPr>
          <a:lstStyle/>
          <a:p>
            <a:pPr marL="742950" lvl="6" indent="-285750">
              <a:lnSpc>
                <a:spcPct val="150000"/>
              </a:lnSpc>
              <a:buClr>
                <a:srgbClr val="1F426B"/>
              </a:buClr>
              <a:buSzPts val="1800"/>
              <a:buFont typeface="Courier New" panose="02070309020205020404" pitchFamily="49" charset="0"/>
              <a:buChar char="o"/>
            </a:pPr>
            <a:r>
              <a:rPr lang="en-GB" sz="1500" dirty="0">
                <a:solidFill>
                  <a:srgbClr val="1F426B"/>
                </a:solidFill>
                <a:latin typeface="Helvetica Neue"/>
                <a:ea typeface="Helvetica Neue"/>
                <a:cs typeface="Helvetica Neue"/>
                <a:sym typeface="Helvetica Neue"/>
              </a:rPr>
              <a:t>M06: Minimal viable product v0.1: build-and-deploy workflow, enables contributions </a:t>
            </a:r>
            <a:r>
              <a:rPr lang="en" sz="1500" dirty="0">
                <a:solidFill>
                  <a:srgbClr val="1F426B"/>
                </a:solidFill>
                <a:latin typeface="Helvetica Neue"/>
                <a:ea typeface="Helvetica Neue"/>
                <a:cs typeface="Helvetica Neue"/>
                <a:sym typeface="Helvetica Neue"/>
              </a:rPr>
              <a:t>[</a:t>
            </a:r>
            <a:r>
              <a:rPr lang="en" sz="1500" u="sng" dirty="0">
                <a:solidFill>
                  <a:srgbClr val="50B0A8"/>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a:t>
            </a:r>
            <a:r>
              <a:rPr lang="en" sz="1500" u="sng" dirty="0">
                <a:solidFill>
                  <a:srgbClr val="4FB0A9"/>
                </a:solidFill>
                <a:latin typeface="Helvetica Neue"/>
                <a:ea typeface="Helvetica Neue"/>
                <a:cs typeface="Helvetica Neue"/>
                <a:sym typeface="Helvetica Neue"/>
                <a:hlinkClick r:id="rId10">
                  <a:extLst>
                    <a:ext uri="{A12FA001-AC4F-418D-AE19-62706E023703}">
                      <ahyp:hlinkClr xmlns:ahyp="http://schemas.microsoft.com/office/drawing/2018/hyperlinkcolor" val="tx"/>
                    </a:ext>
                  </a:extLst>
                </a:hlinkClick>
              </a:rPr>
              <a:t>42</a:t>
            </a:r>
            <a:r>
              <a:rPr lang="en" sz="1500" dirty="0">
                <a:solidFill>
                  <a:srgbClr val="1F426B"/>
                </a:solidFill>
                <a:latin typeface="Helvetica Neue"/>
                <a:ea typeface="Helvetica Neue"/>
                <a:cs typeface="Helvetica Neue"/>
                <a:sym typeface="Helvetica Neue"/>
              </a:rPr>
              <a:t>]</a:t>
            </a:r>
            <a:endParaRPr lang="en-GB" sz="1500" dirty="0">
              <a:solidFill>
                <a:srgbClr val="1F426B"/>
              </a:solidFill>
              <a:latin typeface="Helvetica Neue"/>
              <a:ea typeface="Helvetica Neue"/>
              <a:cs typeface="Helvetica Neue"/>
              <a:sym typeface="Helvetica Neue"/>
            </a:endParaRPr>
          </a:p>
          <a:p>
            <a:pPr marL="742950" indent="-285750">
              <a:lnSpc>
                <a:spcPct val="150000"/>
              </a:lnSpc>
              <a:buClr>
                <a:srgbClr val="1F426B"/>
              </a:buClr>
              <a:buSzPts val="1800"/>
              <a:buFont typeface="Courier New" panose="02070309020205020404" pitchFamily="49" charset="0"/>
              <a:buChar char="o"/>
            </a:pPr>
            <a:r>
              <a:rPr lang="en-GB" sz="1500" dirty="0">
                <a:solidFill>
                  <a:srgbClr val="1F426B"/>
                </a:solidFill>
                <a:latin typeface="Helvetica Neue"/>
                <a:ea typeface="Helvetica Neue"/>
                <a:cs typeface="Helvetica Neue"/>
                <a:sym typeface="Helvetica Neue"/>
              </a:rPr>
              <a:t>M09: v0.5: integrate testing in workflow + improved status overview in PRs </a:t>
            </a:r>
            <a:r>
              <a:rPr lang="en" sz="1500" dirty="0">
                <a:solidFill>
                  <a:srgbClr val="1F426B"/>
                </a:solidFill>
                <a:latin typeface="Helvetica Neue"/>
                <a:ea typeface="Helvetica Neue"/>
                <a:cs typeface="Helvetica Neue"/>
                <a:sym typeface="Helvetica Neue"/>
              </a:rPr>
              <a:t>[</a:t>
            </a:r>
            <a:r>
              <a:rPr lang="en" sz="1500" u="sng" dirty="0">
                <a:solidFill>
                  <a:srgbClr val="4FB0A9"/>
                </a:solidFill>
                <a:latin typeface="Helvetica Neue"/>
                <a:ea typeface="Helvetica Neue"/>
                <a:cs typeface="Helvetica Neue"/>
                <a:sym typeface="Helvetica Neue"/>
                <a:hlinkClick r:id="rId11">
                  <a:extLst>
                    <a:ext uri="{A12FA001-AC4F-418D-AE19-62706E023703}">
                      <ahyp:hlinkClr xmlns:ahyp="http://schemas.microsoft.com/office/drawing/2018/hyperlinkcolor" val="tx"/>
                    </a:ext>
                  </a:extLst>
                </a:hlinkClick>
              </a:rPr>
              <a:t>#43</a:t>
            </a:r>
            <a:r>
              <a:rPr lang="en" sz="1500" dirty="0">
                <a:solidFill>
                  <a:srgbClr val="1F426B"/>
                </a:solidFill>
                <a:latin typeface="Helvetica Neue"/>
                <a:ea typeface="Helvetica Neue"/>
                <a:cs typeface="Helvetica Neue"/>
                <a:sym typeface="Helvetica Neue"/>
              </a:rPr>
              <a:t>]</a:t>
            </a:r>
            <a:endParaRPr lang="en-GB" sz="1500" dirty="0">
              <a:solidFill>
                <a:srgbClr val="1F426B"/>
              </a:solidFill>
              <a:latin typeface="Helvetica Neue"/>
              <a:ea typeface="Helvetica Neue"/>
              <a:cs typeface="Helvetica Neue"/>
              <a:sym typeface="Helvetica Neue"/>
            </a:endParaRPr>
          </a:p>
          <a:p>
            <a:pPr marL="742950" indent="-285750">
              <a:lnSpc>
                <a:spcPct val="150000"/>
              </a:lnSpc>
              <a:buClr>
                <a:srgbClr val="1F426B"/>
              </a:buClr>
              <a:buSzPts val="1800"/>
              <a:buFont typeface="Courier New" panose="02070309020205020404" pitchFamily="49" charset="0"/>
              <a:buChar char="o"/>
            </a:pPr>
            <a:r>
              <a:rPr lang="en-GB" sz="1500" dirty="0">
                <a:solidFill>
                  <a:srgbClr val="1F426B"/>
                </a:solidFill>
                <a:latin typeface="Helvetica Neue"/>
                <a:ea typeface="Helvetica Neue"/>
                <a:cs typeface="Helvetica Neue"/>
                <a:sym typeface="Helvetica Neue"/>
              </a:rPr>
              <a:t>M12: v1.0: stable version, incl. dashboard with overview of all bot instances</a:t>
            </a:r>
            <a:r>
              <a:rPr lang="en" sz="1500" dirty="0">
                <a:solidFill>
                  <a:srgbClr val="1F426B"/>
                </a:solidFill>
                <a:latin typeface="Helvetica Neue"/>
                <a:ea typeface="Helvetica Neue"/>
                <a:cs typeface="Helvetica Neue"/>
                <a:sym typeface="Helvetica Neue"/>
              </a:rPr>
              <a:t> [</a:t>
            </a:r>
            <a:r>
              <a:rPr lang="en" sz="1500" u="sng" dirty="0">
                <a:solidFill>
                  <a:srgbClr val="4FB0A9"/>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a:t>
            </a:r>
            <a:r>
              <a:rPr lang="en" sz="1500" u="sng" dirty="0">
                <a:solidFill>
                  <a:srgbClr val="4FB0A9"/>
                </a:solidFill>
                <a:latin typeface="Helvetica Neue"/>
                <a:ea typeface="Helvetica Neue"/>
                <a:cs typeface="Helvetica Neue"/>
                <a:sym typeface="Helvetica Neue"/>
                <a:hlinkClick r:id="rId12">
                  <a:extLst>
                    <a:ext uri="{A12FA001-AC4F-418D-AE19-62706E023703}">
                      <ahyp:hlinkClr xmlns:ahyp="http://schemas.microsoft.com/office/drawing/2018/hyperlinkcolor" val="tx"/>
                    </a:ext>
                  </a:extLst>
                </a:hlinkClick>
              </a:rPr>
              <a:t>44</a:t>
            </a:r>
            <a:r>
              <a:rPr lang="en" sz="1500" dirty="0">
                <a:solidFill>
                  <a:srgbClr val="1F426B"/>
                </a:solidFill>
                <a:latin typeface="Helvetica Neue"/>
                <a:ea typeface="Helvetica Neue"/>
                <a:cs typeface="Helvetica Neue"/>
                <a:sym typeface="Helvetica Neue"/>
              </a:rPr>
              <a:t>]</a:t>
            </a:r>
            <a:endParaRPr lang="en-GB" sz="1500" dirty="0">
              <a:solidFill>
                <a:srgbClr val="1F426B"/>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19648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7"/>
          <p:cNvSpPr txBox="1"/>
          <p:nvPr/>
        </p:nvSpPr>
        <p:spPr>
          <a:xfrm>
            <a:off x="502508" y="871713"/>
            <a:ext cx="8345842" cy="3778200"/>
          </a:xfrm>
          <a:prstGeom prst="rect">
            <a:avLst/>
          </a:prstGeom>
          <a:noFill/>
          <a:ln>
            <a:noFill/>
          </a:ln>
        </p:spPr>
        <p:txBody>
          <a:bodyPr spcFirstLastPara="1" wrap="square" lIns="18900" tIns="19050" rIns="19050" bIns="19050" anchor="t" anchorCtr="0">
            <a:noAutofit/>
          </a:bodyPr>
          <a:lstStyle/>
          <a:p>
            <a:pPr marL="0" marR="0" lvl="0" indent="0" algn="l" rtl="0">
              <a:lnSpc>
                <a:spcPct val="200000"/>
              </a:lnSpc>
              <a:spcAft>
                <a:spcPts val="0"/>
              </a:spcAft>
              <a:buClr>
                <a:schemeClr val="dk1"/>
              </a:buClr>
              <a:buSzPts val="1100"/>
              <a:buFont typeface="Arial"/>
              <a:buNone/>
            </a:pPr>
            <a:r>
              <a:rPr lang="en" sz="1700" i="1" dirty="0">
                <a:solidFill>
                  <a:srgbClr val="1F426B"/>
                </a:solidFill>
                <a:latin typeface="Helvetica Neue"/>
                <a:ea typeface="Helvetica Neue"/>
                <a:cs typeface="Helvetica Neue"/>
                <a:sym typeface="Helvetica Neue"/>
              </a:rPr>
              <a:t>Community outreach, education, and training</a:t>
            </a:r>
            <a:endParaRPr sz="1700" i="1" dirty="0">
              <a:solidFill>
                <a:srgbClr val="1F426B"/>
              </a:solidFill>
              <a:latin typeface="Helvetica Neue"/>
              <a:ea typeface="Helvetica Neue"/>
              <a:cs typeface="Helvetica Neue"/>
              <a:sym typeface="Helvetica Neue"/>
            </a:endParaRPr>
          </a:p>
          <a:p>
            <a:pPr marL="0" marR="0" lvl="0" indent="0" algn="l" rtl="0">
              <a:lnSpc>
                <a:spcPct val="200000"/>
              </a:lnSpc>
              <a:spcBef>
                <a:spcPts val="2000"/>
              </a:spcBef>
              <a:spcAft>
                <a:spcPts val="0"/>
              </a:spcAft>
              <a:buClr>
                <a:schemeClr val="dk1"/>
              </a:buClr>
              <a:buSzPts val="1100"/>
              <a:buFont typeface="Arial"/>
              <a:buNone/>
            </a:pPr>
            <a:r>
              <a:rPr lang="en" sz="1700" b="1" dirty="0">
                <a:solidFill>
                  <a:srgbClr val="1F426B"/>
                </a:solidFill>
                <a:latin typeface="Helvetica Neue"/>
                <a:ea typeface="Helvetica Neue"/>
                <a:cs typeface="Helvetica Neue"/>
                <a:sym typeface="Helvetica Neue"/>
              </a:rPr>
              <a:t>First year </a:t>
            </a:r>
            <a:r>
              <a:rPr lang="en" sz="1700" dirty="0">
                <a:solidFill>
                  <a:srgbClr val="1F426B"/>
                </a:solidFill>
                <a:latin typeface="Helvetica Neue"/>
                <a:ea typeface="Helvetica Neue"/>
                <a:cs typeface="Helvetica Neue"/>
                <a:sym typeface="Helvetica Neue"/>
              </a:rPr>
              <a:t>tasks:</a:t>
            </a:r>
            <a:endParaRPr sz="1700" dirty="0">
              <a:solidFill>
                <a:srgbClr val="1F426B"/>
              </a:solidFill>
              <a:latin typeface="Helvetica Neue"/>
              <a:ea typeface="Helvetica Neue"/>
              <a:cs typeface="Helvetica Neue"/>
              <a:sym typeface="Helvetica Neue"/>
            </a:endParaRPr>
          </a:p>
          <a:p>
            <a:pPr marL="457200" marR="0" lvl="0" indent="-317500" algn="l" rtl="0">
              <a:lnSpc>
                <a:spcPct val="200000"/>
              </a:lnSpc>
              <a:spcBef>
                <a:spcPts val="0"/>
              </a:spcBef>
              <a:spcAft>
                <a:spcPts val="0"/>
              </a:spcAft>
              <a:buClr>
                <a:srgbClr val="1F426B"/>
              </a:buClr>
              <a:buSzPts val="1400"/>
              <a:buFont typeface="Helvetica Neue"/>
              <a:buChar char="●"/>
            </a:pPr>
            <a:r>
              <a:rPr lang="en" sz="1600" b="1" dirty="0">
                <a:solidFill>
                  <a:srgbClr val="1F426B"/>
                </a:solidFill>
                <a:latin typeface="Helvetica Neue"/>
                <a:ea typeface="Helvetica Neue"/>
                <a:cs typeface="Helvetica Neue"/>
                <a:sym typeface="Helvetica Neue"/>
              </a:rPr>
              <a:t>T6.1 (NIC, </a:t>
            </a:r>
            <a:r>
              <a:rPr lang="en" sz="1600" b="1" u="sng" dirty="0">
                <a:solidFill>
                  <a:srgbClr val="1F426B"/>
                </a:solidFill>
                <a:latin typeface="Helvetica Neue"/>
                <a:ea typeface="Helvetica Neue"/>
                <a:cs typeface="Helvetica Neue"/>
                <a:sym typeface="Helvetica Neue"/>
              </a:rPr>
              <a:t>M3</a:t>
            </a:r>
            <a:r>
              <a:rPr lang="en" sz="1600" b="1" dirty="0">
                <a:solidFill>
                  <a:srgbClr val="1F426B"/>
                </a:solidFill>
                <a:latin typeface="Helvetica Neue"/>
                <a:ea typeface="Helvetica Neue"/>
                <a:cs typeface="Helvetica Neue"/>
                <a:sym typeface="Helvetica Neue"/>
              </a:rPr>
              <a:t>-12): Awareness raising in the community</a:t>
            </a:r>
            <a:endParaRPr sz="1600" b="1" dirty="0">
              <a:solidFill>
                <a:srgbClr val="1F426B"/>
              </a:solidFill>
              <a:latin typeface="Helvetica Neue"/>
              <a:ea typeface="Helvetica Neue"/>
              <a:cs typeface="Helvetica Neue"/>
              <a:sym typeface="Helvetica Neue"/>
            </a:endParaRPr>
          </a:p>
          <a:p>
            <a:pPr marL="457200" marR="0" lvl="0" indent="-317500" algn="l" rtl="0">
              <a:lnSpc>
                <a:spcPct val="200000"/>
              </a:lnSpc>
              <a:spcBef>
                <a:spcPts val="0"/>
              </a:spcBef>
              <a:spcAft>
                <a:spcPts val="0"/>
              </a:spcAft>
              <a:buClr>
                <a:srgbClr val="1F426B"/>
              </a:buClr>
              <a:buSzPts val="1400"/>
              <a:buFont typeface="Helvetica Neue"/>
              <a:buChar char="●"/>
            </a:pPr>
            <a:r>
              <a:rPr lang="en" sz="1600" dirty="0">
                <a:solidFill>
                  <a:srgbClr val="1F426B"/>
                </a:solidFill>
                <a:latin typeface="Helvetica Neue"/>
                <a:ea typeface="Helvetica Neue"/>
                <a:cs typeface="Helvetica Neue"/>
                <a:sym typeface="Helvetica Neue"/>
              </a:rPr>
              <a:t>T6.2 (</a:t>
            </a:r>
            <a:r>
              <a:rPr lang="en" sz="1600" dirty="0" err="1">
                <a:solidFill>
                  <a:srgbClr val="1F426B"/>
                </a:solidFill>
                <a:latin typeface="Helvetica Neue"/>
                <a:ea typeface="Helvetica Neue"/>
                <a:cs typeface="Helvetica Neue"/>
                <a:sym typeface="Helvetica Neue"/>
              </a:rPr>
              <a:t>UiB</a:t>
            </a:r>
            <a:r>
              <a:rPr lang="en" sz="1600" dirty="0">
                <a:solidFill>
                  <a:srgbClr val="1F426B"/>
                </a:solidFill>
                <a:latin typeface="Helvetica Neue"/>
                <a:ea typeface="Helvetica Neue"/>
                <a:cs typeface="Helvetica Neue"/>
                <a:sym typeface="Helvetica Neue"/>
              </a:rPr>
              <a:t>, M6-24): Infrastructure to support training activities</a:t>
            </a:r>
            <a:endParaRPr sz="1600" dirty="0">
              <a:solidFill>
                <a:srgbClr val="1F426B"/>
              </a:solidFill>
              <a:latin typeface="Helvetica Neue"/>
              <a:ea typeface="Helvetica Neue"/>
              <a:cs typeface="Helvetica Neue"/>
              <a:sym typeface="Helvetica Neue"/>
            </a:endParaRPr>
          </a:p>
          <a:p>
            <a:pPr marL="457200" marR="0" lvl="0" indent="-317500" algn="l" rtl="0">
              <a:lnSpc>
                <a:spcPct val="200000"/>
              </a:lnSpc>
              <a:spcBef>
                <a:spcPts val="0"/>
              </a:spcBef>
              <a:spcAft>
                <a:spcPts val="0"/>
              </a:spcAft>
              <a:buClr>
                <a:srgbClr val="1F426B"/>
              </a:buClr>
              <a:buSzPts val="1400"/>
              <a:buFont typeface="Helvetica Neue"/>
              <a:buChar char="●"/>
            </a:pPr>
            <a:r>
              <a:rPr lang="en" sz="1600" dirty="0">
                <a:solidFill>
                  <a:srgbClr val="1F426B"/>
                </a:solidFill>
                <a:latin typeface="Helvetica Neue"/>
                <a:ea typeface="Helvetica Neue"/>
                <a:cs typeface="Helvetica Neue"/>
                <a:sym typeface="Helvetica Neue"/>
              </a:rPr>
              <a:t>T6.3 (UB, M6-48): Generating and providing training content</a:t>
            </a:r>
            <a:endParaRPr sz="1600" dirty="0">
              <a:solidFill>
                <a:srgbClr val="1F426B"/>
              </a:solidFill>
              <a:latin typeface="Helvetica Neue"/>
              <a:ea typeface="Helvetica Neue"/>
              <a:cs typeface="Helvetica Neue"/>
              <a:sym typeface="Helvetica Neue"/>
            </a:endParaRPr>
          </a:p>
        </p:txBody>
      </p:sp>
      <p:sp>
        <p:nvSpPr>
          <p:cNvPr id="270" name="Google Shape;270;p47"/>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1F426B"/>
                </a:solidFill>
              </a:rPr>
              <a:t>WP6: Training</a:t>
            </a:r>
            <a:endParaRPr sz="3000">
              <a:solidFill>
                <a:srgbClr val="1F426B"/>
              </a:solidFill>
            </a:endParaRPr>
          </a:p>
        </p:txBody>
      </p:sp>
      <p:pic>
        <p:nvPicPr>
          <p:cNvPr id="271" name="Google Shape;271;p47"/>
          <p:cNvPicPr preferRelativeResize="0"/>
          <p:nvPr/>
        </p:nvPicPr>
        <p:blipFill rotWithShape="1">
          <a:blip r:embed="rId3">
            <a:alphaModFix/>
          </a:blip>
          <a:srcRect/>
          <a:stretch/>
        </p:blipFill>
        <p:spPr>
          <a:xfrm>
            <a:off x="6950171" y="120659"/>
            <a:ext cx="2033242" cy="648775"/>
          </a:xfrm>
          <a:prstGeom prst="rect">
            <a:avLst/>
          </a:prstGeom>
          <a:noFill/>
          <a:ln>
            <a:noFill/>
          </a:ln>
        </p:spPr>
      </p:pic>
      <p:sp>
        <p:nvSpPr>
          <p:cNvPr id="273" name="Google Shape;273;p47"/>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274" name="Google Shape;274;p47"/>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
        <p:nvSpPr>
          <p:cNvPr id="2" name="Google Shape;263;p46">
            <a:extLst>
              <a:ext uri="{FF2B5EF4-FFF2-40B4-BE49-F238E27FC236}">
                <a16:creationId xmlns:a16="http://schemas.microsoft.com/office/drawing/2014/main" id="{C0784461-5C98-9BDE-F7B8-6E592802D670}"/>
              </a:ext>
            </a:extLst>
          </p:cNvPr>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16</a:t>
            </a:fld>
            <a:endParaRPr sz="1300" dirty="0">
              <a:solidFill>
                <a:srgbClr val="1F426B"/>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8"/>
          <p:cNvSpPr txBox="1"/>
          <p:nvPr/>
        </p:nvSpPr>
        <p:spPr>
          <a:xfrm>
            <a:off x="376350" y="871713"/>
            <a:ext cx="8472000" cy="3778200"/>
          </a:xfrm>
          <a:prstGeom prst="rect">
            <a:avLst/>
          </a:prstGeom>
          <a:noFill/>
          <a:ln>
            <a:noFill/>
          </a:ln>
        </p:spPr>
        <p:txBody>
          <a:bodyPr spcFirstLastPara="1" wrap="square" lIns="18900" tIns="19050" rIns="19050" bIns="19050" anchor="t" anchorCtr="0">
            <a:noAutofit/>
          </a:bodyPr>
          <a:lstStyle/>
          <a:p>
            <a:pPr marL="0" lvl="0" indent="0" algn="l" rtl="0">
              <a:lnSpc>
                <a:spcPct val="200000"/>
              </a:lnSpc>
              <a:spcAft>
                <a:spcPts val="0"/>
              </a:spcAft>
              <a:buNone/>
            </a:pPr>
            <a:r>
              <a:rPr lang="en" sz="1700" i="1" dirty="0">
                <a:solidFill>
                  <a:srgbClr val="1F426B"/>
                </a:solidFill>
                <a:latin typeface="Helvetica Neue"/>
                <a:ea typeface="Helvetica Neue"/>
                <a:cs typeface="Helvetica Neue"/>
                <a:sym typeface="Helvetica Neue"/>
              </a:rPr>
              <a:t>Community outreach, education, and training</a:t>
            </a:r>
            <a:endParaRPr sz="1700" b="1" dirty="0">
              <a:solidFill>
                <a:srgbClr val="1F426B"/>
              </a:solidFill>
              <a:latin typeface="Helvetica Neue"/>
              <a:ea typeface="Helvetica Neue"/>
              <a:cs typeface="Helvetica Neue"/>
              <a:sym typeface="Helvetica Neue"/>
            </a:endParaRPr>
          </a:p>
          <a:p>
            <a:pPr marL="0" marR="0" lvl="0" indent="0" algn="l" rtl="0">
              <a:lnSpc>
                <a:spcPct val="150000"/>
              </a:lnSpc>
              <a:spcBef>
                <a:spcPts val="2000"/>
              </a:spcBef>
              <a:spcAft>
                <a:spcPts val="0"/>
              </a:spcAft>
              <a:buNone/>
            </a:pPr>
            <a:r>
              <a:rPr lang="en" sz="1700" b="1" dirty="0">
                <a:solidFill>
                  <a:srgbClr val="1F426B"/>
                </a:solidFill>
                <a:latin typeface="Helvetica Neue"/>
                <a:ea typeface="Helvetica Neue"/>
                <a:cs typeface="Helvetica Neue"/>
                <a:sym typeface="Helvetica Neue"/>
              </a:rPr>
              <a:t>First year</a:t>
            </a:r>
            <a:r>
              <a:rPr lang="en" sz="1700" dirty="0">
                <a:solidFill>
                  <a:srgbClr val="1F426B"/>
                </a:solidFill>
                <a:latin typeface="Helvetica Neue"/>
                <a:ea typeface="Helvetica Neue"/>
                <a:cs typeface="Helvetica Neue"/>
                <a:sym typeface="Helvetica Neue"/>
              </a:rPr>
              <a:t> deliverables/milestones:</a:t>
            </a:r>
            <a:endParaRPr sz="1700" dirty="0">
              <a:solidFill>
                <a:srgbClr val="1F426B"/>
              </a:solidFill>
              <a:latin typeface="Helvetica Neue"/>
              <a:ea typeface="Helvetica Neue"/>
              <a:cs typeface="Helvetica Neue"/>
              <a:sym typeface="Helvetica Neue"/>
            </a:endParaRPr>
          </a:p>
          <a:p>
            <a:pPr marL="457200" marR="0" lvl="0" indent="-317500" algn="l" rtl="0">
              <a:lnSpc>
                <a:spcPct val="200000"/>
              </a:lnSpc>
              <a:spcBef>
                <a:spcPts val="1000"/>
              </a:spcBef>
              <a:spcAft>
                <a:spcPts val="0"/>
              </a:spcAft>
              <a:buClr>
                <a:srgbClr val="1F426B"/>
              </a:buClr>
              <a:buSzPts val="1400"/>
              <a:buFont typeface="Helvetica Neue"/>
              <a:buChar char="●"/>
            </a:pPr>
            <a:r>
              <a:rPr lang="en" sz="1600" dirty="0">
                <a:solidFill>
                  <a:srgbClr val="1F426B"/>
                </a:solidFill>
                <a:latin typeface="Helvetica Neue"/>
                <a:ea typeface="Helvetica Neue"/>
                <a:cs typeface="Helvetica Neue"/>
                <a:sym typeface="Helvetica Neue"/>
              </a:rPr>
              <a:t>D6.1 (</a:t>
            </a:r>
            <a:r>
              <a:rPr lang="en" sz="1600" u="sng" dirty="0">
                <a:solidFill>
                  <a:srgbClr val="1F426B"/>
                </a:solidFill>
                <a:latin typeface="Helvetica Neue"/>
                <a:ea typeface="Helvetica Neue"/>
                <a:cs typeface="Helvetica Neue"/>
                <a:sym typeface="Helvetica Neue"/>
              </a:rPr>
              <a:t>M12</a:t>
            </a:r>
            <a:r>
              <a:rPr lang="en" sz="1600" dirty="0">
                <a:solidFill>
                  <a:srgbClr val="1F426B"/>
                </a:solidFill>
                <a:latin typeface="Helvetica Neue"/>
                <a:ea typeface="Helvetica Neue"/>
                <a:cs typeface="Helvetica Neue"/>
                <a:sym typeface="Helvetica Neue"/>
              </a:rPr>
              <a:t>, UB): Guidelines for Community Outreach, Education, and Training</a:t>
            </a:r>
            <a:endParaRPr sz="1600" dirty="0">
              <a:solidFill>
                <a:srgbClr val="1F426B"/>
              </a:solidFill>
              <a:latin typeface="Helvetica Neue"/>
              <a:ea typeface="Helvetica Neue"/>
              <a:cs typeface="Helvetica Neue"/>
              <a:sym typeface="Helvetica Neue"/>
            </a:endParaRPr>
          </a:p>
          <a:p>
            <a:pPr marL="457200" marR="0" lvl="0" indent="-317500" algn="l" rtl="0">
              <a:lnSpc>
                <a:spcPct val="150000"/>
              </a:lnSpc>
              <a:spcBef>
                <a:spcPts val="0"/>
              </a:spcBef>
              <a:spcAft>
                <a:spcPts val="0"/>
              </a:spcAft>
              <a:buClr>
                <a:srgbClr val="1F426B"/>
              </a:buClr>
              <a:buSzPts val="1400"/>
              <a:buFont typeface="Helvetica Neue"/>
              <a:buChar char="●"/>
            </a:pPr>
            <a:r>
              <a:rPr lang="en" sz="1600" dirty="0">
                <a:solidFill>
                  <a:srgbClr val="1F426B"/>
                </a:solidFill>
                <a:latin typeface="Helvetica Neue"/>
                <a:ea typeface="Helvetica Neue"/>
                <a:cs typeface="Helvetica Neue"/>
                <a:sym typeface="Helvetica Neue"/>
              </a:rPr>
              <a:t>MS4 (M21, UB): First training event supported by the Ambassador Program WP 1+5+6</a:t>
            </a:r>
            <a:endParaRPr sz="1600" dirty="0">
              <a:solidFill>
                <a:srgbClr val="1F426B"/>
              </a:solidFill>
              <a:latin typeface="Helvetica Neue"/>
              <a:ea typeface="Helvetica Neue"/>
              <a:cs typeface="Helvetica Neue"/>
              <a:sym typeface="Helvetica Neue"/>
            </a:endParaRPr>
          </a:p>
        </p:txBody>
      </p:sp>
      <p:sp>
        <p:nvSpPr>
          <p:cNvPr id="280" name="Google Shape;280;p48"/>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spcBef>
                <a:spcPts val="0"/>
              </a:spcBef>
              <a:spcAft>
                <a:spcPts val="0"/>
              </a:spcAft>
              <a:buClr>
                <a:schemeClr val="dk1"/>
              </a:buClr>
              <a:buSzPts val="1100"/>
              <a:buFont typeface="Arial"/>
              <a:buNone/>
            </a:pPr>
            <a:r>
              <a:rPr lang="en" sz="3000">
                <a:solidFill>
                  <a:srgbClr val="1F426B"/>
                </a:solidFill>
              </a:rPr>
              <a:t>WP6: Training</a:t>
            </a:r>
            <a:endParaRPr sz="3000">
              <a:solidFill>
                <a:srgbClr val="1F426B"/>
              </a:solidFill>
            </a:endParaRPr>
          </a:p>
        </p:txBody>
      </p:sp>
      <p:pic>
        <p:nvPicPr>
          <p:cNvPr id="281" name="Google Shape;281;p48"/>
          <p:cNvPicPr preferRelativeResize="0"/>
          <p:nvPr/>
        </p:nvPicPr>
        <p:blipFill rotWithShape="1">
          <a:blip r:embed="rId3">
            <a:alphaModFix/>
          </a:blip>
          <a:srcRect/>
          <a:stretch/>
        </p:blipFill>
        <p:spPr>
          <a:xfrm>
            <a:off x="6950171" y="120659"/>
            <a:ext cx="2033242" cy="648775"/>
          </a:xfrm>
          <a:prstGeom prst="rect">
            <a:avLst/>
          </a:prstGeom>
          <a:noFill/>
          <a:ln>
            <a:noFill/>
          </a:ln>
        </p:spPr>
      </p:pic>
      <p:sp>
        <p:nvSpPr>
          <p:cNvPr id="283" name="Google Shape;283;p48"/>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284" name="Google Shape;284;p48"/>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
        <p:nvSpPr>
          <p:cNvPr id="2" name="Google Shape;263;p46">
            <a:extLst>
              <a:ext uri="{FF2B5EF4-FFF2-40B4-BE49-F238E27FC236}">
                <a16:creationId xmlns:a16="http://schemas.microsoft.com/office/drawing/2014/main" id="{2931AC7E-A18B-DD6D-C831-F2F15C9CC455}"/>
              </a:ext>
            </a:extLst>
          </p:cNvPr>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17</a:t>
            </a:fld>
            <a:endParaRPr sz="1300" dirty="0">
              <a:solidFill>
                <a:srgbClr val="1F426B"/>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txBox="1"/>
          <p:nvPr/>
        </p:nvSpPr>
        <p:spPr>
          <a:xfrm>
            <a:off x="527222" y="852575"/>
            <a:ext cx="8526328" cy="3797400"/>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0"/>
              </a:spcBef>
              <a:spcAft>
                <a:spcPts val="0"/>
              </a:spcAft>
              <a:buNone/>
            </a:pPr>
            <a:r>
              <a:rPr lang="en" sz="1700" b="1" dirty="0">
                <a:solidFill>
                  <a:srgbClr val="1F426B"/>
                </a:solidFill>
                <a:latin typeface="Helvetica Neue"/>
                <a:ea typeface="Helvetica Neue"/>
                <a:cs typeface="Helvetica Neue"/>
                <a:sym typeface="Helvetica Neue"/>
              </a:rPr>
              <a:t>Awareness raising in the community</a:t>
            </a:r>
            <a:endParaRPr sz="1700" dirty="0">
              <a:solidFill>
                <a:srgbClr val="1F426B"/>
              </a:solidFill>
              <a:latin typeface="Helvetica Neue"/>
              <a:ea typeface="Helvetica Neue"/>
              <a:cs typeface="Helvetica Neue"/>
              <a:sym typeface="Helvetica Neue"/>
            </a:endParaRPr>
          </a:p>
          <a:p>
            <a:pPr marL="0" marR="0" lvl="0" indent="0" algn="l" rtl="0">
              <a:lnSpc>
                <a:spcPct val="170000"/>
              </a:lnSpc>
              <a:spcBef>
                <a:spcPts val="1000"/>
              </a:spcBef>
              <a:spcAft>
                <a:spcPts val="0"/>
              </a:spcAft>
              <a:buNone/>
            </a:pPr>
            <a:r>
              <a:rPr lang="en" sz="1600" dirty="0">
                <a:solidFill>
                  <a:srgbClr val="1F426B"/>
                </a:solidFill>
                <a:latin typeface="Helvetica Neue"/>
                <a:ea typeface="Helvetica Neue"/>
                <a:cs typeface="Helvetica Neue"/>
                <a:sym typeface="Helvetica Neue"/>
              </a:rPr>
              <a:t>Create “elevator pitch” to engage community </a:t>
            </a:r>
            <a:r>
              <a:rPr lang="en" sz="1600" i="1" dirty="0">
                <a:solidFill>
                  <a:srgbClr val="CC0000"/>
                </a:solidFill>
                <a:latin typeface="Helvetica Neue"/>
                <a:ea typeface="Helvetica Neue"/>
                <a:cs typeface="Helvetica Neue"/>
                <a:sym typeface="Helvetica Neue"/>
              </a:rPr>
              <a:t>(only running activity)</a:t>
            </a:r>
            <a:endParaRPr sz="1600" i="1" dirty="0">
              <a:solidFill>
                <a:srgbClr val="CC0000"/>
              </a:solidFill>
              <a:latin typeface="Helvetica Neue"/>
              <a:ea typeface="Helvetica Neue"/>
              <a:cs typeface="Helvetica Neue"/>
              <a:sym typeface="Helvetica Neue"/>
            </a:endParaRPr>
          </a:p>
          <a:p>
            <a:pPr marL="914400" marR="0" lvl="1" indent="-323850" algn="l" rtl="0">
              <a:lnSpc>
                <a:spcPct val="170000"/>
              </a:lnSpc>
              <a:spcBef>
                <a:spcPts val="0"/>
              </a:spcBef>
              <a:spcAft>
                <a:spcPts val="0"/>
              </a:spcAft>
              <a:buClr>
                <a:srgbClr val="1F426B"/>
              </a:buClr>
              <a:buSzPts val="1500"/>
              <a:buChar char="○"/>
            </a:pPr>
            <a:r>
              <a:rPr lang="en" sz="1500" dirty="0">
                <a:solidFill>
                  <a:srgbClr val="1F426B"/>
                </a:solidFill>
                <a:latin typeface="Helvetica Neue"/>
                <a:ea typeface="Helvetica Neue"/>
                <a:cs typeface="Helvetica Neue"/>
                <a:sym typeface="Helvetica Neue"/>
              </a:rPr>
              <a:t>Lead by NIC/</a:t>
            </a:r>
            <a:r>
              <a:rPr lang="en" sz="1500" dirty="0" err="1">
                <a:solidFill>
                  <a:srgbClr val="1F426B"/>
                </a:solidFill>
                <a:latin typeface="Helvetica Neue"/>
                <a:ea typeface="Helvetica Neue"/>
                <a:cs typeface="Helvetica Neue"/>
                <a:sym typeface="Helvetica Neue"/>
              </a:rPr>
              <a:t>HPCnow</a:t>
            </a:r>
            <a:r>
              <a:rPr lang="en" sz="1500" dirty="0">
                <a:solidFill>
                  <a:srgbClr val="1F426B"/>
                </a:solidFill>
                <a:latin typeface="Helvetica Neue"/>
                <a:ea typeface="Helvetica Neue"/>
                <a:cs typeface="Helvetica Neue"/>
                <a:sym typeface="Helvetica Neue"/>
              </a:rPr>
              <a:t>!</a:t>
            </a:r>
            <a:endParaRPr sz="1500" dirty="0">
              <a:solidFill>
                <a:srgbClr val="1F426B"/>
              </a:solidFill>
              <a:latin typeface="Helvetica Neue"/>
              <a:ea typeface="Helvetica Neue"/>
              <a:cs typeface="Helvetica Neue"/>
              <a:sym typeface="Helvetica Neue"/>
            </a:endParaRPr>
          </a:p>
          <a:p>
            <a:pPr marL="914400" marR="0" lvl="1" indent="-323850" algn="l" rtl="0">
              <a:lnSpc>
                <a:spcPct val="170000"/>
              </a:lnSpc>
              <a:spcBef>
                <a:spcPts val="0"/>
              </a:spcBef>
              <a:spcAft>
                <a:spcPts val="0"/>
              </a:spcAft>
              <a:buClr>
                <a:srgbClr val="1F426B"/>
              </a:buClr>
              <a:buSzPts val="1500"/>
              <a:buChar char="○"/>
            </a:pPr>
            <a:r>
              <a:rPr lang="en" sz="1500" dirty="0">
                <a:solidFill>
                  <a:srgbClr val="1F426B"/>
                </a:solidFill>
                <a:latin typeface="Helvetica Neue"/>
                <a:ea typeface="Helvetica Neue"/>
                <a:cs typeface="Helvetica Neue"/>
                <a:sym typeface="Helvetica Neue"/>
              </a:rPr>
              <a:t>Intended to be presented at a number of CECAM workshops to raise awareness</a:t>
            </a:r>
            <a:endParaRPr sz="1500" dirty="0">
              <a:solidFill>
                <a:srgbClr val="1F426B"/>
              </a:solidFill>
              <a:latin typeface="Helvetica Neue"/>
              <a:ea typeface="Helvetica Neue"/>
              <a:cs typeface="Helvetica Neue"/>
              <a:sym typeface="Helvetica Neue"/>
            </a:endParaRPr>
          </a:p>
          <a:p>
            <a:pPr marL="0" marR="0" lvl="0" indent="0" algn="l" rtl="0">
              <a:lnSpc>
                <a:spcPct val="170000"/>
              </a:lnSpc>
              <a:spcBef>
                <a:spcPts val="0"/>
              </a:spcBef>
              <a:spcAft>
                <a:spcPts val="0"/>
              </a:spcAft>
              <a:buNone/>
            </a:pPr>
            <a:r>
              <a:rPr lang="en" sz="1600" dirty="0">
                <a:solidFill>
                  <a:srgbClr val="1F426B"/>
                </a:solidFill>
                <a:latin typeface="Helvetica Neue"/>
                <a:ea typeface="Helvetica Neue"/>
                <a:cs typeface="Helvetica Neue"/>
                <a:sym typeface="Helvetica Neue"/>
              </a:rPr>
              <a:t>Prepare guidelines for Community Outreach, Education and Training</a:t>
            </a:r>
            <a:endParaRPr sz="1600" dirty="0">
              <a:solidFill>
                <a:srgbClr val="1F426B"/>
              </a:solidFill>
              <a:latin typeface="Helvetica Neue"/>
              <a:ea typeface="Helvetica Neue"/>
              <a:cs typeface="Helvetica Neue"/>
              <a:sym typeface="Helvetica Neue"/>
            </a:endParaRPr>
          </a:p>
          <a:p>
            <a:pPr marL="914400" marR="0" lvl="1" indent="-323850" algn="l" rtl="0">
              <a:lnSpc>
                <a:spcPct val="170000"/>
              </a:lnSpc>
              <a:spcBef>
                <a:spcPts val="0"/>
              </a:spcBef>
              <a:spcAft>
                <a:spcPts val="0"/>
              </a:spcAft>
              <a:buClr>
                <a:srgbClr val="1F426B"/>
              </a:buClr>
              <a:buSzPts val="1500"/>
              <a:buChar char="○"/>
            </a:pPr>
            <a:r>
              <a:rPr lang="en" sz="1500" dirty="0">
                <a:solidFill>
                  <a:srgbClr val="1F426B"/>
                </a:solidFill>
                <a:latin typeface="Helvetica Neue"/>
                <a:ea typeface="Helvetica Neue"/>
                <a:cs typeface="Helvetica Neue"/>
                <a:sym typeface="Helvetica Neue"/>
              </a:rPr>
              <a:t>Due in M12</a:t>
            </a:r>
            <a:endParaRPr sz="1500" dirty="0">
              <a:solidFill>
                <a:srgbClr val="1F426B"/>
              </a:solidFill>
              <a:latin typeface="Helvetica Neue"/>
              <a:ea typeface="Helvetica Neue"/>
              <a:cs typeface="Helvetica Neue"/>
              <a:sym typeface="Helvetica Neue"/>
            </a:endParaRPr>
          </a:p>
          <a:p>
            <a:pPr marL="914400" marR="0" lvl="1" indent="-323850" algn="l" rtl="0">
              <a:lnSpc>
                <a:spcPct val="170000"/>
              </a:lnSpc>
              <a:spcBef>
                <a:spcPts val="0"/>
              </a:spcBef>
              <a:spcAft>
                <a:spcPts val="0"/>
              </a:spcAft>
              <a:buClr>
                <a:srgbClr val="1F426B"/>
              </a:buClr>
              <a:buSzPts val="1500"/>
              <a:buChar char="○"/>
            </a:pPr>
            <a:r>
              <a:rPr lang="en" sz="1500" dirty="0">
                <a:solidFill>
                  <a:srgbClr val="1F426B"/>
                </a:solidFill>
                <a:latin typeface="Helvetica Neue"/>
                <a:ea typeface="Helvetica Neue"/>
                <a:cs typeface="Helvetica Neue"/>
                <a:sym typeface="Helvetica Neue"/>
              </a:rPr>
              <a:t>Created a similar deliverable for E-CAM which can be used as a starting point</a:t>
            </a:r>
            <a:endParaRPr sz="1500" dirty="0">
              <a:solidFill>
                <a:srgbClr val="1F426B"/>
              </a:solidFill>
              <a:latin typeface="Helvetica Neue"/>
              <a:ea typeface="Helvetica Neue"/>
              <a:cs typeface="Helvetica Neue"/>
              <a:sym typeface="Helvetica Neue"/>
            </a:endParaRPr>
          </a:p>
          <a:p>
            <a:pPr marL="914400" marR="0" lvl="1" indent="-323850" algn="l" rtl="0">
              <a:lnSpc>
                <a:spcPct val="170000"/>
              </a:lnSpc>
              <a:spcBef>
                <a:spcPts val="0"/>
              </a:spcBef>
              <a:spcAft>
                <a:spcPts val="0"/>
              </a:spcAft>
              <a:buClr>
                <a:srgbClr val="1F426B"/>
              </a:buClr>
              <a:buSzPts val="1500"/>
              <a:buChar char="○"/>
            </a:pPr>
            <a:r>
              <a:rPr lang="en" sz="1500" dirty="0">
                <a:solidFill>
                  <a:srgbClr val="1F426B"/>
                </a:solidFill>
                <a:latin typeface="Helvetica Neue"/>
                <a:ea typeface="Helvetica Neue"/>
                <a:cs typeface="Helvetica Neue"/>
                <a:sym typeface="Helvetica Neue"/>
              </a:rPr>
              <a:t>Will include information on uploading content to </a:t>
            </a:r>
            <a:r>
              <a:rPr lang="en" sz="1500" dirty="0" err="1">
                <a:solidFill>
                  <a:srgbClr val="1F426B"/>
                </a:solidFill>
                <a:latin typeface="Helvetica Neue"/>
                <a:ea typeface="Helvetica Neue"/>
                <a:cs typeface="Helvetica Neue"/>
                <a:sym typeface="Helvetica Neue"/>
              </a:rPr>
              <a:t>Lhumos</a:t>
            </a:r>
            <a:r>
              <a:rPr lang="en" sz="1500" dirty="0">
                <a:solidFill>
                  <a:srgbClr val="1F426B"/>
                </a:solidFill>
                <a:latin typeface="Helvetica Neue"/>
                <a:ea typeface="Helvetica Neue"/>
                <a:cs typeface="Helvetica Neue"/>
                <a:sym typeface="Helvetica Neue"/>
              </a:rPr>
              <a:t> (the project training portal)</a:t>
            </a:r>
            <a:endParaRPr sz="1500" dirty="0">
              <a:solidFill>
                <a:srgbClr val="1F426B"/>
              </a:solidFill>
              <a:latin typeface="Helvetica Neue"/>
              <a:ea typeface="Helvetica Neue"/>
              <a:cs typeface="Helvetica Neue"/>
              <a:sym typeface="Helvetica Neue"/>
            </a:endParaRPr>
          </a:p>
        </p:txBody>
      </p:sp>
      <p:sp>
        <p:nvSpPr>
          <p:cNvPr id="290" name="Google Shape;290;p49"/>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1F426B"/>
                </a:solidFill>
              </a:rPr>
              <a:t>T6.1 Goals + status </a:t>
            </a:r>
            <a:r>
              <a:rPr lang="en" sz="2400">
                <a:solidFill>
                  <a:srgbClr val="1F426B"/>
                </a:solidFill>
              </a:rPr>
              <a:t>(</a:t>
            </a:r>
            <a:r>
              <a:rPr lang="en" sz="2400" u="sng">
                <a:solidFill>
                  <a:srgbClr val="1F426B"/>
                </a:solidFill>
              </a:rPr>
              <a:t>M3</a:t>
            </a:r>
            <a:r>
              <a:rPr lang="en" sz="2400">
                <a:solidFill>
                  <a:srgbClr val="1F426B"/>
                </a:solidFill>
              </a:rPr>
              <a:t>-</a:t>
            </a:r>
            <a:r>
              <a:rPr lang="en" sz="2400" u="sng">
                <a:solidFill>
                  <a:srgbClr val="1F426B"/>
                </a:solidFill>
              </a:rPr>
              <a:t>M12</a:t>
            </a:r>
            <a:r>
              <a:rPr lang="en" sz="2400">
                <a:solidFill>
                  <a:srgbClr val="1F426B"/>
                </a:solidFill>
              </a:rPr>
              <a:t>)</a:t>
            </a:r>
            <a:endParaRPr sz="2400">
              <a:solidFill>
                <a:srgbClr val="1F426B"/>
              </a:solidFill>
            </a:endParaRPr>
          </a:p>
        </p:txBody>
      </p:sp>
      <p:pic>
        <p:nvPicPr>
          <p:cNvPr id="291" name="Google Shape;291;p49"/>
          <p:cNvPicPr preferRelativeResize="0"/>
          <p:nvPr/>
        </p:nvPicPr>
        <p:blipFill rotWithShape="1">
          <a:blip r:embed="rId3">
            <a:alphaModFix/>
          </a:blip>
          <a:srcRect/>
          <a:stretch/>
        </p:blipFill>
        <p:spPr>
          <a:xfrm>
            <a:off x="6950171" y="120659"/>
            <a:ext cx="2033242" cy="648775"/>
          </a:xfrm>
          <a:prstGeom prst="rect">
            <a:avLst/>
          </a:prstGeom>
          <a:noFill/>
          <a:ln>
            <a:noFill/>
          </a:ln>
        </p:spPr>
      </p:pic>
      <p:sp>
        <p:nvSpPr>
          <p:cNvPr id="292" name="Google Shape;292;p49"/>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293" name="Google Shape;293;p49"/>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
        <p:nvSpPr>
          <p:cNvPr id="294" name="Google Shape;294;p49"/>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18</a:t>
            </a:fld>
            <a:endParaRPr sz="1300">
              <a:solidFill>
                <a:srgbClr val="1F426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0"/>
          <p:cNvSpPr txBox="1"/>
          <p:nvPr/>
        </p:nvSpPr>
        <p:spPr>
          <a:xfrm>
            <a:off x="518984" y="769434"/>
            <a:ext cx="8534566" cy="3880516"/>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0"/>
              </a:spcBef>
              <a:spcAft>
                <a:spcPts val="0"/>
              </a:spcAft>
              <a:buNone/>
            </a:pPr>
            <a:r>
              <a:rPr lang="en" sz="1700" b="1" dirty="0">
                <a:solidFill>
                  <a:srgbClr val="1F426B"/>
                </a:solidFill>
                <a:latin typeface="Helvetica Neue"/>
                <a:ea typeface="Helvetica Neue"/>
                <a:cs typeface="Helvetica Neue"/>
                <a:sym typeface="Helvetica Neue"/>
              </a:rPr>
              <a:t>Infrastructure to support training activities</a:t>
            </a:r>
            <a:endParaRPr sz="1700" dirty="0">
              <a:solidFill>
                <a:srgbClr val="1F426B"/>
              </a:solidFill>
              <a:latin typeface="Helvetica Neue"/>
              <a:ea typeface="Helvetica Neue"/>
              <a:cs typeface="Helvetica Neue"/>
              <a:sym typeface="Helvetica Neue"/>
            </a:endParaRPr>
          </a:p>
          <a:p>
            <a:pPr marL="0" marR="0" lvl="0" indent="0" algn="l" rtl="0">
              <a:lnSpc>
                <a:spcPct val="150000"/>
              </a:lnSpc>
              <a:spcBef>
                <a:spcPts val="1000"/>
              </a:spcBef>
              <a:spcAft>
                <a:spcPts val="0"/>
              </a:spcAft>
              <a:buNone/>
            </a:pPr>
            <a:r>
              <a:rPr lang="en" sz="1600" dirty="0">
                <a:solidFill>
                  <a:srgbClr val="1F426B"/>
                </a:solidFill>
                <a:latin typeface="Helvetica Neue"/>
                <a:ea typeface="Helvetica Neue"/>
                <a:cs typeface="Helvetica Neue"/>
                <a:sym typeface="Helvetica Neue"/>
              </a:rPr>
              <a:t>Technical infrastructure: on-demand cloud based resources for training events</a:t>
            </a:r>
            <a:endParaRPr sz="1600" dirty="0">
              <a:solidFill>
                <a:srgbClr val="1F426B"/>
              </a:solidFill>
              <a:latin typeface="Helvetica Neue"/>
              <a:ea typeface="Helvetica Neue"/>
              <a:cs typeface="Helvetica Neue"/>
              <a:sym typeface="Helvetica Neue"/>
            </a:endParaRPr>
          </a:p>
          <a:p>
            <a:pPr marL="457200" marR="0" lvl="0" indent="-311150" algn="l" rtl="0">
              <a:lnSpc>
                <a:spcPct val="170000"/>
              </a:lnSpc>
              <a:spcBef>
                <a:spcPts val="0"/>
              </a:spcBef>
              <a:spcAft>
                <a:spcPts val="0"/>
              </a:spcAft>
              <a:buClr>
                <a:srgbClr val="1F426B"/>
              </a:buClr>
              <a:buSzPts val="1300"/>
              <a:buChar char="•"/>
            </a:pPr>
            <a:r>
              <a:rPr lang="en" sz="1500" dirty="0">
                <a:solidFill>
                  <a:srgbClr val="1F426B"/>
                </a:solidFill>
                <a:latin typeface="Helvetica Neue"/>
                <a:ea typeface="Helvetica Neue"/>
                <a:cs typeface="Helvetica Neue"/>
                <a:sym typeface="Helvetica Neue"/>
              </a:rPr>
              <a:t>Access to resources guaranteed for 2023 (and longer via Azure/AWS sponsorship)</a:t>
            </a:r>
            <a:endParaRPr sz="1500" dirty="0">
              <a:solidFill>
                <a:srgbClr val="1F426B"/>
              </a:solidFill>
              <a:latin typeface="Helvetica Neue"/>
              <a:ea typeface="Helvetica Neue"/>
              <a:cs typeface="Helvetica Neue"/>
              <a:sym typeface="Helvetica Neue"/>
            </a:endParaRPr>
          </a:p>
          <a:p>
            <a:pPr marL="457200" marR="0" lvl="0" indent="-311150" algn="l" rtl="0">
              <a:lnSpc>
                <a:spcPct val="170000"/>
              </a:lnSpc>
              <a:spcBef>
                <a:spcPts val="0"/>
              </a:spcBef>
              <a:spcAft>
                <a:spcPts val="0"/>
              </a:spcAft>
              <a:buClr>
                <a:srgbClr val="1F426B"/>
              </a:buClr>
              <a:buSzPts val="1300"/>
              <a:buChar char="•"/>
            </a:pPr>
            <a:r>
              <a:rPr lang="en" sz="1500" dirty="0">
                <a:solidFill>
                  <a:srgbClr val="1F426B"/>
                </a:solidFill>
                <a:latin typeface="Helvetica Neue"/>
                <a:ea typeface="Helvetica Neue"/>
                <a:cs typeface="Helvetica Neue"/>
                <a:sym typeface="Helvetica Neue"/>
              </a:rPr>
              <a:t>Magic Castle as the platform (</a:t>
            </a:r>
            <a:r>
              <a:rPr lang="en" sz="1500" dirty="0" err="1">
                <a:solidFill>
                  <a:srgbClr val="1F426B"/>
                </a:solidFill>
                <a:latin typeface="Helvetica Neue"/>
                <a:ea typeface="Helvetica Neue"/>
                <a:cs typeface="Helvetica Neue"/>
                <a:sym typeface="Helvetica Neue"/>
              </a:rPr>
              <a:t>Slurm</a:t>
            </a:r>
            <a:r>
              <a:rPr lang="en" sz="1500" dirty="0">
                <a:solidFill>
                  <a:srgbClr val="1F426B"/>
                </a:solidFill>
                <a:latin typeface="Helvetica Neue"/>
                <a:ea typeface="Helvetica Neue"/>
                <a:cs typeface="Helvetica Neue"/>
                <a:sym typeface="Helvetica Neue"/>
              </a:rPr>
              <a:t> + </a:t>
            </a:r>
            <a:r>
              <a:rPr lang="en" sz="1500" dirty="0" err="1">
                <a:solidFill>
                  <a:srgbClr val="1F426B"/>
                </a:solidFill>
                <a:latin typeface="Helvetica Neue"/>
                <a:ea typeface="Helvetica Neue"/>
                <a:cs typeface="Helvetica Neue"/>
                <a:sym typeface="Helvetica Neue"/>
              </a:rPr>
              <a:t>JupyterHub</a:t>
            </a:r>
            <a:r>
              <a:rPr lang="en" sz="1500" dirty="0">
                <a:solidFill>
                  <a:srgbClr val="1F426B"/>
                </a:solidFill>
                <a:latin typeface="Helvetica Neue"/>
                <a:ea typeface="Helvetica Neue"/>
                <a:cs typeface="Helvetica Neue"/>
                <a:sym typeface="Helvetica Neue"/>
              </a:rPr>
              <a:t>)</a:t>
            </a:r>
            <a:endParaRPr sz="1500" dirty="0">
              <a:solidFill>
                <a:srgbClr val="1F426B"/>
              </a:solidFill>
              <a:latin typeface="Helvetica Neue"/>
              <a:ea typeface="Helvetica Neue"/>
              <a:cs typeface="Helvetica Neue"/>
              <a:sym typeface="Helvetica Neue"/>
            </a:endParaRPr>
          </a:p>
          <a:p>
            <a:pPr marL="914400" marR="0" lvl="1" indent="-311150" algn="l" rtl="0">
              <a:lnSpc>
                <a:spcPct val="170000"/>
              </a:lnSpc>
              <a:spcBef>
                <a:spcPts val="0"/>
              </a:spcBef>
              <a:spcAft>
                <a:spcPts val="0"/>
              </a:spcAft>
              <a:buClr>
                <a:srgbClr val="1F426B"/>
              </a:buClr>
              <a:buSzPts val="1300"/>
              <a:buChar char="○"/>
            </a:pPr>
            <a:r>
              <a:rPr lang="en" sz="1500" dirty="0">
                <a:solidFill>
                  <a:srgbClr val="1F426B"/>
                </a:solidFill>
                <a:latin typeface="Helvetica Neue"/>
                <a:ea typeface="Helvetica Neue"/>
                <a:cs typeface="Helvetica Neue"/>
                <a:sym typeface="Helvetica Neue"/>
              </a:rPr>
              <a:t>Will need vendor platforms for </a:t>
            </a:r>
            <a:r>
              <a:rPr lang="en" sz="1500" dirty="0" err="1">
                <a:solidFill>
                  <a:srgbClr val="1F426B"/>
                </a:solidFill>
                <a:latin typeface="Helvetica Neue"/>
                <a:ea typeface="Helvetica Neue"/>
                <a:cs typeface="Helvetica Neue"/>
                <a:sym typeface="Helvetica Neue"/>
              </a:rPr>
              <a:t>specialised</a:t>
            </a:r>
            <a:r>
              <a:rPr lang="en" sz="1500" dirty="0">
                <a:solidFill>
                  <a:srgbClr val="1F426B"/>
                </a:solidFill>
                <a:latin typeface="Helvetica Neue"/>
                <a:ea typeface="Helvetica Neue"/>
                <a:cs typeface="Helvetica Neue"/>
                <a:sym typeface="Helvetica Neue"/>
              </a:rPr>
              <a:t> hardware</a:t>
            </a:r>
            <a:endParaRPr sz="1500" dirty="0">
              <a:solidFill>
                <a:srgbClr val="1F426B"/>
              </a:solidFill>
              <a:latin typeface="Helvetica Neue"/>
              <a:ea typeface="Helvetica Neue"/>
              <a:cs typeface="Helvetica Neue"/>
              <a:sym typeface="Helvetica Neue"/>
            </a:endParaRPr>
          </a:p>
          <a:p>
            <a:pPr marL="0" marR="0" lvl="0" indent="0" algn="l" rtl="0">
              <a:lnSpc>
                <a:spcPct val="150000"/>
              </a:lnSpc>
              <a:spcBef>
                <a:spcPts val="1000"/>
              </a:spcBef>
              <a:spcAft>
                <a:spcPts val="0"/>
              </a:spcAft>
              <a:buNone/>
            </a:pPr>
            <a:r>
              <a:rPr lang="en" sz="1600" dirty="0">
                <a:solidFill>
                  <a:srgbClr val="1F426B"/>
                </a:solidFill>
                <a:latin typeface="Helvetica Neue"/>
                <a:ea typeface="Helvetica Neue"/>
                <a:cs typeface="Helvetica Neue"/>
                <a:sym typeface="Helvetica Neue"/>
              </a:rPr>
              <a:t>Organizational infrastructure: create Ambassador program for CECAM</a:t>
            </a:r>
            <a:br>
              <a:rPr lang="en" sz="1600" dirty="0">
                <a:solidFill>
                  <a:srgbClr val="1F426B"/>
                </a:solidFill>
                <a:latin typeface="Helvetica Neue"/>
                <a:ea typeface="Helvetica Neue"/>
                <a:cs typeface="Helvetica Neue"/>
                <a:sym typeface="Helvetica Neue"/>
              </a:rPr>
            </a:br>
            <a:r>
              <a:rPr lang="en" sz="1600" dirty="0">
                <a:solidFill>
                  <a:srgbClr val="1F426B"/>
                </a:solidFill>
                <a:latin typeface="Helvetica Neue"/>
                <a:ea typeface="Helvetica Neue"/>
                <a:cs typeface="Helvetica Neue"/>
                <a:sym typeface="Helvetica Neue"/>
              </a:rPr>
              <a:t>+ HPC National Competence Centers (train-the-trainer)</a:t>
            </a:r>
            <a:endParaRPr sz="1600" dirty="0">
              <a:solidFill>
                <a:srgbClr val="1F426B"/>
              </a:solidFill>
              <a:latin typeface="Helvetica Neue"/>
              <a:ea typeface="Helvetica Neue"/>
              <a:cs typeface="Helvetica Neue"/>
              <a:sym typeface="Helvetica Neue"/>
            </a:endParaRPr>
          </a:p>
          <a:p>
            <a:pPr marL="457200" marR="0" lvl="0" indent="-311150" algn="l" rtl="0">
              <a:lnSpc>
                <a:spcPct val="170000"/>
              </a:lnSpc>
              <a:spcBef>
                <a:spcPts val="0"/>
              </a:spcBef>
              <a:spcAft>
                <a:spcPts val="0"/>
              </a:spcAft>
              <a:buClr>
                <a:srgbClr val="1F426B"/>
              </a:buClr>
              <a:buSzPts val="1300"/>
              <a:buChar char="•"/>
            </a:pPr>
            <a:r>
              <a:rPr lang="en" sz="1500" dirty="0">
                <a:solidFill>
                  <a:srgbClr val="1F426B"/>
                </a:solidFill>
                <a:latin typeface="Helvetica Neue"/>
                <a:ea typeface="Helvetica Neue"/>
                <a:cs typeface="Helvetica Neue"/>
                <a:sym typeface="Helvetica Neue"/>
              </a:rPr>
              <a:t>May be able to leverage CASTIEL-2 here</a:t>
            </a:r>
            <a:endParaRPr sz="1500" dirty="0">
              <a:solidFill>
                <a:srgbClr val="1F426B"/>
              </a:solidFill>
              <a:latin typeface="Helvetica Neue"/>
              <a:ea typeface="Helvetica Neue"/>
              <a:cs typeface="Helvetica Neue"/>
              <a:sym typeface="Helvetica Neue"/>
            </a:endParaRPr>
          </a:p>
          <a:p>
            <a:pPr marL="457200" marR="0" lvl="0" indent="-311150" algn="l" rtl="0">
              <a:lnSpc>
                <a:spcPct val="170000"/>
              </a:lnSpc>
              <a:spcBef>
                <a:spcPts val="0"/>
              </a:spcBef>
              <a:spcAft>
                <a:spcPts val="0"/>
              </a:spcAft>
              <a:buClr>
                <a:srgbClr val="1F426B"/>
              </a:buClr>
              <a:buSzPts val="1300"/>
              <a:buChar char="•"/>
            </a:pPr>
            <a:r>
              <a:rPr lang="en" sz="1500" dirty="0">
                <a:solidFill>
                  <a:srgbClr val="1F426B"/>
                </a:solidFill>
                <a:latin typeface="Helvetica Neue"/>
                <a:ea typeface="Helvetica Neue"/>
                <a:cs typeface="Helvetica Neue"/>
                <a:sym typeface="Helvetica Neue"/>
              </a:rPr>
              <a:t>No longer any budget for instructor training (!)</a:t>
            </a:r>
            <a:endParaRPr sz="1500" dirty="0">
              <a:solidFill>
                <a:srgbClr val="1F426B"/>
              </a:solidFill>
              <a:latin typeface="Helvetica Neue"/>
              <a:ea typeface="Helvetica Neue"/>
              <a:cs typeface="Helvetica Neue"/>
              <a:sym typeface="Helvetica Neue"/>
            </a:endParaRPr>
          </a:p>
        </p:txBody>
      </p:sp>
      <p:sp>
        <p:nvSpPr>
          <p:cNvPr id="300" name="Google Shape;300;p50"/>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1F426B"/>
                </a:solidFill>
              </a:rPr>
              <a:t>T6.2 Goals + status </a:t>
            </a:r>
            <a:r>
              <a:rPr lang="en" sz="2400">
                <a:solidFill>
                  <a:srgbClr val="1F426B"/>
                </a:solidFill>
              </a:rPr>
              <a:t>(M6-M24)</a:t>
            </a:r>
            <a:endParaRPr sz="2400">
              <a:solidFill>
                <a:srgbClr val="1F426B"/>
              </a:solidFill>
            </a:endParaRPr>
          </a:p>
        </p:txBody>
      </p:sp>
      <p:pic>
        <p:nvPicPr>
          <p:cNvPr id="301" name="Google Shape;301;p50"/>
          <p:cNvPicPr preferRelativeResize="0"/>
          <p:nvPr/>
        </p:nvPicPr>
        <p:blipFill rotWithShape="1">
          <a:blip r:embed="rId3">
            <a:alphaModFix/>
          </a:blip>
          <a:srcRect/>
          <a:stretch/>
        </p:blipFill>
        <p:spPr>
          <a:xfrm>
            <a:off x="6950171" y="120659"/>
            <a:ext cx="2033242" cy="648775"/>
          </a:xfrm>
          <a:prstGeom prst="rect">
            <a:avLst/>
          </a:prstGeom>
          <a:noFill/>
          <a:ln>
            <a:noFill/>
          </a:ln>
        </p:spPr>
      </p:pic>
      <p:sp>
        <p:nvSpPr>
          <p:cNvPr id="302" name="Google Shape;302;p50"/>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303" name="Google Shape;303;p50"/>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
        <p:nvSpPr>
          <p:cNvPr id="304" name="Google Shape;304;p50"/>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19</a:t>
            </a:fld>
            <a:endParaRPr sz="1300">
              <a:solidFill>
                <a:srgbClr val="1F426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5"/>
          <p:cNvSpPr txBox="1"/>
          <p:nvPr/>
        </p:nvSpPr>
        <p:spPr>
          <a:xfrm>
            <a:off x="376350" y="1112625"/>
            <a:ext cx="8472000" cy="3537300"/>
          </a:xfrm>
          <a:prstGeom prst="rect">
            <a:avLst/>
          </a:prstGeom>
          <a:noFill/>
          <a:ln>
            <a:noFill/>
          </a:ln>
        </p:spPr>
        <p:txBody>
          <a:bodyPr spcFirstLastPara="1" wrap="square" lIns="18900" tIns="19050" rIns="19050" bIns="19050" anchor="t" anchorCtr="0">
            <a:noAutofit/>
          </a:bodyPr>
          <a:lstStyle/>
          <a:p>
            <a:pPr marL="177800" marR="0" lvl="0" indent="-177800" algn="l" rtl="0">
              <a:lnSpc>
                <a:spcPct val="150000"/>
              </a:lnSpc>
              <a:spcBef>
                <a:spcPts val="0"/>
              </a:spcBef>
              <a:spcAft>
                <a:spcPts val="0"/>
              </a:spcAft>
              <a:buClr>
                <a:srgbClr val="1F426B"/>
              </a:buClr>
              <a:buSzPts val="1800"/>
              <a:buFont typeface="Arial"/>
              <a:buChar char="•"/>
            </a:pPr>
            <a:r>
              <a:rPr lang="en" sz="1800" dirty="0">
                <a:solidFill>
                  <a:srgbClr val="1F426B"/>
                </a:solidFill>
                <a:latin typeface="Helvetica Neue"/>
                <a:ea typeface="Helvetica Neue"/>
                <a:cs typeface="Helvetica Neue"/>
                <a:sym typeface="Helvetica Neue"/>
              </a:rPr>
              <a:t>WP1: Developing a Central Platform for Scientific Software on</a:t>
            </a:r>
            <a:br>
              <a:rPr lang="en" sz="1800" dirty="0">
                <a:solidFill>
                  <a:srgbClr val="1F426B"/>
                </a:solidFill>
                <a:latin typeface="Helvetica Neue"/>
                <a:ea typeface="Helvetica Neue"/>
                <a:cs typeface="Helvetica Neue"/>
                <a:sym typeface="Helvetica Neue"/>
              </a:rPr>
            </a:br>
            <a:r>
              <a:rPr lang="en" sz="1800" dirty="0">
                <a:solidFill>
                  <a:srgbClr val="1F426B"/>
                </a:solidFill>
                <a:latin typeface="Helvetica Neue"/>
                <a:ea typeface="Helvetica Neue"/>
                <a:cs typeface="Helvetica Neue"/>
                <a:sym typeface="Helvetica Neue"/>
              </a:rPr>
              <a:t>Emerging </a:t>
            </a:r>
            <a:r>
              <a:rPr lang="en" sz="1800" dirty="0" err="1">
                <a:solidFill>
                  <a:srgbClr val="1F426B"/>
                </a:solidFill>
                <a:latin typeface="Helvetica Neue"/>
                <a:ea typeface="Helvetica Neue"/>
                <a:cs typeface="Helvetica Neue"/>
                <a:sym typeface="Helvetica Neue"/>
              </a:rPr>
              <a:t>Exascale</a:t>
            </a:r>
            <a:r>
              <a:rPr lang="en" sz="1800" dirty="0">
                <a:solidFill>
                  <a:srgbClr val="1F426B"/>
                </a:solidFill>
                <a:latin typeface="Helvetica Neue"/>
                <a:ea typeface="Helvetica Neue"/>
                <a:cs typeface="Helvetica Neue"/>
                <a:sym typeface="Helvetica Neue"/>
              </a:rPr>
              <a:t> Technologies - Lead: SURF (Caspar)</a:t>
            </a:r>
            <a:endParaRPr sz="1800" dirty="0">
              <a:solidFill>
                <a:srgbClr val="1F426B"/>
              </a:solidFill>
              <a:latin typeface="Helvetica Neue"/>
              <a:ea typeface="Helvetica Neue"/>
              <a:cs typeface="Helvetica Neue"/>
              <a:sym typeface="Helvetica Neue"/>
            </a:endParaRPr>
          </a:p>
          <a:p>
            <a:pPr marL="177800" marR="0" lvl="0" indent="-177800" algn="l" rtl="0">
              <a:lnSpc>
                <a:spcPct val="150000"/>
              </a:lnSpc>
              <a:spcBef>
                <a:spcPts val="2000"/>
              </a:spcBef>
              <a:spcAft>
                <a:spcPts val="0"/>
              </a:spcAft>
              <a:buClr>
                <a:srgbClr val="1F426B"/>
              </a:buClr>
              <a:buSzPts val="1800"/>
              <a:buFont typeface="Arial"/>
              <a:buChar char="•"/>
            </a:pPr>
            <a:r>
              <a:rPr lang="en" sz="1800" dirty="0">
                <a:solidFill>
                  <a:srgbClr val="1F426B"/>
                </a:solidFill>
                <a:latin typeface="Helvetica Neue"/>
                <a:ea typeface="Helvetica Neue"/>
                <a:cs typeface="Helvetica Neue"/>
                <a:sym typeface="Helvetica Neue"/>
              </a:rPr>
              <a:t>WP5: Building, Supporting and Maintaining a Central Shared Stack of</a:t>
            </a:r>
            <a:br>
              <a:rPr lang="en" sz="1800" dirty="0">
                <a:solidFill>
                  <a:srgbClr val="1F426B"/>
                </a:solidFill>
                <a:latin typeface="Helvetica Neue"/>
                <a:ea typeface="Helvetica Neue"/>
                <a:cs typeface="Helvetica Neue"/>
                <a:sym typeface="Helvetica Neue"/>
              </a:rPr>
            </a:br>
            <a:r>
              <a:rPr lang="en" sz="1800" dirty="0">
                <a:solidFill>
                  <a:srgbClr val="1F426B"/>
                </a:solidFill>
                <a:latin typeface="Helvetica Neue"/>
                <a:ea typeface="Helvetica Neue"/>
                <a:cs typeface="Helvetica Neue"/>
                <a:sym typeface="Helvetica Neue"/>
              </a:rPr>
              <a:t>Optimized Scientific Software Installations - Lead: </a:t>
            </a:r>
            <a:r>
              <a:rPr lang="en" sz="1800" dirty="0" err="1">
                <a:solidFill>
                  <a:srgbClr val="1F426B"/>
                </a:solidFill>
                <a:latin typeface="Helvetica Neue"/>
                <a:ea typeface="Helvetica Neue"/>
                <a:cs typeface="Helvetica Neue"/>
                <a:sym typeface="Helvetica Neue"/>
              </a:rPr>
              <a:t>UGent</a:t>
            </a:r>
            <a:r>
              <a:rPr lang="en" sz="1800" dirty="0">
                <a:solidFill>
                  <a:srgbClr val="1F426B"/>
                </a:solidFill>
                <a:latin typeface="Helvetica Neue"/>
                <a:ea typeface="Helvetica Neue"/>
                <a:cs typeface="Helvetica Neue"/>
                <a:sym typeface="Helvetica Neue"/>
              </a:rPr>
              <a:t> (Kenneth)</a:t>
            </a:r>
            <a:endParaRPr sz="1800" dirty="0">
              <a:solidFill>
                <a:srgbClr val="1F426B"/>
              </a:solidFill>
              <a:latin typeface="Helvetica Neue"/>
              <a:ea typeface="Helvetica Neue"/>
              <a:cs typeface="Helvetica Neue"/>
              <a:sym typeface="Helvetica Neue"/>
            </a:endParaRPr>
          </a:p>
          <a:p>
            <a:pPr marL="177800" marR="0" lvl="0" indent="-177800" algn="l" rtl="0">
              <a:lnSpc>
                <a:spcPct val="200000"/>
              </a:lnSpc>
              <a:spcBef>
                <a:spcPts val="2000"/>
              </a:spcBef>
              <a:spcAft>
                <a:spcPts val="0"/>
              </a:spcAft>
              <a:buClr>
                <a:srgbClr val="1F426B"/>
              </a:buClr>
              <a:buSzPts val="1800"/>
              <a:buFont typeface="Arial"/>
              <a:buChar char="•"/>
            </a:pPr>
            <a:r>
              <a:rPr lang="en" sz="1800" dirty="0">
                <a:solidFill>
                  <a:srgbClr val="1F426B"/>
                </a:solidFill>
                <a:latin typeface="Helvetica Neue"/>
                <a:ea typeface="Helvetica Neue"/>
                <a:cs typeface="Helvetica Neue"/>
                <a:sym typeface="Helvetica Neue"/>
              </a:rPr>
              <a:t>WP6: Community outreach, education, and training - Lead: UB (Alan)</a:t>
            </a:r>
            <a:endParaRPr sz="1800" dirty="0">
              <a:solidFill>
                <a:srgbClr val="1F426B"/>
              </a:solidFill>
              <a:latin typeface="Helvetica Neue"/>
              <a:ea typeface="Helvetica Neue"/>
              <a:cs typeface="Helvetica Neue"/>
              <a:sym typeface="Helvetica Neue"/>
            </a:endParaRPr>
          </a:p>
        </p:txBody>
      </p:sp>
      <p:sp>
        <p:nvSpPr>
          <p:cNvPr id="147" name="Google Shape;147;p35"/>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1F426B"/>
                </a:solidFill>
              </a:rPr>
              <a:t>MultiXscale technical WPs</a:t>
            </a:r>
            <a:endParaRPr/>
          </a:p>
        </p:txBody>
      </p:sp>
      <p:pic>
        <p:nvPicPr>
          <p:cNvPr id="148" name="Google Shape;148;p35"/>
          <p:cNvPicPr preferRelativeResize="0"/>
          <p:nvPr/>
        </p:nvPicPr>
        <p:blipFill rotWithShape="1">
          <a:blip r:embed="rId3">
            <a:alphaModFix/>
          </a:blip>
          <a:srcRect/>
          <a:stretch/>
        </p:blipFill>
        <p:spPr>
          <a:xfrm>
            <a:off x="6950171" y="120659"/>
            <a:ext cx="2033242" cy="648775"/>
          </a:xfrm>
          <a:prstGeom prst="rect">
            <a:avLst/>
          </a:prstGeom>
          <a:noFill/>
          <a:ln>
            <a:noFill/>
          </a:ln>
        </p:spPr>
      </p:pic>
      <p:sp>
        <p:nvSpPr>
          <p:cNvPr id="149" name="Google Shape;149;p35"/>
          <p:cNvSpPr txBox="1">
            <a:spLocks noGrp="1"/>
          </p:cNvSpPr>
          <p:nvPr>
            <p:ph type="sldNum" idx="12"/>
          </p:nvPr>
        </p:nvSpPr>
        <p:spPr>
          <a:xfrm>
            <a:off x="8773224" y="4770714"/>
            <a:ext cx="1293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2</a:t>
            </a:fld>
            <a:endParaRPr sz="1300">
              <a:solidFill>
                <a:srgbClr val="1F426B"/>
              </a:solidFill>
            </a:endParaRPr>
          </a:p>
        </p:txBody>
      </p:sp>
      <p:sp>
        <p:nvSpPr>
          <p:cNvPr id="150" name="Google Shape;150;p35"/>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151" name="Google Shape;151;p35"/>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1"/>
          <p:cNvSpPr txBox="1"/>
          <p:nvPr/>
        </p:nvSpPr>
        <p:spPr>
          <a:xfrm>
            <a:off x="453080" y="831550"/>
            <a:ext cx="8600469" cy="3818400"/>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0"/>
              </a:spcBef>
              <a:spcAft>
                <a:spcPts val="0"/>
              </a:spcAft>
              <a:buNone/>
            </a:pPr>
            <a:r>
              <a:rPr lang="en" sz="1700" b="1" dirty="0">
                <a:solidFill>
                  <a:srgbClr val="1F426B"/>
                </a:solidFill>
                <a:latin typeface="Helvetica Neue"/>
                <a:ea typeface="Helvetica Neue"/>
                <a:cs typeface="Helvetica Neue"/>
                <a:sym typeface="Helvetica Neue"/>
              </a:rPr>
              <a:t>Generating and providing training content</a:t>
            </a:r>
            <a:endParaRPr sz="1700" dirty="0">
              <a:solidFill>
                <a:srgbClr val="1F426B"/>
              </a:solidFill>
              <a:latin typeface="Helvetica Neue"/>
              <a:ea typeface="Helvetica Neue"/>
              <a:cs typeface="Helvetica Neue"/>
              <a:sym typeface="Helvetica Neue"/>
            </a:endParaRPr>
          </a:p>
          <a:p>
            <a:pPr marL="0" marR="0" lvl="0" indent="0" algn="l" rtl="0">
              <a:lnSpc>
                <a:spcPct val="150000"/>
              </a:lnSpc>
              <a:spcBef>
                <a:spcPts val="0"/>
              </a:spcBef>
              <a:spcAft>
                <a:spcPts val="0"/>
              </a:spcAft>
              <a:buNone/>
            </a:pPr>
            <a:r>
              <a:rPr lang="en" sz="1600" dirty="0">
                <a:solidFill>
                  <a:srgbClr val="1F426B"/>
                </a:solidFill>
                <a:latin typeface="Helvetica Neue"/>
                <a:ea typeface="Helvetica Neue"/>
                <a:cs typeface="Helvetica Neue"/>
                <a:sym typeface="Helvetica Neue"/>
              </a:rPr>
              <a:t>Ideas for training sessions:</a:t>
            </a:r>
            <a:endParaRPr sz="1600" dirty="0">
              <a:solidFill>
                <a:srgbClr val="1F426B"/>
              </a:solidFill>
              <a:latin typeface="Helvetica Neue"/>
              <a:ea typeface="Helvetica Neue"/>
              <a:cs typeface="Helvetica Neue"/>
              <a:sym typeface="Helvetica Neue"/>
            </a:endParaRPr>
          </a:p>
          <a:p>
            <a:pPr marL="457200" marR="0" lvl="0" indent="-311150" algn="l" rtl="0">
              <a:lnSpc>
                <a:spcPct val="150000"/>
              </a:lnSpc>
              <a:spcBef>
                <a:spcPts val="0"/>
              </a:spcBef>
              <a:spcAft>
                <a:spcPts val="0"/>
              </a:spcAft>
              <a:buClr>
                <a:srgbClr val="1F426B"/>
              </a:buClr>
              <a:buSzPts val="1300"/>
              <a:buFont typeface="Helvetica Neue"/>
              <a:buChar char="●"/>
            </a:pPr>
            <a:r>
              <a:rPr lang="en" sz="1500" dirty="0">
                <a:solidFill>
                  <a:srgbClr val="1F426B"/>
                </a:solidFill>
                <a:latin typeface="Helvetica Neue"/>
                <a:ea typeface="Helvetica Neue"/>
                <a:cs typeface="Helvetica Neue"/>
                <a:sym typeface="Helvetica Neue"/>
              </a:rPr>
              <a:t>EESSI as an end-user (to start, based on </a:t>
            </a:r>
            <a:r>
              <a:rPr lang="en" sz="1500" u="sng" dirty="0">
                <a:solidFill>
                  <a:srgbClr val="50B0A8"/>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EESSI documentation</a:t>
            </a:r>
            <a:r>
              <a:rPr lang="en" sz="1500" dirty="0">
                <a:solidFill>
                  <a:srgbClr val="1F426B"/>
                </a:solidFill>
                <a:latin typeface="Helvetica Neue"/>
                <a:ea typeface="Helvetica Neue"/>
                <a:cs typeface="Helvetica Neue"/>
                <a:sym typeface="Helvetica Neue"/>
              </a:rPr>
              <a:t> + </a:t>
            </a:r>
            <a:r>
              <a:rPr lang="en" sz="1500" u="sng" dirty="0">
                <a:solidFill>
                  <a:srgbClr val="50B0A8"/>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EESSI demos</a:t>
            </a:r>
            <a:r>
              <a:rPr lang="en" sz="1500" dirty="0">
                <a:solidFill>
                  <a:srgbClr val="1F426B"/>
                </a:solidFill>
                <a:latin typeface="Helvetica Neue"/>
                <a:ea typeface="Helvetica Neue"/>
                <a:cs typeface="Helvetica Neue"/>
                <a:sym typeface="Helvetica Neue"/>
              </a:rPr>
              <a:t>)</a:t>
            </a:r>
            <a:endParaRPr sz="1500" dirty="0">
              <a:solidFill>
                <a:srgbClr val="1F426B"/>
              </a:solidFill>
              <a:latin typeface="Helvetica Neue"/>
              <a:ea typeface="Helvetica Neue"/>
              <a:cs typeface="Helvetica Neue"/>
              <a:sym typeface="Helvetica Neue"/>
            </a:endParaRPr>
          </a:p>
          <a:p>
            <a:pPr marL="914400" marR="0" lvl="1" indent="-304800" algn="l" rtl="0">
              <a:lnSpc>
                <a:spcPct val="150000"/>
              </a:lnSpc>
              <a:spcBef>
                <a:spcPts val="0"/>
              </a:spcBef>
              <a:spcAft>
                <a:spcPts val="0"/>
              </a:spcAft>
              <a:buSzPts val="1200"/>
              <a:buFont typeface="Helvetica Neue"/>
              <a:buChar char="○"/>
            </a:pPr>
            <a:r>
              <a:rPr lang="en" dirty="0">
                <a:solidFill>
                  <a:srgbClr val="1F426B"/>
                </a:solidFill>
                <a:latin typeface="Helvetica Neue"/>
                <a:ea typeface="Helvetica Neue"/>
                <a:cs typeface="Helvetica Neue"/>
                <a:sym typeface="Helvetica Neue"/>
              </a:rPr>
              <a:t>Physical event, could be at </a:t>
            </a:r>
            <a:r>
              <a:rPr lang="en" u="sng" dirty="0">
                <a:solidFill>
                  <a:srgbClr val="50B0A8"/>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HPC Knowledge Meeting 2023</a:t>
            </a:r>
            <a:r>
              <a:rPr lang="en" dirty="0">
                <a:solidFill>
                  <a:srgbClr val="1F426B"/>
                </a:solidFill>
                <a:latin typeface="Helvetica Neue"/>
                <a:ea typeface="Helvetica Neue"/>
                <a:cs typeface="Helvetica Neue"/>
                <a:sym typeface="Helvetica Neue"/>
              </a:rPr>
              <a:t> (Barcelona, 17-18 May 2023) </a:t>
            </a:r>
            <a:endParaRPr dirty="0">
              <a:solidFill>
                <a:srgbClr val="1F426B"/>
              </a:solidFill>
              <a:latin typeface="Helvetica Neue"/>
              <a:ea typeface="Helvetica Neue"/>
              <a:cs typeface="Helvetica Neue"/>
              <a:sym typeface="Helvetica Neue"/>
            </a:endParaRPr>
          </a:p>
          <a:p>
            <a:pPr marL="457200" marR="0" lvl="0" indent="-311150" algn="l" rtl="0">
              <a:lnSpc>
                <a:spcPct val="150000"/>
              </a:lnSpc>
              <a:spcBef>
                <a:spcPts val="500"/>
              </a:spcBef>
              <a:spcAft>
                <a:spcPts val="0"/>
              </a:spcAft>
              <a:buClr>
                <a:srgbClr val="1F426B"/>
              </a:buClr>
              <a:buSzPts val="1300"/>
              <a:buFont typeface="Helvetica Neue"/>
              <a:buChar char="●"/>
            </a:pPr>
            <a:r>
              <a:rPr lang="en" sz="1500" dirty="0">
                <a:solidFill>
                  <a:srgbClr val="1F426B"/>
                </a:solidFill>
                <a:latin typeface="Helvetica Neue"/>
                <a:ea typeface="Helvetica Neue"/>
                <a:cs typeface="Helvetica Neue"/>
                <a:sym typeface="Helvetica Neue"/>
              </a:rPr>
              <a:t>Providing EESSI as hosting site (sysadmin training) (to start)</a:t>
            </a:r>
            <a:endParaRPr sz="1500" dirty="0">
              <a:solidFill>
                <a:srgbClr val="1F426B"/>
              </a:solidFill>
              <a:latin typeface="Helvetica Neue"/>
              <a:ea typeface="Helvetica Neue"/>
              <a:cs typeface="Helvetica Neue"/>
              <a:sym typeface="Helvetica Neue"/>
            </a:endParaRPr>
          </a:p>
          <a:p>
            <a:pPr marL="914400" marR="0" lvl="1" indent="-323850" algn="l" rtl="0">
              <a:lnSpc>
                <a:spcPct val="150000"/>
              </a:lnSpc>
              <a:spcBef>
                <a:spcPts val="0"/>
              </a:spcBef>
              <a:spcAft>
                <a:spcPts val="0"/>
              </a:spcAft>
              <a:buClr>
                <a:srgbClr val="1F426B"/>
              </a:buClr>
              <a:buSzPts val="1500"/>
              <a:buFont typeface="Helvetica Neue"/>
              <a:buChar char="○"/>
            </a:pPr>
            <a:r>
              <a:rPr lang="en" dirty="0">
                <a:solidFill>
                  <a:srgbClr val="1F426B"/>
                </a:solidFill>
                <a:latin typeface="Helvetica Neue"/>
                <a:ea typeface="Helvetica Neue"/>
                <a:cs typeface="Helvetica Neue"/>
                <a:sym typeface="Helvetica Neue"/>
              </a:rPr>
              <a:t>Virtual event (to maximize interest/participation) - 2023Q4?</a:t>
            </a:r>
            <a:endParaRPr dirty="0">
              <a:solidFill>
                <a:srgbClr val="1F426B"/>
              </a:solidFill>
              <a:latin typeface="Helvetica Neue"/>
              <a:ea typeface="Helvetica Neue"/>
              <a:cs typeface="Helvetica Neue"/>
              <a:sym typeface="Helvetica Neue"/>
            </a:endParaRPr>
          </a:p>
          <a:p>
            <a:pPr marL="457200" marR="0" lvl="0" indent="-311150" algn="l" rtl="0">
              <a:lnSpc>
                <a:spcPct val="150000"/>
              </a:lnSpc>
              <a:spcBef>
                <a:spcPts val="500"/>
              </a:spcBef>
              <a:spcAft>
                <a:spcPts val="0"/>
              </a:spcAft>
              <a:buClr>
                <a:srgbClr val="1F426B"/>
              </a:buClr>
              <a:buSzPts val="1300"/>
              <a:buFont typeface="Helvetica Neue"/>
              <a:buChar char="●"/>
            </a:pPr>
            <a:r>
              <a:rPr lang="en" sz="1500" dirty="0">
                <a:solidFill>
                  <a:srgbClr val="89A0BC"/>
                </a:solidFill>
                <a:latin typeface="Helvetica Neue"/>
                <a:ea typeface="Helvetica Neue"/>
                <a:cs typeface="Helvetica Neue"/>
                <a:sym typeface="Helvetica Neue"/>
              </a:rPr>
              <a:t>Application-training for </a:t>
            </a:r>
            <a:r>
              <a:rPr lang="en" sz="1500" dirty="0" err="1">
                <a:solidFill>
                  <a:srgbClr val="89A0BC"/>
                </a:solidFill>
                <a:latin typeface="Helvetica Neue"/>
                <a:ea typeface="Helvetica Neue"/>
                <a:cs typeface="Helvetica Neue"/>
                <a:sym typeface="Helvetica Neue"/>
              </a:rPr>
              <a:t>CoE</a:t>
            </a:r>
            <a:r>
              <a:rPr lang="en" sz="1500" dirty="0">
                <a:solidFill>
                  <a:srgbClr val="89A0BC"/>
                </a:solidFill>
                <a:latin typeface="Helvetica Neue"/>
                <a:ea typeface="Helvetica Neue"/>
                <a:cs typeface="Helvetica Neue"/>
                <a:sym typeface="Helvetica Neue"/>
              </a:rPr>
              <a:t> applications</a:t>
            </a:r>
            <a:endParaRPr sz="1500" dirty="0">
              <a:solidFill>
                <a:srgbClr val="89A0BC"/>
              </a:solidFill>
              <a:latin typeface="Helvetica Neue"/>
              <a:ea typeface="Helvetica Neue"/>
              <a:cs typeface="Helvetica Neue"/>
              <a:sym typeface="Helvetica Neue"/>
            </a:endParaRPr>
          </a:p>
          <a:p>
            <a:pPr marL="457200" marR="0" lvl="0" indent="-311150" algn="l" rtl="0">
              <a:lnSpc>
                <a:spcPct val="150000"/>
              </a:lnSpc>
              <a:spcBef>
                <a:spcPts val="0"/>
              </a:spcBef>
              <a:spcAft>
                <a:spcPts val="0"/>
              </a:spcAft>
              <a:buClr>
                <a:srgbClr val="1F426B"/>
              </a:buClr>
              <a:buSzPts val="1300"/>
              <a:buFont typeface="Helvetica Neue"/>
              <a:buChar char="●"/>
            </a:pPr>
            <a:r>
              <a:rPr lang="en" sz="1500" dirty="0">
                <a:solidFill>
                  <a:srgbClr val="89A0BC"/>
                </a:solidFill>
                <a:latin typeface="Helvetica Neue"/>
                <a:ea typeface="Helvetica Neue"/>
                <a:cs typeface="Helvetica Neue"/>
                <a:sym typeface="Helvetica Neue"/>
              </a:rPr>
              <a:t>EESSI as an application developer</a:t>
            </a:r>
            <a:endParaRPr sz="1500" dirty="0">
              <a:solidFill>
                <a:srgbClr val="89A0BC"/>
              </a:solidFill>
              <a:latin typeface="Helvetica Neue"/>
              <a:ea typeface="Helvetica Neue"/>
              <a:cs typeface="Helvetica Neue"/>
              <a:sym typeface="Helvetica Neue"/>
            </a:endParaRPr>
          </a:p>
          <a:p>
            <a:pPr marL="457200" marR="0" lvl="0" indent="-311150" algn="l" rtl="0">
              <a:lnSpc>
                <a:spcPct val="150000"/>
              </a:lnSpc>
              <a:spcBef>
                <a:spcPts val="0"/>
              </a:spcBef>
              <a:spcAft>
                <a:spcPts val="0"/>
              </a:spcAft>
              <a:buClr>
                <a:srgbClr val="1F426B"/>
              </a:buClr>
              <a:buSzPts val="1300"/>
              <a:buFont typeface="Helvetica Neue"/>
              <a:buChar char="●"/>
            </a:pPr>
            <a:r>
              <a:rPr lang="en" sz="1500" dirty="0">
                <a:solidFill>
                  <a:srgbClr val="89A0BC"/>
                </a:solidFill>
                <a:latin typeface="Helvetica Neue"/>
                <a:ea typeface="Helvetica Neue"/>
                <a:cs typeface="Helvetica Neue"/>
                <a:sym typeface="Helvetica Neue"/>
              </a:rPr>
              <a:t>Contribution an application/library to EESSI</a:t>
            </a:r>
            <a:endParaRPr sz="1500" dirty="0">
              <a:solidFill>
                <a:srgbClr val="89A0BC"/>
              </a:solidFill>
              <a:latin typeface="Helvetica Neue"/>
              <a:ea typeface="Helvetica Neue"/>
              <a:cs typeface="Helvetica Neue"/>
              <a:sym typeface="Helvetica Neue"/>
            </a:endParaRPr>
          </a:p>
          <a:p>
            <a:pPr marL="457200" marR="0" lvl="0" indent="-311150" algn="l" rtl="0">
              <a:lnSpc>
                <a:spcPct val="150000"/>
              </a:lnSpc>
              <a:spcBef>
                <a:spcPts val="0"/>
              </a:spcBef>
              <a:spcAft>
                <a:spcPts val="0"/>
              </a:spcAft>
              <a:buClr>
                <a:srgbClr val="1F426B"/>
              </a:buClr>
              <a:buSzPts val="1300"/>
              <a:buFont typeface="Helvetica Neue"/>
              <a:buChar char="●"/>
            </a:pPr>
            <a:r>
              <a:rPr lang="en" sz="1500" dirty="0">
                <a:solidFill>
                  <a:srgbClr val="89A0BC"/>
                </a:solidFill>
                <a:latin typeface="Helvetica Neue"/>
                <a:ea typeface="Helvetica Neue"/>
                <a:cs typeface="Helvetica Neue"/>
                <a:sym typeface="Helvetica Neue"/>
              </a:rPr>
              <a:t>EESSI test suite: usage + contributing</a:t>
            </a:r>
            <a:endParaRPr sz="1500" dirty="0">
              <a:solidFill>
                <a:srgbClr val="89A0BC"/>
              </a:solidFill>
              <a:latin typeface="Helvetica Neue"/>
              <a:ea typeface="Helvetica Neue"/>
              <a:cs typeface="Helvetica Neue"/>
              <a:sym typeface="Helvetica Neue"/>
            </a:endParaRPr>
          </a:p>
        </p:txBody>
      </p:sp>
      <p:sp>
        <p:nvSpPr>
          <p:cNvPr id="310" name="Google Shape;310;p51"/>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dirty="0">
                <a:solidFill>
                  <a:srgbClr val="1F426B"/>
                </a:solidFill>
              </a:rPr>
              <a:t>T6.3 Goals + status </a:t>
            </a:r>
            <a:r>
              <a:rPr lang="en" sz="2400" dirty="0">
                <a:solidFill>
                  <a:srgbClr val="1F426B"/>
                </a:solidFill>
              </a:rPr>
              <a:t>(M6-M48)</a:t>
            </a:r>
            <a:endParaRPr sz="2400" dirty="0">
              <a:solidFill>
                <a:srgbClr val="1F426B"/>
              </a:solidFill>
            </a:endParaRPr>
          </a:p>
        </p:txBody>
      </p:sp>
      <p:pic>
        <p:nvPicPr>
          <p:cNvPr id="311" name="Google Shape;311;p51"/>
          <p:cNvPicPr preferRelativeResize="0"/>
          <p:nvPr/>
        </p:nvPicPr>
        <p:blipFill rotWithShape="1">
          <a:blip r:embed="rId6">
            <a:alphaModFix/>
          </a:blip>
          <a:srcRect/>
          <a:stretch/>
        </p:blipFill>
        <p:spPr>
          <a:xfrm>
            <a:off x="6950171" y="120659"/>
            <a:ext cx="2033242" cy="648775"/>
          </a:xfrm>
          <a:prstGeom prst="rect">
            <a:avLst/>
          </a:prstGeom>
          <a:noFill/>
          <a:ln>
            <a:noFill/>
          </a:ln>
        </p:spPr>
      </p:pic>
      <p:sp>
        <p:nvSpPr>
          <p:cNvPr id="312" name="Google Shape;312;p51"/>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313" name="Google Shape;313;p51"/>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
        <p:nvSpPr>
          <p:cNvPr id="314" name="Google Shape;314;p51"/>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20</a:t>
            </a:fld>
            <a:endParaRPr sz="1300">
              <a:solidFill>
                <a:srgbClr val="1F426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20" name="Google Shape;331;p53">
            <a:extLst>
              <a:ext uri="{FF2B5EF4-FFF2-40B4-BE49-F238E27FC236}">
                <a16:creationId xmlns:a16="http://schemas.microsoft.com/office/drawing/2014/main" id="{1AA51978-682E-3879-6B98-14DD2A817A21}"/>
              </a:ext>
            </a:extLst>
          </p:cNvPr>
          <p:cNvSpPr/>
          <p:nvPr/>
        </p:nvSpPr>
        <p:spPr>
          <a:xfrm rot="-5400000">
            <a:off x="-1080490" y="2216797"/>
            <a:ext cx="3640500" cy="614100"/>
          </a:xfrm>
          <a:prstGeom prst="roundRect">
            <a:avLst>
              <a:gd name="adj" fmla="val 16667"/>
            </a:avLst>
          </a:prstGeom>
          <a:solidFill>
            <a:srgbClr val="C27BA0"/>
          </a:solid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en" sz="1600" b="1" dirty="0">
                <a:solidFill>
                  <a:srgbClr val="22586A"/>
                </a:solidFill>
              </a:rPr>
              <a:t>          Testing</a:t>
            </a:r>
            <a:endParaRPr sz="1600" dirty="0">
              <a:solidFill>
                <a:srgbClr val="22586A"/>
              </a:solidFill>
            </a:endParaRPr>
          </a:p>
        </p:txBody>
      </p:sp>
      <p:sp>
        <p:nvSpPr>
          <p:cNvPr id="320" name="Google Shape;320;p52"/>
          <p:cNvSpPr txBox="1">
            <a:spLocks noGrp="1"/>
          </p:cNvSpPr>
          <p:nvPr>
            <p:ph type="title"/>
          </p:nvPr>
        </p:nvSpPr>
        <p:spPr>
          <a:xfrm>
            <a:off x="376354" y="-39428"/>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rgbClr val="1F426B"/>
              </a:buClr>
              <a:buSzPts val="3000"/>
              <a:buFont typeface="Helvetica Neue"/>
              <a:buNone/>
            </a:pPr>
            <a:r>
              <a:rPr lang="en-GB" sz="3000" dirty="0">
                <a:solidFill>
                  <a:srgbClr val="1F426B"/>
                </a:solidFill>
              </a:rPr>
              <a:t>High-level overview of EESSI</a:t>
            </a:r>
            <a:endParaRPr dirty="0"/>
          </a:p>
        </p:txBody>
      </p:sp>
      <p:sp>
        <p:nvSpPr>
          <p:cNvPr id="322" name="Google Shape;322;p52"/>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21</a:t>
            </a:fld>
            <a:endParaRPr sz="1300">
              <a:solidFill>
                <a:srgbClr val="1F426B"/>
              </a:solidFill>
            </a:endParaRPr>
          </a:p>
        </p:txBody>
      </p:sp>
      <p:sp>
        <p:nvSpPr>
          <p:cNvPr id="323" name="Google Shape;323;p52"/>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324" name="Google Shape;324;p52"/>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pic>
        <p:nvPicPr>
          <p:cNvPr id="2" name="Google Shape;432;p55" descr="ofe5uAa-r4dJNzq0GjLHA43KGvwOcpGxxNV6dn7Vr8MnJaklPkbLAza-JjM6y9xFL7I1NLglFgzndTIRxwtXWuiH3jzo0Y83gjTxa35y1kh07dbUkQ-SSV1xigu2IoN8EZnNN2hAk3w.png">
            <a:extLst>
              <a:ext uri="{FF2B5EF4-FFF2-40B4-BE49-F238E27FC236}">
                <a16:creationId xmlns:a16="http://schemas.microsoft.com/office/drawing/2014/main" id="{EC34E942-9D89-D6DC-31C6-298AFD7D1BC3}"/>
              </a:ext>
            </a:extLst>
          </p:cNvPr>
          <p:cNvPicPr preferRelativeResize="0"/>
          <p:nvPr/>
        </p:nvPicPr>
        <p:blipFill rotWithShape="1">
          <a:blip r:embed="rId3">
            <a:alphaModFix/>
          </a:blip>
          <a:srcRect b="13748"/>
          <a:stretch/>
        </p:blipFill>
        <p:spPr>
          <a:xfrm>
            <a:off x="8109101" y="570360"/>
            <a:ext cx="1011552" cy="1454135"/>
          </a:xfrm>
          <a:prstGeom prst="rect">
            <a:avLst/>
          </a:prstGeom>
          <a:noFill/>
          <a:ln>
            <a:noFill/>
          </a:ln>
        </p:spPr>
      </p:pic>
      <p:pic>
        <p:nvPicPr>
          <p:cNvPr id="321" name="Google Shape;321;p52"/>
          <p:cNvPicPr preferRelativeResize="0"/>
          <p:nvPr/>
        </p:nvPicPr>
        <p:blipFill rotWithShape="1">
          <a:blip r:embed="rId4">
            <a:alphaModFix/>
          </a:blip>
          <a:srcRect/>
          <a:stretch/>
        </p:blipFill>
        <p:spPr>
          <a:xfrm>
            <a:off x="6950171" y="120659"/>
            <a:ext cx="2033242" cy="648775"/>
          </a:xfrm>
          <a:prstGeom prst="rect">
            <a:avLst/>
          </a:prstGeom>
          <a:noFill/>
          <a:ln>
            <a:noFill/>
          </a:ln>
        </p:spPr>
      </p:pic>
      <p:sp>
        <p:nvSpPr>
          <p:cNvPr id="3" name="Google Shape;330;p53">
            <a:extLst>
              <a:ext uri="{FF2B5EF4-FFF2-40B4-BE49-F238E27FC236}">
                <a16:creationId xmlns:a16="http://schemas.microsoft.com/office/drawing/2014/main" id="{21507ADB-AF81-4D27-0893-2FB26F15C612}"/>
              </a:ext>
            </a:extLst>
          </p:cNvPr>
          <p:cNvSpPr/>
          <p:nvPr/>
        </p:nvSpPr>
        <p:spPr>
          <a:xfrm>
            <a:off x="1082394" y="3766204"/>
            <a:ext cx="4560900" cy="5895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22586A"/>
                </a:solidFill>
              </a:rPr>
              <a:t>Host operating system (Linux, macOS, WSL)</a:t>
            </a:r>
            <a:endParaRPr sz="1600">
              <a:solidFill>
                <a:srgbClr val="22586A"/>
              </a:solidFill>
            </a:endParaRPr>
          </a:p>
        </p:txBody>
      </p:sp>
      <p:sp>
        <p:nvSpPr>
          <p:cNvPr id="4" name="Google Shape;333;p53">
            <a:extLst>
              <a:ext uri="{FF2B5EF4-FFF2-40B4-BE49-F238E27FC236}">
                <a16:creationId xmlns:a16="http://schemas.microsoft.com/office/drawing/2014/main" id="{001F619A-B8FB-E289-F937-DF6B885E6A32}"/>
              </a:ext>
            </a:extLst>
          </p:cNvPr>
          <p:cNvSpPr/>
          <p:nvPr/>
        </p:nvSpPr>
        <p:spPr>
          <a:xfrm>
            <a:off x="2071972" y="2745334"/>
            <a:ext cx="3571200" cy="957600"/>
          </a:xfrm>
          <a:prstGeom prst="roundRect">
            <a:avLst>
              <a:gd name="adj" fmla="val 16667"/>
            </a:avLst>
          </a:prstGeom>
          <a:solidFill>
            <a:srgbClr val="4FB0A8"/>
          </a:solid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1600" b="1">
                <a:solidFill>
                  <a:srgbClr val="22586A"/>
                </a:solidFill>
              </a:rPr>
              <a:t>Filesystem layer</a:t>
            </a:r>
            <a:br>
              <a:rPr lang="en" sz="1600">
                <a:solidFill>
                  <a:srgbClr val="22586A"/>
                </a:solidFill>
              </a:rPr>
            </a:br>
            <a:r>
              <a:rPr lang="en" sz="1400">
                <a:solidFill>
                  <a:srgbClr val="22586A"/>
                </a:solidFill>
              </a:rPr>
              <a:t>Distribution of the software stack</a:t>
            </a:r>
            <a:endParaRPr sz="1400">
              <a:solidFill>
                <a:srgbClr val="22586A"/>
              </a:solidFill>
            </a:endParaRPr>
          </a:p>
        </p:txBody>
      </p:sp>
      <p:sp>
        <p:nvSpPr>
          <p:cNvPr id="5" name="Google Shape;334;p53">
            <a:extLst>
              <a:ext uri="{FF2B5EF4-FFF2-40B4-BE49-F238E27FC236}">
                <a16:creationId xmlns:a16="http://schemas.microsoft.com/office/drawing/2014/main" id="{0E048A8F-79F3-092E-35A6-47817EC53FF6}"/>
              </a:ext>
            </a:extLst>
          </p:cNvPr>
          <p:cNvSpPr/>
          <p:nvPr/>
        </p:nvSpPr>
        <p:spPr>
          <a:xfrm>
            <a:off x="2071961" y="1724454"/>
            <a:ext cx="3571200" cy="957600"/>
          </a:xfrm>
          <a:prstGeom prst="roundRect">
            <a:avLst>
              <a:gd name="adj" fmla="val 16667"/>
            </a:avLst>
          </a:prstGeom>
          <a:solidFill>
            <a:srgbClr val="F1D58E"/>
          </a:solid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1600" b="1">
                <a:solidFill>
                  <a:srgbClr val="22586A"/>
                </a:solidFill>
              </a:rPr>
              <a:t>Compatibility layer</a:t>
            </a:r>
            <a:br>
              <a:rPr lang="en" sz="1600">
                <a:solidFill>
                  <a:srgbClr val="22586A"/>
                </a:solidFill>
              </a:rPr>
            </a:br>
            <a:r>
              <a:rPr lang="en" sz="1400">
                <a:solidFill>
                  <a:srgbClr val="22586A"/>
                </a:solidFill>
              </a:rPr>
              <a:t>Levelling the ground across client OSs</a:t>
            </a:r>
            <a:endParaRPr sz="1400">
              <a:solidFill>
                <a:srgbClr val="22586A"/>
              </a:solidFill>
            </a:endParaRPr>
          </a:p>
        </p:txBody>
      </p:sp>
      <p:pic>
        <p:nvPicPr>
          <p:cNvPr id="6" name="Google Shape;335;p53">
            <a:extLst>
              <a:ext uri="{FF2B5EF4-FFF2-40B4-BE49-F238E27FC236}">
                <a16:creationId xmlns:a16="http://schemas.microsoft.com/office/drawing/2014/main" id="{315673C7-3E63-00D2-44B6-A9CF45083200}"/>
              </a:ext>
            </a:extLst>
          </p:cNvPr>
          <p:cNvPicPr preferRelativeResize="0"/>
          <p:nvPr/>
        </p:nvPicPr>
        <p:blipFill rotWithShape="1">
          <a:blip r:embed="rId5">
            <a:alphaModFix/>
          </a:blip>
          <a:srcRect r="30929"/>
          <a:stretch/>
        </p:blipFill>
        <p:spPr>
          <a:xfrm>
            <a:off x="6760228" y="1957535"/>
            <a:ext cx="1052049" cy="568760"/>
          </a:xfrm>
          <a:prstGeom prst="rect">
            <a:avLst/>
          </a:prstGeom>
          <a:noFill/>
          <a:ln>
            <a:noFill/>
          </a:ln>
        </p:spPr>
      </p:pic>
      <p:pic>
        <p:nvPicPr>
          <p:cNvPr id="7" name="Google Shape;336;p53">
            <a:extLst>
              <a:ext uri="{FF2B5EF4-FFF2-40B4-BE49-F238E27FC236}">
                <a16:creationId xmlns:a16="http://schemas.microsoft.com/office/drawing/2014/main" id="{7DCC991C-C55C-ABC9-E443-ECAB40D1265A}"/>
              </a:ext>
            </a:extLst>
          </p:cNvPr>
          <p:cNvPicPr preferRelativeResize="0"/>
          <p:nvPr/>
        </p:nvPicPr>
        <p:blipFill>
          <a:blip r:embed="rId6">
            <a:alphaModFix/>
          </a:blip>
          <a:stretch>
            <a:fillRect/>
          </a:stretch>
        </p:blipFill>
        <p:spPr>
          <a:xfrm>
            <a:off x="6760228" y="751938"/>
            <a:ext cx="727534" cy="247386"/>
          </a:xfrm>
          <a:prstGeom prst="rect">
            <a:avLst/>
          </a:prstGeom>
          <a:noFill/>
          <a:ln>
            <a:noFill/>
          </a:ln>
        </p:spPr>
      </p:pic>
      <p:grpSp>
        <p:nvGrpSpPr>
          <p:cNvPr id="8" name="Google Shape;337;p53">
            <a:extLst>
              <a:ext uri="{FF2B5EF4-FFF2-40B4-BE49-F238E27FC236}">
                <a16:creationId xmlns:a16="http://schemas.microsoft.com/office/drawing/2014/main" id="{55CA1692-AB28-1416-2574-6CABD241A2BD}"/>
              </a:ext>
            </a:extLst>
          </p:cNvPr>
          <p:cNvGrpSpPr/>
          <p:nvPr/>
        </p:nvGrpSpPr>
        <p:grpSpPr>
          <a:xfrm>
            <a:off x="6234835" y="747394"/>
            <a:ext cx="432178" cy="435003"/>
            <a:chOff x="3114675" y="1104900"/>
            <a:chExt cx="2914650" cy="2933700"/>
          </a:xfrm>
        </p:grpSpPr>
        <p:pic>
          <p:nvPicPr>
            <p:cNvPr id="9" name="Google Shape;338;p53">
              <a:extLst>
                <a:ext uri="{FF2B5EF4-FFF2-40B4-BE49-F238E27FC236}">
                  <a16:creationId xmlns:a16="http://schemas.microsoft.com/office/drawing/2014/main" id="{4A21C72D-C1A4-297A-0784-A4BCEE296D9B}"/>
                </a:ext>
              </a:extLst>
            </p:cNvPr>
            <p:cNvPicPr preferRelativeResize="0"/>
            <p:nvPr/>
          </p:nvPicPr>
          <p:blipFill>
            <a:blip r:embed="rId7">
              <a:alphaModFix/>
            </a:blip>
            <a:stretch>
              <a:fillRect/>
            </a:stretch>
          </p:blipFill>
          <p:spPr>
            <a:xfrm>
              <a:off x="3114675" y="1104900"/>
              <a:ext cx="2914650" cy="2933700"/>
            </a:xfrm>
            <a:prstGeom prst="rect">
              <a:avLst/>
            </a:prstGeom>
            <a:noFill/>
            <a:ln>
              <a:noFill/>
            </a:ln>
          </p:spPr>
        </p:pic>
        <p:pic>
          <p:nvPicPr>
            <p:cNvPr id="10" name="Google Shape;339;p53">
              <a:extLst>
                <a:ext uri="{FF2B5EF4-FFF2-40B4-BE49-F238E27FC236}">
                  <a16:creationId xmlns:a16="http://schemas.microsoft.com/office/drawing/2014/main" id="{1CB96D7A-1FB3-808B-88B7-E1C31B25CCAE}"/>
                </a:ext>
              </a:extLst>
            </p:cNvPr>
            <p:cNvPicPr preferRelativeResize="0"/>
            <p:nvPr/>
          </p:nvPicPr>
          <p:blipFill>
            <a:blip r:embed="rId8">
              <a:alphaModFix/>
            </a:blip>
            <a:stretch>
              <a:fillRect/>
            </a:stretch>
          </p:blipFill>
          <p:spPr>
            <a:xfrm>
              <a:off x="3743325" y="1885950"/>
              <a:ext cx="1657350" cy="1524000"/>
            </a:xfrm>
            <a:prstGeom prst="rect">
              <a:avLst/>
            </a:prstGeom>
            <a:noFill/>
            <a:ln>
              <a:noFill/>
            </a:ln>
          </p:spPr>
        </p:pic>
      </p:grpSp>
      <p:sp>
        <p:nvSpPr>
          <p:cNvPr id="11" name="Google Shape;340;p53">
            <a:extLst>
              <a:ext uri="{FF2B5EF4-FFF2-40B4-BE49-F238E27FC236}">
                <a16:creationId xmlns:a16="http://schemas.microsoft.com/office/drawing/2014/main" id="{61775BBA-0975-EFCD-F338-D89354C33FDC}"/>
              </a:ext>
            </a:extLst>
          </p:cNvPr>
          <p:cNvSpPr/>
          <p:nvPr/>
        </p:nvSpPr>
        <p:spPr>
          <a:xfrm>
            <a:off x="5486541" y="1062832"/>
            <a:ext cx="633600" cy="320100"/>
          </a:xfrm>
          <a:prstGeom prst="rightArrow">
            <a:avLst>
              <a:gd name="adj1" fmla="val 50000"/>
              <a:gd name="adj2" fmla="val 50000"/>
            </a:avLst>
          </a:prstGeom>
          <a:solidFill>
            <a:srgbClr val="E28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1;p53">
            <a:extLst>
              <a:ext uri="{FF2B5EF4-FFF2-40B4-BE49-F238E27FC236}">
                <a16:creationId xmlns:a16="http://schemas.microsoft.com/office/drawing/2014/main" id="{D5EB6568-40FF-16F5-E1D3-E407EB56FD92}"/>
              </a:ext>
            </a:extLst>
          </p:cNvPr>
          <p:cNvSpPr/>
          <p:nvPr/>
        </p:nvSpPr>
        <p:spPr>
          <a:xfrm>
            <a:off x="5531362" y="2077475"/>
            <a:ext cx="1121400" cy="320100"/>
          </a:xfrm>
          <a:prstGeom prst="rightArrow">
            <a:avLst>
              <a:gd name="adj1" fmla="val 50000"/>
              <a:gd name="adj2" fmla="val 50000"/>
            </a:avLst>
          </a:prstGeom>
          <a:solidFill>
            <a:srgbClr val="F1D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2;p53">
            <a:extLst>
              <a:ext uri="{FF2B5EF4-FFF2-40B4-BE49-F238E27FC236}">
                <a16:creationId xmlns:a16="http://schemas.microsoft.com/office/drawing/2014/main" id="{594C25A8-FA79-DB0F-6E5D-B5163ED517FB}"/>
              </a:ext>
            </a:extLst>
          </p:cNvPr>
          <p:cNvSpPr/>
          <p:nvPr/>
        </p:nvSpPr>
        <p:spPr>
          <a:xfrm>
            <a:off x="5486407" y="3063926"/>
            <a:ext cx="1166400" cy="320100"/>
          </a:xfrm>
          <a:prstGeom prst="rightArrow">
            <a:avLst>
              <a:gd name="adj1" fmla="val 50000"/>
              <a:gd name="adj2" fmla="val 50000"/>
            </a:avLst>
          </a:prstGeom>
          <a:solidFill>
            <a:srgbClr val="4FB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3;p53">
            <a:extLst>
              <a:ext uri="{FF2B5EF4-FFF2-40B4-BE49-F238E27FC236}">
                <a16:creationId xmlns:a16="http://schemas.microsoft.com/office/drawing/2014/main" id="{2B254634-4545-B744-F97F-EA0BFB1D5C56}"/>
              </a:ext>
            </a:extLst>
          </p:cNvPr>
          <p:cNvSpPr/>
          <p:nvPr/>
        </p:nvSpPr>
        <p:spPr>
          <a:xfrm>
            <a:off x="1082398" y="1793996"/>
            <a:ext cx="886800" cy="21981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rgbClr val="22586A"/>
                </a:solidFill>
              </a:rPr>
              <a:t>Host OS provides</a:t>
            </a:r>
            <a:endParaRPr sz="1200">
              <a:solidFill>
                <a:srgbClr val="22586A"/>
              </a:solidFill>
            </a:endParaRPr>
          </a:p>
          <a:p>
            <a:pPr marL="0" lvl="0" indent="0" algn="ctr" rtl="0">
              <a:lnSpc>
                <a:spcPct val="115000"/>
              </a:lnSpc>
              <a:spcBef>
                <a:spcPts val="0"/>
              </a:spcBef>
              <a:spcAft>
                <a:spcPts val="0"/>
              </a:spcAft>
              <a:buNone/>
            </a:pPr>
            <a:r>
              <a:rPr lang="en" sz="1200">
                <a:solidFill>
                  <a:srgbClr val="22586A"/>
                </a:solidFill>
              </a:rPr>
              <a:t>network &amp; GPU drivers,</a:t>
            </a:r>
            <a:br>
              <a:rPr lang="en" sz="1200">
                <a:solidFill>
                  <a:srgbClr val="22586A"/>
                </a:solidFill>
              </a:rPr>
            </a:br>
            <a:r>
              <a:rPr lang="en" sz="1200">
                <a:solidFill>
                  <a:srgbClr val="22586A"/>
                </a:solidFill>
              </a:rPr>
              <a:t>resource manager (Slurm), ...</a:t>
            </a:r>
            <a:endParaRPr sz="1200">
              <a:solidFill>
                <a:srgbClr val="22586A"/>
              </a:solidFill>
            </a:endParaRPr>
          </a:p>
        </p:txBody>
      </p:sp>
      <p:pic>
        <p:nvPicPr>
          <p:cNvPr id="15" name="Google Shape;344;p53">
            <a:extLst>
              <a:ext uri="{FF2B5EF4-FFF2-40B4-BE49-F238E27FC236}">
                <a16:creationId xmlns:a16="http://schemas.microsoft.com/office/drawing/2014/main" id="{AA50C0CD-0CF4-90A9-E2E7-F71EFC855860}"/>
              </a:ext>
            </a:extLst>
          </p:cNvPr>
          <p:cNvPicPr preferRelativeResize="0"/>
          <p:nvPr/>
        </p:nvPicPr>
        <p:blipFill>
          <a:blip r:embed="rId9">
            <a:alphaModFix/>
          </a:blip>
          <a:stretch>
            <a:fillRect/>
          </a:stretch>
        </p:blipFill>
        <p:spPr>
          <a:xfrm rot="-5400000">
            <a:off x="-59595" y="1647264"/>
            <a:ext cx="1591471" cy="422611"/>
          </a:xfrm>
          <a:prstGeom prst="rect">
            <a:avLst/>
          </a:prstGeom>
          <a:noFill/>
          <a:ln>
            <a:noFill/>
          </a:ln>
        </p:spPr>
      </p:pic>
      <p:pic>
        <p:nvPicPr>
          <p:cNvPr id="16" name="Google Shape;345;p53">
            <a:extLst>
              <a:ext uri="{FF2B5EF4-FFF2-40B4-BE49-F238E27FC236}">
                <a16:creationId xmlns:a16="http://schemas.microsoft.com/office/drawing/2014/main" id="{CD6EFD92-7E46-4D5F-3755-8115F8960494}"/>
              </a:ext>
            </a:extLst>
          </p:cNvPr>
          <p:cNvPicPr preferRelativeResize="0"/>
          <p:nvPr/>
        </p:nvPicPr>
        <p:blipFill>
          <a:blip r:embed="rId10">
            <a:alphaModFix/>
          </a:blip>
          <a:stretch>
            <a:fillRect/>
          </a:stretch>
        </p:blipFill>
        <p:spPr>
          <a:xfrm>
            <a:off x="6760228" y="2926588"/>
            <a:ext cx="679018" cy="776346"/>
          </a:xfrm>
          <a:prstGeom prst="rect">
            <a:avLst/>
          </a:prstGeom>
          <a:noFill/>
          <a:ln>
            <a:noFill/>
          </a:ln>
        </p:spPr>
      </p:pic>
      <p:pic>
        <p:nvPicPr>
          <p:cNvPr id="17" name="Google Shape;353;p53">
            <a:extLst>
              <a:ext uri="{FF2B5EF4-FFF2-40B4-BE49-F238E27FC236}">
                <a16:creationId xmlns:a16="http://schemas.microsoft.com/office/drawing/2014/main" id="{ECF7B666-78C2-E1F5-03C1-DD3ECCC803EF}"/>
              </a:ext>
            </a:extLst>
          </p:cNvPr>
          <p:cNvPicPr preferRelativeResize="0"/>
          <p:nvPr/>
        </p:nvPicPr>
        <p:blipFill rotWithShape="1">
          <a:blip r:embed="rId11">
            <a:alphaModFix/>
          </a:blip>
          <a:srcRect l="7807" t="9309" r="2659" b="21062"/>
          <a:stretch/>
        </p:blipFill>
        <p:spPr>
          <a:xfrm>
            <a:off x="6782987" y="1114358"/>
            <a:ext cx="1032324" cy="506871"/>
          </a:xfrm>
          <a:prstGeom prst="rect">
            <a:avLst/>
          </a:prstGeom>
          <a:noFill/>
          <a:ln>
            <a:noFill/>
          </a:ln>
        </p:spPr>
      </p:pic>
      <p:sp>
        <p:nvSpPr>
          <p:cNvPr id="18" name="Google Shape;332;p53">
            <a:extLst>
              <a:ext uri="{FF2B5EF4-FFF2-40B4-BE49-F238E27FC236}">
                <a16:creationId xmlns:a16="http://schemas.microsoft.com/office/drawing/2014/main" id="{45C369D1-0060-B70C-4ED5-35E650BC3C2E}"/>
              </a:ext>
            </a:extLst>
          </p:cNvPr>
          <p:cNvSpPr/>
          <p:nvPr/>
        </p:nvSpPr>
        <p:spPr>
          <a:xfrm>
            <a:off x="1074454" y="703597"/>
            <a:ext cx="4560900" cy="957600"/>
          </a:xfrm>
          <a:prstGeom prst="roundRect">
            <a:avLst>
              <a:gd name="adj" fmla="val 16667"/>
            </a:avLst>
          </a:prstGeom>
          <a:solidFill>
            <a:srgbClr val="E28C44"/>
          </a:solid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1600" b="1" dirty="0">
                <a:solidFill>
                  <a:srgbClr val="22586A"/>
                </a:solidFill>
              </a:rPr>
              <a:t>Software layer</a:t>
            </a:r>
            <a:br>
              <a:rPr lang="en" sz="1600" dirty="0">
                <a:solidFill>
                  <a:srgbClr val="22586A"/>
                </a:solidFill>
              </a:rPr>
            </a:br>
            <a:r>
              <a:rPr lang="en" sz="1600" dirty="0">
                <a:solidFill>
                  <a:srgbClr val="22586A"/>
                </a:solidFill>
              </a:rPr>
              <a:t>Optimized applications + dependencies</a:t>
            </a:r>
            <a:endParaRPr sz="1600" dirty="0">
              <a:solidFill>
                <a:srgbClr val="22586A"/>
              </a:solidFill>
            </a:endParaRPr>
          </a:p>
        </p:txBody>
      </p:sp>
      <p:pic>
        <p:nvPicPr>
          <p:cNvPr id="21" name="Google Shape;347;p53" descr="413PfjjigtYQNPC-BZq014U4mDOOEfK4qjDvRDuKw33J4nvWnGOomtpXqBfQJc1RjXBT_U4VsVApPcIcnykiVuR0KcPLKOi_i2Hek3FhFHSYIZQFokktJZwr8sGqhS6pdeL7jTOh7FQ.png">
            <a:extLst>
              <a:ext uri="{FF2B5EF4-FFF2-40B4-BE49-F238E27FC236}">
                <a16:creationId xmlns:a16="http://schemas.microsoft.com/office/drawing/2014/main" id="{DD1C7801-2E2C-FC91-BFD1-30391C123670}"/>
              </a:ext>
            </a:extLst>
          </p:cNvPr>
          <p:cNvPicPr preferRelativeResize="0"/>
          <p:nvPr/>
        </p:nvPicPr>
        <p:blipFill rotWithShape="1">
          <a:blip r:embed="rId12">
            <a:alphaModFix/>
          </a:blip>
          <a:srcRect/>
          <a:stretch/>
        </p:blipFill>
        <p:spPr>
          <a:xfrm>
            <a:off x="1802458" y="4419052"/>
            <a:ext cx="881252" cy="262508"/>
          </a:xfrm>
          <a:prstGeom prst="rect">
            <a:avLst/>
          </a:prstGeom>
          <a:noFill/>
          <a:ln>
            <a:noFill/>
          </a:ln>
        </p:spPr>
      </p:pic>
      <p:pic>
        <p:nvPicPr>
          <p:cNvPr id="22" name="Google Shape;348;p53" descr="LerjGbMy-pjM8aDwjiyJdDKJnDNVX7ak82WSl9jYLbE0rhKo6CyJZsT7B6SDYkGMzdnqp2Bt4D7KHU_ZxOQKSv45Uaf-mNJZ7ourRUntz6WbeEWSsFFluRy3gf1Y5n4c628DYzVsX-s.png">
            <a:extLst>
              <a:ext uri="{FF2B5EF4-FFF2-40B4-BE49-F238E27FC236}">
                <a16:creationId xmlns:a16="http://schemas.microsoft.com/office/drawing/2014/main" id="{601B0A43-0E01-2D0F-1F09-D39D2306B812}"/>
              </a:ext>
            </a:extLst>
          </p:cNvPr>
          <p:cNvPicPr preferRelativeResize="0"/>
          <p:nvPr/>
        </p:nvPicPr>
        <p:blipFill rotWithShape="1">
          <a:blip r:embed="rId13">
            <a:alphaModFix/>
          </a:blip>
          <a:srcRect/>
          <a:stretch/>
        </p:blipFill>
        <p:spPr>
          <a:xfrm>
            <a:off x="1082394" y="4407440"/>
            <a:ext cx="613436" cy="271706"/>
          </a:xfrm>
          <a:prstGeom prst="rect">
            <a:avLst/>
          </a:prstGeom>
          <a:noFill/>
          <a:ln>
            <a:noFill/>
          </a:ln>
        </p:spPr>
      </p:pic>
      <p:pic>
        <p:nvPicPr>
          <p:cNvPr id="23" name="Google Shape;349;p53" descr="iu.png">
            <a:extLst>
              <a:ext uri="{FF2B5EF4-FFF2-40B4-BE49-F238E27FC236}">
                <a16:creationId xmlns:a16="http://schemas.microsoft.com/office/drawing/2014/main" id="{993F058E-F040-1BE0-13DF-55CFC3211F5A}"/>
              </a:ext>
            </a:extLst>
          </p:cNvPr>
          <p:cNvPicPr preferRelativeResize="0"/>
          <p:nvPr/>
        </p:nvPicPr>
        <p:blipFill rotWithShape="1">
          <a:blip r:embed="rId14">
            <a:alphaModFix/>
          </a:blip>
          <a:srcRect/>
          <a:stretch/>
        </p:blipFill>
        <p:spPr>
          <a:xfrm>
            <a:off x="2743693" y="4439903"/>
            <a:ext cx="703523" cy="208137"/>
          </a:xfrm>
          <a:prstGeom prst="rect">
            <a:avLst/>
          </a:prstGeom>
          <a:noFill/>
          <a:ln>
            <a:noFill/>
          </a:ln>
        </p:spPr>
      </p:pic>
      <p:pic>
        <p:nvPicPr>
          <p:cNvPr id="24" name="Google Shape;350;p53">
            <a:extLst>
              <a:ext uri="{FF2B5EF4-FFF2-40B4-BE49-F238E27FC236}">
                <a16:creationId xmlns:a16="http://schemas.microsoft.com/office/drawing/2014/main" id="{18F75755-5095-52D2-E4A3-ED3DF475F91E}"/>
              </a:ext>
            </a:extLst>
          </p:cNvPr>
          <p:cNvPicPr preferRelativeResize="0"/>
          <p:nvPr/>
        </p:nvPicPr>
        <p:blipFill rotWithShape="1">
          <a:blip r:embed="rId15">
            <a:alphaModFix/>
          </a:blip>
          <a:srcRect l="3314" t="13274" r="890" b="13384"/>
          <a:stretch/>
        </p:blipFill>
        <p:spPr>
          <a:xfrm>
            <a:off x="3480591" y="4401478"/>
            <a:ext cx="881252" cy="293844"/>
          </a:xfrm>
          <a:prstGeom prst="rect">
            <a:avLst/>
          </a:prstGeom>
          <a:noFill/>
          <a:ln>
            <a:noFill/>
          </a:ln>
        </p:spPr>
      </p:pic>
      <p:pic>
        <p:nvPicPr>
          <p:cNvPr id="25" name="Google Shape;352;p53">
            <a:extLst>
              <a:ext uri="{FF2B5EF4-FFF2-40B4-BE49-F238E27FC236}">
                <a16:creationId xmlns:a16="http://schemas.microsoft.com/office/drawing/2014/main" id="{9323ED8D-789F-3B88-5032-A7B5B59F80BD}"/>
              </a:ext>
            </a:extLst>
          </p:cNvPr>
          <p:cNvPicPr preferRelativeResize="0"/>
          <p:nvPr/>
        </p:nvPicPr>
        <p:blipFill>
          <a:blip r:embed="rId16">
            <a:alphaModFix/>
          </a:blip>
          <a:stretch>
            <a:fillRect/>
          </a:stretch>
        </p:blipFill>
        <p:spPr>
          <a:xfrm>
            <a:off x="4468954" y="4439903"/>
            <a:ext cx="1166400" cy="184059"/>
          </a:xfrm>
          <a:prstGeom prst="rect">
            <a:avLst/>
          </a:prstGeom>
          <a:noFill/>
          <a:ln>
            <a:noFill/>
          </a:ln>
        </p:spPr>
      </p:pic>
      <p:sp>
        <p:nvSpPr>
          <p:cNvPr id="26" name="Google Shape;354;p53">
            <a:extLst>
              <a:ext uri="{FF2B5EF4-FFF2-40B4-BE49-F238E27FC236}">
                <a16:creationId xmlns:a16="http://schemas.microsoft.com/office/drawing/2014/main" id="{08690BD0-0937-C72C-8593-68F1E60345D1}"/>
              </a:ext>
            </a:extLst>
          </p:cNvPr>
          <p:cNvSpPr/>
          <p:nvPr/>
        </p:nvSpPr>
        <p:spPr>
          <a:xfrm>
            <a:off x="4420022" y="4355704"/>
            <a:ext cx="1329900" cy="335752"/>
          </a:xfrm>
          <a:prstGeom prst="rect">
            <a:avLst/>
          </a:prstGeom>
          <a:solidFill>
            <a:srgbClr val="FFFFFF">
              <a:alpha val="6647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837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52"/>
          <p:cNvSpPr txBox="1">
            <a:spLocks noGrp="1"/>
          </p:cNvSpPr>
          <p:nvPr>
            <p:ph type="title"/>
          </p:nvPr>
        </p:nvSpPr>
        <p:spPr>
          <a:xfrm>
            <a:off x="376354" y="9560"/>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rgbClr val="1F426B"/>
              </a:buClr>
              <a:buSzPts val="3000"/>
              <a:buFont typeface="Helvetica Neue"/>
              <a:buNone/>
            </a:pPr>
            <a:r>
              <a:rPr lang="en" sz="3000" dirty="0">
                <a:solidFill>
                  <a:srgbClr val="1F426B"/>
                </a:solidFill>
              </a:rPr>
              <a:t>EESSI as a shared software stack</a:t>
            </a:r>
            <a:endParaRPr dirty="0"/>
          </a:p>
        </p:txBody>
      </p:sp>
      <p:sp>
        <p:nvSpPr>
          <p:cNvPr id="322" name="Google Shape;322;p52"/>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22</a:t>
            </a:fld>
            <a:endParaRPr sz="1300">
              <a:solidFill>
                <a:srgbClr val="1F426B"/>
              </a:solidFill>
            </a:endParaRPr>
          </a:p>
        </p:txBody>
      </p:sp>
      <p:sp>
        <p:nvSpPr>
          <p:cNvPr id="323" name="Google Shape;323;p52"/>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pic>
        <p:nvPicPr>
          <p:cNvPr id="3" name="Google Shape;432;p55" descr="ofe5uAa-r4dJNzq0GjLHA43KGvwOcpGxxNV6dn7Vr8MnJaklPkbLAza-JjM6y9xFL7I1NLglFgzndTIRxwtXWuiH3jzo0Y83gjTxa35y1kh07dbUkQ-SSV1xigu2IoN8EZnNN2hAk3w.png">
            <a:extLst>
              <a:ext uri="{FF2B5EF4-FFF2-40B4-BE49-F238E27FC236}">
                <a16:creationId xmlns:a16="http://schemas.microsoft.com/office/drawing/2014/main" id="{A7BBE6C6-3112-924F-E28E-732D7C764085}"/>
              </a:ext>
            </a:extLst>
          </p:cNvPr>
          <p:cNvPicPr preferRelativeResize="0"/>
          <p:nvPr/>
        </p:nvPicPr>
        <p:blipFill rotWithShape="1">
          <a:blip r:embed="rId3">
            <a:alphaModFix/>
          </a:blip>
          <a:srcRect b="13748"/>
          <a:stretch/>
        </p:blipFill>
        <p:spPr>
          <a:xfrm>
            <a:off x="8109101" y="570360"/>
            <a:ext cx="1011552" cy="1454135"/>
          </a:xfrm>
          <a:prstGeom prst="rect">
            <a:avLst/>
          </a:prstGeom>
          <a:noFill/>
          <a:ln>
            <a:noFill/>
          </a:ln>
        </p:spPr>
      </p:pic>
      <p:pic>
        <p:nvPicPr>
          <p:cNvPr id="4" name="Google Shape;321;p52">
            <a:extLst>
              <a:ext uri="{FF2B5EF4-FFF2-40B4-BE49-F238E27FC236}">
                <a16:creationId xmlns:a16="http://schemas.microsoft.com/office/drawing/2014/main" id="{C9AD6188-CFA0-495C-17A5-F440B736A335}"/>
              </a:ext>
            </a:extLst>
          </p:cNvPr>
          <p:cNvPicPr preferRelativeResize="0"/>
          <p:nvPr/>
        </p:nvPicPr>
        <p:blipFill rotWithShape="1">
          <a:blip r:embed="rId4">
            <a:alphaModFix/>
          </a:blip>
          <a:srcRect/>
          <a:stretch/>
        </p:blipFill>
        <p:spPr>
          <a:xfrm>
            <a:off x="6950171" y="120659"/>
            <a:ext cx="2033242" cy="648775"/>
          </a:xfrm>
          <a:prstGeom prst="rect">
            <a:avLst/>
          </a:prstGeom>
          <a:noFill/>
          <a:ln>
            <a:noFill/>
          </a:ln>
        </p:spPr>
      </p:pic>
      <p:sp>
        <p:nvSpPr>
          <p:cNvPr id="5" name="Google Shape;360;p54">
            <a:extLst>
              <a:ext uri="{FF2B5EF4-FFF2-40B4-BE49-F238E27FC236}">
                <a16:creationId xmlns:a16="http://schemas.microsoft.com/office/drawing/2014/main" id="{2444F198-0C7B-58B7-751F-E50CAFD13D49}"/>
              </a:ext>
            </a:extLst>
          </p:cNvPr>
          <p:cNvSpPr/>
          <p:nvPr/>
        </p:nvSpPr>
        <p:spPr>
          <a:xfrm>
            <a:off x="6156850" y="2241247"/>
            <a:ext cx="2987100" cy="23004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367;p54">
            <a:extLst>
              <a:ext uri="{FF2B5EF4-FFF2-40B4-BE49-F238E27FC236}">
                <a16:creationId xmlns:a16="http://schemas.microsoft.com/office/drawing/2014/main" id="{CA856E53-7E16-5D1A-7237-EB0150E470E4}"/>
              </a:ext>
            </a:extLst>
          </p:cNvPr>
          <p:cNvSpPr txBox="1"/>
          <p:nvPr/>
        </p:nvSpPr>
        <p:spPr>
          <a:xfrm>
            <a:off x="6177250" y="2172484"/>
            <a:ext cx="2987100" cy="2263200"/>
          </a:xfrm>
          <a:prstGeom prst="rect">
            <a:avLst/>
          </a:prstGeom>
          <a:noFill/>
          <a:ln>
            <a:noFill/>
          </a:ln>
        </p:spPr>
        <p:txBody>
          <a:bodyPr spcFirstLastPara="1" wrap="square" lIns="91425" tIns="91425" rIns="91425" bIns="91425" anchor="t" anchorCtr="0">
            <a:noAutofit/>
          </a:bodyPr>
          <a:lstStyle/>
          <a:p>
            <a:pPr marL="139700" lvl="0" indent="-120650" algn="l" rtl="0">
              <a:lnSpc>
                <a:spcPct val="180000"/>
              </a:lnSpc>
              <a:spcBef>
                <a:spcPts val="500"/>
              </a:spcBef>
              <a:spcAft>
                <a:spcPts val="0"/>
              </a:spcAft>
              <a:buClr>
                <a:srgbClr val="22586A"/>
              </a:buClr>
              <a:buSzPts val="1100"/>
              <a:buChar char="●"/>
            </a:pPr>
            <a:r>
              <a:rPr lang="en" sz="1100" dirty="0">
                <a:solidFill>
                  <a:srgbClr val="22586A"/>
                </a:solidFill>
              </a:rPr>
              <a:t>Global distribution of software installations</a:t>
            </a:r>
            <a:endParaRPr sz="1100" dirty="0">
              <a:solidFill>
                <a:srgbClr val="22586A"/>
              </a:solidFill>
            </a:endParaRPr>
          </a:p>
          <a:p>
            <a:pPr marL="139700" lvl="0" indent="-120650" algn="l" rtl="0">
              <a:lnSpc>
                <a:spcPct val="180000"/>
              </a:lnSpc>
              <a:spcBef>
                <a:spcPts val="500"/>
              </a:spcBef>
              <a:spcAft>
                <a:spcPts val="0"/>
              </a:spcAft>
              <a:buClr>
                <a:srgbClr val="22586A"/>
              </a:buClr>
              <a:buSzPts val="1100"/>
              <a:buChar char="●"/>
            </a:pPr>
            <a:r>
              <a:rPr lang="en" sz="1100" dirty="0">
                <a:solidFill>
                  <a:srgbClr val="22586A"/>
                </a:solidFill>
              </a:rPr>
              <a:t>Centrally managed software stack</a:t>
            </a:r>
            <a:endParaRPr sz="1100" dirty="0">
              <a:solidFill>
                <a:srgbClr val="22586A"/>
              </a:solidFill>
            </a:endParaRPr>
          </a:p>
          <a:p>
            <a:pPr marL="139700" lvl="0" indent="-120650" algn="l" rtl="0">
              <a:lnSpc>
                <a:spcPct val="180000"/>
              </a:lnSpc>
              <a:spcBef>
                <a:spcPts val="500"/>
              </a:spcBef>
              <a:spcAft>
                <a:spcPts val="0"/>
              </a:spcAft>
              <a:buClr>
                <a:srgbClr val="22586A"/>
              </a:buClr>
              <a:buSzPts val="1100"/>
              <a:buChar char="●"/>
            </a:pPr>
            <a:r>
              <a:rPr lang="en" sz="1100" dirty="0">
                <a:solidFill>
                  <a:srgbClr val="22586A"/>
                </a:solidFill>
              </a:rPr>
              <a:t>Redundant network of “mirrors”</a:t>
            </a:r>
            <a:endParaRPr sz="1100" dirty="0">
              <a:solidFill>
                <a:srgbClr val="22586A"/>
              </a:solidFill>
            </a:endParaRPr>
          </a:p>
          <a:p>
            <a:pPr marL="139700" lvl="0" indent="-120650" algn="l" rtl="0">
              <a:lnSpc>
                <a:spcPct val="180000"/>
              </a:lnSpc>
              <a:spcBef>
                <a:spcPts val="500"/>
              </a:spcBef>
              <a:spcAft>
                <a:spcPts val="0"/>
              </a:spcAft>
              <a:buClr>
                <a:srgbClr val="22586A"/>
              </a:buClr>
              <a:buSzPts val="1100"/>
              <a:buChar char="●"/>
            </a:pPr>
            <a:r>
              <a:rPr lang="en" sz="1100" dirty="0">
                <a:solidFill>
                  <a:srgbClr val="22586A"/>
                </a:solidFill>
              </a:rPr>
              <a:t>Multiple levels of caching</a:t>
            </a:r>
            <a:endParaRPr sz="1100" dirty="0">
              <a:solidFill>
                <a:srgbClr val="22586A"/>
              </a:solidFill>
            </a:endParaRPr>
          </a:p>
          <a:p>
            <a:pPr marL="139700" lvl="0" indent="-120650" algn="l" rtl="0">
              <a:lnSpc>
                <a:spcPct val="180000"/>
              </a:lnSpc>
              <a:spcBef>
                <a:spcPts val="500"/>
              </a:spcBef>
              <a:spcAft>
                <a:spcPts val="0"/>
              </a:spcAft>
              <a:buClr>
                <a:srgbClr val="22586A"/>
              </a:buClr>
              <a:buSzPts val="1100"/>
              <a:buChar char="●"/>
            </a:pPr>
            <a:r>
              <a:rPr lang="en" sz="1100" b="1" dirty="0">
                <a:solidFill>
                  <a:srgbClr val="22586A"/>
                </a:solidFill>
              </a:rPr>
              <a:t>Same software stack everywhere</a:t>
            </a:r>
            <a:r>
              <a:rPr lang="en" sz="1100" dirty="0">
                <a:solidFill>
                  <a:srgbClr val="22586A"/>
                </a:solidFill>
              </a:rPr>
              <a:t>:</a:t>
            </a:r>
            <a:br>
              <a:rPr lang="en" sz="1100" dirty="0">
                <a:solidFill>
                  <a:srgbClr val="22586A"/>
                </a:solidFill>
              </a:rPr>
            </a:br>
            <a:r>
              <a:rPr lang="en" sz="1100" dirty="0">
                <a:solidFill>
                  <a:srgbClr val="22586A"/>
                </a:solidFill>
              </a:rPr>
              <a:t>laptops, HPC clusters, cloud VMs, …</a:t>
            </a:r>
            <a:endParaRPr sz="1100" dirty="0">
              <a:solidFill>
                <a:srgbClr val="22586A"/>
              </a:solidFill>
            </a:endParaRPr>
          </a:p>
        </p:txBody>
      </p:sp>
      <p:sp>
        <p:nvSpPr>
          <p:cNvPr id="22" name="Google Shape;377;p54">
            <a:extLst>
              <a:ext uri="{FF2B5EF4-FFF2-40B4-BE49-F238E27FC236}">
                <a16:creationId xmlns:a16="http://schemas.microsoft.com/office/drawing/2014/main" id="{305A6E38-5511-A468-6D61-520A817434E2}"/>
              </a:ext>
            </a:extLst>
          </p:cNvPr>
          <p:cNvSpPr txBox="1"/>
          <p:nvPr/>
        </p:nvSpPr>
        <p:spPr>
          <a:xfrm rot="5400000">
            <a:off x="7373274" y="1508593"/>
            <a:ext cx="3385200" cy="31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i="1">
                <a:solidFill>
                  <a:srgbClr val="22586A"/>
                </a:solidFill>
              </a:rPr>
              <a:t>(icons via </a:t>
            </a:r>
            <a:r>
              <a:rPr lang="en" sz="600" i="1">
                <a:solidFill>
                  <a:srgbClr val="22586A"/>
                </a:solidFill>
                <a:uFill>
                  <a:noFill/>
                </a:uFill>
                <a:hlinkClick r:id="rId5">
                  <a:extLst>
                    <a:ext uri="{A12FA001-AC4F-418D-AE19-62706E023703}">
                      <ahyp:hlinkClr xmlns:ahyp="http://schemas.microsoft.com/office/drawing/2018/hyperlinkcolor" val="tx"/>
                    </a:ext>
                  </a:extLst>
                </a:hlinkClick>
              </a:rPr>
              <a:t>https://www.flaticon.com/authors/smashicons</a:t>
            </a:r>
            <a:r>
              <a:rPr lang="en" sz="600" i="1">
                <a:solidFill>
                  <a:srgbClr val="22586A"/>
                </a:solidFill>
              </a:rPr>
              <a:t>)</a:t>
            </a:r>
            <a:endParaRPr sz="600" i="1">
              <a:solidFill>
                <a:srgbClr val="22586A"/>
              </a:solidFill>
            </a:endParaRPr>
          </a:p>
        </p:txBody>
      </p:sp>
      <p:pic>
        <p:nvPicPr>
          <p:cNvPr id="257" name="Google Shape;421;p54">
            <a:extLst>
              <a:ext uri="{FF2B5EF4-FFF2-40B4-BE49-F238E27FC236}">
                <a16:creationId xmlns:a16="http://schemas.microsoft.com/office/drawing/2014/main" id="{7CA27B98-0E56-F434-CD24-71E427A5F9F5}"/>
              </a:ext>
            </a:extLst>
          </p:cNvPr>
          <p:cNvPicPr preferRelativeResize="0"/>
          <p:nvPr/>
        </p:nvPicPr>
        <p:blipFill>
          <a:blip r:embed="rId6">
            <a:alphaModFix/>
          </a:blip>
          <a:stretch>
            <a:fillRect/>
          </a:stretch>
        </p:blipFill>
        <p:spPr>
          <a:xfrm>
            <a:off x="6923139" y="815389"/>
            <a:ext cx="669432" cy="765371"/>
          </a:xfrm>
          <a:prstGeom prst="rect">
            <a:avLst/>
          </a:prstGeom>
          <a:noFill/>
          <a:ln>
            <a:noFill/>
          </a:ln>
        </p:spPr>
      </p:pic>
      <p:sp>
        <p:nvSpPr>
          <p:cNvPr id="6" name="Google Shape;361;p54">
            <a:extLst>
              <a:ext uri="{FF2B5EF4-FFF2-40B4-BE49-F238E27FC236}">
                <a16:creationId xmlns:a16="http://schemas.microsoft.com/office/drawing/2014/main" id="{65A4E237-EF1B-9255-9588-630EA18E4D37}"/>
              </a:ext>
            </a:extLst>
          </p:cNvPr>
          <p:cNvSpPr/>
          <p:nvPr/>
        </p:nvSpPr>
        <p:spPr>
          <a:xfrm>
            <a:off x="4750349" y="3690966"/>
            <a:ext cx="522938" cy="497964"/>
          </a:xfrm>
          <a:prstGeom prst="ellipse">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2;p54">
            <a:extLst>
              <a:ext uri="{FF2B5EF4-FFF2-40B4-BE49-F238E27FC236}">
                <a16:creationId xmlns:a16="http://schemas.microsoft.com/office/drawing/2014/main" id="{123913E0-D9E6-F896-8B70-58319B5EF960}"/>
              </a:ext>
            </a:extLst>
          </p:cNvPr>
          <p:cNvSpPr/>
          <p:nvPr/>
        </p:nvSpPr>
        <p:spPr>
          <a:xfrm>
            <a:off x="4109340" y="3249316"/>
            <a:ext cx="759433" cy="759433"/>
          </a:xfrm>
          <a:prstGeom prst="ellipse">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3;p54">
            <a:extLst>
              <a:ext uri="{FF2B5EF4-FFF2-40B4-BE49-F238E27FC236}">
                <a16:creationId xmlns:a16="http://schemas.microsoft.com/office/drawing/2014/main" id="{90FA01DE-E80B-9855-AEC5-D4CA594D1615}"/>
              </a:ext>
            </a:extLst>
          </p:cNvPr>
          <p:cNvSpPr/>
          <p:nvPr/>
        </p:nvSpPr>
        <p:spPr>
          <a:xfrm>
            <a:off x="5197170" y="1982809"/>
            <a:ext cx="489723" cy="489723"/>
          </a:xfrm>
          <a:prstGeom prst="ellipse">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64;p54">
            <a:extLst>
              <a:ext uri="{FF2B5EF4-FFF2-40B4-BE49-F238E27FC236}">
                <a16:creationId xmlns:a16="http://schemas.microsoft.com/office/drawing/2014/main" id="{29C21E8B-4D05-FC86-0EE3-02293C91F7A8}"/>
              </a:ext>
            </a:extLst>
          </p:cNvPr>
          <p:cNvSpPr/>
          <p:nvPr/>
        </p:nvSpPr>
        <p:spPr>
          <a:xfrm>
            <a:off x="4500014" y="1650389"/>
            <a:ext cx="759433" cy="759433"/>
          </a:xfrm>
          <a:prstGeom prst="ellipse">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65;p54">
            <a:extLst>
              <a:ext uri="{FF2B5EF4-FFF2-40B4-BE49-F238E27FC236}">
                <a16:creationId xmlns:a16="http://schemas.microsoft.com/office/drawing/2014/main" id="{925B69C4-5864-C863-245A-01FD93D4FD0C}"/>
              </a:ext>
            </a:extLst>
          </p:cNvPr>
          <p:cNvSpPr/>
          <p:nvPr/>
        </p:nvSpPr>
        <p:spPr>
          <a:xfrm>
            <a:off x="3705254" y="570360"/>
            <a:ext cx="489723" cy="489723"/>
          </a:xfrm>
          <a:prstGeom prst="ellipse">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6;p54">
            <a:extLst>
              <a:ext uri="{FF2B5EF4-FFF2-40B4-BE49-F238E27FC236}">
                <a16:creationId xmlns:a16="http://schemas.microsoft.com/office/drawing/2014/main" id="{DA539ADB-1BC1-0401-B019-0FD928D8177D}"/>
              </a:ext>
            </a:extLst>
          </p:cNvPr>
          <p:cNvSpPr/>
          <p:nvPr/>
        </p:nvSpPr>
        <p:spPr>
          <a:xfrm>
            <a:off x="3389405" y="1016717"/>
            <a:ext cx="771171" cy="771171"/>
          </a:xfrm>
          <a:prstGeom prst="ellipse">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8;p54">
            <a:extLst>
              <a:ext uri="{FF2B5EF4-FFF2-40B4-BE49-F238E27FC236}">
                <a16:creationId xmlns:a16="http://schemas.microsoft.com/office/drawing/2014/main" id="{96490167-F6BF-556D-2AB1-1A60C10D7AE4}"/>
              </a:ext>
            </a:extLst>
          </p:cNvPr>
          <p:cNvSpPr/>
          <p:nvPr/>
        </p:nvSpPr>
        <p:spPr>
          <a:xfrm>
            <a:off x="2063664" y="3537631"/>
            <a:ext cx="522938" cy="497964"/>
          </a:xfrm>
          <a:prstGeom prst="ellipse">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9;p54">
            <a:extLst>
              <a:ext uri="{FF2B5EF4-FFF2-40B4-BE49-F238E27FC236}">
                <a16:creationId xmlns:a16="http://schemas.microsoft.com/office/drawing/2014/main" id="{E9BEAB58-7E31-A7FC-1635-8D17D8845BDC}"/>
              </a:ext>
            </a:extLst>
          </p:cNvPr>
          <p:cNvSpPr/>
          <p:nvPr/>
        </p:nvSpPr>
        <p:spPr>
          <a:xfrm>
            <a:off x="2538321" y="3249316"/>
            <a:ext cx="759433" cy="759433"/>
          </a:xfrm>
          <a:prstGeom prst="ellipse">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0;p54">
            <a:extLst>
              <a:ext uri="{FF2B5EF4-FFF2-40B4-BE49-F238E27FC236}">
                <a16:creationId xmlns:a16="http://schemas.microsoft.com/office/drawing/2014/main" id="{2572C565-22EE-BFCE-C373-2E27C1271F2B}"/>
              </a:ext>
            </a:extLst>
          </p:cNvPr>
          <p:cNvSpPr/>
          <p:nvPr/>
        </p:nvSpPr>
        <p:spPr>
          <a:xfrm>
            <a:off x="448402" y="3690966"/>
            <a:ext cx="679769" cy="771171"/>
          </a:xfrm>
          <a:prstGeom prst="roundRect">
            <a:avLst>
              <a:gd name="adj" fmla="val 16667"/>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1;p54">
            <a:extLst>
              <a:ext uri="{FF2B5EF4-FFF2-40B4-BE49-F238E27FC236}">
                <a16:creationId xmlns:a16="http://schemas.microsoft.com/office/drawing/2014/main" id="{82C4F25A-F6C1-6198-2B9B-01DBC75889A0}"/>
              </a:ext>
            </a:extLst>
          </p:cNvPr>
          <p:cNvSpPr/>
          <p:nvPr/>
        </p:nvSpPr>
        <p:spPr>
          <a:xfrm rot="20652773">
            <a:off x="1075731" y="3900035"/>
            <a:ext cx="1552194" cy="105929"/>
          </a:xfrm>
          <a:prstGeom prst="rect">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2;p54">
            <a:extLst>
              <a:ext uri="{FF2B5EF4-FFF2-40B4-BE49-F238E27FC236}">
                <a16:creationId xmlns:a16="http://schemas.microsoft.com/office/drawing/2014/main" id="{D9F3D1B9-D539-B808-91DE-FFC04E13D94F}"/>
              </a:ext>
            </a:extLst>
          </p:cNvPr>
          <p:cNvSpPr/>
          <p:nvPr/>
        </p:nvSpPr>
        <p:spPr>
          <a:xfrm rot="3835130">
            <a:off x="1062840" y="2818873"/>
            <a:ext cx="1692732" cy="105990"/>
          </a:xfrm>
          <a:prstGeom prst="rect">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3;p54">
            <a:extLst>
              <a:ext uri="{FF2B5EF4-FFF2-40B4-BE49-F238E27FC236}">
                <a16:creationId xmlns:a16="http://schemas.microsoft.com/office/drawing/2014/main" id="{10E632B4-1CD9-E459-5D1B-39FADD08942C}"/>
              </a:ext>
            </a:extLst>
          </p:cNvPr>
          <p:cNvSpPr/>
          <p:nvPr/>
        </p:nvSpPr>
        <p:spPr>
          <a:xfrm>
            <a:off x="1397568" y="2191412"/>
            <a:ext cx="522938" cy="497964"/>
          </a:xfrm>
          <a:prstGeom prst="ellipse">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4;p54">
            <a:extLst>
              <a:ext uri="{FF2B5EF4-FFF2-40B4-BE49-F238E27FC236}">
                <a16:creationId xmlns:a16="http://schemas.microsoft.com/office/drawing/2014/main" id="{58023D3F-BE07-7387-70E8-476F1D57FE06}"/>
              </a:ext>
            </a:extLst>
          </p:cNvPr>
          <p:cNvSpPr/>
          <p:nvPr/>
        </p:nvSpPr>
        <p:spPr>
          <a:xfrm>
            <a:off x="1313212" y="3776124"/>
            <a:ext cx="522938" cy="497964"/>
          </a:xfrm>
          <a:prstGeom prst="ellipse">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5;p54">
            <a:extLst>
              <a:ext uri="{FF2B5EF4-FFF2-40B4-BE49-F238E27FC236}">
                <a16:creationId xmlns:a16="http://schemas.microsoft.com/office/drawing/2014/main" id="{6AF6331A-14C4-6636-7B8D-462D85057A5E}"/>
              </a:ext>
            </a:extLst>
          </p:cNvPr>
          <p:cNvSpPr/>
          <p:nvPr/>
        </p:nvSpPr>
        <p:spPr>
          <a:xfrm>
            <a:off x="586794" y="1102291"/>
            <a:ext cx="1062857" cy="1054866"/>
          </a:xfrm>
          <a:prstGeom prst="roundRect">
            <a:avLst>
              <a:gd name="adj" fmla="val 16667"/>
            </a:avLst>
          </a:prstGeom>
          <a:solidFill>
            <a:srgbClr val="A5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6;p54">
            <a:extLst>
              <a:ext uri="{FF2B5EF4-FFF2-40B4-BE49-F238E27FC236}">
                <a16:creationId xmlns:a16="http://schemas.microsoft.com/office/drawing/2014/main" id="{AFE1A93F-6E7B-F0A9-7E0D-E1F514CC802E}"/>
              </a:ext>
            </a:extLst>
          </p:cNvPr>
          <p:cNvSpPr/>
          <p:nvPr/>
        </p:nvSpPr>
        <p:spPr>
          <a:xfrm>
            <a:off x="2120354" y="1046247"/>
            <a:ext cx="3235770" cy="3235770"/>
          </a:xfrm>
          <a:prstGeom prst="ellipse">
            <a:avLst/>
          </a:prstGeom>
          <a:noFill/>
          <a:ln w="28575" cap="flat" cmpd="sng">
            <a:solidFill>
              <a:srgbClr val="22586A"/>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8;p54">
            <a:extLst>
              <a:ext uri="{FF2B5EF4-FFF2-40B4-BE49-F238E27FC236}">
                <a16:creationId xmlns:a16="http://schemas.microsoft.com/office/drawing/2014/main" id="{1DA4B8F5-1F36-7010-8268-A30F4ED1AB3E}"/>
              </a:ext>
            </a:extLst>
          </p:cNvPr>
          <p:cNvSpPr/>
          <p:nvPr/>
        </p:nvSpPr>
        <p:spPr>
          <a:xfrm>
            <a:off x="3186343" y="2001606"/>
            <a:ext cx="1149764" cy="1149764"/>
          </a:xfrm>
          <a:prstGeom prst="ellipse">
            <a:avLst/>
          </a:prstGeom>
          <a:solidFill>
            <a:srgbClr val="2258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379;p54">
            <a:extLst>
              <a:ext uri="{FF2B5EF4-FFF2-40B4-BE49-F238E27FC236}">
                <a16:creationId xmlns:a16="http://schemas.microsoft.com/office/drawing/2014/main" id="{EAF09B60-FB08-54EA-F1BD-27AD4D86EC0D}"/>
              </a:ext>
            </a:extLst>
          </p:cNvPr>
          <p:cNvGrpSpPr/>
          <p:nvPr/>
        </p:nvGrpSpPr>
        <p:grpSpPr>
          <a:xfrm>
            <a:off x="3519431" y="1145698"/>
            <a:ext cx="522861" cy="567849"/>
            <a:chOff x="469975" y="1717225"/>
            <a:chExt cx="1897607" cy="2060883"/>
          </a:xfrm>
        </p:grpSpPr>
        <p:pic>
          <p:nvPicPr>
            <p:cNvPr id="25" name="Google Shape;380;p54">
              <a:extLst>
                <a:ext uri="{FF2B5EF4-FFF2-40B4-BE49-F238E27FC236}">
                  <a16:creationId xmlns:a16="http://schemas.microsoft.com/office/drawing/2014/main" id="{3BA531BE-C17C-3A2B-B094-FD8D932F5744}"/>
                </a:ext>
              </a:extLst>
            </p:cNvPr>
            <p:cNvPicPr preferRelativeResize="0"/>
            <p:nvPr/>
          </p:nvPicPr>
          <p:blipFill>
            <a:blip r:embed="rId7">
              <a:alphaModFix/>
            </a:blip>
            <a:stretch>
              <a:fillRect/>
            </a:stretch>
          </p:blipFill>
          <p:spPr>
            <a:xfrm>
              <a:off x="469975" y="1717225"/>
              <a:ext cx="1507529" cy="1507534"/>
            </a:xfrm>
            <a:prstGeom prst="rect">
              <a:avLst/>
            </a:prstGeom>
            <a:noFill/>
            <a:ln>
              <a:noFill/>
            </a:ln>
          </p:spPr>
        </p:pic>
        <p:pic>
          <p:nvPicPr>
            <p:cNvPr id="26" name="Google Shape;381;p54">
              <a:extLst>
                <a:ext uri="{FF2B5EF4-FFF2-40B4-BE49-F238E27FC236}">
                  <a16:creationId xmlns:a16="http://schemas.microsoft.com/office/drawing/2014/main" id="{C7E0327A-47EA-DA35-A2CF-80EE453B352F}"/>
                </a:ext>
              </a:extLst>
            </p:cNvPr>
            <p:cNvPicPr preferRelativeResize="0"/>
            <p:nvPr/>
          </p:nvPicPr>
          <p:blipFill>
            <a:blip r:embed="rId8">
              <a:alphaModFix/>
            </a:blip>
            <a:stretch>
              <a:fillRect/>
            </a:stretch>
          </p:blipFill>
          <p:spPr>
            <a:xfrm>
              <a:off x="1178863" y="2589388"/>
              <a:ext cx="1188719" cy="1188721"/>
            </a:xfrm>
            <a:prstGeom prst="rect">
              <a:avLst/>
            </a:prstGeom>
            <a:noFill/>
            <a:ln>
              <a:noFill/>
            </a:ln>
          </p:spPr>
        </p:pic>
      </p:grpSp>
      <p:grpSp>
        <p:nvGrpSpPr>
          <p:cNvPr id="27" name="Google Shape;382;p54">
            <a:extLst>
              <a:ext uri="{FF2B5EF4-FFF2-40B4-BE49-F238E27FC236}">
                <a16:creationId xmlns:a16="http://schemas.microsoft.com/office/drawing/2014/main" id="{1028C5C4-7F5E-898D-445B-5451E83DE65E}"/>
              </a:ext>
            </a:extLst>
          </p:cNvPr>
          <p:cNvGrpSpPr/>
          <p:nvPr/>
        </p:nvGrpSpPr>
        <p:grpSpPr>
          <a:xfrm>
            <a:off x="4639373" y="1793803"/>
            <a:ext cx="522861" cy="567849"/>
            <a:chOff x="469975" y="1717225"/>
            <a:chExt cx="1897607" cy="2060883"/>
          </a:xfrm>
        </p:grpSpPr>
        <p:pic>
          <p:nvPicPr>
            <p:cNvPr id="28" name="Google Shape;383;p54">
              <a:extLst>
                <a:ext uri="{FF2B5EF4-FFF2-40B4-BE49-F238E27FC236}">
                  <a16:creationId xmlns:a16="http://schemas.microsoft.com/office/drawing/2014/main" id="{AB0A6825-74B4-C0F3-72C1-1C97E2215512}"/>
                </a:ext>
              </a:extLst>
            </p:cNvPr>
            <p:cNvPicPr preferRelativeResize="0"/>
            <p:nvPr/>
          </p:nvPicPr>
          <p:blipFill>
            <a:blip r:embed="rId7">
              <a:alphaModFix/>
            </a:blip>
            <a:stretch>
              <a:fillRect/>
            </a:stretch>
          </p:blipFill>
          <p:spPr>
            <a:xfrm>
              <a:off x="469975" y="1717225"/>
              <a:ext cx="1507529" cy="1507534"/>
            </a:xfrm>
            <a:prstGeom prst="rect">
              <a:avLst/>
            </a:prstGeom>
            <a:noFill/>
            <a:ln>
              <a:noFill/>
            </a:ln>
          </p:spPr>
        </p:pic>
        <p:pic>
          <p:nvPicPr>
            <p:cNvPr id="29" name="Google Shape;384;p54">
              <a:extLst>
                <a:ext uri="{FF2B5EF4-FFF2-40B4-BE49-F238E27FC236}">
                  <a16:creationId xmlns:a16="http://schemas.microsoft.com/office/drawing/2014/main" id="{43AC4C87-C6DA-3948-66C7-2633C558E37B}"/>
                </a:ext>
              </a:extLst>
            </p:cNvPr>
            <p:cNvPicPr preferRelativeResize="0"/>
            <p:nvPr/>
          </p:nvPicPr>
          <p:blipFill>
            <a:blip r:embed="rId8">
              <a:alphaModFix/>
            </a:blip>
            <a:stretch>
              <a:fillRect/>
            </a:stretch>
          </p:blipFill>
          <p:spPr>
            <a:xfrm>
              <a:off x="1178863" y="2589388"/>
              <a:ext cx="1188719" cy="1188721"/>
            </a:xfrm>
            <a:prstGeom prst="rect">
              <a:avLst/>
            </a:prstGeom>
            <a:noFill/>
            <a:ln>
              <a:noFill/>
            </a:ln>
          </p:spPr>
        </p:pic>
      </p:grpSp>
      <p:grpSp>
        <p:nvGrpSpPr>
          <p:cNvPr id="30" name="Google Shape;385;p54">
            <a:extLst>
              <a:ext uri="{FF2B5EF4-FFF2-40B4-BE49-F238E27FC236}">
                <a16:creationId xmlns:a16="http://schemas.microsoft.com/office/drawing/2014/main" id="{102C6055-B446-0304-A6B9-54DC8E5B0C69}"/>
              </a:ext>
            </a:extLst>
          </p:cNvPr>
          <p:cNvGrpSpPr/>
          <p:nvPr/>
        </p:nvGrpSpPr>
        <p:grpSpPr>
          <a:xfrm>
            <a:off x="4253600" y="3365082"/>
            <a:ext cx="522861" cy="567849"/>
            <a:chOff x="469975" y="1717225"/>
            <a:chExt cx="1897607" cy="2060883"/>
          </a:xfrm>
        </p:grpSpPr>
        <p:pic>
          <p:nvPicPr>
            <p:cNvPr id="31" name="Google Shape;386;p54">
              <a:extLst>
                <a:ext uri="{FF2B5EF4-FFF2-40B4-BE49-F238E27FC236}">
                  <a16:creationId xmlns:a16="http://schemas.microsoft.com/office/drawing/2014/main" id="{D967500D-8B10-69FD-940D-09BD97BBF23A}"/>
                </a:ext>
              </a:extLst>
            </p:cNvPr>
            <p:cNvPicPr preferRelativeResize="0"/>
            <p:nvPr/>
          </p:nvPicPr>
          <p:blipFill>
            <a:blip r:embed="rId7">
              <a:alphaModFix/>
            </a:blip>
            <a:stretch>
              <a:fillRect/>
            </a:stretch>
          </p:blipFill>
          <p:spPr>
            <a:xfrm>
              <a:off x="469975" y="1717225"/>
              <a:ext cx="1507529" cy="1507534"/>
            </a:xfrm>
            <a:prstGeom prst="rect">
              <a:avLst/>
            </a:prstGeom>
            <a:noFill/>
            <a:ln>
              <a:noFill/>
            </a:ln>
          </p:spPr>
        </p:pic>
        <p:pic>
          <p:nvPicPr>
            <p:cNvPr id="32" name="Google Shape;387;p54">
              <a:extLst>
                <a:ext uri="{FF2B5EF4-FFF2-40B4-BE49-F238E27FC236}">
                  <a16:creationId xmlns:a16="http://schemas.microsoft.com/office/drawing/2014/main" id="{149FB80F-394F-81F0-AA7A-932E46723818}"/>
                </a:ext>
              </a:extLst>
            </p:cNvPr>
            <p:cNvPicPr preferRelativeResize="0"/>
            <p:nvPr/>
          </p:nvPicPr>
          <p:blipFill>
            <a:blip r:embed="rId8">
              <a:alphaModFix/>
            </a:blip>
            <a:stretch>
              <a:fillRect/>
            </a:stretch>
          </p:blipFill>
          <p:spPr>
            <a:xfrm>
              <a:off x="1178863" y="2589388"/>
              <a:ext cx="1188719" cy="1188721"/>
            </a:xfrm>
            <a:prstGeom prst="rect">
              <a:avLst/>
            </a:prstGeom>
            <a:noFill/>
            <a:ln>
              <a:noFill/>
            </a:ln>
          </p:spPr>
        </p:pic>
      </p:grpSp>
      <p:pic>
        <p:nvPicPr>
          <p:cNvPr id="33" name="Google Shape;388;p54">
            <a:extLst>
              <a:ext uri="{FF2B5EF4-FFF2-40B4-BE49-F238E27FC236}">
                <a16:creationId xmlns:a16="http://schemas.microsoft.com/office/drawing/2014/main" id="{088CDAF1-0EAD-B7F8-097B-FDB23D0DB5F3}"/>
              </a:ext>
            </a:extLst>
          </p:cNvPr>
          <p:cNvPicPr preferRelativeResize="0"/>
          <p:nvPr/>
        </p:nvPicPr>
        <p:blipFill>
          <a:blip r:embed="rId9">
            <a:alphaModFix/>
          </a:blip>
          <a:stretch>
            <a:fillRect/>
          </a:stretch>
        </p:blipFill>
        <p:spPr>
          <a:xfrm>
            <a:off x="3800838" y="651401"/>
            <a:ext cx="327648" cy="327648"/>
          </a:xfrm>
          <a:prstGeom prst="rect">
            <a:avLst/>
          </a:prstGeom>
          <a:noFill/>
          <a:ln>
            <a:noFill/>
          </a:ln>
        </p:spPr>
      </p:pic>
      <p:grpSp>
        <p:nvGrpSpPr>
          <p:cNvPr id="34" name="Google Shape;389;p54">
            <a:extLst>
              <a:ext uri="{FF2B5EF4-FFF2-40B4-BE49-F238E27FC236}">
                <a16:creationId xmlns:a16="http://schemas.microsoft.com/office/drawing/2014/main" id="{1FD13A4D-83E4-19FA-5970-F71B4FDA46F7}"/>
              </a:ext>
            </a:extLst>
          </p:cNvPr>
          <p:cNvGrpSpPr/>
          <p:nvPr/>
        </p:nvGrpSpPr>
        <p:grpSpPr>
          <a:xfrm>
            <a:off x="2676983" y="3365082"/>
            <a:ext cx="522861" cy="567849"/>
            <a:chOff x="469975" y="1717225"/>
            <a:chExt cx="1897607" cy="2060883"/>
          </a:xfrm>
        </p:grpSpPr>
        <p:pic>
          <p:nvPicPr>
            <p:cNvPr id="35" name="Google Shape;390;p54">
              <a:extLst>
                <a:ext uri="{FF2B5EF4-FFF2-40B4-BE49-F238E27FC236}">
                  <a16:creationId xmlns:a16="http://schemas.microsoft.com/office/drawing/2014/main" id="{FA5C484D-A496-ED70-E5A4-6C4E58AB2DCB}"/>
                </a:ext>
              </a:extLst>
            </p:cNvPr>
            <p:cNvPicPr preferRelativeResize="0"/>
            <p:nvPr/>
          </p:nvPicPr>
          <p:blipFill>
            <a:blip r:embed="rId7">
              <a:alphaModFix/>
            </a:blip>
            <a:stretch>
              <a:fillRect/>
            </a:stretch>
          </p:blipFill>
          <p:spPr>
            <a:xfrm>
              <a:off x="469975" y="1717225"/>
              <a:ext cx="1507529" cy="1507534"/>
            </a:xfrm>
            <a:prstGeom prst="rect">
              <a:avLst/>
            </a:prstGeom>
            <a:noFill/>
            <a:ln>
              <a:noFill/>
            </a:ln>
          </p:spPr>
        </p:pic>
        <p:pic>
          <p:nvPicPr>
            <p:cNvPr id="36" name="Google Shape;391;p54">
              <a:extLst>
                <a:ext uri="{FF2B5EF4-FFF2-40B4-BE49-F238E27FC236}">
                  <a16:creationId xmlns:a16="http://schemas.microsoft.com/office/drawing/2014/main" id="{6B2BD8E2-226C-8F90-2A59-DA569DB82C5A}"/>
                </a:ext>
              </a:extLst>
            </p:cNvPr>
            <p:cNvPicPr preferRelativeResize="0"/>
            <p:nvPr/>
          </p:nvPicPr>
          <p:blipFill>
            <a:blip r:embed="rId8">
              <a:alphaModFix/>
            </a:blip>
            <a:stretch>
              <a:fillRect/>
            </a:stretch>
          </p:blipFill>
          <p:spPr>
            <a:xfrm>
              <a:off x="1178863" y="2589388"/>
              <a:ext cx="1188719" cy="1188721"/>
            </a:xfrm>
            <a:prstGeom prst="rect">
              <a:avLst/>
            </a:prstGeom>
            <a:noFill/>
            <a:ln>
              <a:noFill/>
            </a:ln>
          </p:spPr>
        </p:pic>
      </p:grpSp>
      <p:pic>
        <p:nvPicPr>
          <p:cNvPr id="37" name="Google Shape;392;p54">
            <a:extLst>
              <a:ext uri="{FF2B5EF4-FFF2-40B4-BE49-F238E27FC236}">
                <a16:creationId xmlns:a16="http://schemas.microsoft.com/office/drawing/2014/main" id="{47C04EE0-CB5D-4B8A-D716-C30AFAB79363}"/>
              </a:ext>
            </a:extLst>
          </p:cNvPr>
          <p:cNvPicPr preferRelativeResize="0"/>
          <p:nvPr/>
        </p:nvPicPr>
        <p:blipFill>
          <a:blip r:embed="rId9">
            <a:alphaModFix/>
          </a:blip>
          <a:stretch>
            <a:fillRect/>
          </a:stretch>
        </p:blipFill>
        <p:spPr>
          <a:xfrm>
            <a:off x="2180893" y="3622789"/>
            <a:ext cx="327648" cy="327648"/>
          </a:xfrm>
          <a:prstGeom prst="rect">
            <a:avLst/>
          </a:prstGeom>
          <a:noFill/>
          <a:ln>
            <a:noFill/>
          </a:ln>
        </p:spPr>
      </p:pic>
      <p:sp>
        <p:nvSpPr>
          <p:cNvPr id="38" name="Google Shape;393;p54">
            <a:extLst>
              <a:ext uri="{FF2B5EF4-FFF2-40B4-BE49-F238E27FC236}">
                <a16:creationId xmlns:a16="http://schemas.microsoft.com/office/drawing/2014/main" id="{B3797A65-CD8F-A02C-FF95-AA4C5357518C}"/>
              </a:ext>
            </a:extLst>
          </p:cNvPr>
          <p:cNvSpPr/>
          <p:nvPr/>
        </p:nvSpPr>
        <p:spPr>
          <a:xfrm rot="2991929">
            <a:off x="3986293" y="3009640"/>
            <a:ext cx="445545" cy="214136"/>
          </a:xfrm>
          <a:prstGeom prst="rightArrow">
            <a:avLst>
              <a:gd name="adj1" fmla="val 50000"/>
              <a:gd name="adj2" fmla="val 50000"/>
            </a:avLst>
          </a:prstGeom>
          <a:solidFill>
            <a:srgbClr val="2258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4;p54">
            <a:extLst>
              <a:ext uri="{FF2B5EF4-FFF2-40B4-BE49-F238E27FC236}">
                <a16:creationId xmlns:a16="http://schemas.microsoft.com/office/drawing/2014/main" id="{0E77BECB-E7ED-AEF3-3C6E-8E5B8284DEDE}"/>
              </a:ext>
            </a:extLst>
          </p:cNvPr>
          <p:cNvSpPr/>
          <p:nvPr/>
        </p:nvSpPr>
        <p:spPr>
          <a:xfrm rot="19613881">
            <a:off x="4102940" y="2138813"/>
            <a:ext cx="445385" cy="213898"/>
          </a:xfrm>
          <a:prstGeom prst="rightArrow">
            <a:avLst>
              <a:gd name="adj1" fmla="val 50000"/>
              <a:gd name="adj2" fmla="val 50000"/>
            </a:avLst>
          </a:prstGeom>
          <a:solidFill>
            <a:srgbClr val="2258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5;p54">
            <a:extLst>
              <a:ext uri="{FF2B5EF4-FFF2-40B4-BE49-F238E27FC236}">
                <a16:creationId xmlns:a16="http://schemas.microsoft.com/office/drawing/2014/main" id="{D3F20CE4-EE43-146C-B42E-766194873CEA}"/>
              </a:ext>
            </a:extLst>
          </p:cNvPr>
          <p:cNvSpPr/>
          <p:nvPr/>
        </p:nvSpPr>
        <p:spPr>
          <a:xfrm rot="16194219">
            <a:off x="3515468" y="1827643"/>
            <a:ext cx="445522" cy="213770"/>
          </a:xfrm>
          <a:prstGeom prst="rightArrow">
            <a:avLst>
              <a:gd name="adj1" fmla="val 50000"/>
              <a:gd name="adj2" fmla="val 50000"/>
            </a:avLst>
          </a:prstGeom>
          <a:solidFill>
            <a:srgbClr val="2258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6;p54">
            <a:extLst>
              <a:ext uri="{FF2B5EF4-FFF2-40B4-BE49-F238E27FC236}">
                <a16:creationId xmlns:a16="http://schemas.microsoft.com/office/drawing/2014/main" id="{BC6FC169-2DF2-FC57-374C-C45D1F570031}"/>
              </a:ext>
            </a:extLst>
          </p:cNvPr>
          <p:cNvSpPr/>
          <p:nvPr/>
        </p:nvSpPr>
        <p:spPr>
          <a:xfrm rot="7789074">
            <a:off x="3075382" y="3009350"/>
            <a:ext cx="445761" cy="214297"/>
          </a:xfrm>
          <a:prstGeom prst="rightArrow">
            <a:avLst>
              <a:gd name="adj1" fmla="val 50000"/>
              <a:gd name="adj2" fmla="val 50000"/>
            </a:avLst>
          </a:prstGeom>
          <a:solidFill>
            <a:srgbClr val="2258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397;p54">
            <a:extLst>
              <a:ext uri="{FF2B5EF4-FFF2-40B4-BE49-F238E27FC236}">
                <a16:creationId xmlns:a16="http://schemas.microsoft.com/office/drawing/2014/main" id="{20525222-6DC2-24DB-9EA9-67594F2E72EF}"/>
              </a:ext>
            </a:extLst>
          </p:cNvPr>
          <p:cNvGrpSpPr/>
          <p:nvPr/>
        </p:nvGrpSpPr>
        <p:grpSpPr>
          <a:xfrm>
            <a:off x="3492809" y="2395926"/>
            <a:ext cx="576096" cy="595912"/>
            <a:chOff x="4252113" y="2036921"/>
            <a:chExt cx="749063" cy="774829"/>
          </a:xfrm>
        </p:grpSpPr>
        <p:pic>
          <p:nvPicPr>
            <p:cNvPr id="43" name="Google Shape;398;p54">
              <a:extLst>
                <a:ext uri="{FF2B5EF4-FFF2-40B4-BE49-F238E27FC236}">
                  <a16:creationId xmlns:a16="http://schemas.microsoft.com/office/drawing/2014/main" id="{907E3AAD-731C-1556-B5A4-DD7B0D37B59E}"/>
                </a:ext>
              </a:extLst>
            </p:cNvPr>
            <p:cNvPicPr preferRelativeResize="0"/>
            <p:nvPr/>
          </p:nvPicPr>
          <p:blipFill>
            <a:blip r:embed="rId7">
              <a:alphaModFix/>
            </a:blip>
            <a:stretch>
              <a:fillRect/>
            </a:stretch>
          </p:blipFill>
          <p:spPr>
            <a:xfrm>
              <a:off x="4252113" y="2036921"/>
              <a:ext cx="591434" cy="591430"/>
            </a:xfrm>
            <a:prstGeom prst="rect">
              <a:avLst/>
            </a:prstGeom>
            <a:noFill/>
            <a:ln>
              <a:noFill/>
            </a:ln>
          </p:spPr>
        </p:pic>
        <p:pic>
          <p:nvPicPr>
            <p:cNvPr id="44" name="Google Shape;399;p54">
              <a:extLst>
                <a:ext uri="{FF2B5EF4-FFF2-40B4-BE49-F238E27FC236}">
                  <a16:creationId xmlns:a16="http://schemas.microsoft.com/office/drawing/2014/main" id="{E7B6B2A2-1FA8-67B8-6F8D-29B80AC82AF7}"/>
                </a:ext>
              </a:extLst>
            </p:cNvPr>
            <p:cNvPicPr preferRelativeResize="0"/>
            <p:nvPr/>
          </p:nvPicPr>
          <p:blipFill>
            <a:blip r:embed="rId10">
              <a:alphaModFix/>
            </a:blip>
            <a:stretch>
              <a:fillRect/>
            </a:stretch>
          </p:blipFill>
          <p:spPr>
            <a:xfrm>
              <a:off x="4536293" y="2346872"/>
              <a:ext cx="464882" cy="464878"/>
            </a:xfrm>
            <a:prstGeom prst="rect">
              <a:avLst/>
            </a:prstGeom>
            <a:noFill/>
            <a:ln>
              <a:noFill/>
            </a:ln>
          </p:spPr>
        </p:pic>
      </p:grpSp>
      <p:sp>
        <p:nvSpPr>
          <p:cNvPr id="45" name="Google Shape;400;p54">
            <a:extLst>
              <a:ext uri="{FF2B5EF4-FFF2-40B4-BE49-F238E27FC236}">
                <a16:creationId xmlns:a16="http://schemas.microsoft.com/office/drawing/2014/main" id="{CE0B3E4A-1695-E3CC-E8C0-C293D3DE2909}"/>
              </a:ext>
            </a:extLst>
          </p:cNvPr>
          <p:cNvSpPr txBox="1"/>
          <p:nvPr/>
        </p:nvSpPr>
        <p:spPr>
          <a:xfrm>
            <a:off x="713408" y="1878213"/>
            <a:ext cx="993681" cy="22975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2586A"/>
                </a:solidFill>
              </a:rPr>
              <a:t>HPC cluster X</a:t>
            </a:r>
            <a:endParaRPr sz="1000">
              <a:solidFill>
                <a:srgbClr val="22586A"/>
              </a:solidFill>
            </a:endParaRPr>
          </a:p>
        </p:txBody>
      </p:sp>
      <p:grpSp>
        <p:nvGrpSpPr>
          <p:cNvPr id="46" name="Google Shape;401;p54">
            <a:extLst>
              <a:ext uri="{FF2B5EF4-FFF2-40B4-BE49-F238E27FC236}">
                <a16:creationId xmlns:a16="http://schemas.microsoft.com/office/drawing/2014/main" id="{E3C21009-F4DE-127F-D2A5-1DDDF3F951CF}"/>
              </a:ext>
            </a:extLst>
          </p:cNvPr>
          <p:cNvGrpSpPr/>
          <p:nvPr/>
        </p:nvGrpSpPr>
        <p:grpSpPr>
          <a:xfrm>
            <a:off x="448394" y="3758250"/>
            <a:ext cx="637315" cy="636605"/>
            <a:chOff x="7092216" y="547478"/>
            <a:chExt cx="765600" cy="764747"/>
          </a:xfrm>
        </p:grpSpPr>
        <p:pic>
          <p:nvPicPr>
            <p:cNvPr id="47" name="Google Shape;402;p54">
              <a:extLst>
                <a:ext uri="{FF2B5EF4-FFF2-40B4-BE49-F238E27FC236}">
                  <a16:creationId xmlns:a16="http://schemas.microsoft.com/office/drawing/2014/main" id="{B09E561C-09FC-FC8A-6B56-A696561B57BF}"/>
                </a:ext>
              </a:extLst>
            </p:cNvPr>
            <p:cNvPicPr preferRelativeResize="0"/>
            <p:nvPr/>
          </p:nvPicPr>
          <p:blipFill>
            <a:blip r:embed="rId11">
              <a:alphaModFix/>
            </a:blip>
            <a:stretch>
              <a:fillRect/>
            </a:stretch>
          </p:blipFill>
          <p:spPr>
            <a:xfrm>
              <a:off x="7175860" y="547478"/>
              <a:ext cx="598304" cy="598304"/>
            </a:xfrm>
            <a:prstGeom prst="rect">
              <a:avLst/>
            </a:prstGeom>
            <a:noFill/>
            <a:ln>
              <a:noFill/>
            </a:ln>
          </p:spPr>
        </p:pic>
        <p:sp>
          <p:nvSpPr>
            <p:cNvPr id="48" name="Google Shape;403;p54">
              <a:extLst>
                <a:ext uri="{FF2B5EF4-FFF2-40B4-BE49-F238E27FC236}">
                  <a16:creationId xmlns:a16="http://schemas.microsoft.com/office/drawing/2014/main" id="{763FB769-C410-A5C3-0F7A-5097335BAC32}"/>
                </a:ext>
              </a:extLst>
            </p:cNvPr>
            <p:cNvSpPr txBox="1"/>
            <p:nvPr/>
          </p:nvSpPr>
          <p:spPr>
            <a:xfrm>
              <a:off x="7092216" y="1116325"/>
              <a:ext cx="765600" cy="19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22586A"/>
                  </a:solidFill>
                </a:rPr>
                <a:t>Cloud A</a:t>
              </a:r>
              <a:endParaRPr sz="1000">
                <a:solidFill>
                  <a:srgbClr val="22586A"/>
                </a:solidFill>
              </a:endParaRPr>
            </a:p>
          </p:txBody>
        </p:sp>
      </p:grpSp>
      <p:pic>
        <p:nvPicPr>
          <p:cNvPr id="49" name="Google Shape;404;p54">
            <a:extLst>
              <a:ext uri="{FF2B5EF4-FFF2-40B4-BE49-F238E27FC236}">
                <a16:creationId xmlns:a16="http://schemas.microsoft.com/office/drawing/2014/main" id="{BB7FB71D-C954-E57B-2E7E-549ED390BAED}"/>
              </a:ext>
            </a:extLst>
          </p:cNvPr>
          <p:cNvPicPr preferRelativeResize="0"/>
          <p:nvPr/>
        </p:nvPicPr>
        <p:blipFill>
          <a:blip r:embed="rId9">
            <a:alphaModFix/>
          </a:blip>
          <a:stretch>
            <a:fillRect/>
          </a:stretch>
        </p:blipFill>
        <p:spPr>
          <a:xfrm>
            <a:off x="4867578" y="3776124"/>
            <a:ext cx="327648" cy="327648"/>
          </a:xfrm>
          <a:prstGeom prst="rect">
            <a:avLst/>
          </a:prstGeom>
          <a:noFill/>
          <a:ln>
            <a:noFill/>
          </a:ln>
        </p:spPr>
      </p:pic>
      <p:pic>
        <p:nvPicPr>
          <p:cNvPr id="50" name="Google Shape;405;p54">
            <a:extLst>
              <a:ext uri="{FF2B5EF4-FFF2-40B4-BE49-F238E27FC236}">
                <a16:creationId xmlns:a16="http://schemas.microsoft.com/office/drawing/2014/main" id="{8CAD4D8B-1A67-7FBA-3F1A-9C859AD38739}"/>
              </a:ext>
            </a:extLst>
          </p:cNvPr>
          <p:cNvPicPr preferRelativeResize="0"/>
          <p:nvPr/>
        </p:nvPicPr>
        <p:blipFill rotWithShape="1">
          <a:blip r:embed="rId7">
            <a:alphaModFix/>
          </a:blip>
          <a:srcRect b="36069"/>
          <a:stretch/>
        </p:blipFill>
        <p:spPr>
          <a:xfrm rot="10800000" flipH="1">
            <a:off x="788544" y="2914601"/>
            <a:ext cx="291264" cy="184691"/>
          </a:xfrm>
          <a:prstGeom prst="rect">
            <a:avLst/>
          </a:prstGeom>
          <a:noFill/>
          <a:ln>
            <a:noFill/>
          </a:ln>
        </p:spPr>
      </p:pic>
      <p:sp>
        <p:nvSpPr>
          <p:cNvPr id="51" name="Google Shape;406;p54">
            <a:extLst>
              <a:ext uri="{FF2B5EF4-FFF2-40B4-BE49-F238E27FC236}">
                <a16:creationId xmlns:a16="http://schemas.microsoft.com/office/drawing/2014/main" id="{E5B2481F-9D7B-156E-ED64-E7D3E6BC9AAC}"/>
              </a:ext>
            </a:extLst>
          </p:cNvPr>
          <p:cNvSpPr/>
          <p:nvPr/>
        </p:nvSpPr>
        <p:spPr>
          <a:xfrm>
            <a:off x="772659" y="3006325"/>
            <a:ext cx="327398" cy="104637"/>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407;p54">
            <a:extLst>
              <a:ext uri="{FF2B5EF4-FFF2-40B4-BE49-F238E27FC236}">
                <a16:creationId xmlns:a16="http://schemas.microsoft.com/office/drawing/2014/main" id="{F2E62B7E-5DD2-2E6F-9DD3-50B9A7AE4742}"/>
              </a:ext>
            </a:extLst>
          </p:cNvPr>
          <p:cNvPicPr preferRelativeResize="0"/>
          <p:nvPr/>
        </p:nvPicPr>
        <p:blipFill>
          <a:blip r:embed="rId9">
            <a:alphaModFix/>
          </a:blip>
          <a:stretch>
            <a:fillRect/>
          </a:stretch>
        </p:blipFill>
        <p:spPr>
          <a:xfrm>
            <a:off x="1514797" y="2276570"/>
            <a:ext cx="327648" cy="327648"/>
          </a:xfrm>
          <a:prstGeom prst="rect">
            <a:avLst/>
          </a:prstGeom>
          <a:noFill/>
          <a:ln>
            <a:noFill/>
          </a:ln>
        </p:spPr>
      </p:pic>
      <p:pic>
        <p:nvPicPr>
          <p:cNvPr id="53" name="Google Shape;408;p54">
            <a:extLst>
              <a:ext uri="{FF2B5EF4-FFF2-40B4-BE49-F238E27FC236}">
                <a16:creationId xmlns:a16="http://schemas.microsoft.com/office/drawing/2014/main" id="{4FD164D7-C765-A4D9-82BE-BA01C1C35257}"/>
              </a:ext>
            </a:extLst>
          </p:cNvPr>
          <p:cNvPicPr preferRelativeResize="0"/>
          <p:nvPr/>
        </p:nvPicPr>
        <p:blipFill>
          <a:blip r:embed="rId9">
            <a:alphaModFix/>
          </a:blip>
          <a:stretch>
            <a:fillRect/>
          </a:stretch>
        </p:blipFill>
        <p:spPr>
          <a:xfrm>
            <a:off x="1430440" y="3861282"/>
            <a:ext cx="327648" cy="327648"/>
          </a:xfrm>
          <a:prstGeom prst="rect">
            <a:avLst/>
          </a:prstGeom>
          <a:noFill/>
          <a:ln>
            <a:noFill/>
          </a:ln>
        </p:spPr>
      </p:pic>
      <p:sp>
        <p:nvSpPr>
          <p:cNvPr id="54" name="Google Shape;409;p54">
            <a:extLst>
              <a:ext uri="{FF2B5EF4-FFF2-40B4-BE49-F238E27FC236}">
                <a16:creationId xmlns:a16="http://schemas.microsoft.com/office/drawing/2014/main" id="{DF278228-1262-A215-1639-AA4F2D962848}"/>
              </a:ext>
            </a:extLst>
          </p:cNvPr>
          <p:cNvSpPr txBox="1"/>
          <p:nvPr/>
        </p:nvSpPr>
        <p:spPr>
          <a:xfrm>
            <a:off x="3335837" y="2000810"/>
            <a:ext cx="842922" cy="1732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dirty="0" err="1">
                <a:solidFill>
                  <a:srgbClr val="FFFFFF"/>
                </a:solidFill>
              </a:rPr>
              <a:t>CernVM</a:t>
            </a:r>
            <a:r>
              <a:rPr lang="en" sz="900" b="1" dirty="0">
                <a:solidFill>
                  <a:srgbClr val="FFFFFF"/>
                </a:solidFill>
              </a:rPr>
              <a:t>-FS</a:t>
            </a:r>
            <a:br>
              <a:rPr lang="en" sz="900" b="1" dirty="0">
                <a:solidFill>
                  <a:srgbClr val="FFFFFF"/>
                </a:solidFill>
              </a:rPr>
            </a:br>
            <a:r>
              <a:rPr lang="en" sz="900" b="1" dirty="0">
                <a:solidFill>
                  <a:srgbClr val="FFFFFF"/>
                </a:solidFill>
              </a:rPr>
              <a:t>Stratum 0</a:t>
            </a:r>
            <a:endParaRPr sz="900" b="1" dirty="0">
              <a:solidFill>
                <a:srgbClr val="FFFFFF"/>
              </a:solidFill>
            </a:endParaRPr>
          </a:p>
        </p:txBody>
      </p:sp>
      <p:sp>
        <p:nvSpPr>
          <p:cNvPr id="55" name="Google Shape;410;p54">
            <a:extLst>
              <a:ext uri="{FF2B5EF4-FFF2-40B4-BE49-F238E27FC236}">
                <a16:creationId xmlns:a16="http://schemas.microsoft.com/office/drawing/2014/main" id="{1BF119AD-DF70-460B-03A5-31A03C852E15}"/>
              </a:ext>
            </a:extLst>
          </p:cNvPr>
          <p:cNvSpPr txBox="1"/>
          <p:nvPr/>
        </p:nvSpPr>
        <p:spPr>
          <a:xfrm>
            <a:off x="3315363" y="3706151"/>
            <a:ext cx="862785" cy="13013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dirty="0" err="1">
                <a:solidFill>
                  <a:srgbClr val="22586A"/>
                </a:solidFill>
              </a:rPr>
              <a:t>CernVM</a:t>
            </a:r>
            <a:r>
              <a:rPr lang="en" sz="900" b="1" dirty="0">
                <a:solidFill>
                  <a:srgbClr val="22586A"/>
                </a:solidFill>
              </a:rPr>
              <a:t>-FS</a:t>
            </a:r>
            <a:endParaRPr sz="900" b="1" dirty="0">
              <a:solidFill>
                <a:srgbClr val="22586A"/>
              </a:solidFill>
            </a:endParaRPr>
          </a:p>
          <a:p>
            <a:pPr marL="0" lvl="0" indent="0" algn="ctr" rtl="0">
              <a:spcBef>
                <a:spcPts val="0"/>
              </a:spcBef>
              <a:spcAft>
                <a:spcPts val="0"/>
              </a:spcAft>
              <a:buNone/>
            </a:pPr>
            <a:r>
              <a:rPr lang="en" sz="900" b="1" dirty="0">
                <a:solidFill>
                  <a:srgbClr val="22586A"/>
                </a:solidFill>
              </a:rPr>
              <a:t>Stratum 1</a:t>
            </a:r>
            <a:endParaRPr sz="900" b="1" dirty="0">
              <a:solidFill>
                <a:srgbClr val="22586A"/>
              </a:solidFill>
            </a:endParaRPr>
          </a:p>
        </p:txBody>
      </p:sp>
      <p:pic>
        <p:nvPicPr>
          <p:cNvPr id="56" name="Google Shape;412;p54">
            <a:extLst>
              <a:ext uri="{FF2B5EF4-FFF2-40B4-BE49-F238E27FC236}">
                <a16:creationId xmlns:a16="http://schemas.microsoft.com/office/drawing/2014/main" id="{ABB4112A-B59A-9DD4-66EF-BB50B9DF8254}"/>
              </a:ext>
            </a:extLst>
          </p:cNvPr>
          <p:cNvPicPr preferRelativeResize="0"/>
          <p:nvPr/>
        </p:nvPicPr>
        <p:blipFill>
          <a:blip r:embed="rId9">
            <a:alphaModFix/>
          </a:blip>
          <a:stretch>
            <a:fillRect/>
          </a:stretch>
        </p:blipFill>
        <p:spPr>
          <a:xfrm>
            <a:off x="5289754" y="2063851"/>
            <a:ext cx="327648" cy="327648"/>
          </a:xfrm>
          <a:prstGeom prst="rect">
            <a:avLst/>
          </a:prstGeom>
          <a:noFill/>
          <a:ln>
            <a:noFill/>
          </a:ln>
        </p:spPr>
      </p:pic>
      <p:pic>
        <p:nvPicPr>
          <p:cNvPr id="57" name="Google Shape;413;p54">
            <a:extLst>
              <a:ext uri="{FF2B5EF4-FFF2-40B4-BE49-F238E27FC236}">
                <a16:creationId xmlns:a16="http://schemas.microsoft.com/office/drawing/2014/main" id="{790CD6B5-FC83-65A8-66B0-C8505D4A5811}"/>
              </a:ext>
            </a:extLst>
          </p:cNvPr>
          <p:cNvPicPr preferRelativeResize="0"/>
          <p:nvPr/>
        </p:nvPicPr>
        <p:blipFill>
          <a:blip r:embed="rId12">
            <a:alphaModFix/>
          </a:blip>
          <a:stretch>
            <a:fillRect/>
          </a:stretch>
        </p:blipFill>
        <p:spPr>
          <a:xfrm>
            <a:off x="503530" y="1177376"/>
            <a:ext cx="759433" cy="759433"/>
          </a:xfrm>
          <a:prstGeom prst="rect">
            <a:avLst/>
          </a:prstGeom>
          <a:noFill/>
          <a:ln>
            <a:noFill/>
          </a:ln>
        </p:spPr>
      </p:pic>
      <p:sp>
        <p:nvSpPr>
          <p:cNvPr id="58" name="Google Shape;414;p54">
            <a:extLst>
              <a:ext uri="{FF2B5EF4-FFF2-40B4-BE49-F238E27FC236}">
                <a16:creationId xmlns:a16="http://schemas.microsoft.com/office/drawing/2014/main" id="{5EFEE3C8-A52A-FEEA-5406-7DFEAE594F65}"/>
              </a:ext>
            </a:extLst>
          </p:cNvPr>
          <p:cNvSpPr txBox="1"/>
          <p:nvPr/>
        </p:nvSpPr>
        <p:spPr>
          <a:xfrm>
            <a:off x="1896979" y="3977370"/>
            <a:ext cx="1049497" cy="47673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dirty="0">
                <a:solidFill>
                  <a:srgbClr val="22586A"/>
                </a:solidFill>
              </a:rPr>
              <a:t>Squid reverse proxy</a:t>
            </a:r>
            <a:endParaRPr sz="1000" b="1" dirty="0">
              <a:solidFill>
                <a:srgbClr val="22586A"/>
              </a:solidFill>
            </a:endParaRPr>
          </a:p>
        </p:txBody>
      </p:sp>
      <p:cxnSp>
        <p:nvCxnSpPr>
          <p:cNvPr id="59" name="Google Shape;415;p54">
            <a:extLst>
              <a:ext uri="{FF2B5EF4-FFF2-40B4-BE49-F238E27FC236}">
                <a16:creationId xmlns:a16="http://schemas.microsoft.com/office/drawing/2014/main" id="{4D6BC4DE-8359-458B-0F7B-653DF991032A}"/>
              </a:ext>
            </a:extLst>
          </p:cNvPr>
          <p:cNvCxnSpPr/>
          <p:nvPr/>
        </p:nvCxnSpPr>
        <p:spPr>
          <a:xfrm rot="10800000" flipH="1">
            <a:off x="936245" y="2293688"/>
            <a:ext cx="10489" cy="262967"/>
          </a:xfrm>
          <a:prstGeom prst="straightConnector1">
            <a:avLst/>
          </a:prstGeom>
          <a:noFill/>
          <a:ln w="9525" cap="flat" cmpd="sng">
            <a:solidFill>
              <a:schemeClr val="dk2"/>
            </a:solidFill>
            <a:prstDash val="solid"/>
            <a:round/>
            <a:headEnd type="none" w="med" len="med"/>
            <a:tailEnd type="triangle" w="med" len="med"/>
          </a:ln>
        </p:spPr>
      </p:cxnSp>
      <p:cxnSp>
        <p:nvCxnSpPr>
          <p:cNvPr id="60" name="Google Shape;416;p54">
            <a:extLst>
              <a:ext uri="{FF2B5EF4-FFF2-40B4-BE49-F238E27FC236}">
                <a16:creationId xmlns:a16="http://schemas.microsoft.com/office/drawing/2014/main" id="{6CB73F04-164A-C48F-68B5-96BB71BA8707}"/>
              </a:ext>
            </a:extLst>
          </p:cNvPr>
          <p:cNvCxnSpPr/>
          <p:nvPr/>
        </p:nvCxnSpPr>
        <p:spPr>
          <a:xfrm flipH="1">
            <a:off x="852717" y="3212980"/>
            <a:ext cx="23225" cy="396324"/>
          </a:xfrm>
          <a:prstGeom prst="straightConnector1">
            <a:avLst/>
          </a:prstGeom>
          <a:noFill/>
          <a:ln w="9525" cap="flat" cmpd="sng">
            <a:solidFill>
              <a:schemeClr val="dk2"/>
            </a:solidFill>
            <a:prstDash val="solid"/>
            <a:round/>
            <a:headEnd type="none" w="med" len="med"/>
            <a:tailEnd type="triangle" w="med" len="med"/>
          </a:ln>
        </p:spPr>
      </p:cxnSp>
      <p:cxnSp>
        <p:nvCxnSpPr>
          <p:cNvPr id="61" name="Google Shape;417;p54">
            <a:extLst>
              <a:ext uri="{FF2B5EF4-FFF2-40B4-BE49-F238E27FC236}">
                <a16:creationId xmlns:a16="http://schemas.microsoft.com/office/drawing/2014/main" id="{1F13BE4D-01E7-F6E0-C207-19D49FCBAE7A}"/>
              </a:ext>
            </a:extLst>
          </p:cNvPr>
          <p:cNvCxnSpPr>
            <a:cxnSpLocks/>
            <a:endCxn id="13" idx="1"/>
          </p:cNvCxnSpPr>
          <p:nvPr/>
        </p:nvCxnSpPr>
        <p:spPr>
          <a:xfrm>
            <a:off x="721773" y="2680556"/>
            <a:ext cx="1418475" cy="930000"/>
          </a:xfrm>
          <a:prstGeom prst="straightConnector1">
            <a:avLst/>
          </a:prstGeom>
          <a:noFill/>
          <a:ln w="9525" cap="flat" cmpd="sng">
            <a:solidFill>
              <a:schemeClr val="dk2"/>
            </a:solidFill>
            <a:prstDash val="solid"/>
            <a:round/>
            <a:headEnd type="none" w="med" len="med"/>
            <a:tailEnd type="triangle" w="med" len="med"/>
          </a:ln>
        </p:spPr>
      </p:cxnSp>
      <p:pic>
        <p:nvPicPr>
          <p:cNvPr id="62" name="Google Shape;418;p54">
            <a:extLst>
              <a:ext uri="{FF2B5EF4-FFF2-40B4-BE49-F238E27FC236}">
                <a16:creationId xmlns:a16="http://schemas.microsoft.com/office/drawing/2014/main" id="{D6387CC0-EDE1-AC38-B62D-524A7AF383B4}"/>
              </a:ext>
            </a:extLst>
          </p:cNvPr>
          <p:cNvPicPr preferRelativeResize="0"/>
          <p:nvPr/>
        </p:nvPicPr>
        <p:blipFill>
          <a:blip r:embed="rId13">
            <a:alphaModFix/>
          </a:blip>
          <a:stretch>
            <a:fillRect/>
          </a:stretch>
        </p:blipFill>
        <p:spPr>
          <a:xfrm>
            <a:off x="782314" y="2592888"/>
            <a:ext cx="307867" cy="305127"/>
          </a:xfrm>
          <a:prstGeom prst="rect">
            <a:avLst/>
          </a:prstGeom>
          <a:noFill/>
          <a:ln>
            <a:noFill/>
          </a:ln>
        </p:spPr>
      </p:pic>
      <p:pic>
        <p:nvPicPr>
          <p:cNvPr id="63" name="Google Shape;419;p54">
            <a:extLst>
              <a:ext uri="{FF2B5EF4-FFF2-40B4-BE49-F238E27FC236}">
                <a16:creationId xmlns:a16="http://schemas.microsoft.com/office/drawing/2014/main" id="{A185E40D-5EBA-32BC-A37E-313340BC597C}"/>
              </a:ext>
            </a:extLst>
          </p:cNvPr>
          <p:cNvPicPr preferRelativeResize="0"/>
          <p:nvPr/>
        </p:nvPicPr>
        <p:blipFill>
          <a:blip r:embed="rId12">
            <a:alphaModFix/>
          </a:blip>
          <a:stretch>
            <a:fillRect/>
          </a:stretch>
        </p:blipFill>
        <p:spPr>
          <a:xfrm>
            <a:off x="808369" y="1167375"/>
            <a:ext cx="759433" cy="759433"/>
          </a:xfrm>
          <a:prstGeom prst="rect">
            <a:avLst/>
          </a:prstGeom>
          <a:noFill/>
          <a:ln>
            <a:noFill/>
          </a:ln>
        </p:spPr>
      </p:pic>
      <p:pic>
        <p:nvPicPr>
          <p:cNvPr id="256" name="Google Shape;420;p54">
            <a:extLst>
              <a:ext uri="{FF2B5EF4-FFF2-40B4-BE49-F238E27FC236}">
                <a16:creationId xmlns:a16="http://schemas.microsoft.com/office/drawing/2014/main" id="{E6650CAF-59BE-5A5F-E963-3B2838933D20}"/>
              </a:ext>
            </a:extLst>
          </p:cNvPr>
          <p:cNvPicPr preferRelativeResize="0"/>
          <p:nvPr/>
        </p:nvPicPr>
        <p:blipFill>
          <a:blip r:embed="rId12">
            <a:alphaModFix/>
          </a:blip>
          <a:stretch>
            <a:fillRect/>
          </a:stretch>
        </p:blipFill>
        <p:spPr>
          <a:xfrm>
            <a:off x="1128171" y="1167386"/>
            <a:ext cx="759433" cy="759433"/>
          </a:xfrm>
          <a:prstGeom prst="rect">
            <a:avLst/>
          </a:prstGeom>
          <a:noFill/>
          <a:ln>
            <a:noFill/>
          </a:ln>
        </p:spPr>
      </p:pic>
      <p:sp>
        <p:nvSpPr>
          <p:cNvPr id="258" name="Google Shape;422;p54">
            <a:extLst>
              <a:ext uri="{FF2B5EF4-FFF2-40B4-BE49-F238E27FC236}">
                <a16:creationId xmlns:a16="http://schemas.microsoft.com/office/drawing/2014/main" id="{C03210EA-5E1F-2FA3-E499-191FFACD1A68}"/>
              </a:ext>
            </a:extLst>
          </p:cNvPr>
          <p:cNvSpPr txBox="1">
            <a:spLocks/>
          </p:cNvSpPr>
          <p:nvPr/>
        </p:nvSpPr>
        <p:spPr>
          <a:xfrm>
            <a:off x="19183813" y="10874881"/>
            <a:ext cx="1217940" cy="147342"/>
          </a:xfrm>
          <a:prstGeom prst="rect">
            <a:avLst/>
          </a:prstGeom>
          <a:noFill/>
          <a:ln>
            <a:noFill/>
          </a:ln>
        </p:spPr>
        <p:txBody>
          <a:bodyPr spcFirstLastPara="1" wrap="square" lIns="19050" tIns="19050" rIns="19050" bIns="19050" anchor="t" anchorCtr="0">
            <a:sp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22</a:t>
            </a:fld>
            <a:endParaRPr lang="en"/>
          </a:p>
        </p:txBody>
      </p:sp>
      <p:sp>
        <p:nvSpPr>
          <p:cNvPr id="259" name="Google Shape;423;p54">
            <a:extLst>
              <a:ext uri="{FF2B5EF4-FFF2-40B4-BE49-F238E27FC236}">
                <a16:creationId xmlns:a16="http://schemas.microsoft.com/office/drawing/2014/main" id="{CEA060E7-3D9C-F1BF-81B3-F91B61D1513E}"/>
              </a:ext>
            </a:extLst>
          </p:cNvPr>
          <p:cNvSpPr txBox="1"/>
          <p:nvPr/>
        </p:nvSpPr>
        <p:spPr>
          <a:xfrm>
            <a:off x="1054172" y="4222115"/>
            <a:ext cx="1074296" cy="47673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dirty="0">
                <a:solidFill>
                  <a:srgbClr val="22586A"/>
                </a:solidFill>
              </a:rPr>
              <a:t>Squid forward proxy</a:t>
            </a:r>
            <a:endParaRPr sz="1000" b="1" dirty="0">
              <a:solidFill>
                <a:srgbClr val="22586A"/>
              </a:solidFill>
            </a:endParaRPr>
          </a:p>
        </p:txBody>
      </p:sp>
      <p:sp>
        <p:nvSpPr>
          <p:cNvPr id="260" name="Google Shape;424;p54">
            <a:extLst>
              <a:ext uri="{FF2B5EF4-FFF2-40B4-BE49-F238E27FC236}">
                <a16:creationId xmlns:a16="http://schemas.microsoft.com/office/drawing/2014/main" id="{5FFFA706-4A1B-14EE-9D5B-AEF16D01E195}"/>
              </a:ext>
            </a:extLst>
          </p:cNvPr>
          <p:cNvSpPr txBox="1"/>
          <p:nvPr/>
        </p:nvSpPr>
        <p:spPr>
          <a:xfrm>
            <a:off x="6066502" y="1501360"/>
            <a:ext cx="2368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dirty="0">
                <a:solidFill>
                  <a:srgbClr val="4FB0A9"/>
                </a:solidFill>
                <a:hlinkClick r:id="rId14">
                  <a:extLst>
                    <a:ext uri="{A12FA001-AC4F-418D-AE19-62706E023703}">
                      <ahyp:hlinkClr xmlns:ahyp="http://schemas.microsoft.com/office/drawing/2018/hyperlinkcolor" val="tx"/>
                    </a:ext>
                  </a:extLst>
                </a:hlinkClick>
              </a:rPr>
              <a:t>cvmfs.readthedocs.io</a:t>
            </a:r>
            <a:endParaRPr sz="1200" dirty="0">
              <a:solidFill>
                <a:srgbClr val="4FB0A9"/>
              </a:solidFill>
            </a:endParaRPr>
          </a:p>
        </p:txBody>
      </p:sp>
      <p:cxnSp>
        <p:nvCxnSpPr>
          <p:cNvPr id="264" name="Google Shape;324;p52">
            <a:extLst>
              <a:ext uri="{FF2B5EF4-FFF2-40B4-BE49-F238E27FC236}">
                <a16:creationId xmlns:a16="http://schemas.microsoft.com/office/drawing/2014/main" id="{DA658D46-CBF9-25A1-14E2-D4DDC5E30F0E}"/>
              </a:ext>
            </a:extLst>
          </p:cNvPr>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Tree>
    <p:extLst>
      <p:ext uri="{BB962C8B-B14F-4D97-AF65-F5344CB8AC3E}">
        <p14:creationId xmlns:p14="http://schemas.microsoft.com/office/powerpoint/2010/main" val="163879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5"/>
          <p:cNvSpPr txBox="1">
            <a:spLocks noGrp="1"/>
          </p:cNvSpPr>
          <p:nvPr>
            <p:ph type="body" idx="4294967295"/>
          </p:nvPr>
        </p:nvSpPr>
        <p:spPr>
          <a:xfrm>
            <a:off x="398200" y="4367000"/>
            <a:ext cx="8115600" cy="617100"/>
          </a:xfrm>
          <a:prstGeom prst="rect">
            <a:avLst/>
          </a:prstGeom>
          <a:noFill/>
          <a:ln>
            <a:noFill/>
          </a:ln>
        </p:spPr>
        <p:txBody>
          <a:bodyPr spcFirstLastPara="1" wrap="square" lIns="19050" tIns="19050" rIns="19050" bIns="19050" anchor="t" anchorCtr="0">
            <a:normAutofit fontScale="92500" lnSpcReduction="20000"/>
          </a:bodyPr>
          <a:lstStyle/>
          <a:p>
            <a:pPr marL="0" lvl="0" indent="0" algn="ctr" rtl="0">
              <a:lnSpc>
                <a:spcPct val="150000"/>
              </a:lnSpc>
              <a:spcBef>
                <a:spcPts val="0"/>
              </a:spcBef>
              <a:spcAft>
                <a:spcPts val="0"/>
              </a:spcAft>
              <a:buClr>
                <a:schemeClr val="dk1"/>
              </a:buClr>
              <a:buSzPts val="1100"/>
              <a:buFont typeface="Arial"/>
              <a:buNone/>
            </a:pPr>
            <a:r>
              <a:rPr lang="en" sz="1500" dirty="0">
                <a:solidFill>
                  <a:srgbClr val="1F426B"/>
                </a:solidFill>
              </a:rPr>
              <a:t>Paper includes proof-of-concept performance evaluation compared to system software stack,</a:t>
            </a:r>
            <a:endParaRPr sz="1500" dirty="0">
              <a:solidFill>
                <a:srgbClr val="1F426B"/>
              </a:solidFill>
            </a:endParaRPr>
          </a:p>
          <a:p>
            <a:pPr marL="0" lvl="0" indent="0" algn="ctr" rtl="0">
              <a:lnSpc>
                <a:spcPct val="150000"/>
              </a:lnSpc>
              <a:spcBef>
                <a:spcPts val="0"/>
              </a:spcBef>
              <a:spcAft>
                <a:spcPts val="0"/>
              </a:spcAft>
              <a:buNone/>
            </a:pPr>
            <a:r>
              <a:rPr lang="en" sz="1500" dirty="0">
                <a:solidFill>
                  <a:srgbClr val="1F426B"/>
                </a:solidFill>
              </a:rPr>
              <a:t>performed at JUSUF @ JSC using GROMACS 2020.4, up to 16,384 cores (CPU-only)</a:t>
            </a:r>
            <a:endParaRPr sz="1500" dirty="0">
              <a:solidFill>
                <a:srgbClr val="1F426B"/>
              </a:solidFill>
            </a:endParaRPr>
          </a:p>
        </p:txBody>
      </p:sp>
      <p:pic>
        <p:nvPicPr>
          <p:cNvPr id="432" name="Google Shape;432;p55" descr="ofe5uAa-r4dJNzq0GjLHA43KGvwOcpGxxNV6dn7Vr8MnJaklPkbLAza-JjM6y9xFL7I1NLglFgzndTIRxwtXWuiH3jzo0Y83gjTxa35y1kh07dbUkQ-SSV1xigu2IoN8EZnNN2hAk3w.png"/>
          <p:cNvPicPr preferRelativeResize="0"/>
          <p:nvPr/>
        </p:nvPicPr>
        <p:blipFill rotWithShape="1">
          <a:blip r:embed="rId3">
            <a:alphaModFix/>
          </a:blip>
          <a:srcRect b="13748"/>
          <a:stretch/>
        </p:blipFill>
        <p:spPr>
          <a:xfrm>
            <a:off x="7739733" y="-13297"/>
            <a:ext cx="1270414" cy="1826256"/>
          </a:xfrm>
          <a:prstGeom prst="rect">
            <a:avLst/>
          </a:prstGeom>
          <a:noFill/>
          <a:ln>
            <a:noFill/>
          </a:ln>
        </p:spPr>
      </p:pic>
      <p:sp>
        <p:nvSpPr>
          <p:cNvPr id="435" name="Google Shape;435;p55"/>
          <p:cNvSpPr txBox="1"/>
          <p:nvPr/>
        </p:nvSpPr>
        <p:spPr>
          <a:xfrm>
            <a:off x="5285545" y="34847"/>
            <a:ext cx="2671200" cy="503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700" u="sng" dirty="0">
                <a:solidFill>
                  <a:srgbClr val="4FB0A9"/>
                </a:solidFill>
                <a:hlinkClick r:id="rId4">
                  <a:extLst>
                    <a:ext uri="{A12FA001-AC4F-418D-AE19-62706E023703}">
                      <ahyp:hlinkClr xmlns:ahyp="http://schemas.microsoft.com/office/drawing/2018/hyperlinkcolor" val="tx"/>
                    </a:ext>
                  </a:extLst>
                </a:hlinkClick>
              </a:rPr>
              <a:t>doi.org/10.1002/spe.3075</a:t>
            </a:r>
            <a:endParaRPr sz="1700" dirty="0">
              <a:solidFill>
                <a:srgbClr val="4FB0A9"/>
              </a:solidFill>
            </a:endParaRPr>
          </a:p>
        </p:txBody>
      </p:sp>
      <p:pic>
        <p:nvPicPr>
          <p:cNvPr id="436" name="Google Shape;436;p55"/>
          <p:cNvPicPr preferRelativeResize="0"/>
          <p:nvPr/>
        </p:nvPicPr>
        <p:blipFill>
          <a:blip r:embed="rId5">
            <a:alphaModFix/>
          </a:blip>
          <a:stretch>
            <a:fillRect/>
          </a:stretch>
        </p:blipFill>
        <p:spPr>
          <a:xfrm>
            <a:off x="1390062" y="831593"/>
            <a:ext cx="5255575" cy="3363975"/>
          </a:xfrm>
          <a:prstGeom prst="rect">
            <a:avLst/>
          </a:prstGeom>
          <a:noFill/>
          <a:ln>
            <a:noFill/>
          </a:ln>
        </p:spPr>
      </p:pic>
      <p:sp>
        <p:nvSpPr>
          <p:cNvPr id="2" name="Google Shape;310;p51">
            <a:extLst>
              <a:ext uri="{FF2B5EF4-FFF2-40B4-BE49-F238E27FC236}">
                <a16:creationId xmlns:a16="http://schemas.microsoft.com/office/drawing/2014/main" id="{6B3C2F9B-7493-4F06-7581-316087B28784}"/>
              </a:ext>
            </a:extLst>
          </p:cNvPr>
          <p:cNvSpPr txBox="1">
            <a:spLocks/>
          </p:cNvSpPr>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GB" sz="3000" dirty="0">
                <a:solidFill>
                  <a:srgbClr val="1F426B"/>
                </a:solidFill>
              </a:rPr>
              <a:t>EESSI paper (open access)</a:t>
            </a:r>
            <a:endParaRPr lang="en-GB" sz="2400" dirty="0">
              <a:solidFill>
                <a:srgbClr val="1F426B"/>
              </a:solidFill>
            </a:endParaRPr>
          </a:p>
        </p:txBody>
      </p:sp>
      <p:sp>
        <p:nvSpPr>
          <p:cNvPr id="3" name="Google Shape;263;p46">
            <a:extLst>
              <a:ext uri="{FF2B5EF4-FFF2-40B4-BE49-F238E27FC236}">
                <a16:creationId xmlns:a16="http://schemas.microsoft.com/office/drawing/2014/main" id="{9D19051E-7ECF-5462-D811-117004884AD6}"/>
              </a:ext>
            </a:extLst>
          </p:cNvPr>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23</a:t>
            </a:fld>
            <a:endParaRPr sz="1300" dirty="0">
              <a:solidFill>
                <a:srgbClr val="1F426B"/>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6"/>
          <p:cNvSpPr/>
          <p:nvPr/>
        </p:nvSpPr>
        <p:spPr>
          <a:xfrm>
            <a:off x="448141" y="1881628"/>
            <a:ext cx="8166736" cy="320332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6"/>
          <p:cNvSpPr txBox="1">
            <a:spLocks noGrp="1"/>
          </p:cNvSpPr>
          <p:nvPr>
            <p:ph type="body" idx="1"/>
          </p:nvPr>
        </p:nvSpPr>
        <p:spPr>
          <a:xfrm>
            <a:off x="311700" y="514349"/>
            <a:ext cx="8445000" cy="4571925"/>
          </a:xfrm>
          <a:prstGeom prst="rect">
            <a:avLst/>
          </a:prstGeom>
        </p:spPr>
        <p:txBody>
          <a:bodyPr spcFirstLastPara="1" wrap="square" lIns="19050" tIns="19050" rIns="19050" bIns="19050" anchor="ctr" anchorCtr="0">
            <a:normAutofit/>
          </a:bodyPr>
          <a:lstStyle/>
          <a:p>
            <a:pPr marL="457200" lvl="0" indent="-323850" algn="l" rtl="0">
              <a:lnSpc>
                <a:spcPct val="115000"/>
              </a:lnSpc>
              <a:spcBef>
                <a:spcPts val="0"/>
              </a:spcBef>
              <a:spcAft>
                <a:spcPts val="0"/>
              </a:spcAft>
              <a:buClr>
                <a:srgbClr val="24586A"/>
              </a:buClr>
              <a:buSzPts val="1500"/>
              <a:buChar char="•"/>
            </a:pPr>
            <a:r>
              <a:rPr lang="en-US" sz="1500" dirty="0">
                <a:solidFill>
                  <a:srgbClr val="24586A"/>
                </a:solidFill>
              </a:rPr>
              <a:t>See also </a:t>
            </a:r>
            <a:r>
              <a:rPr lang="en-US" sz="1500" dirty="0">
                <a:solidFill>
                  <a:srgbClr val="4FB0A9"/>
                </a:solidFill>
                <a:hlinkClick r:id="rId3">
                  <a:extLst>
                    <a:ext uri="{A12FA001-AC4F-418D-AE19-62706E023703}">
                      <ahyp:hlinkClr xmlns:ahyp="http://schemas.microsoft.com/office/drawing/2018/hyperlinkcolor" val="tx"/>
                    </a:ext>
                  </a:extLst>
                </a:hlinkClick>
              </a:rPr>
              <a:t>https://eessi.github.io/d</a:t>
            </a:r>
            <a:r>
              <a:rPr lang="en-US" sz="1500" dirty="0">
                <a:solidFill>
                  <a:srgbClr val="4FB0A9"/>
                </a:solidFill>
                <a:hlinkClick r:id="rId3">
                  <a:extLst>
                    <a:ext uri="{A12FA001-AC4F-418D-AE19-62706E023703}">
                      <ahyp:hlinkClr xmlns:ahyp="http://schemas.microsoft.com/office/drawing/2018/hyperlinkcolor" val="tx"/>
                    </a:ext>
                  </a:extLst>
                </a:hlinkClick>
              </a:rPr>
              <a:t>o</a:t>
            </a:r>
            <a:r>
              <a:rPr lang="en-US" sz="1500" dirty="0">
                <a:solidFill>
                  <a:srgbClr val="4FB0A9"/>
                </a:solidFill>
                <a:hlinkClick r:id="rId3">
                  <a:extLst>
                    <a:ext uri="{A12FA001-AC4F-418D-AE19-62706E023703}">
                      <ahyp:hlinkClr xmlns:ahyp="http://schemas.microsoft.com/office/drawing/2018/hyperlinkcolor" val="tx"/>
                    </a:ext>
                  </a:extLst>
                </a:hlinkClick>
              </a:rPr>
              <a:t>cs/using_eessi/eessi_demos</a:t>
            </a:r>
            <a:endParaRPr lang="en-US" sz="1500" dirty="0">
              <a:solidFill>
                <a:srgbClr val="4FB0A9"/>
              </a:solidFill>
            </a:endParaRPr>
          </a:p>
          <a:p>
            <a:pPr marL="457200" lvl="0" indent="-323850" algn="l" rtl="0">
              <a:lnSpc>
                <a:spcPct val="115000"/>
              </a:lnSpc>
              <a:spcBef>
                <a:spcPts val="1000"/>
              </a:spcBef>
              <a:spcAft>
                <a:spcPts val="0"/>
              </a:spcAft>
              <a:buClr>
                <a:srgbClr val="24586A"/>
              </a:buClr>
              <a:buSzPts val="1500"/>
              <a:buChar char="•"/>
            </a:pPr>
            <a:r>
              <a:rPr lang="en-US" sz="1500" dirty="0">
                <a:solidFill>
                  <a:srgbClr val="24586A"/>
                </a:solidFill>
              </a:rPr>
              <a:t>Also demos available for Bioconductor, </a:t>
            </a:r>
            <a:r>
              <a:rPr lang="en-US" sz="1500" dirty="0" err="1">
                <a:solidFill>
                  <a:srgbClr val="24586A"/>
                </a:solidFill>
              </a:rPr>
              <a:t>OpenFOAM</a:t>
            </a:r>
            <a:r>
              <a:rPr lang="en-US" sz="1500" dirty="0">
                <a:solidFill>
                  <a:srgbClr val="24586A"/>
                </a:solidFill>
              </a:rPr>
              <a:t>, TensorFlow</a:t>
            </a:r>
            <a:endParaRPr sz="1200" dirty="0">
              <a:solidFill>
                <a:srgbClr val="24586A"/>
              </a:solidFill>
            </a:endParaRPr>
          </a:p>
          <a:p>
            <a:pPr marL="228600" lvl="0" indent="-323850" algn="l" rtl="0">
              <a:lnSpc>
                <a:spcPct val="115000"/>
              </a:lnSpc>
              <a:spcBef>
                <a:spcPts val="1500"/>
              </a:spcBef>
              <a:spcAft>
                <a:spcPts val="0"/>
              </a:spcAft>
              <a:buClr>
                <a:schemeClr val="lt1"/>
              </a:buClr>
              <a:buSzPts val="1500"/>
              <a:buChar char="•"/>
            </a:pPr>
            <a:br>
              <a:rPr lang="en" sz="1100" dirty="0">
                <a:solidFill>
                  <a:schemeClr val="lt1"/>
                </a:solidFill>
                <a:latin typeface="Courier New"/>
                <a:ea typeface="Courier New"/>
                <a:cs typeface="Courier New"/>
                <a:sym typeface="Courier New"/>
              </a:rPr>
            </a:br>
            <a:r>
              <a:rPr lang="en" sz="1100" dirty="0">
                <a:solidFill>
                  <a:schemeClr val="lt1"/>
                </a:solidFill>
                <a:latin typeface="Courier New"/>
                <a:ea typeface="Courier New"/>
                <a:cs typeface="Courier New"/>
                <a:sym typeface="Courier New"/>
              </a:rPr>
              <a:t>$ </a:t>
            </a:r>
            <a:r>
              <a:rPr lang="en" sz="1100" b="1" dirty="0">
                <a:solidFill>
                  <a:schemeClr val="lt1"/>
                </a:solidFill>
                <a:latin typeface="Courier New"/>
                <a:ea typeface="Courier New"/>
                <a:cs typeface="Courier New"/>
                <a:sym typeface="Courier New"/>
              </a:rPr>
              <a:t>source /</a:t>
            </a:r>
            <a:r>
              <a:rPr lang="en" sz="1100" b="1" dirty="0" err="1">
                <a:solidFill>
                  <a:schemeClr val="lt1"/>
                </a:solidFill>
                <a:latin typeface="Courier New"/>
                <a:ea typeface="Courier New"/>
                <a:cs typeface="Courier New"/>
                <a:sym typeface="Courier New"/>
              </a:rPr>
              <a:t>cvmfs</a:t>
            </a:r>
            <a:r>
              <a:rPr lang="en" sz="1100" b="1" dirty="0">
                <a:solidFill>
                  <a:schemeClr val="lt1"/>
                </a:solidFill>
                <a:latin typeface="Courier New"/>
                <a:ea typeface="Courier New"/>
                <a:cs typeface="Courier New"/>
                <a:sym typeface="Courier New"/>
              </a:rPr>
              <a:t>/</a:t>
            </a:r>
            <a:r>
              <a:rPr lang="en" sz="1100" b="1" dirty="0" err="1">
                <a:solidFill>
                  <a:schemeClr val="lt1"/>
                </a:solidFill>
                <a:latin typeface="Courier New"/>
                <a:ea typeface="Courier New"/>
                <a:cs typeface="Courier New"/>
                <a:sym typeface="Courier New"/>
              </a:rPr>
              <a:t>pilot.eessi-hpc.org</a:t>
            </a:r>
            <a:r>
              <a:rPr lang="en" sz="1100" b="1" dirty="0">
                <a:solidFill>
                  <a:schemeClr val="lt1"/>
                </a:solidFill>
                <a:latin typeface="Courier New"/>
                <a:ea typeface="Courier New"/>
                <a:cs typeface="Courier New"/>
                <a:sym typeface="Courier New"/>
              </a:rPr>
              <a:t>/latest/</a:t>
            </a:r>
            <a:r>
              <a:rPr lang="en" sz="1100" b="1" dirty="0" err="1">
                <a:solidFill>
                  <a:schemeClr val="lt1"/>
                </a:solidFill>
                <a:latin typeface="Courier New"/>
                <a:ea typeface="Courier New"/>
                <a:cs typeface="Courier New"/>
                <a:sym typeface="Courier New"/>
              </a:rPr>
              <a:t>init</a:t>
            </a:r>
            <a:r>
              <a:rPr lang="en" sz="1100" b="1" dirty="0">
                <a:solidFill>
                  <a:schemeClr val="lt1"/>
                </a:solidFill>
                <a:latin typeface="Courier New"/>
                <a:ea typeface="Courier New"/>
                <a:cs typeface="Courier New"/>
                <a:sym typeface="Courier New"/>
              </a:rPr>
              <a:t>/bash</a:t>
            </a:r>
            <a:br>
              <a:rPr lang="en" sz="1100" b="1" dirty="0">
                <a:solidFill>
                  <a:schemeClr val="lt1"/>
                </a:solidFill>
                <a:latin typeface="Courier New"/>
                <a:ea typeface="Courier New"/>
                <a:cs typeface="Courier New"/>
                <a:sym typeface="Courier New"/>
              </a:rPr>
            </a:br>
            <a:r>
              <a:rPr lang="en" sz="1100" b="1" dirty="0">
                <a:solidFill>
                  <a:schemeClr val="lt1"/>
                </a:solidFill>
                <a:latin typeface="Courier New"/>
                <a:ea typeface="Courier New"/>
                <a:cs typeface="Courier New"/>
                <a:sym typeface="Courier New"/>
              </a:rPr>
              <a:t>...</a:t>
            </a:r>
            <a:br>
              <a:rPr lang="en" sz="1100" b="1" dirty="0">
                <a:solidFill>
                  <a:schemeClr val="lt1"/>
                </a:solidFill>
                <a:latin typeface="Courier New"/>
                <a:ea typeface="Courier New"/>
                <a:cs typeface="Courier New"/>
                <a:sym typeface="Courier New"/>
              </a:rPr>
            </a:br>
            <a:r>
              <a:rPr lang="en" sz="1100" dirty="0">
                <a:solidFill>
                  <a:schemeClr val="lt1"/>
                </a:solidFill>
                <a:latin typeface="Courier New"/>
                <a:ea typeface="Courier New"/>
                <a:cs typeface="Courier New"/>
                <a:sym typeface="Courier New"/>
              </a:rPr>
              <a:t>Environment set up to use EESSI pilot software stack, have fun!</a:t>
            </a:r>
            <a:br>
              <a:rPr lang="en" sz="1100" dirty="0">
                <a:solidFill>
                  <a:schemeClr val="lt1"/>
                </a:solidFill>
                <a:latin typeface="Courier New"/>
                <a:ea typeface="Courier New"/>
                <a:cs typeface="Courier New"/>
                <a:sym typeface="Courier New"/>
              </a:rPr>
            </a:br>
            <a:br>
              <a:rPr lang="en" sz="1100" dirty="0">
                <a:solidFill>
                  <a:schemeClr val="lt1"/>
                </a:solidFill>
                <a:latin typeface="Courier New"/>
                <a:ea typeface="Courier New"/>
                <a:cs typeface="Courier New"/>
                <a:sym typeface="Courier New"/>
              </a:rPr>
            </a:br>
            <a:br>
              <a:rPr lang="en" sz="1100" dirty="0">
                <a:solidFill>
                  <a:schemeClr val="lt1"/>
                </a:solidFill>
                <a:latin typeface="Courier New"/>
                <a:ea typeface="Courier New"/>
                <a:cs typeface="Courier New"/>
                <a:sym typeface="Courier New"/>
              </a:rPr>
            </a:br>
            <a:r>
              <a:rPr lang="en" sz="1100" dirty="0">
                <a:solidFill>
                  <a:schemeClr val="lt1"/>
                </a:solidFill>
                <a:latin typeface="Courier New"/>
                <a:ea typeface="Courier New"/>
                <a:cs typeface="Courier New"/>
                <a:sym typeface="Courier New"/>
              </a:rPr>
              <a:t>$ </a:t>
            </a:r>
            <a:r>
              <a:rPr lang="en" sz="1100" b="1" dirty="0">
                <a:solidFill>
                  <a:schemeClr val="lt1"/>
                </a:solidFill>
                <a:latin typeface="Courier New"/>
                <a:ea typeface="Courier New"/>
                <a:cs typeface="Courier New"/>
                <a:sym typeface="Courier New"/>
              </a:rPr>
              <a:t>module avail GROMACS TensorFlow </a:t>
            </a:r>
            <a:r>
              <a:rPr lang="en" sz="1100" b="1" dirty="0" err="1">
                <a:solidFill>
                  <a:schemeClr val="lt1"/>
                </a:solidFill>
                <a:latin typeface="Courier New"/>
                <a:ea typeface="Courier New"/>
                <a:cs typeface="Courier New"/>
                <a:sym typeface="Courier New"/>
              </a:rPr>
              <a:t>OpenFOAM</a:t>
            </a:r>
            <a:r>
              <a:rPr lang="en" sz="1100" b="1" dirty="0">
                <a:solidFill>
                  <a:schemeClr val="lt1"/>
                </a:solidFill>
                <a:latin typeface="Courier New"/>
                <a:ea typeface="Courier New"/>
                <a:cs typeface="Courier New"/>
                <a:sym typeface="Courier New"/>
              </a:rPr>
              <a:t> Bioconductor</a:t>
            </a:r>
            <a:br>
              <a:rPr lang="en" sz="1100" dirty="0">
                <a:solidFill>
                  <a:schemeClr val="lt1"/>
                </a:solidFill>
                <a:latin typeface="Courier New"/>
                <a:ea typeface="Courier New"/>
                <a:cs typeface="Courier New"/>
                <a:sym typeface="Courier New"/>
              </a:rPr>
            </a:br>
            <a:br>
              <a:rPr lang="en" sz="1100" dirty="0">
                <a:solidFill>
                  <a:schemeClr val="lt1"/>
                </a:solidFill>
                <a:latin typeface="Courier New"/>
                <a:ea typeface="Courier New"/>
                <a:cs typeface="Courier New"/>
                <a:sym typeface="Courier New"/>
              </a:rPr>
            </a:br>
            <a:r>
              <a:rPr lang="en" sz="1100" dirty="0">
                <a:solidFill>
                  <a:schemeClr val="lt1"/>
                </a:solidFill>
                <a:latin typeface="Courier New"/>
                <a:ea typeface="Courier New"/>
                <a:cs typeface="Courier New"/>
                <a:sym typeface="Courier New"/>
              </a:rPr>
              <a:t>–</a:t>
            </a:r>
            <a:r>
              <a:rPr lang="en" sz="1000" dirty="0">
                <a:solidFill>
                  <a:schemeClr val="lt1"/>
                </a:solidFill>
                <a:latin typeface="Courier New"/>
                <a:ea typeface="Courier New"/>
                <a:cs typeface="Courier New"/>
                <a:sym typeface="Courier New"/>
              </a:rPr>
              <a:t>----- /</a:t>
            </a:r>
            <a:r>
              <a:rPr lang="en" sz="1000" dirty="0" err="1">
                <a:solidFill>
                  <a:schemeClr val="lt1"/>
                </a:solidFill>
                <a:latin typeface="Courier New"/>
                <a:ea typeface="Courier New"/>
                <a:cs typeface="Courier New"/>
                <a:sym typeface="Courier New"/>
              </a:rPr>
              <a:t>cvmfs</a:t>
            </a:r>
            <a:r>
              <a:rPr lang="en" sz="1000" dirty="0">
                <a:solidFill>
                  <a:schemeClr val="lt1"/>
                </a:solidFill>
                <a:latin typeface="Courier New"/>
                <a:ea typeface="Courier New"/>
                <a:cs typeface="Courier New"/>
                <a:sym typeface="Courier New"/>
              </a:rPr>
              <a:t>/</a:t>
            </a:r>
            <a:r>
              <a:rPr lang="en" sz="1000" dirty="0" err="1">
                <a:solidFill>
                  <a:schemeClr val="lt1"/>
                </a:solidFill>
                <a:latin typeface="Courier New"/>
                <a:ea typeface="Courier New"/>
                <a:cs typeface="Courier New"/>
                <a:sym typeface="Courier New"/>
              </a:rPr>
              <a:t>pilot.eessi-hpc.org</a:t>
            </a:r>
            <a:r>
              <a:rPr lang="en" sz="1000" dirty="0">
                <a:solidFill>
                  <a:schemeClr val="lt1"/>
                </a:solidFill>
                <a:latin typeface="Courier New"/>
                <a:ea typeface="Courier New"/>
                <a:cs typeface="Courier New"/>
                <a:sym typeface="Courier New"/>
              </a:rPr>
              <a:t>/versions/2021.12/software/</a:t>
            </a:r>
            <a:r>
              <a:rPr lang="en" sz="1000" dirty="0" err="1">
                <a:solidFill>
                  <a:schemeClr val="lt1"/>
                </a:solidFill>
                <a:latin typeface="Courier New"/>
                <a:ea typeface="Courier New"/>
                <a:cs typeface="Courier New"/>
                <a:sym typeface="Courier New"/>
              </a:rPr>
              <a:t>linux</a:t>
            </a:r>
            <a:r>
              <a:rPr lang="en" sz="1000" dirty="0">
                <a:solidFill>
                  <a:schemeClr val="lt1"/>
                </a:solidFill>
                <a:latin typeface="Courier New"/>
                <a:ea typeface="Courier New"/>
                <a:cs typeface="Courier New"/>
                <a:sym typeface="Courier New"/>
              </a:rPr>
              <a:t>/aarch64/graviton2/modules/all -------</a:t>
            </a:r>
            <a:endParaRPr sz="1000" dirty="0">
              <a:solidFill>
                <a:schemeClr val="lt1"/>
              </a:solidFill>
              <a:latin typeface="Courier New"/>
              <a:ea typeface="Courier New"/>
              <a:cs typeface="Courier New"/>
              <a:sym typeface="Courier New"/>
            </a:endParaRPr>
          </a:p>
          <a:p>
            <a:pPr marL="228600" lvl="0" indent="-317500" algn="l" rtl="0">
              <a:lnSpc>
                <a:spcPct val="115000"/>
              </a:lnSpc>
              <a:spcBef>
                <a:spcPts val="1000"/>
              </a:spcBef>
              <a:spcAft>
                <a:spcPts val="0"/>
              </a:spcAft>
              <a:buClr>
                <a:schemeClr val="lt1"/>
              </a:buClr>
              <a:buSzPts val="1400"/>
              <a:buChar char="•"/>
            </a:pPr>
            <a:r>
              <a:rPr lang="en" sz="1000" dirty="0">
                <a:solidFill>
                  <a:schemeClr val="lt1"/>
                </a:solidFill>
                <a:latin typeface="Courier New"/>
                <a:ea typeface="Courier New"/>
                <a:cs typeface="Courier New"/>
                <a:sym typeface="Courier New"/>
              </a:rPr>
              <a:t>     GROMACS/2020.1-foss-2020a-Python-3.8.2    	GROMACS/2020.4-foss-2020a-Python-3.8.2 (D)</a:t>
            </a:r>
            <a:endParaRPr sz="1000" dirty="0">
              <a:solidFill>
                <a:schemeClr val="lt1"/>
              </a:solidFill>
              <a:latin typeface="Courier New"/>
              <a:ea typeface="Courier New"/>
              <a:cs typeface="Courier New"/>
              <a:sym typeface="Courier New"/>
            </a:endParaRPr>
          </a:p>
          <a:p>
            <a:pPr marL="0" lvl="0" indent="0" algn="l" rtl="0">
              <a:lnSpc>
                <a:spcPct val="115000"/>
              </a:lnSpc>
              <a:spcBef>
                <a:spcPts val="1000"/>
              </a:spcBef>
              <a:spcAft>
                <a:spcPts val="0"/>
              </a:spcAft>
              <a:buClr>
                <a:schemeClr val="lt1"/>
              </a:buClr>
              <a:buSzPts val="1300"/>
              <a:buNone/>
            </a:pPr>
            <a:r>
              <a:rPr lang="en" sz="1100" dirty="0">
                <a:solidFill>
                  <a:schemeClr val="lt1"/>
                </a:solidFill>
                <a:latin typeface="Courier New"/>
                <a:ea typeface="Courier New"/>
                <a:cs typeface="Courier New"/>
                <a:sym typeface="Courier New"/>
              </a:rPr>
              <a:t>   </a:t>
            </a:r>
            <a:br>
              <a:rPr lang="en" sz="1100" dirty="0">
                <a:solidFill>
                  <a:schemeClr val="lt1"/>
                </a:solidFill>
                <a:latin typeface="Courier New"/>
                <a:ea typeface="Courier New"/>
                <a:cs typeface="Courier New"/>
                <a:sym typeface="Courier New"/>
              </a:rPr>
            </a:br>
            <a:r>
              <a:rPr lang="en" sz="1100" dirty="0">
                <a:solidFill>
                  <a:schemeClr val="lt1"/>
                </a:solidFill>
                <a:latin typeface="Courier New"/>
                <a:ea typeface="Courier New"/>
                <a:cs typeface="Courier New"/>
                <a:sym typeface="Courier New"/>
              </a:rPr>
              <a:t>   $ </a:t>
            </a:r>
            <a:r>
              <a:rPr lang="en" sz="1100" b="1" dirty="0">
                <a:solidFill>
                  <a:schemeClr val="lt1"/>
                </a:solidFill>
                <a:latin typeface="Courier New"/>
                <a:ea typeface="Courier New"/>
                <a:cs typeface="Courier New"/>
                <a:sym typeface="Courier New"/>
              </a:rPr>
              <a:t>cd </a:t>
            </a:r>
            <a:r>
              <a:rPr lang="en" sz="1100" b="1" dirty="0" err="1">
                <a:solidFill>
                  <a:schemeClr val="lt1"/>
                </a:solidFill>
                <a:latin typeface="Courier New"/>
                <a:ea typeface="Courier New"/>
                <a:cs typeface="Courier New"/>
                <a:sym typeface="Courier New"/>
              </a:rPr>
              <a:t>eessi</a:t>
            </a:r>
            <a:r>
              <a:rPr lang="en" sz="1100" b="1" dirty="0">
                <a:solidFill>
                  <a:schemeClr val="lt1"/>
                </a:solidFill>
                <a:latin typeface="Courier New"/>
                <a:ea typeface="Courier New"/>
                <a:cs typeface="Courier New"/>
                <a:sym typeface="Courier New"/>
              </a:rPr>
              <a:t>-demo/GROMACS; ./</a:t>
            </a:r>
            <a:r>
              <a:rPr lang="en" sz="1100" b="1" dirty="0" err="1">
                <a:solidFill>
                  <a:schemeClr val="lt1"/>
                </a:solidFill>
                <a:latin typeface="Courier New"/>
                <a:ea typeface="Courier New"/>
                <a:cs typeface="Courier New"/>
                <a:sym typeface="Courier New"/>
              </a:rPr>
              <a:t>run.sh</a:t>
            </a:r>
            <a:endParaRPr lang="en" sz="1100" b="1" dirty="0">
              <a:solidFill>
                <a:schemeClr val="lt1"/>
              </a:solidFill>
              <a:latin typeface="Courier New"/>
              <a:ea typeface="Courier New"/>
              <a:cs typeface="Courier New"/>
              <a:sym typeface="Courier New"/>
            </a:endParaRPr>
          </a:p>
          <a:p>
            <a:pPr marL="0" lvl="0" indent="0" algn="l" rtl="0">
              <a:lnSpc>
                <a:spcPct val="115000"/>
              </a:lnSpc>
              <a:spcBef>
                <a:spcPts val="1000"/>
              </a:spcBef>
              <a:spcAft>
                <a:spcPts val="0"/>
              </a:spcAft>
              <a:buClr>
                <a:schemeClr val="lt1"/>
              </a:buClr>
              <a:buSzPts val="1300"/>
              <a:buNone/>
            </a:pPr>
            <a:r>
              <a:rPr lang="en" sz="1100" b="1" dirty="0">
                <a:solidFill>
                  <a:schemeClr val="lt1"/>
                </a:solidFill>
                <a:latin typeface="Courier New"/>
                <a:ea typeface="Courier New"/>
                <a:cs typeface="Courier New"/>
                <a:sym typeface="Courier New"/>
              </a:rPr>
              <a:t>   </a:t>
            </a:r>
            <a:r>
              <a:rPr lang="en" sz="1100" dirty="0">
                <a:solidFill>
                  <a:schemeClr val="lt1"/>
                </a:solidFill>
                <a:latin typeface="Courier New"/>
                <a:ea typeface="Courier New"/>
                <a:cs typeface="Courier New"/>
                <a:sym typeface="Courier New"/>
              </a:rPr>
              <a:t>...</a:t>
            </a:r>
            <a:endParaRPr lang="en-US" sz="1100" dirty="0">
              <a:solidFill>
                <a:schemeClr val="lt1"/>
              </a:solidFill>
              <a:latin typeface="Courier New"/>
              <a:ea typeface="Courier New"/>
              <a:cs typeface="Courier New"/>
              <a:sym typeface="Courier New"/>
            </a:endParaRPr>
          </a:p>
        </p:txBody>
      </p:sp>
      <p:pic>
        <p:nvPicPr>
          <p:cNvPr id="445" name="Google Shape;445;p56" descr="ofe5uAa-r4dJNzq0GjLHA43KGvwOcpGxxNV6dn7Vr8MnJaklPkbLAza-JjM6y9xFL7I1NLglFgzndTIRxwtXWuiH3jzo0Y83gjTxa35y1kh07dbUkQ-SSV1xigu2IoN8EZnNN2hAk3w.png"/>
          <p:cNvPicPr preferRelativeResize="0"/>
          <p:nvPr/>
        </p:nvPicPr>
        <p:blipFill rotWithShape="1">
          <a:blip r:embed="rId4">
            <a:alphaModFix/>
          </a:blip>
          <a:srcRect t="4224" b="13754"/>
          <a:stretch/>
        </p:blipFill>
        <p:spPr>
          <a:xfrm>
            <a:off x="7739725" y="0"/>
            <a:ext cx="1270426" cy="1736752"/>
          </a:xfrm>
          <a:prstGeom prst="rect">
            <a:avLst/>
          </a:prstGeom>
          <a:noFill/>
          <a:ln>
            <a:noFill/>
          </a:ln>
        </p:spPr>
      </p:pic>
      <p:sp>
        <p:nvSpPr>
          <p:cNvPr id="4" name="Google Shape;310;p51">
            <a:extLst>
              <a:ext uri="{FF2B5EF4-FFF2-40B4-BE49-F238E27FC236}">
                <a16:creationId xmlns:a16="http://schemas.microsoft.com/office/drawing/2014/main" id="{74948044-C0F1-CB09-F703-9009D28231D6}"/>
              </a:ext>
            </a:extLst>
          </p:cNvPr>
          <p:cNvSpPr txBox="1">
            <a:spLocks/>
          </p:cNvSpPr>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GB" sz="3000" dirty="0">
                <a:solidFill>
                  <a:srgbClr val="1F426B"/>
                </a:solidFill>
              </a:rPr>
              <a:t>EESSI demo: GROMACS</a:t>
            </a:r>
            <a:endParaRPr lang="en-GB" sz="2400" dirty="0">
              <a:solidFill>
                <a:srgbClr val="1F426B"/>
              </a:solidFill>
            </a:endParaRPr>
          </a:p>
        </p:txBody>
      </p:sp>
      <p:sp>
        <p:nvSpPr>
          <p:cNvPr id="5" name="Google Shape;263;p46">
            <a:extLst>
              <a:ext uri="{FF2B5EF4-FFF2-40B4-BE49-F238E27FC236}">
                <a16:creationId xmlns:a16="http://schemas.microsoft.com/office/drawing/2014/main" id="{5A6B8815-0A12-F968-6FF3-19420346B386}"/>
              </a:ext>
            </a:extLst>
          </p:cNvPr>
          <p:cNvSpPr txBox="1">
            <a:spLocks/>
          </p:cNvSpPr>
          <p:nvPr/>
        </p:nvSpPr>
        <p:spPr>
          <a:xfrm>
            <a:off x="8614877" y="4770725"/>
            <a:ext cx="287700" cy="238500"/>
          </a:xfrm>
          <a:prstGeom prst="rect">
            <a:avLst/>
          </a:prstGeom>
          <a:noFill/>
          <a:ln>
            <a:noFill/>
          </a:ln>
        </p:spPr>
        <p:txBody>
          <a:bodyPr spcFirstLastPara="1" wrap="square" lIns="19050" tIns="19050" rIns="19050" bIns="19050" anchor="t" anchorCtr="0">
            <a:sp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a:buClr>
                <a:srgbClr val="1F426B"/>
              </a:buClr>
              <a:buSzPts val="1300"/>
            </a:pPr>
            <a:fld id="{00000000-1234-1234-1234-123412341234}" type="slidenum">
              <a:rPr lang="en" sz="1300" smtClean="0">
                <a:solidFill>
                  <a:srgbClr val="1F426B"/>
                </a:solidFill>
              </a:rPr>
              <a:pPr>
                <a:buClr>
                  <a:srgbClr val="1F426B"/>
                </a:buClr>
                <a:buSzPts val="1300"/>
              </a:pPr>
              <a:t>24</a:t>
            </a:fld>
            <a:endParaRPr lang="en" sz="1300" dirty="0">
              <a:solidFill>
                <a:srgbClr val="1F426B"/>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7"/>
          <p:cNvSpPr/>
          <p:nvPr/>
        </p:nvSpPr>
        <p:spPr>
          <a:xfrm>
            <a:off x="271274" y="4649535"/>
            <a:ext cx="2547000" cy="47640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455" name="Google Shape;455;p57"/>
          <p:cNvSpPr txBox="1"/>
          <p:nvPr/>
        </p:nvSpPr>
        <p:spPr>
          <a:xfrm>
            <a:off x="4286325" y="1335150"/>
            <a:ext cx="4914900" cy="2101200"/>
          </a:xfrm>
          <a:prstGeom prst="rect">
            <a:avLst/>
          </a:prstGeom>
          <a:noFill/>
          <a:ln>
            <a:noFill/>
          </a:ln>
        </p:spPr>
        <p:txBody>
          <a:bodyPr spcFirstLastPara="1" wrap="square" lIns="19050" tIns="19050" rIns="19050" bIns="19050" anchor="ctr" anchorCtr="0">
            <a:spAutoFit/>
          </a:bodyPr>
          <a:lstStyle/>
          <a:p>
            <a:pPr marL="0" marR="0" lvl="0" indent="0" algn="ctr" rtl="0">
              <a:lnSpc>
                <a:spcPct val="150000"/>
              </a:lnSpc>
              <a:spcBef>
                <a:spcPts val="0"/>
              </a:spcBef>
              <a:spcAft>
                <a:spcPts val="0"/>
              </a:spcAft>
              <a:buClr>
                <a:srgbClr val="50B0A8"/>
              </a:buClr>
              <a:buSzPts val="1100"/>
              <a:buFont typeface="Helvetica Neue"/>
              <a:buNone/>
            </a:pPr>
            <a:endParaRPr sz="1100" b="1" i="0" strike="noStrike" cap="none">
              <a:solidFill>
                <a:srgbClr val="1F426B"/>
              </a:solidFill>
              <a:latin typeface="Helvetica Neue"/>
              <a:ea typeface="Helvetica Neue"/>
              <a:cs typeface="Helvetica Neue"/>
              <a:sym typeface="Helvetica Neue"/>
            </a:endParaRPr>
          </a:p>
          <a:p>
            <a:pPr marL="0" marR="0" lvl="0" indent="0" algn="ctr" rtl="0">
              <a:lnSpc>
                <a:spcPct val="150000"/>
              </a:lnSpc>
              <a:spcBef>
                <a:spcPts val="0"/>
              </a:spcBef>
              <a:spcAft>
                <a:spcPts val="0"/>
              </a:spcAft>
              <a:buClr>
                <a:schemeClr val="dk1"/>
              </a:buClr>
              <a:buSzPts val="1500"/>
              <a:buFont typeface="Helvetica Neue"/>
              <a:buNone/>
            </a:pPr>
            <a:r>
              <a:rPr lang="en" sz="1500" b="1" i="0" strike="noStrike" cap="none">
                <a:solidFill>
                  <a:srgbClr val="1F426B"/>
                </a:solidFill>
                <a:latin typeface="Helvetica Neue"/>
                <a:ea typeface="Helvetica Neue"/>
                <a:cs typeface="Helvetica Neue"/>
                <a:sym typeface="Helvetica Neue"/>
              </a:rPr>
              <a:t>Web page: </a:t>
            </a:r>
            <a:r>
              <a:rPr lang="en" sz="1500" b="1" i="0" strike="noStrike" cap="none">
                <a:solidFill>
                  <a:srgbClr val="1F426B"/>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https://www.multixscale.eu</a:t>
            </a:r>
            <a:endParaRPr sz="1100" b="1" i="0" strike="noStrike" cap="none">
              <a:solidFill>
                <a:srgbClr val="1F426B"/>
              </a:solidFill>
              <a:latin typeface="Helvetica Neue"/>
              <a:ea typeface="Helvetica Neue"/>
              <a:cs typeface="Helvetica Neue"/>
              <a:sym typeface="Helvetica Neue"/>
            </a:endParaRPr>
          </a:p>
          <a:p>
            <a:pPr marL="0" marR="0" lvl="0" indent="0" algn="ctr" rtl="0">
              <a:lnSpc>
                <a:spcPct val="150000"/>
              </a:lnSpc>
              <a:spcBef>
                <a:spcPts val="0"/>
              </a:spcBef>
              <a:spcAft>
                <a:spcPts val="0"/>
              </a:spcAft>
              <a:buClr>
                <a:schemeClr val="dk1"/>
              </a:buClr>
              <a:buSzPts val="1500"/>
              <a:buFont typeface="Times"/>
              <a:buNone/>
            </a:pPr>
            <a:r>
              <a:rPr lang="en" sz="1500" b="1" i="0" strike="noStrike" cap="none">
                <a:solidFill>
                  <a:srgbClr val="1F426B"/>
                </a:solidFill>
                <a:latin typeface="Helvetica Neue"/>
                <a:ea typeface="Helvetica Neue"/>
                <a:cs typeface="Helvetica Neue"/>
                <a:sym typeface="Helvetica Neue"/>
              </a:rPr>
              <a:t>Facebook: MultiXscale</a:t>
            </a:r>
            <a:endParaRPr sz="1100" b="1" i="0" strike="noStrike" cap="none">
              <a:solidFill>
                <a:srgbClr val="1F426B"/>
              </a:solidFill>
              <a:latin typeface="Helvetica Neue"/>
              <a:ea typeface="Helvetica Neue"/>
              <a:cs typeface="Helvetica Neue"/>
              <a:sym typeface="Helvetica Neue"/>
            </a:endParaRPr>
          </a:p>
          <a:p>
            <a:pPr marL="0" marR="0" lvl="0" indent="0" algn="ctr" rtl="0">
              <a:lnSpc>
                <a:spcPct val="150000"/>
              </a:lnSpc>
              <a:spcBef>
                <a:spcPts val="0"/>
              </a:spcBef>
              <a:spcAft>
                <a:spcPts val="0"/>
              </a:spcAft>
              <a:buClr>
                <a:schemeClr val="dk1"/>
              </a:buClr>
              <a:buSzPts val="1500"/>
              <a:buFont typeface="Times"/>
              <a:buNone/>
            </a:pPr>
            <a:r>
              <a:rPr lang="en" sz="1500" b="1" i="0" strike="noStrike" cap="none">
                <a:solidFill>
                  <a:srgbClr val="1F426B"/>
                </a:solidFill>
                <a:latin typeface="Helvetica Neue"/>
                <a:ea typeface="Helvetica Neue"/>
                <a:cs typeface="Helvetica Neue"/>
                <a:sym typeface="Helvetica Neue"/>
              </a:rPr>
              <a:t>Twitter: </a:t>
            </a:r>
            <a:r>
              <a:rPr lang="en" sz="1500" b="1" i="0" strike="noStrike" cap="none">
                <a:solidFill>
                  <a:srgbClr val="1F426B"/>
                </a:solidFill>
                <a:uFill>
                  <a:noFill/>
                </a:u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@MultiXscale</a:t>
            </a:r>
            <a:endParaRPr sz="1100" b="1" i="0" strike="noStrike" cap="none">
              <a:solidFill>
                <a:srgbClr val="1F426B"/>
              </a:solidFill>
              <a:latin typeface="Helvetica Neue"/>
              <a:ea typeface="Helvetica Neue"/>
              <a:cs typeface="Helvetica Neue"/>
              <a:sym typeface="Helvetica Neue"/>
            </a:endParaRPr>
          </a:p>
          <a:p>
            <a:pPr marL="0" marR="0" lvl="0" indent="0" algn="ctr" rtl="0">
              <a:lnSpc>
                <a:spcPct val="150000"/>
              </a:lnSpc>
              <a:spcBef>
                <a:spcPts val="0"/>
              </a:spcBef>
              <a:spcAft>
                <a:spcPts val="0"/>
              </a:spcAft>
              <a:buClr>
                <a:srgbClr val="24586A"/>
              </a:buClr>
              <a:buSzPts val="1100"/>
              <a:buFont typeface="Helvetica Neue"/>
              <a:buNone/>
            </a:pPr>
            <a:endParaRPr sz="1100" b="1" i="0" strike="noStrike" cap="none">
              <a:solidFill>
                <a:srgbClr val="1F426B"/>
              </a:solidFill>
              <a:latin typeface="Helvetica Neue"/>
              <a:ea typeface="Helvetica Neue"/>
              <a:cs typeface="Helvetica Neue"/>
              <a:sym typeface="Helvetica Neue"/>
            </a:endParaRPr>
          </a:p>
          <a:p>
            <a:pPr marL="0" marR="0" lvl="0" indent="0" algn="ctr" rtl="0">
              <a:lnSpc>
                <a:spcPct val="150000"/>
              </a:lnSpc>
              <a:spcBef>
                <a:spcPts val="0"/>
              </a:spcBef>
              <a:spcAft>
                <a:spcPts val="0"/>
              </a:spcAft>
              <a:buClr>
                <a:schemeClr val="dk1"/>
              </a:buClr>
              <a:buSzPts val="1500"/>
              <a:buFont typeface="Times"/>
              <a:buNone/>
            </a:pPr>
            <a:br>
              <a:rPr lang="en" sz="1500" b="1" i="0" strike="noStrike" cap="none">
                <a:solidFill>
                  <a:srgbClr val="1F426B"/>
                </a:solidFill>
                <a:latin typeface="Helvetica Neue"/>
                <a:ea typeface="Helvetica Neue"/>
                <a:cs typeface="Helvetica Neue"/>
                <a:sym typeface="Helvetica Neue"/>
              </a:rPr>
            </a:br>
            <a:endParaRPr sz="1100" b="1" i="0" strike="noStrike" cap="none">
              <a:solidFill>
                <a:srgbClr val="1F426B"/>
              </a:solidFill>
              <a:latin typeface="Helvetica Neue"/>
              <a:ea typeface="Helvetica Neue"/>
              <a:cs typeface="Helvetica Neue"/>
              <a:sym typeface="Helvetica Neue"/>
            </a:endParaRPr>
          </a:p>
        </p:txBody>
      </p:sp>
      <p:sp>
        <p:nvSpPr>
          <p:cNvPr id="456" name="Google Shape;456;p57"/>
          <p:cNvSpPr txBox="1"/>
          <p:nvPr/>
        </p:nvSpPr>
        <p:spPr>
          <a:xfrm>
            <a:off x="426534" y="4673687"/>
            <a:ext cx="8100900" cy="4695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000000"/>
              </a:buClr>
              <a:buSzPts val="700"/>
              <a:buFont typeface="Helvetica Neue"/>
              <a:buNone/>
            </a:pPr>
            <a:endParaRPr sz="700" i="1"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Helvetica Neue"/>
              <a:buNone/>
            </a:pPr>
            <a:r>
              <a:rPr lang="en" sz="700" i="1" u="none" strike="noStrike" cap="none">
                <a:solidFill>
                  <a:srgbClr val="000000"/>
                </a:solidFill>
                <a:latin typeface="Helvetica Neue"/>
                <a:ea typeface="Helvetica Neue"/>
                <a:cs typeface="Helvetica Neue"/>
                <a:sym typeface="Helvetica Neue"/>
              </a:rPr>
              <a:t>Funded by the European Union. This work has received funding from the European High Performance Computing Joint Undertaking (JU)</a:t>
            </a:r>
            <a:br>
              <a:rPr lang="en" sz="700" i="1">
                <a:latin typeface="Helvetica Neue"/>
                <a:ea typeface="Helvetica Neue"/>
                <a:cs typeface="Helvetica Neue"/>
                <a:sym typeface="Helvetica Neue"/>
              </a:rPr>
            </a:br>
            <a:r>
              <a:rPr lang="en" sz="700" i="1" u="none" strike="noStrike" cap="none">
                <a:solidFill>
                  <a:srgbClr val="000000"/>
                </a:solidFill>
                <a:latin typeface="Helvetica Neue"/>
                <a:ea typeface="Helvetica Neue"/>
                <a:cs typeface="Helvetica Neue"/>
                <a:sym typeface="Helvetica Neue"/>
              </a:rPr>
              <a:t>and countries participating in the project under grant agreement No 101093169.</a:t>
            </a:r>
            <a:endParaRPr sz="700" i="1"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Helvetica Neue"/>
              <a:buNone/>
            </a:pPr>
            <a:endParaRPr sz="700" i="1" u="none" strike="noStrike" cap="none">
              <a:solidFill>
                <a:srgbClr val="000000"/>
              </a:solidFill>
              <a:latin typeface="Helvetica Neue"/>
              <a:ea typeface="Helvetica Neue"/>
              <a:cs typeface="Helvetica Neue"/>
              <a:sym typeface="Helvetica Neue"/>
            </a:endParaRPr>
          </a:p>
        </p:txBody>
      </p:sp>
      <p:grpSp>
        <p:nvGrpSpPr>
          <p:cNvPr id="457" name="Google Shape;457;p57"/>
          <p:cNvGrpSpPr/>
          <p:nvPr/>
        </p:nvGrpSpPr>
        <p:grpSpPr>
          <a:xfrm>
            <a:off x="426531" y="3294688"/>
            <a:ext cx="8080923" cy="1508123"/>
            <a:chOff x="48124" y="28255644"/>
            <a:chExt cx="13574538" cy="2566582"/>
          </a:xfrm>
        </p:grpSpPr>
        <p:pic>
          <p:nvPicPr>
            <p:cNvPr id="458" name="Google Shape;458;p57"/>
            <p:cNvPicPr preferRelativeResize="0"/>
            <p:nvPr/>
          </p:nvPicPr>
          <p:blipFill rotWithShape="1">
            <a:blip r:embed="rId5">
              <a:alphaModFix/>
            </a:blip>
            <a:srcRect/>
            <a:stretch/>
          </p:blipFill>
          <p:spPr>
            <a:xfrm>
              <a:off x="48124" y="29349288"/>
              <a:ext cx="1878406" cy="701337"/>
            </a:xfrm>
            <a:prstGeom prst="rect">
              <a:avLst/>
            </a:prstGeom>
            <a:noFill/>
            <a:ln>
              <a:noFill/>
            </a:ln>
          </p:spPr>
        </p:pic>
        <p:pic>
          <p:nvPicPr>
            <p:cNvPr id="459" name="Google Shape;459;p57"/>
            <p:cNvPicPr preferRelativeResize="0"/>
            <p:nvPr/>
          </p:nvPicPr>
          <p:blipFill rotWithShape="1">
            <a:blip r:embed="rId6">
              <a:alphaModFix/>
            </a:blip>
            <a:srcRect/>
            <a:stretch/>
          </p:blipFill>
          <p:spPr>
            <a:xfrm>
              <a:off x="2100671" y="29280861"/>
              <a:ext cx="941655" cy="834934"/>
            </a:xfrm>
            <a:prstGeom prst="rect">
              <a:avLst/>
            </a:prstGeom>
            <a:noFill/>
            <a:ln>
              <a:noFill/>
            </a:ln>
          </p:spPr>
        </p:pic>
        <p:pic>
          <p:nvPicPr>
            <p:cNvPr id="460" name="Google Shape;460;p57"/>
            <p:cNvPicPr preferRelativeResize="0"/>
            <p:nvPr/>
          </p:nvPicPr>
          <p:blipFill rotWithShape="1">
            <a:blip r:embed="rId7">
              <a:alphaModFix/>
            </a:blip>
            <a:srcRect/>
            <a:stretch/>
          </p:blipFill>
          <p:spPr>
            <a:xfrm>
              <a:off x="3240505" y="29467749"/>
              <a:ext cx="1287943" cy="652558"/>
            </a:xfrm>
            <a:prstGeom prst="rect">
              <a:avLst/>
            </a:prstGeom>
            <a:noFill/>
            <a:ln>
              <a:noFill/>
            </a:ln>
          </p:spPr>
        </p:pic>
        <p:pic>
          <p:nvPicPr>
            <p:cNvPr id="461" name="Google Shape;461;p57"/>
            <p:cNvPicPr preferRelativeResize="0"/>
            <p:nvPr/>
          </p:nvPicPr>
          <p:blipFill rotWithShape="1">
            <a:blip r:embed="rId8">
              <a:alphaModFix/>
            </a:blip>
            <a:srcRect/>
            <a:stretch/>
          </p:blipFill>
          <p:spPr>
            <a:xfrm>
              <a:off x="4770674" y="29489926"/>
              <a:ext cx="1760699" cy="510063"/>
            </a:xfrm>
            <a:prstGeom prst="rect">
              <a:avLst/>
            </a:prstGeom>
            <a:noFill/>
            <a:ln>
              <a:noFill/>
            </a:ln>
          </p:spPr>
        </p:pic>
        <p:pic>
          <p:nvPicPr>
            <p:cNvPr id="462" name="Google Shape;462;p57"/>
            <p:cNvPicPr preferRelativeResize="0"/>
            <p:nvPr/>
          </p:nvPicPr>
          <p:blipFill rotWithShape="1">
            <a:blip r:embed="rId9">
              <a:alphaModFix/>
            </a:blip>
            <a:srcRect/>
            <a:stretch/>
          </p:blipFill>
          <p:spPr>
            <a:xfrm>
              <a:off x="6827568" y="29315554"/>
              <a:ext cx="941655" cy="819043"/>
            </a:xfrm>
            <a:prstGeom prst="rect">
              <a:avLst/>
            </a:prstGeom>
            <a:noFill/>
            <a:ln>
              <a:noFill/>
            </a:ln>
          </p:spPr>
        </p:pic>
        <p:pic>
          <p:nvPicPr>
            <p:cNvPr id="463" name="Google Shape;463;p57" descr="BSC"/>
            <p:cNvPicPr preferRelativeResize="0"/>
            <p:nvPr/>
          </p:nvPicPr>
          <p:blipFill rotWithShape="1">
            <a:blip r:embed="rId10">
              <a:alphaModFix/>
            </a:blip>
            <a:srcRect/>
            <a:stretch/>
          </p:blipFill>
          <p:spPr>
            <a:xfrm>
              <a:off x="8025895" y="29419403"/>
              <a:ext cx="2162747" cy="580586"/>
            </a:xfrm>
            <a:prstGeom prst="rect">
              <a:avLst/>
            </a:prstGeom>
            <a:noFill/>
            <a:ln>
              <a:noFill/>
            </a:ln>
          </p:spPr>
        </p:pic>
        <p:pic>
          <p:nvPicPr>
            <p:cNvPr id="464" name="Google Shape;464;p57"/>
            <p:cNvPicPr preferRelativeResize="0"/>
            <p:nvPr/>
          </p:nvPicPr>
          <p:blipFill rotWithShape="1">
            <a:blip r:embed="rId11">
              <a:alphaModFix/>
            </a:blip>
            <a:srcRect/>
            <a:stretch/>
          </p:blipFill>
          <p:spPr>
            <a:xfrm>
              <a:off x="2484547" y="28486909"/>
              <a:ext cx="2554944" cy="768613"/>
            </a:xfrm>
            <a:prstGeom prst="rect">
              <a:avLst/>
            </a:prstGeom>
            <a:noFill/>
            <a:ln>
              <a:noFill/>
            </a:ln>
          </p:spPr>
        </p:pic>
        <p:pic>
          <p:nvPicPr>
            <p:cNvPr id="465" name="Google Shape;465;p57" descr="University of Stuttgart | Tethys"/>
            <p:cNvPicPr preferRelativeResize="0"/>
            <p:nvPr/>
          </p:nvPicPr>
          <p:blipFill rotWithShape="1">
            <a:blip r:embed="rId12">
              <a:alphaModFix/>
            </a:blip>
            <a:srcRect/>
            <a:stretch/>
          </p:blipFill>
          <p:spPr>
            <a:xfrm>
              <a:off x="5223394" y="28272078"/>
              <a:ext cx="929556" cy="1064378"/>
            </a:xfrm>
            <a:prstGeom prst="rect">
              <a:avLst/>
            </a:prstGeom>
            <a:noFill/>
            <a:ln>
              <a:noFill/>
            </a:ln>
          </p:spPr>
        </p:pic>
        <p:pic>
          <p:nvPicPr>
            <p:cNvPr id="466" name="Google Shape;466;p57" descr="University of Bergen - Wikipedia"/>
            <p:cNvPicPr preferRelativeResize="0"/>
            <p:nvPr/>
          </p:nvPicPr>
          <p:blipFill rotWithShape="1">
            <a:blip r:embed="rId13">
              <a:alphaModFix/>
            </a:blip>
            <a:srcRect/>
            <a:stretch/>
          </p:blipFill>
          <p:spPr>
            <a:xfrm>
              <a:off x="6503264" y="28255644"/>
              <a:ext cx="979892" cy="958390"/>
            </a:xfrm>
            <a:prstGeom prst="rect">
              <a:avLst/>
            </a:prstGeom>
            <a:noFill/>
            <a:ln>
              <a:noFill/>
            </a:ln>
          </p:spPr>
        </p:pic>
        <p:pic>
          <p:nvPicPr>
            <p:cNvPr id="467" name="Google Shape;467;p57"/>
            <p:cNvPicPr preferRelativeResize="0"/>
            <p:nvPr/>
          </p:nvPicPr>
          <p:blipFill rotWithShape="1">
            <a:blip r:embed="rId14">
              <a:alphaModFix/>
            </a:blip>
            <a:srcRect/>
            <a:stretch/>
          </p:blipFill>
          <p:spPr>
            <a:xfrm>
              <a:off x="7721386" y="28438783"/>
              <a:ext cx="1745075" cy="706840"/>
            </a:xfrm>
            <a:prstGeom prst="rect">
              <a:avLst/>
            </a:prstGeom>
            <a:noFill/>
            <a:ln>
              <a:noFill/>
            </a:ln>
          </p:spPr>
        </p:pic>
        <p:pic>
          <p:nvPicPr>
            <p:cNvPr id="468" name="Google Shape;468;p57" descr="CLNS@Sapienza Roma - IIT"/>
            <p:cNvPicPr preferRelativeResize="0"/>
            <p:nvPr/>
          </p:nvPicPr>
          <p:blipFill rotWithShape="1">
            <a:blip r:embed="rId15">
              <a:alphaModFix/>
            </a:blip>
            <a:srcRect/>
            <a:stretch/>
          </p:blipFill>
          <p:spPr>
            <a:xfrm>
              <a:off x="12261782" y="29024394"/>
              <a:ext cx="1360880" cy="1539266"/>
            </a:xfrm>
            <a:prstGeom prst="rect">
              <a:avLst/>
            </a:prstGeom>
            <a:noFill/>
            <a:ln>
              <a:noFill/>
            </a:ln>
          </p:spPr>
        </p:pic>
        <p:pic>
          <p:nvPicPr>
            <p:cNvPr id="469" name="Google Shape;469;p57" descr="Helicopters product range for all missions | Leonardo - Helicopters"/>
            <p:cNvPicPr preferRelativeResize="0"/>
            <p:nvPr/>
          </p:nvPicPr>
          <p:blipFill rotWithShape="1">
            <a:blip r:embed="rId16">
              <a:alphaModFix/>
            </a:blip>
            <a:srcRect/>
            <a:stretch/>
          </p:blipFill>
          <p:spPr>
            <a:xfrm>
              <a:off x="9619096" y="28841898"/>
              <a:ext cx="3772053" cy="1980328"/>
            </a:xfrm>
            <a:prstGeom prst="rect">
              <a:avLst/>
            </a:prstGeom>
            <a:noFill/>
            <a:ln>
              <a:noFill/>
            </a:ln>
          </p:spPr>
        </p:pic>
        <p:pic>
          <p:nvPicPr>
            <p:cNvPr id="470" name="Google Shape;470;p57" descr="University of Toulouse - Wikipedia"/>
            <p:cNvPicPr preferRelativeResize="0"/>
            <p:nvPr/>
          </p:nvPicPr>
          <p:blipFill rotWithShape="1">
            <a:blip r:embed="rId17">
              <a:alphaModFix/>
            </a:blip>
            <a:srcRect/>
            <a:stretch/>
          </p:blipFill>
          <p:spPr>
            <a:xfrm>
              <a:off x="9732428" y="28267166"/>
              <a:ext cx="743520" cy="1107997"/>
            </a:xfrm>
            <a:prstGeom prst="rect">
              <a:avLst/>
            </a:prstGeom>
            <a:noFill/>
            <a:ln>
              <a:noFill/>
            </a:ln>
          </p:spPr>
        </p:pic>
        <p:pic>
          <p:nvPicPr>
            <p:cNvPr id="471" name="Google Shape;471;p57"/>
            <p:cNvPicPr preferRelativeResize="0"/>
            <p:nvPr/>
          </p:nvPicPr>
          <p:blipFill rotWithShape="1">
            <a:blip r:embed="rId18">
              <a:alphaModFix/>
            </a:blip>
            <a:srcRect/>
            <a:stretch/>
          </p:blipFill>
          <p:spPr>
            <a:xfrm>
              <a:off x="10747835" y="28271686"/>
              <a:ext cx="1366646" cy="1212105"/>
            </a:xfrm>
            <a:prstGeom prst="rect">
              <a:avLst/>
            </a:prstGeom>
            <a:noFill/>
            <a:ln>
              <a:noFill/>
            </a:ln>
          </p:spPr>
        </p:pic>
        <p:pic>
          <p:nvPicPr>
            <p:cNvPr id="472" name="Google Shape;472;p57"/>
            <p:cNvPicPr preferRelativeResize="0"/>
            <p:nvPr/>
          </p:nvPicPr>
          <p:blipFill rotWithShape="1">
            <a:blip r:embed="rId19">
              <a:alphaModFix/>
            </a:blip>
            <a:srcRect/>
            <a:stretch/>
          </p:blipFill>
          <p:spPr>
            <a:xfrm>
              <a:off x="12364114" y="28259780"/>
              <a:ext cx="1180768" cy="958390"/>
            </a:xfrm>
            <a:prstGeom prst="rect">
              <a:avLst/>
            </a:prstGeom>
            <a:noFill/>
            <a:ln>
              <a:noFill/>
            </a:ln>
          </p:spPr>
        </p:pic>
      </p:grpSp>
      <p:pic>
        <p:nvPicPr>
          <p:cNvPr id="473" name="Google Shape;473;p57"/>
          <p:cNvPicPr preferRelativeResize="0"/>
          <p:nvPr/>
        </p:nvPicPr>
        <p:blipFill>
          <a:blip r:embed="rId20">
            <a:alphaModFix/>
          </a:blip>
          <a:stretch>
            <a:fillRect/>
          </a:stretch>
        </p:blipFill>
        <p:spPr>
          <a:xfrm>
            <a:off x="271275" y="3410100"/>
            <a:ext cx="1521650" cy="438350"/>
          </a:xfrm>
          <a:prstGeom prst="rect">
            <a:avLst/>
          </a:prstGeom>
          <a:noFill/>
          <a:ln>
            <a:noFill/>
          </a:ln>
        </p:spPr>
      </p:pic>
      <p:grpSp>
        <p:nvGrpSpPr>
          <p:cNvPr id="474" name="Google Shape;474;p57"/>
          <p:cNvGrpSpPr/>
          <p:nvPr/>
        </p:nvGrpSpPr>
        <p:grpSpPr>
          <a:xfrm>
            <a:off x="233259" y="493533"/>
            <a:ext cx="4889205" cy="2462748"/>
            <a:chOff x="3124200" y="1205865"/>
            <a:chExt cx="5943600" cy="2972897"/>
          </a:xfrm>
        </p:grpSpPr>
        <p:pic>
          <p:nvPicPr>
            <p:cNvPr id="475" name="Google Shape;475;p57"/>
            <p:cNvPicPr preferRelativeResize="0"/>
            <p:nvPr/>
          </p:nvPicPr>
          <p:blipFill rotWithShape="1">
            <a:blip r:embed="rId21">
              <a:alphaModFix/>
            </a:blip>
            <a:srcRect/>
            <a:stretch/>
          </p:blipFill>
          <p:spPr>
            <a:xfrm>
              <a:off x="3124200" y="3199477"/>
              <a:ext cx="3359727" cy="704272"/>
            </a:xfrm>
            <a:prstGeom prst="rect">
              <a:avLst/>
            </a:prstGeom>
            <a:noFill/>
            <a:ln>
              <a:noFill/>
            </a:ln>
          </p:spPr>
        </p:pic>
        <p:pic>
          <p:nvPicPr>
            <p:cNvPr id="476" name="Google Shape;476;p57"/>
            <p:cNvPicPr preferRelativeResize="0"/>
            <p:nvPr/>
          </p:nvPicPr>
          <p:blipFill rotWithShape="1">
            <a:blip r:embed="rId22">
              <a:alphaModFix/>
            </a:blip>
            <a:srcRect/>
            <a:stretch/>
          </p:blipFill>
          <p:spPr>
            <a:xfrm>
              <a:off x="6636327" y="2924464"/>
              <a:ext cx="2431473" cy="1254298"/>
            </a:xfrm>
            <a:prstGeom prst="rect">
              <a:avLst/>
            </a:prstGeom>
            <a:noFill/>
            <a:ln>
              <a:noFill/>
            </a:ln>
          </p:spPr>
        </p:pic>
        <p:pic>
          <p:nvPicPr>
            <p:cNvPr id="477" name="Google Shape;477;p57"/>
            <p:cNvPicPr preferRelativeResize="0"/>
            <p:nvPr/>
          </p:nvPicPr>
          <p:blipFill rotWithShape="1">
            <a:blip r:embed="rId23">
              <a:alphaModFix/>
            </a:blip>
            <a:srcRect/>
            <a:stretch/>
          </p:blipFill>
          <p:spPr>
            <a:xfrm>
              <a:off x="3124200" y="1205865"/>
              <a:ext cx="5943598" cy="18827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6"/>
          <p:cNvSpPr txBox="1">
            <a:spLocks noGrp="1"/>
          </p:cNvSpPr>
          <p:nvPr>
            <p:ph type="title"/>
          </p:nvPr>
        </p:nvSpPr>
        <p:spPr>
          <a:xfrm>
            <a:off x="376354" y="58544"/>
            <a:ext cx="6866363" cy="71089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rgbClr val="1F426B"/>
              </a:buClr>
              <a:buSzPts val="3000"/>
              <a:buFont typeface="Helvetica Neue"/>
              <a:buNone/>
            </a:pPr>
            <a:r>
              <a:rPr lang="en" sz="3000">
                <a:solidFill>
                  <a:srgbClr val="1F426B"/>
                </a:solidFill>
              </a:rPr>
              <a:t>Organization/planning WP1+5+6</a:t>
            </a:r>
            <a:endParaRPr/>
          </a:p>
        </p:txBody>
      </p:sp>
      <p:pic>
        <p:nvPicPr>
          <p:cNvPr id="157" name="Google Shape;157;p36"/>
          <p:cNvPicPr preferRelativeResize="0"/>
          <p:nvPr/>
        </p:nvPicPr>
        <p:blipFill rotWithShape="1">
          <a:blip r:embed="rId3">
            <a:alphaModFix/>
          </a:blip>
          <a:srcRect/>
          <a:stretch/>
        </p:blipFill>
        <p:spPr>
          <a:xfrm>
            <a:off x="6950171" y="120659"/>
            <a:ext cx="2033242" cy="648775"/>
          </a:xfrm>
          <a:prstGeom prst="rect">
            <a:avLst/>
          </a:prstGeom>
          <a:noFill/>
          <a:ln>
            <a:noFill/>
          </a:ln>
        </p:spPr>
      </p:pic>
      <p:sp>
        <p:nvSpPr>
          <p:cNvPr id="158" name="Google Shape;158;p36"/>
          <p:cNvSpPr txBox="1"/>
          <p:nvPr/>
        </p:nvSpPr>
        <p:spPr>
          <a:xfrm>
            <a:off x="494271" y="769435"/>
            <a:ext cx="8278954" cy="3880624"/>
          </a:xfrm>
          <a:prstGeom prst="rect">
            <a:avLst/>
          </a:prstGeom>
          <a:noFill/>
          <a:ln>
            <a:noFill/>
          </a:ln>
        </p:spPr>
        <p:txBody>
          <a:bodyPr spcFirstLastPara="1" wrap="square" lIns="18900" tIns="19050" rIns="19050" bIns="19050" anchor="t" anchorCtr="0">
            <a:noAutofit/>
          </a:bodyPr>
          <a:lstStyle/>
          <a:p>
            <a:pPr marL="0" marR="0" lvl="0" indent="0" algn="l" rtl="0">
              <a:lnSpc>
                <a:spcPct val="200000"/>
              </a:lnSpc>
              <a:spcBef>
                <a:spcPts val="0"/>
              </a:spcBef>
              <a:spcAft>
                <a:spcPts val="1000"/>
              </a:spcAft>
              <a:buNone/>
            </a:pPr>
            <a:r>
              <a:rPr lang="en" sz="1700" b="1" dirty="0">
                <a:solidFill>
                  <a:srgbClr val="1F426B"/>
                </a:solidFill>
                <a:latin typeface="Helvetica Neue"/>
                <a:ea typeface="Helvetica Neue"/>
                <a:cs typeface="Helvetica Neue"/>
                <a:sym typeface="Helvetica Neue"/>
              </a:rPr>
              <a:t>How will we organize ourselves + plan our work?</a:t>
            </a:r>
            <a:endParaRPr sz="1700" b="1" dirty="0">
              <a:solidFill>
                <a:srgbClr val="1F426B"/>
              </a:solidFill>
              <a:latin typeface="Helvetica Neue"/>
              <a:ea typeface="Helvetica Neue"/>
              <a:cs typeface="Helvetica Neue"/>
              <a:sym typeface="Helvetica Neue"/>
            </a:endParaRPr>
          </a:p>
          <a:p>
            <a:pPr marL="177800" marR="0" lvl="0" indent="-184150" algn="l" rtl="0">
              <a:lnSpc>
                <a:spcPct val="150000"/>
              </a:lnSpc>
              <a:spcBef>
                <a:spcPts val="0"/>
              </a:spcBef>
              <a:spcAft>
                <a:spcPts val="0"/>
              </a:spcAft>
              <a:buClr>
                <a:srgbClr val="1F426B"/>
              </a:buClr>
              <a:buSzPts val="1900"/>
              <a:buFont typeface="Arial"/>
              <a:buChar char="•"/>
            </a:pPr>
            <a:r>
              <a:rPr lang="en" sz="1600" dirty="0">
                <a:solidFill>
                  <a:srgbClr val="1F426B"/>
                </a:solidFill>
                <a:latin typeface="Helvetica Neue"/>
                <a:ea typeface="Helvetica Neue"/>
                <a:cs typeface="Helvetica Neue"/>
                <a:sym typeface="Helvetica Neue"/>
              </a:rPr>
              <a:t>Monthly sync meeting for WP1+WP5+WP6 (2nd Tuesday at 10:00 CE(S)T)</a:t>
            </a:r>
            <a:endParaRPr sz="1600" dirty="0">
              <a:solidFill>
                <a:srgbClr val="1F426B"/>
              </a:solidFill>
              <a:latin typeface="Helvetica Neue"/>
              <a:ea typeface="Helvetica Neue"/>
              <a:cs typeface="Helvetica Neue"/>
              <a:sym typeface="Helvetica Neue"/>
            </a:endParaRPr>
          </a:p>
          <a:p>
            <a:pPr marL="914400" marR="0" lvl="1" indent="-336550" algn="l" rtl="0">
              <a:lnSpc>
                <a:spcPct val="150000"/>
              </a:lnSpc>
              <a:spcBef>
                <a:spcPts val="0"/>
              </a:spcBef>
              <a:spcAft>
                <a:spcPts val="0"/>
              </a:spcAft>
              <a:buClr>
                <a:srgbClr val="1F426B"/>
              </a:buClr>
              <a:buSzPts val="1700"/>
              <a:buChar char="○"/>
            </a:pPr>
            <a:r>
              <a:rPr lang="en" sz="1500" u="sng" dirty="0">
                <a:solidFill>
                  <a:srgbClr val="50B0A8"/>
                </a:solidFill>
                <a:hlinkClick r:id="rId4">
                  <a:extLst>
                    <a:ext uri="{A12FA001-AC4F-418D-AE19-62706E023703}">
                      <ahyp:hlinkClr xmlns:ahyp="http://schemas.microsoft.com/office/drawing/2018/hyperlinkcolor" val="tx"/>
                    </a:ext>
                  </a:extLst>
                </a:hlinkClick>
              </a:rPr>
              <a:t>Notes in wiki of MultiXscale/meetings GitHub repo</a:t>
            </a:r>
            <a:r>
              <a:rPr lang="en" sz="1700" dirty="0">
                <a:solidFill>
                  <a:srgbClr val="1F426B"/>
                </a:solidFill>
              </a:rPr>
              <a:t> </a:t>
            </a:r>
            <a:endParaRPr sz="1700" dirty="0">
              <a:solidFill>
                <a:srgbClr val="1F426B"/>
              </a:solidFill>
            </a:endParaRPr>
          </a:p>
          <a:p>
            <a:pPr marL="177800" marR="0" lvl="0" indent="-184150" algn="l" rtl="0">
              <a:lnSpc>
                <a:spcPct val="150000"/>
              </a:lnSpc>
              <a:spcBef>
                <a:spcPts val="1000"/>
              </a:spcBef>
              <a:spcAft>
                <a:spcPts val="0"/>
              </a:spcAft>
              <a:buClr>
                <a:srgbClr val="1F426B"/>
              </a:buClr>
              <a:buSzPts val="1900"/>
              <a:buFont typeface="Arial"/>
              <a:buChar char="•"/>
            </a:pPr>
            <a:r>
              <a:rPr lang="en" sz="1600" u="sng" dirty="0">
                <a:solidFill>
                  <a:srgbClr val="50B0A8"/>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Project board in MultiXscale GitHub repo</a:t>
            </a:r>
            <a:r>
              <a:rPr lang="en" sz="1600" dirty="0"/>
              <a:t>  </a:t>
            </a:r>
            <a:r>
              <a:rPr lang="en" sz="1600" dirty="0">
                <a:solidFill>
                  <a:srgbClr val="1F426B"/>
                </a:solidFill>
                <a:latin typeface="Helvetica Neue"/>
                <a:ea typeface="Helvetica Neue"/>
                <a:cs typeface="Helvetica Neue"/>
                <a:sym typeface="Helvetica Neue"/>
              </a:rPr>
              <a:t>(currently only for WP1+WP5)</a:t>
            </a:r>
            <a:endParaRPr sz="1600" dirty="0">
              <a:solidFill>
                <a:srgbClr val="1F426B"/>
              </a:solidFill>
              <a:latin typeface="Helvetica Neue"/>
              <a:ea typeface="Helvetica Neue"/>
              <a:cs typeface="Helvetica Neue"/>
              <a:sym typeface="Helvetica Neue"/>
            </a:endParaRPr>
          </a:p>
          <a:p>
            <a:pPr marL="914400" marR="0" lvl="1" indent="-336550" algn="l" rtl="0">
              <a:lnSpc>
                <a:spcPct val="150000"/>
              </a:lnSpc>
              <a:spcBef>
                <a:spcPts val="0"/>
              </a:spcBef>
              <a:spcAft>
                <a:spcPts val="0"/>
              </a:spcAft>
              <a:buClr>
                <a:srgbClr val="1F426B"/>
              </a:buClr>
              <a:buSzPts val="1700"/>
              <a:buFont typeface="Arial"/>
              <a:buChar char="○"/>
            </a:pPr>
            <a:r>
              <a:rPr lang="en" sz="1500" dirty="0">
                <a:solidFill>
                  <a:srgbClr val="1F426B"/>
                </a:solidFill>
                <a:latin typeface="Helvetica Neue"/>
                <a:ea typeface="Helvetica Neue"/>
                <a:cs typeface="Helvetica Neue"/>
                <a:sym typeface="Helvetica Neue"/>
              </a:rPr>
              <a:t>Track progress (</a:t>
            </a:r>
            <a:r>
              <a:rPr lang="en" sz="1500" u="sng" dirty="0">
                <a:solidFill>
                  <a:srgbClr val="50B0A8"/>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task-based roadmap</a:t>
            </a:r>
            <a:r>
              <a:rPr lang="en" sz="1500" dirty="0">
                <a:solidFill>
                  <a:srgbClr val="1F426B"/>
                </a:solidFill>
                <a:latin typeface="Helvetica Neue"/>
                <a:ea typeface="Helvetica Neue"/>
                <a:cs typeface="Helvetica Neue"/>
                <a:sym typeface="Helvetica Neue"/>
              </a:rPr>
              <a:t>)</a:t>
            </a:r>
            <a:endParaRPr sz="1500" dirty="0">
              <a:solidFill>
                <a:srgbClr val="1F426B"/>
              </a:solidFill>
              <a:latin typeface="Helvetica Neue"/>
              <a:ea typeface="Helvetica Neue"/>
              <a:cs typeface="Helvetica Neue"/>
              <a:sym typeface="Helvetica Neue"/>
            </a:endParaRPr>
          </a:p>
          <a:p>
            <a:pPr marL="914400" marR="0" lvl="1" indent="-336550" rtl="0">
              <a:lnSpc>
                <a:spcPct val="150000"/>
              </a:lnSpc>
              <a:spcBef>
                <a:spcPts val="0"/>
              </a:spcBef>
              <a:spcAft>
                <a:spcPts val="0"/>
              </a:spcAft>
              <a:buClr>
                <a:srgbClr val="1F426B"/>
              </a:buClr>
              <a:buSzPts val="1700"/>
              <a:buFont typeface="Helvetica Neue"/>
              <a:buChar char="○"/>
            </a:pPr>
            <a:r>
              <a:rPr lang="en" sz="1500" dirty="0">
                <a:solidFill>
                  <a:srgbClr val="1F426B"/>
                </a:solidFill>
                <a:latin typeface="Helvetica Neue"/>
                <a:ea typeface="Helvetica Neue"/>
                <a:cs typeface="Helvetica Neue"/>
                <a:sym typeface="Helvetica Neue"/>
              </a:rPr>
              <a:t>Easy overview when creating deliverables (</a:t>
            </a:r>
            <a:r>
              <a:rPr lang="en" sz="1500" u="sng" dirty="0">
                <a:solidFill>
                  <a:srgbClr val="50B0A8"/>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deliverable-based roadmap</a:t>
            </a:r>
            <a:r>
              <a:rPr lang="en" sz="1500" dirty="0">
                <a:solidFill>
                  <a:srgbClr val="1F426B"/>
                </a:solidFill>
                <a:latin typeface="Helvetica Neue"/>
                <a:ea typeface="Helvetica Neue"/>
                <a:cs typeface="Helvetica Neue"/>
                <a:sym typeface="Helvetica Neue"/>
              </a:rPr>
              <a:t>)</a:t>
            </a:r>
            <a:endParaRPr sz="1500" dirty="0">
              <a:solidFill>
                <a:srgbClr val="1F426B"/>
              </a:solidFill>
              <a:latin typeface="Helvetica Neue"/>
              <a:ea typeface="Helvetica Neue"/>
              <a:cs typeface="Helvetica Neue"/>
              <a:sym typeface="Helvetica Neue"/>
            </a:endParaRPr>
          </a:p>
          <a:p>
            <a:pPr marL="914400" marR="0" lvl="1" indent="-336550" algn="l" rtl="0">
              <a:lnSpc>
                <a:spcPct val="150000"/>
              </a:lnSpc>
              <a:spcBef>
                <a:spcPts val="0"/>
              </a:spcBef>
              <a:spcAft>
                <a:spcPts val="0"/>
              </a:spcAft>
              <a:buClr>
                <a:srgbClr val="1F426B"/>
              </a:buClr>
              <a:buSzPts val="1700"/>
              <a:buFont typeface="Helvetica Neue"/>
              <a:buChar char="○"/>
            </a:pPr>
            <a:r>
              <a:rPr lang="en" sz="1500" dirty="0">
                <a:solidFill>
                  <a:srgbClr val="1F426B"/>
                </a:solidFill>
                <a:latin typeface="Helvetica Neue"/>
                <a:ea typeface="Helvetica Neue"/>
                <a:cs typeface="Helvetica Neue"/>
                <a:sym typeface="Helvetica Neue"/>
              </a:rPr>
              <a:t>Creating tickets in other repo’s (EESSI, …) is fine, but have to be linked</a:t>
            </a:r>
            <a:br>
              <a:rPr lang="en" sz="1500" dirty="0">
                <a:solidFill>
                  <a:srgbClr val="1F426B"/>
                </a:solidFill>
                <a:latin typeface="Helvetica Neue"/>
                <a:ea typeface="Helvetica Neue"/>
                <a:cs typeface="Helvetica Neue"/>
                <a:sym typeface="Helvetica Neue"/>
              </a:rPr>
            </a:br>
            <a:r>
              <a:rPr lang="en" sz="1500" dirty="0">
                <a:solidFill>
                  <a:srgbClr val="1F426B"/>
                </a:solidFill>
                <a:latin typeface="Helvetica Neue"/>
                <a:ea typeface="Helvetica Neue"/>
                <a:cs typeface="Helvetica Neue"/>
                <a:sym typeface="Helvetica Neue"/>
              </a:rPr>
              <a:t>in </a:t>
            </a:r>
            <a:r>
              <a:rPr lang="en" sz="1500" u="sng" dirty="0">
                <a:solidFill>
                  <a:srgbClr val="50B0A8"/>
                </a:solidFill>
                <a:latin typeface="Helvetica Neue"/>
                <a:ea typeface="Helvetica Neue"/>
                <a:cs typeface="Helvetica Neue"/>
                <a:sym typeface="Helvetica Neue"/>
                <a:hlinkClick r:id="rId8">
                  <a:extLst>
                    <a:ext uri="{A12FA001-AC4F-418D-AE19-62706E023703}">
                      <ahyp:hlinkClr xmlns:ahyp="http://schemas.microsoft.com/office/drawing/2018/hyperlinkcolor" val="tx"/>
                    </a:ext>
                  </a:extLst>
                </a:hlinkClick>
              </a:rPr>
              <a:t>issues in WP1_5 repo</a:t>
            </a:r>
            <a:r>
              <a:rPr lang="en" sz="1500" dirty="0">
                <a:solidFill>
                  <a:srgbClr val="1F426B"/>
                </a:solidFill>
                <a:latin typeface="Helvetica Neue"/>
                <a:ea typeface="Helvetica Neue"/>
                <a:cs typeface="Helvetica Neue"/>
                <a:sym typeface="Helvetica Neue"/>
              </a:rPr>
              <a:t> to maintain single overview of all work done!</a:t>
            </a:r>
            <a:endParaRPr sz="1500" dirty="0">
              <a:solidFill>
                <a:srgbClr val="1F426B"/>
              </a:solidFill>
              <a:latin typeface="Helvetica Neue"/>
              <a:ea typeface="Helvetica Neue"/>
              <a:cs typeface="Helvetica Neue"/>
              <a:sym typeface="Helvetica Neue"/>
            </a:endParaRPr>
          </a:p>
        </p:txBody>
      </p:sp>
      <p:sp>
        <p:nvSpPr>
          <p:cNvPr id="159" name="Google Shape;159;p36"/>
          <p:cNvSpPr txBox="1">
            <a:spLocks noGrp="1"/>
          </p:cNvSpPr>
          <p:nvPr>
            <p:ph type="sldNum" idx="12"/>
          </p:nvPr>
        </p:nvSpPr>
        <p:spPr>
          <a:xfrm>
            <a:off x="8773224" y="4770714"/>
            <a:ext cx="129242" cy="234679"/>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3</a:t>
            </a:fld>
            <a:endParaRPr sz="1300">
              <a:solidFill>
                <a:srgbClr val="1F426B"/>
              </a:solidFill>
            </a:endParaRPr>
          </a:p>
        </p:txBody>
      </p:sp>
      <p:sp>
        <p:nvSpPr>
          <p:cNvPr id="160" name="Google Shape;160;p36"/>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161" name="Google Shape;161;p36"/>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4E8995-DF10-DC52-E0FD-EFA59DB53ED8}"/>
              </a:ext>
            </a:extLst>
          </p:cNvPr>
          <p:cNvPicPr>
            <a:picLocks noChangeAspect="1"/>
          </p:cNvPicPr>
          <p:nvPr/>
        </p:nvPicPr>
        <p:blipFill>
          <a:blip r:embed="rId2"/>
          <a:stretch>
            <a:fillRect/>
          </a:stretch>
        </p:blipFill>
        <p:spPr>
          <a:xfrm>
            <a:off x="106136" y="159258"/>
            <a:ext cx="8942320" cy="4649505"/>
          </a:xfrm>
          <a:prstGeom prst="rect">
            <a:avLst/>
          </a:prstGeom>
        </p:spPr>
      </p:pic>
    </p:spTree>
    <p:extLst>
      <p:ext uri="{BB962C8B-B14F-4D97-AF65-F5344CB8AC3E}">
        <p14:creationId xmlns:p14="http://schemas.microsoft.com/office/powerpoint/2010/main" val="141097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6"/>
          <p:cNvSpPr txBox="1">
            <a:spLocks noGrp="1"/>
          </p:cNvSpPr>
          <p:nvPr>
            <p:ph type="title"/>
          </p:nvPr>
        </p:nvSpPr>
        <p:spPr>
          <a:xfrm>
            <a:off x="376354" y="58544"/>
            <a:ext cx="6866363" cy="71089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rgbClr val="1F426B"/>
              </a:buClr>
              <a:buSzPts val="3000"/>
              <a:buFont typeface="Helvetica Neue"/>
              <a:buNone/>
            </a:pPr>
            <a:r>
              <a:rPr lang="en" sz="3000">
                <a:solidFill>
                  <a:srgbClr val="1F426B"/>
                </a:solidFill>
              </a:rPr>
              <a:t>Organization/planning WP1+5+6</a:t>
            </a:r>
            <a:endParaRPr/>
          </a:p>
        </p:txBody>
      </p:sp>
      <p:pic>
        <p:nvPicPr>
          <p:cNvPr id="157" name="Google Shape;157;p36"/>
          <p:cNvPicPr preferRelativeResize="0"/>
          <p:nvPr/>
        </p:nvPicPr>
        <p:blipFill rotWithShape="1">
          <a:blip r:embed="rId3">
            <a:alphaModFix/>
          </a:blip>
          <a:srcRect/>
          <a:stretch/>
        </p:blipFill>
        <p:spPr>
          <a:xfrm>
            <a:off x="6950171" y="120659"/>
            <a:ext cx="2033242" cy="648775"/>
          </a:xfrm>
          <a:prstGeom prst="rect">
            <a:avLst/>
          </a:prstGeom>
          <a:noFill/>
          <a:ln>
            <a:noFill/>
          </a:ln>
        </p:spPr>
      </p:pic>
      <p:sp>
        <p:nvSpPr>
          <p:cNvPr id="158" name="Google Shape;158;p36"/>
          <p:cNvSpPr txBox="1"/>
          <p:nvPr/>
        </p:nvSpPr>
        <p:spPr>
          <a:xfrm>
            <a:off x="502508" y="769435"/>
            <a:ext cx="8345985" cy="3880624"/>
          </a:xfrm>
          <a:prstGeom prst="rect">
            <a:avLst/>
          </a:prstGeom>
          <a:noFill/>
          <a:ln>
            <a:noFill/>
          </a:ln>
        </p:spPr>
        <p:txBody>
          <a:bodyPr spcFirstLastPara="1" wrap="square" lIns="18900" tIns="19050" rIns="19050" bIns="19050" anchor="t" anchorCtr="0">
            <a:noAutofit/>
          </a:bodyPr>
          <a:lstStyle/>
          <a:p>
            <a:pPr marL="0" marR="0" lvl="0" indent="0" algn="l" rtl="0">
              <a:lnSpc>
                <a:spcPct val="200000"/>
              </a:lnSpc>
              <a:spcBef>
                <a:spcPts val="0"/>
              </a:spcBef>
              <a:buNone/>
            </a:pPr>
            <a:r>
              <a:rPr lang="en-US" sz="1700" b="1" dirty="0">
                <a:solidFill>
                  <a:srgbClr val="1F426B"/>
                </a:solidFill>
                <a:latin typeface="Helvetica Neue"/>
                <a:ea typeface="Helvetica Neue"/>
                <a:cs typeface="Helvetica Neue"/>
                <a:sym typeface="Helvetica Neue"/>
              </a:rPr>
              <a:t>MultiXscale Slack for easy day-to-day communication</a:t>
            </a:r>
            <a:endParaRPr sz="1700" b="1" dirty="0">
              <a:solidFill>
                <a:srgbClr val="1F426B"/>
              </a:solidFill>
              <a:latin typeface="Helvetica Neue"/>
              <a:ea typeface="Helvetica Neue"/>
              <a:cs typeface="Helvetica Neue"/>
              <a:sym typeface="Helvetica Neue"/>
            </a:endParaRPr>
          </a:p>
          <a:p>
            <a:pPr marL="177800" marR="0" lvl="0" indent="-184150" algn="l" rtl="0">
              <a:lnSpc>
                <a:spcPct val="200000"/>
              </a:lnSpc>
              <a:spcBef>
                <a:spcPts val="0"/>
              </a:spcBef>
              <a:spcAft>
                <a:spcPts val="0"/>
              </a:spcAft>
              <a:buClr>
                <a:srgbClr val="1F426B"/>
              </a:buClr>
              <a:buSzPts val="1900"/>
              <a:buFont typeface="Arial"/>
              <a:buChar char="•"/>
            </a:pPr>
            <a:r>
              <a:rPr lang="en" sz="1600" dirty="0">
                <a:solidFill>
                  <a:srgbClr val="1F426B"/>
                </a:solidFill>
                <a:latin typeface="Helvetica Neue"/>
                <a:ea typeface="Helvetica Neue"/>
                <a:cs typeface="Helvetica Neue"/>
                <a:sym typeface="Helvetica Neue"/>
              </a:rPr>
              <a:t>Slack is a ”way of life” for most people involved in technical WPs</a:t>
            </a:r>
          </a:p>
          <a:p>
            <a:pPr marL="177800" marR="0" lvl="0" indent="-184150" algn="l" rtl="0">
              <a:lnSpc>
                <a:spcPct val="200000"/>
              </a:lnSpc>
              <a:spcBef>
                <a:spcPts val="0"/>
              </a:spcBef>
              <a:spcAft>
                <a:spcPts val="0"/>
              </a:spcAft>
              <a:buClr>
                <a:srgbClr val="1F426B"/>
              </a:buClr>
              <a:buSzPts val="1900"/>
              <a:buFont typeface="Arial"/>
              <a:buChar char="•"/>
            </a:pPr>
            <a:r>
              <a:rPr lang="en" sz="1600" dirty="0">
                <a:solidFill>
                  <a:srgbClr val="1F426B"/>
                </a:solidFill>
                <a:latin typeface="Helvetica Neue"/>
                <a:ea typeface="Helvetica Neue"/>
                <a:cs typeface="Helvetica Neue"/>
                <a:sym typeface="Helvetica Neue"/>
              </a:rPr>
              <a:t>Significantly lowers the threshold to reaching out to others for questions, etc.</a:t>
            </a:r>
          </a:p>
          <a:p>
            <a:pPr marL="177800" marR="0" lvl="0" indent="-184150" algn="l" rtl="0">
              <a:lnSpc>
                <a:spcPct val="200000"/>
              </a:lnSpc>
              <a:spcBef>
                <a:spcPts val="0"/>
              </a:spcBef>
              <a:spcAft>
                <a:spcPts val="0"/>
              </a:spcAft>
              <a:buClr>
                <a:srgbClr val="1F426B"/>
              </a:buClr>
              <a:buSzPts val="1900"/>
              <a:buFont typeface="Arial"/>
              <a:buChar char="•"/>
            </a:pPr>
            <a:r>
              <a:rPr lang="en" sz="1600" dirty="0">
                <a:solidFill>
                  <a:srgbClr val="1F426B"/>
                </a:solidFill>
                <a:latin typeface="Helvetica Neue"/>
                <a:ea typeface="Helvetica Neue"/>
                <a:cs typeface="Helvetica Neue"/>
                <a:sym typeface="Helvetica Neue"/>
              </a:rPr>
              <a:t>Communication via Slack should be considered </a:t>
            </a:r>
            <a:r>
              <a:rPr lang="en" sz="1600" b="1" i="1" dirty="0">
                <a:solidFill>
                  <a:srgbClr val="1F426B"/>
                </a:solidFill>
                <a:latin typeface="Helvetica Neue"/>
                <a:ea typeface="Helvetica Neue"/>
                <a:cs typeface="Helvetica Neue"/>
                <a:sym typeface="Helvetica Neue"/>
              </a:rPr>
              <a:t>asynchronous</a:t>
            </a:r>
            <a:r>
              <a:rPr lang="en" sz="1600" dirty="0">
                <a:solidFill>
                  <a:srgbClr val="1F426B"/>
                </a:solidFill>
                <a:latin typeface="Helvetica Neue"/>
                <a:ea typeface="Helvetica Neue"/>
                <a:cs typeface="Helvetica Neue"/>
                <a:sym typeface="Helvetica Neue"/>
              </a:rPr>
              <a:t> (just like email)</a:t>
            </a:r>
          </a:p>
          <a:p>
            <a:pPr marL="177800" lvl="8" indent="-184150">
              <a:lnSpc>
                <a:spcPct val="200000"/>
              </a:lnSpc>
              <a:buClr>
                <a:srgbClr val="1F426B"/>
              </a:buClr>
              <a:buSzPts val="1900"/>
              <a:buFont typeface="Arial"/>
              <a:buChar char="•"/>
            </a:pPr>
            <a:r>
              <a:rPr lang="en" sz="1600" dirty="0">
                <a:solidFill>
                  <a:srgbClr val="1F426B"/>
                </a:solidFill>
                <a:latin typeface="Helvetica Neue"/>
                <a:ea typeface="Helvetica Neue"/>
                <a:cs typeface="Helvetica Neue"/>
                <a:sym typeface="Helvetica Neue"/>
              </a:rPr>
              <a:t>Don’t expect an instant reply from anyone, at any time</a:t>
            </a:r>
          </a:p>
          <a:p>
            <a:pPr marL="177800" lvl="8" indent="-184150">
              <a:lnSpc>
                <a:spcPct val="200000"/>
              </a:lnSpc>
              <a:buClr>
                <a:srgbClr val="1F426B"/>
              </a:buClr>
              <a:buSzPts val="1900"/>
              <a:buFont typeface="Arial"/>
              <a:buChar char="•"/>
            </a:pPr>
            <a:r>
              <a:rPr lang="en" sz="1600" dirty="0">
                <a:solidFill>
                  <a:srgbClr val="1F426B"/>
                </a:solidFill>
                <a:latin typeface="Helvetica Neue"/>
                <a:ea typeface="Helvetica Neue"/>
                <a:cs typeface="Helvetica Neue"/>
                <a:sym typeface="Helvetica Neue"/>
              </a:rPr>
              <a:t>Messages in Slack will eventually disappear due to free plan (only last 90 days)</a:t>
            </a:r>
          </a:p>
          <a:p>
            <a:pPr marL="177800" lvl="8" indent="-184150">
              <a:lnSpc>
                <a:spcPct val="200000"/>
              </a:lnSpc>
              <a:buClr>
                <a:srgbClr val="1F426B"/>
              </a:buClr>
              <a:buSzPts val="1900"/>
              <a:buFont typeface="Arial"/>
              <a:buChar char="•"/>
            </a:pPr>
            <a:r>
              <a:rPr lang="en" sz="1600" b="1" i="1" dirty="0">
                <a:solidFill>
                  <a:srgbClr val="1F426B"/>
                </a:solidFill>
                <a:latin typeface="Helvetica Neue"/>
                <a:ea typeface="Helvetica Neue"/>
                <a:cs typeface="Helvetica Neue"/>
                <a:sym typeface="Helvetica Neue"/>
              </a:rPr>
              <a:t>Important and official communication should still be done via email!</a:t>
            </a:r>
            <a:endParaRPr sz="1600" b="1" i="1" dirty="0">
              <a:solidFill>
                <a:srgbClr val="1F426B"/>
              </a:solidFill>
              <a:latin typeface="Helvetica Neue"/>
              <a:ea typeface="Helvetica Neue"/>
              <a:cs typeface="Helvetica Neue"/>
              <a:sym typeface="Helvetica Neue"/>
            </a:endParaRPr>
          </a:p>
        </p:txBody>
      </p:sp>
      <p:sp>
        <p:nvSpPr>
          <p:cNvPr id="159" name="Google Shape;159;p36"/>
          <p:cNvSpPr txBox="1">
            <a:spLocks noGrp="1"/>
          </p:cNvSpPr>
          <p:nvPr>
            <p:ph type="sldNum" idx="12"/>
          </p:nvPr>
        </p:nvSpPr>
        <p:spPr>
          <a:xfrm>
            <a:off x="8773224" y="4770714"/>
            <a:ext cx="129242" cy="234679"/>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5</a:t>
            </a:fld>
            <a:endParaRPr sz="1300">
              <a:solidFill>
                <a:srgbClr val="1F426B"/>
              </a:solidFill>
            </a:endParaRPr>
          </a:p>
        </p:txBody>
      </p:sp>
      <p:sp>
        <p:nvSpPr>
          <p:cNvPr id="160" name="Google Shape;160;p36"/>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161" name="Google Shape;161;p36"/>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Tree>
    <p:extLst>
      <p:ext uri="{BB962C8B-B14F-4D97-AF65-F5344CB8AC3E}">
        <p14:creationId xmlns:p14="http://schemas.microsoft.com/office/powerpoint/2010/main" val="382811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7"/>
          <p:cNvSpPr txBox="1"/>
          <p:nvPr/>
        </p:nvSpPr>
        <p:spPr>
          <a:xfrm>
            <a:off x="477794" y="971549"/>
            <a:ext cx="8370555" cy="3678363"/>
          </a:xfrm>
          <a:prstGeom prst="rect">
            <a:avLst/>
          </a:prstGeom>
          <a:noFill/>
          <a:ln>
            <a:noFill/>
          </a:ln>
        </p:spPr>
        <p:txBody>
          <a:bodyPr spcFirstLastPara="1" wrap="square" lIns="18900" tIns="19050" rIns="19050" bIns="19050" anchor="t" anchorCtr="0">
            <a:noAutofit/>
          </a:bodyPr>
          <a:lstStyle/>
          <a:p>
            <a:pPr marL="0" marR="0" lvl="0" indent="0" algn="l" rtl="0">
              <a:spcAft>
                <a:spcPts val="0"/>
              </a:spcAft>
              <a:buNone/>
            </a:pPr>
            <a:r>
              <a:rPr lang="en" sz="1600" b="1" dirty="0">
                <a:solidFill>
                  <a:srgbClr val="1F426B"/>
                </a:solidFill>
                <a:latin typeface="Helvetica Neue"/>
                <a:ea typeface="Helvetica Neue"/>
                <a:cs typeface="Helvetica Neue"/>
                <a:sym typeface="Helvetica Neue"/>
              </a:rPr>
              <a:t>First year</a:t>
            </a:r>
            <a:r>
              <a:rPr lang="en" sz="1600" dirty="0">
                <a:solidFill>
                  <a:srgbClr val="1F426B"/>
                </a:solidFill>
                <a:latin typeface="Helvetica Neue"/>
                <a:ea typeface="Helvetica Neue"/>
                <a:cs typeface="Helvetica Neue"/>
                <a:sym typeface="Helvetica Neue"/>
              </a:rPr>
              <a:t> tasks:</a:t>
            </a:r>
            <a:endParaRPr sz="1600" dirty="0">
              <a:solidFill>
                <a:srgbClr val="1F426B"/>
              </a:solidFill>
              <a:latin typeface="Helvetica Neue"/>
              <a:ea typeface="Helvetica Neue"/>
              <a:cs typeface="Helvetica Neue"/>
              <a:sym typeface="Helvetica Neue"/>
            </a:endParaRPr>
          </a:p>
          <a:p>
            <a:pPr marL="177800" marR="0" lvl="0" indent="-171450" algn="l" rtl="0">
              <a:lnSpc>
                <a:spcPct val="150000"/>
              </a:lnSpc>
              <a:spcBef>
                <a:spcPts val="2000"/>
              </a:spcBef>
              <a:spcAft>
                <a:spcPts val="0"/>
              </a:spcAft>
              <a:buClr>
                <a:srgbClr val="1F426B"/>
              </a:buClr>
              <a:buSzPts val="1700"/>
              <a:buChar char="•"/>
            </a:pPr>
            <a:r>
              <a:rPr lang="en" sz="1600" b="1" dirty="0">
                <a:solidFill>
                  <a:srgbClr val="1F426B"/>
                </a:solidFill>
                <a:latin typeface="Helvetica Neue"/>
                <a:ea typeface="Helvetica Neue"/>
                <a:cs typeface="Helvetica Neue"/>
                <a:sym typeface="Helvetica Neue"/>
              </a:rPr>
              <a:t>T1.1 (</a:t>
            </a:r>
            <a:r>
              <a:rPr lang="en" sz="1600" b="1" dirty="0" err="1">
                <a:solidFill>
                  <a:srgbClr val="1F426B"/>
                </a:solidFill>
                <a:latin typeface="Helvetica Neue"/>
                <a:ea typeface="Helvetica Neue"/>
                <a:cs typeface="Helvetica Neue"/>
                <a:sym typeface="Helvetica Neue"/>
              </a:rPr>
              <a:t>UGent</a:t>
            </a:r>
            <a:r>
              <a:rPr lang="en" sz="1600" b="1" dirty="0">
                <a:solidFill>
                  <a:srgbClr val="1F426B"/>
                </a:solidFill>
                <a:latin typeface="Helvetica Neue"/>
                <a:ea typeface="Helvetica Neue"/>
                <a:cs typeface="Helvetica Neue"/>
                <a:sym typeface="Helvetica Neue"/>
              </a:rPr>
              <a:t>, </a:t>
            </a:r>
            <a:r>
              <a:rPr lang="en" sz="1600" b="1" u="sng" dirty="0">
                <a:solidFill>
                  <a:srgbClr val="1F426B"/>
                </a:solidFill>
                <a:latin typeface="Helvetica Neue"/>
                <a:ea typeface="Helvetica Neue"/>
                <a:cs typeface="Helvetica Neue"/>
                <a:sym typeface="Helvetica Neue"/>
              </a:rPr>
              <a:t>M1</a:t>
            </a:r>
            <a:r>
              <a:rPr lang="en" sz="1600" b="1" dirty="0">
                <a:solidFill>
                  <a:srgbClr val="1F426B"/>
                </a:solidFill>
                <a:latin typeface="Helvetica Neue"/>
                <a:ea typeface="Helvetica Neue"/>
                <a:cs typeface="Helvetica Neue"/>
                <a:sym typeface="Helvetica Neue"/>
              </a:rPr>
              <a:t>-24): Providing a stable, optimized, shared scientific software </a:t>
            </a:r>
            <a:br>
              <a:rPr lang="en" sz="1600" b="1" dirty="0">
                <a:solidFill>
                  <a:srgbClr val="1F426B"/>
                </a:solidFill>
                <a:latin typeface="Helvetica Neue"/>
                <a:ea typeface="Helvetica Neue"/>
                <a:cs typeface="Helvetica Neue"/>
                <a:sym typeface="Helvetica Neue"/>
              </a:rPr>
            </a:br>
            <a:r>
              <a:rPr lang="en" sz="1600" b="1" dirty="0">
                <a:solidFill>
                  <a:srgbClr val="1F426B"/>
                </a:solidFill>
                <a:latin typeface="Helvetica Neue"/>
                <a:ea typeface="Helvetica Neue"/>
                <a:cs typeface="Helvetica Neue"/>
                <a:sym typeface="Helvetica Neue"/>
              </a:rPr>
              <a:t>                                    stack with support for established system architectures</a:t>
            </a:r>
            <a:endParaRPr sz="1600" b="1" dirty="0">
              <a:solidFill>
                <a:srgbClr val="1F426B"/>
              </a:solidFill>
              <a:latin typeface="Helvetica Neue"/>
              <a:ea typeface="Helvetica Neue"/>
              <a:cs typeface="Helvetica Neue"/>
              <a:sym typeface="Helvetica Neue"/>
            </a:endParaRPr>
          </a:p>
          <a:p>
            <a:pPr marL="177800" marR="0" lvl="0" indent="-171450" algn="l" rtl="0">
              <a:lnSpc>
                <a:spcPct val="150000"/>
              </a:lnSpc>
              <a:spcBef>
                <a:spcPts val="2000"/>
              </a:spcBef>
              <a:spcAft>
                <a:spcPts val="0"/>
              </a:spcAft>
              <a:buClr>
                <a:srgbClr val="1F426B"/>
              </a:buClr>
              <a:buSzPts val="1700"/>
              <a:buFont typeface="Arial"/>
              <a:buChar char="•"/>
            </a:pPr>
            <a:r>
              <a:rPr lang="en" sz="1600" dirty="0">
                <a:solidFill>
                  <a:srgbClr val="1F426B"/>
                </a:solidFill>
                <a:latin typeface="Helvetica Neue"/>
                <a:ea typeface="Helvetica Neue"/>
                <a:cs typeface="Helvetica Neue"/>
                <a:sym typeface="Helvetica Neue"/>
              </a:rPr>
              <a:t>T1.2 (RUG, M10-30): Extending support of the shared software stack</a:t>
            </a:r>
            <a:br>
              <a:rPr lang="en" sz="1600" dirty="0">
                <a:solidFill>
                  <a:srgbClr val="1F426B"/>
                </a:solidFill>
                <a:latin typeface="Helvetica Neue"/>
                <a:ea typeface="Helvetica Neue"/>
                <a:cs typeface="Helvetica Neue"/>
                <a:sym typeface="Helvetica Neue"/>
              </a:rPr>
            </a:br>
            <a:r>
              <a:rPr lang="en" sz="1600" dirty="0">
                <a:solidFill>
                  <a:srgbClr val="1F426B"/>
                </a:solidFill>
                <a:latin typeface="Helvetica Neue"/>
                <a:ea typeface="Helvetica Neue"/>
                <a:cs typeface="Helvetica Neue"/>
                <a:sym typeface="Helvetica Neue"/>
              </a:rPr>
              <a:t>                                  to emerging system architectures</a:t>
            </a:r>
            <a:endParaRPr sz="1600" dirty="0">
              <a:solidFill>
                <a:srgbClr val="1F426B"/>
              </a:solidFill>
              <a:latin typeface="Helvetica Neue"/>
              <a:ea typeface="Helvetica Neue"/>
              <a:cs typeface="Helvetica Neue"/>
              <a:sym typeface="Helvetica Neue"/>
            </a:endParaRPr>
          </a:p>
          <a:p>
            <a:pPr marL="177800" marR="0" lvl="0" indent="-171450" algn="l" rtl="0">
              <a:lnSpc>
                <a:spcPct val="150000"/>
              </a:lnSpc>
              <a:spcBef>
                <a:spcPts val="2000"/>
              </a:spcBef>
              <a:spcAft>
                <a:spcPts val="0"/>
              </a:spcAft>
              <a:buClr>
                <a:srgbClr val="1F426B"/>
              </a:buClr>
              <a:buSzPts val="1700"/>
              <a:buChar char="•"/>
            </a:pPr>
            <a:r>
              <a:rPr lang="en" sz="1600" b="1" dirty="0">
                <a:solidFill>
                  <a:srgbClr val="1F426B"/>
                </a:solidFill>
                <a:latin typeface="Helvetica Neue"/>
                <a:ea typeface="Helvetica Neue"/>
                <a:cs typeface="Helvetica Neue"/>
                <a:sym typeface="Helvetica Neue"/>
              </a:rPr>
              <a:t>T1.3 (SURF, </a:t>
            </a:r>
            <a:r>
              <a:rPr lang="en" sz="1600" b="1" u="sng" dirty="0">
                <a:solidFill>
                  <a:srgbClr val="1F426B"/>
                </a:solidFill>
                <a:latin typeface="Helvetica Neue"/>
                <a:ea typeface="Helvetica Neue"/>
                <a:cs typeface="Helvetica Neue"/>
                <a:sym typeface="Helvetica Neue"/>
              </a:rPr>
              <a:t>M1</a:t>
            </a:r>
            <a:r>
              <a:rPr lang="en" sz="1600" b="1" dirty="0">
                <a:solidFill>
                  <a:srgbClr val="1F426B"/>
                </a:solidFill>
                <a:latin typeface="Helvetica Neue"/>
                <a:ea typeface="Helvetica Neue"/>
                <a:cs typeface="Helvetica Neue"/>
                <a:sym typeface="Helvetica Neue"/>
              </a:rPr>
              <a:t>-30): Design and creation of a software test suite</a:t>
            </a:r>
            <a:br>
              <a:rPr lang="en" sz="1600" b="1" dirty="0">
                <a:solidFill>
                  <a:srgbClr val="1F426B"/>
                </a:solidFill>
                <a:latin typeface="Helvetica Neue"/>
                <a:ea typeface="Helvetica Neue"/>
                <a:cs typeface="Helvetica Neue"/>
                <a:sym typeface="Helvetica Neue"/>
              </a:rPr>
            </a:br>
            <a:r>
              <a:rPr lang="en" sz="1600" b="1" dirty="0">
                <a:solidFill>
                  <a:srgbClr val="1F426B"/>
                </a:solidFill>
                <a:latin typeface="Helvetica Neue"/>
                <a:ea typeface="Helvetica Neue"/>
                <a:cs typeface="Helvetica Neue"/>
                <a:sym typeface="Helvetica Neue"/>
              </a:rPr>
              <a:t>                                   and facilitating CI for software developers</a:t>
            </a:r>
            <a:endParaRPr sz="1600" b="1" dirty="0">
              <a:solidFill>
                <a:srgbClr val="1F426B"/>
              </a:solidFill>
              <a:latin typeface="Helvetica Neue"/>
              <a:ea typeface="Helvetica Neue"/>
              <a:cs typeface="Helvetica Neue"/>
              <a:sym typeface="Helvetica Neue"/>
            </a:endParaRPr>
          </a:p>
          <a:p>
            <a:pPr marL="0" marR="0" lvl="0" indent="0" algn="l" rtl="0">
              <a:lnSpc>
                <a:spcPct val="200000"/>
              </a:lnSpc>
              <a:spcBef>
                <a:spcPts val="2000"/>
              </a:spcBef>
              <a:spcAft>
                <a:spcPts val="0"/>
              </a:spcAft>
              <a:buNone/>
            </a:pPr>
            <a:endParaRPr sz="1600" dirty="0">
              <a:solidFill>
                <a:srgbClr val="1F426B"/>
              </a:solidFill>
              <a:latin typeface="Helvetica Neue"/>
              <a:ea typeface="Helvetica Neue"/>
              <a:cs typeface="Helvetica Neue"/>
              <a:sym typeface="Helvetica Neue"/>
            </a:endParaRPr>
          </a:p>
        </p:txBody>
      </p:sp>
      <p:sp>
        <p:nvSpPr>
          <p:cNvPr id="167" name="Google Shape;167;p37"/>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1F426B"/>
                </a:solidFill>
              </a:rPr>
              <a:t>WP1: Stabilize and extend EESSI</a:t>
            </a:r>
            <a:endParaRPr sz="3000">
              <a:solidFill>
                <a:srgbClr val="1F426B"/>
              </a:solidFill>
            </a:endParaRPr>
          </a:p>
        </p:txBody>
      </p:sp>
      <p:pic>
        <p:nvPicPr>
          <p:cNvPr id="168" name="Google Shape;168;p37"/>
          <p:cNvPicPr preferRelativeResize="0"/>
          <p:nvPr/>
        </p:nvPicPr>
        <p:blipFill rotWithShape="1">
          <a:blip r:embed="rId3">
            <a:alphaModFix/>
          </a:blip>
          <a:srcRect/>
          <a:stretch/>
        </p:blipFill>
        <p:spPr>
          <a:xfrm>
            <a:off x="6950171" y="120659"/>
            <a:ext cx="2033242" cy="648775"/>
          </a:xfrm>
          <a:prstGeom prst="rect">
            <a:avLst/>
          </a:prstGeom>
          <a:noFill/>
          <a:ln>
            <a:noFill/>
          </a:ln>
        </p:spPr>
      </p:pic>
      <p:sp>
        <p:nvSpPr>
          <p:cNvPr id="169" name="Google Shape;169;p37"/>
          <p:cNvSpPr txBox="1">
            <a:spLocks noGrp="1"/>
          </p:cNvSpPr>
          <p:nvPr>
            <p:ph type="sldNum" idx="12"/>
          </p:nvPr>
        </p:nvSpPr>
        <p:spPr>
          <a:xfrm>
            <a:off x="8773224" y="4770714"/>
            <a:ext cx="1293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6</a:t>
            </a:fld>
            <a:endParaRPr sz="1300">
              <a:solidFill>
                <a:srgbClr val="1F426B"/>
              </a:solidFill>
            </a:endParaRPr>
          </a:p>
        </p:txBody>
      </p:sp>
      <p:sp>
        <p:nvSpPr>
          <p:cNvPr id="170" name="Google Shape;170;p37"/>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171" name="Google Shape;171;p37"/>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p:nvPr/>
        </p:nvSpPr>
        <p:spPr>
          <a:xfrm>
            <a:off x="376350" y="871713"/>
            <a:ext cx="8472000" cy="3778200"/>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2000"/>
              </a:spcBef>
              <a:spcAft>
                <a:spcPts val="0"/>
              </a:spcAft>
              <a:buNone/>
            </a:pPr>
            <a:r>
              <a:rPr lang="en" sz="1900" b="1">
                <a:solidFill>
                  <a:srgbClr val="1F426B"/>
                </a:solidFill>
                <a:latin typeface="Helvetica Neue"/>
                <a:ea typeface="Helvetica Neue"/>
                <a:cs typeface="Helvetica Neue"/>
                <a:sym typeface="Helvetica Neue"/>
              </a:rPr>
              <a:t>First year</a:t>
            </a:r>
            <a:r>
              <a:rPr lang="en" sz="1900">
                <a:solidFill>
                  <a:srgbClr val="1F426B"/>
                </a:solidFill>
                <a:latin typeface="Helvetica Neue"/>
                <a:ea typeface="Helvetica Neue"/>
                <a:cs typeface="Helvetica Neue"/>
                <a:sym typeface="Helvetica Neue"/>
              </a:rPr>
              <a:t> deliverables/milestones:</a:t>
            </a:r>
            <a:endParaRPr sz="1900">
              <a:solidFill>
                <a:srgbClr val="1F426B"/>
              </a:solidFill>
              <a:latin typeface="Helvetica Neue"/>
              <a:ea typeface="Helvetica Neue"/>
              <a:cs typeface="Helvetica Neue"/>
              <a:sym typeface="Helvetica Neue"/>
            </a:endParaRPr>
          </a:p>
          <a:p>
            <a:pPr marL="177800" marR="0" lvl="0" indent="-177800" algn="l" rtl="0">
              <a:lnSpc>
                <a:spcPct val="150000"/>
              </a:lnSpc>
              <a:spcBef>
                <a:spcPts val="2000"/>
              </a:spcBef>
              <a:spcAft>
                <a:spcPts val="0"/>
              </a:spcAft>
              <a:buClr>
                <a:srgbClr val="1F426B"/>
              </a:buClr>
              <a:buSzPts val="1800"/>
              <a:buChar char="•"/>
            </a:pPr>
            <a:r>
              <a:rPr lang="en" sz="1800" b="1">
                <a:solidFill>
                  <a:srgbClr val="1F426B"/>
                </a:solidFill>
                <a:latin typeface="Helvetica Neue"/>
                <a:ea typeface="Helvetica Neue"/>
                <a:cs typeface="Helvetica Neue"/>
                <a:sym typeface="Helvetica Neue"/>
              </a:rPr>
              <a:t>D1.1 (</a:t>
            </a:r>
            <a:r>
              <a:rPr lang="en" sz="1800" b="1" u="sng">
                <a:solidFill>
                  <a:srgbClr val="1F426B"/>
                </a:solidFill>
                <a:latin typeface="Helvetica Neue"/>
                <a:ea typeface="Helvetica Neue"/>
                <a:cs typeface="Helvetica Neue"/>
                <a:sym typeface="Helvetica Neue"/>
              </a:rPr>
              <a:t>M12</a:t>
            </a:r>
            <a:r>
              <a:rPr lang="en" sz="1800" b="1">
                <a:solidFill>
                  <a:srgbClr val="1F426B"/>
                </a:solidFill>
                <a:latin typeface="Helvetica Neue"/>
                <a:ea typeface="Helvetica Neue"/>
                <a:cs typeface="Helvetica Neue"/>
                <a:sym typeface="Helvetica Neue"/>
              </a:rPr>
              <a:t>, RUG): Report on shared software stack prototype (T1.1, T1.2)</a:t>
            </a:r>
            <a:endParaRPr sz="1800" b="1">
              <a:solidFill>
                <a:srgbClr val="1F426B"/>
              </a:solidFill>
              <a:latin typeface="Helvetica Neue"/>
              <a:ea typeface="Helvetica Neue"/>
              <a:cs typeface="Helvetica Neue"/>
              <a:sym typeface="Helvetica Neue"/>
            </a:endParaRPr>
          </a:p>
          <a:p>
            <a:pPr marL="177800" marR="0" lvl="0" indent="-177800" algn="l" rtl="0">
              <a:lnSpc>
                <a:spcPct val="150000"/>
              </a:lnSpc>
              <a:spcBef>
                <a:spcPts val="2000"/>
              </a:spcBef>
              <a:spcAft>
                <a:spcPts val="0"/>
              </a:spcAft>
              <a:buClr>
                <a:srgbClr val="1F426B"/>
              </a:buClr>
              <a:buSzPts val="1800"/>
              <a:buChar char="•"/>
            </a:pPr>
            <a:r>
              <a:rPr lang="en" sz="1800" b="1">
                <a:solidFill>
                  <a:srgbClr val="1F426B"/>
                </a:solidFill>
                <a:latin typeface="Helvetica Neue"/>
                <a:ea typeface="Helvetica Neue"/>
                <a:cs typeface="Helvetica Neue"/>
                <a:sym typeface="Helvetica Neue"/>
              </a:rPr>
              <a:t>D1.2 (</a:t>
            </a:r>
            <a:r>
              <a:rPr lang="en" sz="1800" b="1" u="sng">
                <a:solidFill>
                  <a:srgbClr val="1F426B"/>
                </a:solidFill>
                <a:latin typeface="Helvetica Neue"/>
                <a:ea typeface="Helvetica Neue"/>
                <a:cs typeface="Helvetica Neue"/>
                <a:sym typeface="Helvetica Neue"/>
              </a:rPr>
              <a:t>M12</a:t>
            </a:r>
            <a:r>
              <a:rPr lang="en" sz="1800" b="1">
                <a:solidFill>
                  <a:srgbClr val="1F426B"/>
                </a:solidFill>
                <a:latin typeface="Helvetica Neue"/>
                <a:ea typeface="Helvetica Neue"/>
                <a:cs typeface="Helvetica Neue"/>
                <a:sym typeface="Helvetica Neue"/>
              </a:rPr>
              <a:t>, SURF): Plan for the design of a portable test suite (T1.3)</a:t>
            </a:r>
            <a:endParaRPr sz="1800" b="1">
              <a:solidFill>
                <a:srgbClr val="1F426B"/>
              </a:solidFill>
              <a:latin typeface="Helvetica Neue"/>
              <a:ea typeface="Helvetica Neue"/>
              <a:cs typeface="Helvetica Neue"/>
              <a:sym typeface="Helvetica Neue"/>
            </a:endParaRPr>
          </a:p>
          <a:p>
            <a:pPr marL="177800" marR="0" lvl="0" indent="-177800" algn="l" rtl="0">
              <a:lnSpc>
                <a:spcPct val="150000"/>
              </a:lnSpc>
              <a:spcBef>
                <a:spcPts val="2000"/>
              </a:spcBef>
              <a:spcAft>
                <a:spcPts val="0"/>
              </a:spcAft>
              <a:buClr>
                <a:srgbClr val="1F426B"/>
              </a:buClr>
              <a:buSzPts val="1800"/>
              <a:buChar char="•"/>
            </a:pPr>
            <a:r>
              <a:rPr lang="en" sz="1800" b="1">
                <a:solidFill>
                  <a:srgbClr val="1F426B"/>
                </a:solidFill>
                <a:latin typeface="Helvetica Neue"/>
                <a:ea typeface="Helvetica Neue"/>
                <a:cs typeface="Helvetica Neue"/>
                <a:sym typeface="Helvetica Neue"/>
              </a:rPr>
              <a:t>MS 2 (</a:t>
            </a:r>
            <a:r>
              <a:rPr lang="en" sz="1800" b="1" u="sng">
                <a:solidFill>
                  <a:srgbClr val="1F426B"/>
                </a:solidFill>
                <a:latin typeface="Helvetica Neue"/>
                <a:ea typeface="Helvetica Neue"/>
                <a:cs typeface="Helvetica Neue"/>
                <a:sym typeface="Helvetica Neue"/>
              </a:rPr>
              <a:t>M12</a:t>
            </a:r>
            <a:r>
              <a:rPr lang="en" sz="1800" b="1">
                <a:solidFill>
                  <a:srgbClr val="1F426B"/>
                </a:solidFill>
                <a:latin typeface="Helvetica Neue"/>
                <a:ea typeface="Helvetica Neue"/>
                <a:cs typeface="Helvetica Neue"/>
                <a:sym typeface="Helvetica Neue"/>
              </a:rPr>
              <a:t>, SURF): Shared software stack support for at least 1 accelerator</a:t>
            </a:r>
            <a:br>
              <a:rPr lang="en" sz="1800" b="1">
                <a:solidFill>
                  <a:srgbClr val="1F426B"/>
                </a:solidFill>
                <a:latin typeface="Helvetica Neue"/>
                <a:ea typeface="Helvetica Neue"/>
                <a:cs typeface="Helvetica Neue"/>
                <a:sym typeface="Helvetica Neue"/>
              </a:rPr>
            </a:br>
            <a:r>
              <a:rPr lang="en" sz="1800" b="1">
                <a:solidFill>
                  <a:srgbClr val="1F426B"/>
                </a:solidFill>
                <a:latin typeface="Helvetica Neue"/>
                <a:ea typeface="Helvetica Neue"/>
                <a:cs typeface="Helvetica Neue"/>
                <a:sym typeface="Helvetica Neue"/>
              </a:rPr>
              <a:t>                                (WP1 through WP5)</a:t>
            </a:r>
            <a:endParaRPr sz="1800" b="1">
              <a:solidFill>
                <a:srgbClr val="1F426B"/>
              </a:solidFill>
              <a:latin typeface="Helvetica Neue"/>
              <a:ea typeface="Helvetica Neue"/>
              <a:cs typeface="Helvetica Neue"/>
              <a:sym typeface="Helvetica Neue"/>
            </a:endParaRPr>
          </a:p>
          <a:p>
            <a:pPr marL="0" marR="0" lvl="0" indent="0" algn="l" rtl="0">
              <a:lnSpc>
                <a:spcPct val="200000"/>
              </a:lnSpc>
              <a:spcBef>
                <a:spcPts val="2000"/>
              </a:spcBef>
              <a:spcAft>
                <a:spcPts val="0"/>
              </a:spcAft>
              <a:buNone/>
            </a:pPr>
            <a:endParaRPr sz="1800">
              <a:solidFill>
                <a:srgbClr val="1F426B"/>
              </a:solidFill>
              <a:latin typeface="Helvetica Neue"/>
              <a:ea typeface="Helvetica Neue"/>
              <a:cs typeface="Helvetica Neue"/>
              <a:sym typeface="Helvetica Neue"/>
            </a:endParaRPr>
          </a:p>
        </p:txBody>
      </p:sp>
      <p:sp>
        <p:nvSpPr>
          <p:cNvPr id="177" name="Google Shape;177;p38"/>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1F426B"/>
                </a:solidFill>
              </a:rPr>
              <a:t>WP1: Stabilize and extend EESSI</a:t>
            </a:r>
            <a:endParaRPr sz="3000">
              <a:solidFill>
                <a:srgbClr val="1F426B"/>
              </a:solidFill>
            </a:endParaRPr>
          </a:p>
        </p:txBody>
      </p:sp>
      <p:pic>
        <p:nvPicPr>
          <p:cNvPr id="178" name="Google Shape;178;p38"/>
          <p:cNvPicPr preferRelativeResize="0"/>
          <p:nvPr/>
        </p:nvPicPr>
        <p:blipFill rotWithShape="1">
          <a:blip r:embed="rId3">
            <a:alphaModFix/>
          </a:blip>
          <a:srcRect/>
          <a:stretch/>
        </p:blipFill>
        <p:spPr>
          <a:xfrm>
            <a:off x="6950171" y="120659"/>
            <a:ext cx="2033242" cy="648775"/>
          </a:xfrm>
          <a:prstGeom prst="rect">
            <a:avLst/>
          </a:prstGeom>
          <a:noFill/>
          <a:ln>
            <a:noFill/>
          </a:ln>
        </p:spPr>
      </p:pic>
      <p:sp>
        <p:nvSpPr>
          <p:cNvPr id="179" name="Google Shape;179;p38"/>
          <p:cNvSpPr txBox="1">
            <a:spLocks noGrp="1"/>
          </p:cNvSpPr>
          <p:nvPr>
            <p:ph type="sldNum" idx="12"/>
          </p:nvPr>
        </p:nvSpPr>
        <p:spPr>
          <a:xfrm>
            <a:off x="8773224" y="4770714"/>
            <a:ext cx="1293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7</a:t>
            </a:fld>
            <a:endParaRPr sz="1300">
              <a:solidFill>
                <a:srgbClr val="1F426B"/>
              </a:solidFill>
            </a:endParaRPr>
          </a:p>
        </p:txBody>
      </p:sp>
      <p:sp>
        <p:nvSpPr>
          <p:cNvPr id="180" name="Google Shape;180;p38"/>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181" name="Google Shape;181;p38"/>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p:nvPr/>
        </p:nvSpPr>
        <p:spPr>
          <a:xfrm>
            <a:off x="486032" y="831547"/>
            <a:ext cx="8362322" cy="3642482"/>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0"/>
              </a:spcBef>
              <a:spcAft>
                <a:spcPts val="1000"/>
              </a:spcAft>
              <a:buNone/>
            </a:pPr>
            <a:r>
              <a:rPr lang="en" sz="1700" b="1" dirty="0">
                <a:solidFill>
                  <a:srgbClr val="1F426B"/>
                </a:solidFill>
                <a:latin typeface="Helvetica Neue"/>
                <a:ea typeface="Helvetica Neue"/>
                <a:cs typeface="Helvetica Neue"/>
                <a:sym typeface="Helvetica Neue"/>
              </a:rPr>
              <a:t>Summary: Making EESSI ready for production use</a:t>
            </a:r>
            <a:endParaRPr sz="1700" dirty="0">
              <a:solidFill>
                <a:srgbClr val="1F426B"/>
              </a:solidFill>
              <a:latin typeface="Helvetica Neue"/>
              <a:ea typeface="Helvetica Neue"/>
              <a:cs typeface="Helvetica Neue"/>
              <a:sym typeface="Helvetica Neue"/>
            </a:endParaRPr>
          </a:p>
          <a:p>
            <a:pPr marL="635000" marR="0" lvl="0" indent="-177800" algn="l" rtl="0">
              <a:lnSpc>
                <a:spcPct val="170000"/>
              </a:lnSpc>
              <a:spcBef>
                <a:spcPts val="0"/>
              </a:spcBef>
              <a:spcAft>
                <a:spcPts val="0"/>
              </a:spcAft>
              <a:buClr>
                <a:srgbClr val="1F426B"/>
              </a:buClr>
              <a:buSzPts val="1800"/>
              <a:buChar char="•"/>
            </a:pPr>
            <a:r>
              <a:rPr lang="en" sz="1600" dirty="0">
                <a:solidFill>
                  <a:srgbClr val="1F426B"/>
                </a:solidFill>
                <a:latin typeface="Helvetica Neue"/>
                <a:ea typeface="Helvetica Neue"/>
                <a:cs typeface="Helvetica Neue"/>
                <a:sym typeface="Helvetica Neue"/>
              </a:rPr>
              <a:t>Set up </a:t>
            </a:r>
            <a:r>
              <a:rPr lang="en" sz="1600" dirty="0" err="1">
                <a:solidFill>
                  <a:srgbClr val="1F426B"/>
                </a:solidFill>
                <a:latin typeface="Helvetica Neue"/>
                <a:ea typeface="Helvetica Neue"/>
                <a:cs typeface="Helvetica Neue"/>
                <a:sym typeface="Helvetica Neue"/>
              </a:rPr>
              <a:t>CernVM</a:t>
            </a:r>
            <a:r>
              <a:rPr lang="en" sz="1600" dirty="0">
                <a:solidFill>
                  <a:srgbClr val="1F426B"/>
                </a:solidFill>
                <a:latin typeface="Helvetica Neue"/>
                <a:ea typeface="Helvetica Neue"/>
                <a:cs typeface="Helvetica Neue"/>
                <a:sym typeface="Helvetica Neue"/>
              </a:rPr>
              <a:t>-FS infrastructure (ongoing)  [</a:t>
            </a:r>
            <a:r>
              <a:rPr lang="en" sz="1600" u="sng" dirty="0">
                <a:solidFill>
                  <a:srgbClr val="50B0A8"/>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#12</a:t>
            </a:r>
            <a:r>
              <a:rPr lang="en" sz="1600" dirty="0">
                <a:solidFill>
                  <a:srgbClr val="1F426B"/>
                </a:solidFill>
                <a:latin typeface="Helvetica Neue"/>
                <a:ea typeface="Helvetica Neue"/>
                <a:cs typeface="Helvetica Neue"/>
                <a:sym typeface="Helvetica Neue"/>
              </a:rPr>
              <a:t>, </a:t>
            </a:r>
            <a:r>
              <a:rPr lang="en" sz="1600" u="sng" dirty="0">
                <a:solidFill>
                  <a:srgbClr val="50B0A8"/>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#14</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7800" algn="l" rtl="0">
              <a:lnSpc>
                <a:spcPct val="170000"/>
              </a:lnSpc>
              <a:spcBef>
                <a:spcPts val="0"/>
              </a:spcBef>
              <a:spcAft>
                <a:spcPts val="0"/>
              </a:spcAft>
              <a:buClr>
                <a:srgbClr val="1F426B"/>
              </a:buClr>
              <a:buSzPts val="1800"/>
              <a:buChar char="•"/>
            </a:pPr>
            <a:r>
              <a:rPr lang="en" sz="1600" dirty="0">
                <a:solidFill>
                  <a:srgbClr val="1F426B"/>
                </a:solidFill>
                <a:latin typeface="Helvetica Neue"/>
                <a:ea typeface="Helvetica Neue"/>
                <a:cs typeface="Helvetica Neue"/>
                <a:sym typeface="Helvetica Neue"/>
              </a:rPr>
              <a:t>NVIDIA GPU support (ongoing) [</a:t>
            </a:r>
            <a:r>
              <a:rPr lang="en" sz="1600" u="sng" dirty="0">
                <a:solidFill>
                  <a:srgbClr val="50B0A8"/>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#1</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7800" algn="l" rtl="0">
              <a:lnSpc>
                <a:spcPct val="170000"/>
              </a:lnSpc>
              <a:spcBef>
                <a:spcPts val="0"/>
              </a:spcBef>
              <a:spcAft>
                <a:spcPts val="0"/>
              </a:spcAft>
              <a:buClr>
                <a:srgbClr val="1F426B"/>
              </a:buClr>
              <a:buSzPts val="1800"/>
              <a:buChar char="•"/>
            </a:pPr>
            <a:r>
              <a:rPr lang="en" sz="1600" dirty="0">
                <a:solidFill>
                  <a:srgbClr val="1F426B"/>
                </a:solidFill>
                <a:latin typeface="Helvetica Neue"/>
                <a:ea typeface="Helvetica Neue"/>
                <a:cs typeface="Helvetica Neue"/>
                <a:sym typeface="Helvetica Neue"/>
              </a:rPr>
              <a:t>Formalize &amp; implement policy for updates (to start, currently manual) [</a:t>
            </a:r>
            <a:r>
              <a:rPr lang="en" sz="1600" u="sng" dirty="0">
                <a:solidFill>
                  <a:srgbClr val="50B0A8"/>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#15</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7800" algn="l" rtl="0">
              <a:lnSpc>
                <a:spcPct val="170000"/>
              </a:lnSpc>
              <a:spcBef>
                <a:spcPts val="0"/>
              </a:spcBef>
              <a:spcAft>
                <a:spcPts val="0"/>
              </a:spcAft>
              <a:buClr>
                <a:srgbClr val="1F426B"/>
              </a:buClr>
              <a:buSzPts val="1800"/>
              <a:buChar char="•"/>
            </a:pPr>
            <a:r>
              <a:rPr lang="en" sz="1600" dirty="0">
                <a:solidFill>
                  <a:srgbClr val="1F426B"/>
                </a:solidFill>
                <a:latin typeface="Helvetica Neue"/>
                <a:ea typeface="Helvetica Neue"/>
                <a:cs typeface="Helvetica Neue"/>
                <a:sym typeface="Helvetica Neue"/>
              </a:rPr>
              <a:t>Determine initial list of software (for Milestone 2) (to start) [</a:t>
            </a:r>
            <a:r>
              <a:rPr lang="en" sz="1600" u="sng" dirty="0">
                <a:solidFill>
                  <a:srgbClr val="50B0A8"/>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#4</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7800" algn="l" rtl="0">
              <a:lnSpc>
                <a:spcPct val="170000"/>
              </a:lnSpc>
              <a:spcBef>
                <a:spcPts val="0"/>
              </a:spcBef>
              <a:spcAft>
                <a:spcPts val="0"/>
              </a:spcAft>
              <a:buClr>
                <a:srgbClr val="1F426B"/>
              </a:buClr>
              <a:buSzPts val="1800"/>
              <a:buChar char="•"/>
            </a:pPr>
            <a:r>
              <a:rPr lang="en" sz="1600" dirty="0">
                <a:solidFill>
                  <a:srgbClr val="1F426B"/>
                </a:solidFill>
                <a:latin typeface="Helvetica Neue"/>
                <a:ea typeface="Helvetica Neue"/>
                <a:cs typeface="Helvetica Neue"/>
                <a:sym typeface="Helvetica Neue"/>
              </a:rPr>
              <a:t>Determine list of architecture support (for Milestone 2) (to start) [</a:t>
            </a:r>
            <a:r>
              <a:rPr lang="en" sz="1600" u="sng" dirty="0">
                <a:solidFill>
                  <a:srgbClr val="50B0A8"/>
                </a:solidFill>
                <a:latin typeface="Helvetica Neue"/>
                <a:ea typeface="Helvetica Neue"/>
                <a:cs typeface="Helvetica Neue"/>
                <a:sym typeface="Helvetica Neue"/>
                <a:hlinkClick r:id="rId8">
                  <a:extLst>
                    <a:ext uri="{A12FA001-AC4F-418D-AE19-62706E023703}">
                      <ahyp:hlinkClr xmlns:ahyp="http://schemas.microsoft.com/office/drawing/2018/hyperlinkcolor" val="tx"/>
                    </a:ext>
                  </a:extLst>
                </a:hlinkClick>
              </a:rPr>
              <a:t>#2</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7800" algn="l" rtl="0">
              <a:lnSpc>
                <a:spcPct val="170000"/>
              </a:lnSpc>
              <a:spcBef>
                <a:spcPts val="0"/>
              </a:spcBef>
              <a:spcAft>
                <a:spcPts val="0"/>
              </a:spcAft>
              <a:buClr>
                <a:srgbClr val="1F426B"/>
              </a:buClr>
              <a:buSzPts val="1800"/>
              <a:buChar char="•"/>
            </a:pPr>
            <a:r>
              <a:rPr lang="en" sz="1600" dirty="0">
                <a:solidFill>
                  <a:srgbClr val="1F426B"/>
                </a:solidFill>
                <a:latin typeface="Helvetica Neue"/>
                <a:ea typeface="Helvetica Neue"/>
                <a:cs typeface="Helvetica Neue"/>
                <a:sym typeface="Helvetica Neue"/>
              </a:rPr>
              <a:t>Build software for initial list &amp; architectures (to start) [</a:t>
            </a:r>
            <a:r>
              <a:rPr lang="en" sz="1600" u="sng" dirty="0">
                <a:solidFill>
                  <a:srgbClr val="50B0A8"/>
                </a:solidFill>
                <a:latin typeface="Helvetica Neue"/>
                <a:ea typeface="Helvetica Neue"/>
                <a:cs typeface="Helvetica Neue"/>
                <a:sym typeface="Helvetica Neue"/>
                <a:hlinkClick r:id="rId9">
                  <a:extLst>
                    <a:ext uri="{A12FA001-AC4F-418D-AE19-62706E023703}">
                      <ahyp:hlinkClr xmlns:ahyp="http://schemas.microsoft.com/office/drawing/2018/hyperlinkcolor" val="tx"/>
                    </a:ext>
                  </a:extLst>
                </a:hlinkClick>
              </a:rPr>
              <a:t>#3</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a:p>
            <a:pPr marL="635000" marR="0" lvl="0" indent="-177800" algn="l" rtl="0">
              <a:lnSpc>
                <a:spcPct val="170000"/>
              </a:lnSpc>
              <a:spcBef>
                <a:spcPts val="0"/>
              </a:spcBef>
              <a:spcAft>
                <a:spcPts val="0"/>
              </a:spcAft>
              <a:buClr>
                <a:srgbClr val="1F426B"/>
              </a:buClr>
              <a:buSzPts val="1800"/>
              <a:buChar char="•"/>
            </a:pPr>
            <a:r>
              <a:rPr lang="en" sz="1600" dirty="0">
                <a:solidFill>
                  <a:srgbClr val="1F426B"/>
                </a:solidFill>
                <a:latin typeface="Helvetica Neue"/>
                <a:ea typeface="Helvetica Neue"/>
                <a:cs typeface="Helvetica Neue"/>
                <a:sym typeface="Helvetica Neue"/>
              </a:rPr>
              <a:t>Performance evaluation of software (to start) [</a:t>
            </a:r>
            <a:r>
              <a:rPr lang="en" sz="1600" u="sng" dirty="0">
                <a:solidFill>
                  <a:srgbClr val="50B0A8"/>
                </a:solidFill>
                <a:latin typeface="Helvetica Neue"/>
                <a:ea typeface="Helvetica Neue"/>
                <a:cs typeface="Helvetica Neue"/>
                <a:sym typeface="Helvetica Neue"/>
                <a:hlinkClick r:id="rId10">
                  <a:extLst>
                    <a:ext uri="{A12FA001-AC4F-418D-AE19-62706E023703}">
                      <ahyp:hlinkClr xmlns:ahyp="http://schemas.microsoft.com/office/drawing/2018/hyperlinkcolor" val="tx"/>
                    </a:ext>
                  </a:extLst>
                </a:hlinkClick>
              </a:rPr>
              <a:t>#7</a:t>
            </a:r>
            <a:r>
              <a:rPr lang="en" sz="1600" dirty="0">
                <a:solidFill>
                  <a:srgbClr val="1F426B"/>
                </a:solidFill>
                <a:latin typeface="Helvetica Neue"/>
                <a:ea typeface="Helvetica Neue"/>
                <a:cs typeface="Helvetica Neue"/>
                <a:sym typeface="Helvetica Neue"/>
              </a:rPr>
              <a:t>]</a:t>
            </a:r>
            <a:endParaRPr sz="1600" dirty="0">
              <a:solidFill>
                <a:srgbClr val="1F426B"/>
              </a:solidFill>
              <a:latin typeface="Helvetica Neue"/>
              <a:ea typeface="Helvetica Neue"/>
              <a:cs typeface="Helvetica Neue"/>
              <a:sym typeface="Helvetica Neue"/>
            </a:endParaRPr>
          </a:p>
        </p:txBody>
      </p:sp>
      <p:sp>
        <p:nvSpPr>
          <p:cNvPr id="187" name="Google Shape;187;p39"/>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1F426B"/>
                </a:solidFill>
              </a:rPr>
              <a:t>T1.1 Goals + status </a:t>
            </a:r>
            <a:r>
              <a:rPr lang="en" sz="2400">
                <a:solidFill>
                  <a:srgbClr val="1F426B"/>
                </a:solidFill>
              </a:rPr>
              <a:t>(</a:t>
            </a:r>
            <a:r>
              <a:rPr lang="en" sz="2400" u="sng">
                <a:solidFill>
                  <a:srgbClr val="1F426B"/>
                </a:solidFill>
              </a:rPr>
              <a:t>M1</a:t>
            </a:r>
            <a:r>
              <a:rPr lang="en" sz="2400">
                <a:solidFill>
                  <a:srgbClr val="1F426B"/>
                </a:solidFill>
              </a:rPr>
              <a:t>-M24)</a:t>
            </a:r>
            <a:endParaRPr sz="2400">
              <a:solidFill>
                <a:srgbClr val="1F426B"/>
              </a:solidFill>
            </a:endParaRPr>
          </a:p>
        </p:txBody>
      </p:sp>
      <p:pic>
        <p:nvPicPr>
          <p:cNvPr id="188" name="Google Shape;188;p39"/>
          <p:cNvPicPr preferRelativeResize="0"/>
          <p:nvPr/>
        </p:nvPicPr>
        <p:blipFill rotWithShape="1">
          <a:blip r:embed="rId11">
            <a:alphaModFix/>
          </a:blip>
          <a:srcRect/>
          <a:stretch/>
        </p:blipFill>
        <p:spPr>
          <a:xfrm>
            <a:off x="6950171" y="120659"/>
            <a:ext cx="2033242" cy="648775"/>
          </a:xfrm>
          <a:prstGeom prst="rect">
            <a:avLst/>
          </a:prstGeom>
          <a:noFill/>
          <a:ln>
            <a:noFill/>
          </a:ln>
        </p:spPr>
      </p:pic>
      <p:sp>
        <p:nvSpPr>
          <p:cNvPr id="189" name="Google Shape;189;p39"/>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190" name="Google Shape;190;p39"/>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
        <p:nvSpPr>
          <p:cNvPr id="191" name="Google Shape;191;p39"/>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8</a:t>
            </a:fld>
            <a:endParaRPr sz="1300">
              <a:solidFill>
                <a:srgbClr val="1F426B"/>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p:nvPr/>
        </p:nvSpPr>
        <p:spPr>
          <a:xfrm>
            <a:off x="486032" y="831547"/>
            <a:ext cx="8362322" cy="3818400"/>
          </a:xfrm>
          <a:prstGeom prst="rect">
            <a:avLst/>
          </a:prstGeom>
          <a:noFill/>
          <a:ln>
            <a:noFill/>
          </a:ln>
        </p:spPr>
        <p:txBody>
          <a:bodyPr spcFirstLastPara="1" wrap="square" lIns="18900" tIns="19050" rIns="19050" bIns="19050" anchor="t" anchorCtr="0">
            <a:noAutofit/>
          </a:bodyPr>
          <a:lstStyle/>
          <a:p>
            <a:pPr marL="0" marR="0" lvl="0" indent="0" algn="l" rtl="0">
              <a:lnSpc>
                <a:spcPct val="150000"/>
              </a:lnSpc>
              <a:spcBef>
                <a:spcPts val="0"/>
              </a:spcBef>
              <a:spcAft>
                <a:spcPts val="1000"/>
              </a:spcAft>
              <a:buNone/>
            </a:pPr>
            <a:r>
              <a:rPr lang="en-GB" sz="1700" b="1" dirty="0">
                <a:solidFill>
                  <a:srgbClr val="1F426B"/>
                </a:solidFill>
                <a:latin typeface="Helvetica Neue"/>
                <a:ea typeface="Helvetica Neue"/>
                <a:cs typeface="Helvetica Neue"/>
                <a:sym typeface="Helvetica Neue"/>
              </a:rPr>
              <a:t>Summary: Extending support in EESSI for emerging system architectures</a:t>
            </a:r>
          </a:p>
          <a:p>
            <a:pPr marL="635000" marR="0" lvl="0" indent="-177800" rtl="0">
              <a:lnSpc>
                <a:spcPct val="170000"/>
              </a:lnSpc>
              <a:spcBef>
                <a:spcPts val="0"/>
              </a:spcBef>
              <a:spcAft>
                <a:spcPts val="0"/>
              </a:spcAft>
              <a:buClr>
                <a:srgbClr val="1F426B"/>
              </a:buClr>
              <a:buSzPts val="1800"/>
              <a:buChar char="•"/>
            </a:pPr>
            <a:r>
              <a:rPr lang="en-GB" sz="1600" dirty="0">
                <a:solidFill>
                  <a:srgbClr val="1F426B"/>
                </a:solidFill>
                <a:latin typeface="Helvetica Neue"/>
                <a:ea typeface="Helvetica Neue"/>
                <a:cs typeface="Helvetica Neue"/>
                <a:sym typeface="Helvetica Neue"/>
              </a:rPr>
              <a:t>ARM CPU support (ongoing) [</a:t>
            </a:r>
            <a:r>
              <a:rPr lang="en-GB" sz="1600" u="sng" dirty="0">
                <a:solidFill>
                  <a:srgbClr val="50B0A8"/>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#32</a:t>
            </a:r>
            <a:r>
              <a:rPr lang="en-GB" sz="1600" dirty="0">
                <a:solidFill>
                  <a:srgbClr val="1F426B"/>
                </a:solidFill>
                <a:latin typeface="Helvetica Neue"/>
                <a:ea typeface="Helvetica Neue"/>
                <a:cs typeface="Helvetica Neue"/>
                <a:sym typeface="Helvetica Neue"/>
              </a:rPr>
              <a:t>]</a:t>
            </a:r>
            <a:endParaRPr lang="en-BE" sz="1600" dirty="0">
              <a:solidFill>
                <a:srgbClr val="1F426B"/>
              </a:solidFill>
              <a:latin typeface="Helvetica Neue"/>
              <a:ea typeface="Helvetica Neue"/>
              <a:cs typeface="Helvetica Neue"/>
              <a:sym typeface="Helvetica Neue"/>
            </a:endParaRPr>
          </a:p>
          <a:p>
            <a:pPr marL="635000" indent="-177800">
              <a:lnSpc>
                <a:spcPct val="170000"/>
              </a:lnSpc>
              <a:buClr>
                <a:srgbClr val="1F426B"/>
              </a:buClr>
              <a:buSzPts val="1800"/>
              <a:buFont typeface="Arial"/>
              <a:buChar char="•"/>
            </a:pPr>
            <a:r>
              <a:rPr lang="en-GB" sz="1600" dirty="0">
                <a:solidFill>
                  <a:srgbClr val="1F426B"/>
                </a:solidFill>
                <a:latin typeface="Helvetica Neue"/>
                <a:ea typeface="Helvetica Neue"/>
                <a:cs typeface="Helvetica Neue"/>
                <a:sym typeface="Helvetica Neue"/>
              </a:rPr>
              <a:t>AMD GPU support (to start) [</a:t>
            </a:r>
            <a:r>
              <a:rPr lang="en-GB" sz="1600" u="sng" dirty="0">
                <a:solidFill>
                  <a:srgbClr val="50B0A8"/>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#31</a:t>
            </a:r>
            <a:r>
              <a:rPr lang="en-GB" sz="1600" dirty="0">
                <a:solidFill>
                  <a:srgbClr val="1F426B"/>
                </a:solidFill>
                <a:latin typeface="Helvetica Neue"/>
                <a:ea typeface="Helvetica Neue"/>
                <a:cs typeface="Helvetica Neue"/>
                <a:sym typeface="Helvetica Neue"/>
              </a:rPr>
              <a:t>]</a:t>
            </a:r>
          </a:p>
          <a:p>
            <a:pPr marL="635000" indent="-177800">
              <a:lnSpc>
                <a:spcPct val="170000"/>
              </a:lnSpc>
              <a:buClr>
                <a:srgbClr val="1F426B"/>
              </a:buClr>
              <a:buSzPts val="1800"/>
              <a:buFont typeface="Arial"/>
              <a:buChar char="•"/>
            </a:pPr>
            <a:r>
              <a:rPr lang="en-GB" sz="1600" dirty="0">
                <a:solidFill>
                  <a:srgbClr val="1F426B"/>
                </a:solidFill>
                <a:latin typeface="Helvetica Neue"/>
                <a:ea typeface="Helvetica Neue"/>
                <a:cs typeface="Helvetica Neue"/>
                <a:sym typeface="Helvetica Neue"/>
              </a:rPr>
              <a:t>Intel GPU support (?) (</a:t>
            </a:r>
            <a:r>
              <a:rPr lang="en-GB" sz="1600" dirty="0" err="1">
                <a:solidFill>
                  <a:srgbClr val="1F426B"/>
                </a:solidFill>
                <a:latin typeface="Helvetica Neue"/>
                <a:ea typeface="Helvetica Neue"/>
                <a:cs typeface="Helvetica Neue"/>
                <a:sym typeface="Helvetica Neue"/>
              </a:rPr>
              <a:t>todo</a:t>
            </a:r>
            <a:r>
              <a:rPr lang="en-GB" sz="1600" dirty="0">
                <a:solidFill>
                  <a:srgbClr val="1F426B"/>
                </a:solidFill>
                <a:latin typeface="Helvetica Neue"/>
                <a:ea typeface="Helvetica Neue"/>
                <a:cs typeface="Helvetica Neue"/>
                <a:sym typeface="Helvetica Neue"/>
              </a:rPr>
              <a:t>) [</a:t>
            </a:r>
            <a:r>
              <a:rPr lang="en-GB" sz="1600" u="sng" dirty="0">
                <a:solidFill>
                  <a:srgbClr val="50B0A8"/>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#33</a:t>
            </a:r>
            <a:r>
              <a:rPr lang="en-GB" sz="1600" u="sng" dirty="0">
                <a:solidFill>
                  <a:srgbClr val="1F426B"/>
                </a:solidFill>
                <a:latin typeface="Helvetica Neue"/>
                <a:ea typeface="Helvetica Neue"/>
                <a:cs typeface="Helvetica Neue"/>
                <a:sym typeface="Helvetica Neue"/>
              </a:rPr>
              <a:t>]</a:t>
            </a:r>
            <a:endParaRPr lang="en-GB" sz="1600" b="0" i="0" u="none" strike="noStrike" cap="none" dirty="0">
              <a:solidFill>
                <a:srgbClr val="1F426B"/>
              </a:solidFill>
              <a:latin typeface="Helvetica Neue"/>
              <a:ea typeface="Helvetica Neue"/>
              <a:cs typeface="Helvetica Neue"/>
              <a:sym typeface="Helvetica Neue"/>
            </a:endParaRPr>
          </a:p>
        </p:txBody>
      </p:sp>
      <p:sp>
        <p:nvSpPr>
          <p:cNvPr id="187" name="Google Shape;187;p39"/>
          <p:cNvSpPr txBox="1">
            <a:spLocks noGrp="1"/>
          </p:cNvSpPr>
          <p:nvPr>
            <p:ph type="title"/>
          </p:nvPr>
        </p:nvSpPr>
        <p:spPr>
          <a:xfrm>
            <a:off x="376354" y="58544"/>
            <a:ext cx="6866400" cy="711000"/>
          </a:xfrm>
          <a:prstGeom prst="rect">
            <a:avLst/>
          </a:prstGeom>
          <a:noFill/>
          <a:ln>
            <a:noFill/>
          </a:ln>
        </p:spPr>
        <p:txBody>
          <a:bodyPr spcFirstLastPara="1" wrap="square" lIns="19050" tIns="19050" rIns="19050" bIns="1905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3000" dirty="0">
                <a:solidFill>
                  <a:srgbClr val="1F426B"/>
                </a:solidFill>
              </a:rPr>
              <a:t>T1.2 Goals + status </a:t>
            </a:r>
            <a:r>
              <a:rPr lang="en" sz="2400" dirty="0">
                <a:solidFill>
                  <a:srgbClr val="1F426B"/>
                </a:solidFill>
              </a:rPr>
              <a:t>(M10-M30)</a:t>
            </a:r>
            <a:endParaRPr sz="2400" dirty="0">
              <a:solidFill>
                <a:srgbClr val="1F426B"/>
              </a:solidFill>
            </a:endParaRPr>
          </a:p>
        </p:txBody>
      </p:sp>
      <p:pic>
        <p:nvPicPr>
          <p:cNvPr id="188" name="Google Shape;188;p39"/>
          <p:cNvPicPr preferRelativeResize="0"/>
          <p:nvPr/>
        </p:nvPicPr>
        <p:blipFill rotWithShape="1">
          <a:blip r:embed="rId6">
            <a:alphaModFix/>
          </a:blip>
          <a:srcRect/>
          <a:stretch/>
        </p:blipFill>
        <p:spPr>
          <a:xfrm>
            <a:off x="6950171" y="120659"/>
            <a:ext cx="2033242" cy="648775"/>
          </a:xfrm>
          <a:prstGeom prst="rect">
            <a:avLst/>
          </a:prstGeom>
          <a:noFill/>
          <a:ln>
            <a:noFill/>
          </a:ln>
        </p:spPr>
      </p:pic>
      <p:sp>
        <p:nvSpPr>
          <p:cNvPr id="189" name="Google Shape;189;p39"/>
          <p:cNvSpPr txBox="1"/>
          <p:nvPr/>
        </p:nvSpPr>
        <p:spPr>
          <a:xfrm>
            <a:off x="1285092" y="4811245"/>
            <a:ext cx="6573900" cy="207900"/>
          </a:xfrm>
          <a:prstGeom prst="rect">
            <a:avLst/>
          </a:prstGeom>
          <a:noFill/>
          <a:ln>
            <a:noFill/>
          </a:ln>
        </p:spPr>
        <p:txBody>
          <a:bodyPr spcFirstLastPara="1" wrap="square" lIns="19050" tIns="19050" rIns="19050" bIns="19050" anchor="ctr" anchorCtr="0">
            <a:spAutoFit/>
          </a:bodyPr>
          <a:lstStyle/>
          <a:p>
            <a:pPr marL="0" marR="0" lvl="0" indent="0" algn="ctr" rtl="0">
              <a:lnSpc>
                <a:spcPct val="100000"/>
              </a:lnSpc>
              <a:spcBef>
                <a:spcPts val="0"/>
              </a:spcBef>
              <a:spcAft>
                <a:spcPts val="0"/>
              </a:spcAft>
              <a:buClr>
                <a:srgbClr val="1F426B"/>
              </a:buClr>
              <a:buSzPts val="1100"/>
              <a:buFont typeface="Helvetica Neue"/>
              <a:buNone/>
            </a:pPr>
            <a:r>
              <a:rPr lang="en" sz="1100">
                <a:solidFill>
                  <a:srgbClr val="1F426B"/>
                </a:solidFill>
                <a:latin typeface="Helvetica Neue"/>
                <a:ea typeface="Helvetica Neue"/>
                <a:cs typeface="Helvetica Neue"/>
                <a:sym typeface="Helvetica Neue"/>
              </a:rPr>
              <a:t>MultiXscale kickoff meeting - Overview of technical work packages (WP1, WP5, WP6)</a:t>
            </a:r>
            <a:r>
              <a:rPr lang="en" sz="1100" b="0" i="0" u="none" strike="noStrike" cap="none">
                <a:solidFill>
                  <a:srgbClr val="1F426B"/>
                </a:solidFill>
                <a:latin typeface="Helvetica Neue"/>
                <a:ea typeface="Helvetica Neue"/>
                <a:cs typeface="Helvetica Neue"/>
                <a:sym typeface="Helvetica Neue"/>
              </a:rPr>
              <a:t> (2023-03-2</a:t>
            </a:r>
            <a:r>
              <a:rPr lang="en" sz="1100">
                <a:solidFill>
                  <a:srgbClr val="1F426B"/>
                </a:solidFill>
                <a:latin typeface="Helvetica Neue"/>
                <a:ea typeface="Helvetica Neue"/>
                <a:cs typeface="Helvetica Neue"/>
                <a:sym typeface="Helvetica Neue"/>
              </a:rPr>
              <a:t>3)</a:t>
            </a:r>
            <a:endParaRPr sz="500"/>
          </a:p>
        </p:txBody>
      </p:sp>
      <p:cxnSp>
        <p:nvCxnSpPr>
          <p:cNvPr id="190" name="Google Shape;190;p39"/>
          <p:cNvCxnSpPr/>
          <p:nvPr/>
        </p:nvCxnSpPr>
        <p:spPr>
          <a:xfrm>
            <a:off x="0" y="4733691"/>
            <a:ext cx="9144000" cy="0"/>
          </a:xfrm>
          <a:prstGeom prst="straightConnector1">
            <a:avLst/>
          </a:prstGeom>
          <a:noFill/>
          <a:ln w="25400" cap="flat" cmpd="sng">
            <a:solidFill>
              <a:srgbClr val="1F426B"/>
            </a:solidFill>
            <a:prstDash val="solid"/>
            <a:miter lim="400000"/>
            <a:headEnd type="none" w="sm" len="sm"/>
            <a:tailEnd type="none" w="sm" len="sm"/>
          </a:ln>
        </p:spPr>
      </p:cxnSp>
      <p:sp>
        <p:nvSpPr>
          <p:cNvPr id="191" name="Google Shape;191;p39"/>
          <p:cNvSpPr txBox="1">
            <a:spLocks noGrp="1"/>
          </p:cNvSpPr>
          <p:nvPr>
            <p:ph type="sldNum" idx="12"/>
          </p:nvPr>
        </p:nvSpPr>
        <p:spPr>
          <a:xfrm>
            <a:off x="8614877" y="4770725"/>
            <a:ext cx="287700" cy="238500"/>
          </a:xfrm>
          <a:prstGeom prst="rect">
            <a:avLst/>
          </a:prstGeom>
          <a:noFill/>
          <a:ln>
            <a:noFill/>
          </a:ln>
        </p:spPr>
        <p:txBody>
          <a:bodyPr spcFirstLastPara="1" wrap="square" lIns="19050" tIns="19050" rIns="19050" bIns="19050" anchor="t" anchorCtr="0">
            <a:spAutoFit/>
          </a:bodyPr>
          <a:lstStyle/>
          <a:p>
            <a:pPr marL="0" lvl="0" indent="0" algn="ctr" rtl="0">
              <a:lnSpc>
                <a:spcPct val="100000"/>
              </a:lnSpc>
              <a:spcBef>
                <a:spcPts val="0"/>
              </a:spcBef>
              <a:spcAft>
                <a:spcPts val="0"/>
              </a:spcAft>
              <a:buClr>
                <a:srgbClr val="1F426B"/>
              </a:buClr>
              <a:buSzPts val="1300"/>
              <a:buFont typeface="Helvetica Neue Light"/>
              <a:buNone/>
            </a:pPr>
            <a:fld id="{00000000-1234-1234-1234-123412341234}" type="slidenum">
              <a:rPr lang="en" sz="1300">
                <a:solidFill>
                  <a:srgbClr val="1F426B"/>
                </a:solidFill>
              </a:rPr>
              <a:t>9</a:t>
            </a:fld>
            <a:endParaRPr sz="1300">
              <a:solidFill>
                <a:srgbClr val="1F426B"/>
              </a:solidFill>
            </a:endParaRPr>
          </a:p>
        </p:txBody>
      </p:sp>
    </p:spTree>
    <p:extLst>
      <p:ext uri="{BB962C8B-B14F-4D97-AF65-F5344CB8AC3E}">
        <p14:creationId xmlns:p14="http://schemas.microsoft.com/office/powerpoint/2010/main" val="406581395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1779</TotalTime>
  <Words>2444</Words>
  <Application>Microsoft Macintosh PowerPoint</Application>
  <PresentationFormat>On-screen Show (16:9)</PresentationFormat>
  <Paragraphs>225</Paragraphs>
  <Slides>25</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Courier New</vt:lpstr>
      <vt:lpstr>Arial</vt:lpstr>
      <vt:lpstr>Times</vt:lpstr>
      <vt:lpstr>Helvetica Neue</vt:lpstr>
      <vt:lpstr>Helvetica Neue Light</vt:lpstr>
      <vt:lpstr>Simple Light</vt:lpstr>
      <vt:lpstr>White</vt:lpstr>
      <vt:lpstr>PowerPoint Presentation</vt:lpstr>
      <vt:lpstr>MultiXscale technical WPs</vt:lpstr>
      <vt:lpstr>Organization/planning WP1+5+6</vt:lpstr>
      <vt:lpstr>PowerPoint Presentation</vt:lpstr>
      <vt:lpstr>Organization/planning WP1+5+6</vt:lpstr>
      <vt:lpstr>WP1: Stabilize and extend EESSI</vt:lpstr>
      <vt:lpstr>WP1: Stabilize and extend EESSI</vt:lpstr>
      <vt:lpstr>T1.1 Goals + status (M1-M24)</vt:lpstr>
      <vt:lpstr>T1.2 Goals + status (M10-M30)</vt:lpstr>
      <vt:lpstr>T1.3 Goals + status (M1-M30)</vt:lpstr>
      <vt:lpstr>WP5: Support + maintain EESSI</vt:lpstr>
      <vt:lpstr>WP5: Support + maintain EESSI</vt:lpstr>
      <vt:lpstr>T5.1 Goals + status (M1-M12)</vt:lpstr>
      <vt:lpstr>T5.2 Goals + status (M10-M30)</vt:lpstr>
      <vt:lpstr>T5.3 Goals + status (M1-M12)</vt:lpstr>
      <vt:lpstr>WP6: Training</vt:lpstr>
      <vt:lpstr>WP6: Training</vt:lpstr>
      <vt:lpstr>T6.1 Goals + status (M3-M12)</vt:lpstr>
      <vt:lpstr>T6.2 Goals + status (M6-M24)</vt:lpstr>
      <vt:lpstr>T6.3 Goals + status (M6-M48)</vt:lpstr>
      <vt:lpstr>High-level overview of EESSI</vt:lpstr>
      <vt:lpstr>EESSI as a shared software stack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Kenneth Hoste</cp:lastModifiedBy>
  <cp:revision>23</cp:revision>
  <dcterms:modified xsi:type="dcterms:W3CDTF">2023-03-23T13:58:50Z</dcterms:modified>
</cp:coreProperties>
</file>