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2416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410765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2416968" y="3536156"/>
            <a:ext cx="7358064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5973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2193726" y="85287"/>
            <a:ext cx="7804548" cy="979634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idx="1"/>
          </p:nvPr>
        </p:nvSpPr>
        <p:spPr>
          <a:xfrm>
            <a:off x="2193726" y="1360593"/>
            <a:ext cx="7804548" cy="520588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410765">
              <a:lnSpc>
                <a:spcPct val="100000"/>
              </a:lnSpc>
              <a:spcBef>
                <a:spcPts val="2900"/>
              </a:spcBef>
              <a:buSzPct val="145000"/>
              <a:buFontTx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0833" indent="-296333" defTabSz="410765">
              <a:lnSpc>
                <a:spcPct val="100000"/>
              </a:lnSpc>
              <a:spcBef>
                <a:spcPts val="2900"/>
              </a:spcBef>
              <a:buSzPct val="145000"/>
              <a:buFontTx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85333" indent="-296333" defTabSz="410765">
              <a:lnSpc>
                <a:spcPct val="100000"/>
              </a:lnSpc>
              <a:spcBef>
                <a:spcPts val="2900"/>
              </a:spcBef>
              <a:buSzPct val="145000"/>
              <a:buFontTx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29833" indent="-296333" defTabSz="410765">
              <a:lnSpc>
                <a:spcPct val="100000"/>
              </a:lnSpc>
              <a:spcBef>
                <a:spcPts val="2900"/>
              </a:spcBef>
              <a:buSzPct val="145000"/>
              <a:buFontTx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74333" indent="-296333" defTabSz="410765">
              <a:lnSpc>
                <a:spcPct val="100000"/>
              </a:lnSpc>
              <a:spcBef>
                <a:spcPts val="2900"/>
              </a:spcBef>
              <a:buSzPct val="145000"/>
              <a:buFontTx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5973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Image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550130" y="6420608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users.ugent.be/~kehoste/EasyBuild_20190130_tutorial-easyconfigs.pdf" TargetMode="External"/><Relationship Id="rId3" Type="http://schemas.openxmlformats.org/officeDocument/2006/relationships/hyperlink" Target="mailto:kenneth.hoste@ugent.be" TargetMode="External"/><Relationship Id="rId4" Type="http://schemas.openxmlformats.org/officeDocument/2006/relationships/hyperlink" Target="https://easybuilders.github.io/easybuild" TargetMode="External"/><Relationship Id="rId5" Type="http://schemas.openxmlformats.org/officeDocument/2006/relationships/hyperlink" Target="https://easybuild.readthedocs.io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hyperlink" Target="https://www.ugent.be/hpc" TargetMode="External"/><Relationship Id="rId9" Type="http://schemas.openxmlformats.org/officeDocument/2006/relationships/hyperlink" Target="https://www.vscentrum.be/" TargetMode="External"/><Relationship Id="rId10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"/><Relationship Id="rId3" Type="http://schemas.openxmlformats.org/officeDocument/2006/relationships/hyperlink" Target="https://github.com/easybuilders/easybuild-easyconfigs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4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"/><Relationship Id="rId3" Type="http://schemas.openxmlformats.org/officeDocument/2006/relationships/image" Target="../media/image7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hyperlink" Target="https://easybuild.readthedocs.io/en/latest/Integration_with_GitHub.html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pypi.python.org/pypi/GitPython" TargetMode="External"/><Relationship Id="rId3" Type="http://schemas.openxmlformats.org/officeDocument/2006/relationships/hyperlink" Target="https://developer.github.com/v3" TargetMode="External"/><Relationship Id="rId4" Type="http://schemas.openxmlformats.org/officeDocument/2006/relationships/hyperlink" Target="https://pypi.python.org/pypi/keyring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.tif"/><Relationship Id="rId8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asybuild.readthedocs.io/en/latest/Contributing.html" TargetMode="External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asybuild.readthedocs.io/en/latest/Writing_easyconfig_files.html" TargetMode="External"/><Relationship Id="rId3" Type="http://schemas.openxmlformats.org/officeDocument/2006/relationships/hyperlink" Target="https://easybuild.readthedocs.io/en/latest/Implementing-easyblocks.html" TargetMode="External"/><Relationship Id="rId4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easybuild.readthedocs.io/en/latest/Writing_easyconfig_files.html" TargetMode="Externa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github.com/boegel/boegelbot" TargetMode="External"/><Relationship Id="rId3" Type="http://schemas.openxmlformats.org/officeDocument/2006/relationships/image" Target="../media/image8.tif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8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users.ugent.be/~kehoste/EasyBuild_20190130_tutorial-easyconfigs.pdf" TargetMode="External"/><Relationship Id="rId3" Type="http://schemas.openxmlformats.org/officeDocument/2006/relationships/hyperlink" Target="mailto:kenneth.hoste@ugent.be" TargetMode="External"/><Relationship Id="rId4" Type="http://schemas.openxmlformats.org/officeDocument/2006/relationships/hyperlink" Target="https://easybuilders.github.io/easybuild" TargetMode="External"/><Relationship Id="rId5" Type="http://schemas.openxmlformats.org/officeDocument/2006/relationships/hyperlink" Target="https://easybuild.readthedocs.io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hyperlink" Target="https://www.ugent.be/hpc" TargetMode="External"/><Relationship Id="rId9" Type="http://schemas.openxmlformats.org/officeDocument/2006/relationships/hyperlink" Target="https://www.vscentrum.be/" TargetMode="External"/><Relationship Id="rId10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easybuild.readthedocs.io/en/latest/version-specific/generic_easyblocks.html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easybuild.readthedocs.io/en/latest/Implementing-easyblocks.html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easybuild.readthedocs.io/en/latest/Contributing.html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utorial: writing/contributing easyconfigs"/>
          <p:cNvSpPr txBox="1"/>
          <p:nvPr>
            <p:ph type="ctrTitle"/>
          </p:nvPr>
        </p:nvSpPr>
        <p:spPr>
          <a:xfrm>
            <a:off x="751242" y="2368506"/>
            <a:ext cx="10689516" cy="681151"/>
          </a:xfrm>
          <a:prstGeom prst="rect">
            <a:avLst/>
          </a:prstGeom>
        </p:spPr>
        <p:txBody>
          <a:bodyPr/>
          <a:lstStyle>
            <a:lvl1pPr defTabSz="704087">
              <a:defRPr b="1" sz="4235">
                <a:solidFill>
                  <a:schemeClr val="accent1"/>
                </a:solidFill>
              </a:defRPr>
            </a:lvl1pPr>
          </a:lstStyle>
          <a:p>
            <a:pPr/>
            <a:r>
              <a:t>Tutorial: writing/contributing easyconfigs</a:t>
            </a:r>
          </a:p>
        </p:txBody>
      </p:sp>
      <p:sp>
        <p:nvSpPr>
          <p:cNvPr id="131" name="4th EasyBuild User Meeting…"/>
          <p:cNvSpPr txBox="1"/>
          <p:nvPr>
            <p:ph type="subTitle" sz="half" idx="1"/>
          </p:nvPr>
        </p:nvSpPr>
        <p:spPr>
          <a:xfrm>
            <a:off x="388202" y="3217847"/>
            <a:ext cx="11415596" cy="2574693"/>
          </a:xfrm>
          <a:prstGeom prst="rect">
            <a:avLst/>
          </a:prstGeom>
        </p:spPr>
        <p:txBody>
          <a:bodyPr/>
          <a:lstStyle/>
          <a:p>
            <a:pPr defTabSz="667512">
              <a:lnSpc>
                <a:spcPct val="100000"/>
              </a:lnSpc>
              <a:spcBef>
                <a:spcPts val="700"/>
              </a:spcBef>
              <a:defRPr i="1" sz="2701">
                <a:solidFill>
                  <a:schemeClr val="accent1"/>
                </a:solidFill>
              </a:defRPr>
            </a:pPr>
            <a:r>
              <a:t>4th EasyBuild User Meeting</a:t>
            </a:r>
          </a:p>
          <a:p>
            <a:pPr defTabSz="667512">
              <a:lnSpc>
                <a:spcPct val="100000"/>
              </a:lnSpc>
              <a:spcBef>
                <a:spcPts val="1300"/>
              </a:spcBef>
              <a:defRPr sz="1898">
                <a:solidFill>
                  <a:schemeClr val="accent1"/>
                </a:solidFill>
              </a:defRPr>
            </a:pPr>
            <a:r>
              <a:t>January 30th 2019 - Louvain-la-Neuve (Belgium)</a:t>
            </a:r>
          </a:p>
          <a:p>
            <a:pPr defTabSz="667512">
              <a:lnSpc>
                <a:spcPct val="100000"/>
              </a:lnSpc>
              <a:spcBef>
                <a:spcPts val="700"/>
              </a:spcBef>
              <a:defRPr i="1" sz="1971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https://users.ugent.be/~kehoste/EasyBuild_20190130_tutorial-easyconfigs.pdf</a:t>
            </a:r>
          </a:p>
          <a:p>
            <a:pPr defTabSz="667512">
              <a:lnSpc>
                <a:spcPct val="72000"/>
              </a:lnSpc>
              <a:spcBef>
                <a:spcPts val="700"/>
              </a:spcBef>
              <a:defRPr i="1" sz="1606"/>
            </a:pPr>
          </a:p>
          <a:p>
            <a:pPr defTabSz="667512">
              <a:lnSpc>
                <a:spcPct val="130000"/>
              </a:lnSpc>
              <a:spcBef>
                <a:spcPts val="700"/>
              </a:spcBef>
              <a:defRPr i="1" sz="1752"/>
            </a:pPr>
            <a:r>
              <a:t>       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kenneth.hoste@ugent.be</a:t>
            </a:r>
            <a:r>
              <a:t>			   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https://easybuilders.github.io/easybuild</a:t>
            </a:r>
            <a:br>
              <a:rPr>
                <a:solidFill>
                  <a:srgbClr val="2564BB"/>
                </a:solidFill>
              </a:rPr>
            </a:br>
            <a:r>
              <a:rPr>
                <a:solidFill>
                  <a:srgbClr val="2564BB"/>
                </a:solidFill>
              </a:rPr>
              <a:t> easybuild@lists.ugent.be      </a:t>
            </a:r>
            <a:r>
              <a:t>                                        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https://easybuild.readthedocs.io</a:t>
            </a:r>
          </a:p>
        </p:txBody>
      </p:sp>
      <p:pic>
        <p:nvPicPr>
          <p:cNvPr id="132" name="image1.png" descr="image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0685" y="5641128"/>
            <a:ext cx="1252868" cy="1087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easybuild_logo_alpha.png" descr="easybuild_logo_alpha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07590" y="230485"/>
            <a:ext cx="4576820" cy="171461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https://www.ugent.be/hpc"/>
          <p:cNvSpPr txBox="1"/>
          <p:nvPr/>
        </p:nvSpPr>
        <p:spPr>
          <a:xfrm>
            <a:off x="1651687" y="6346554"/>
            <a:ext cx="2955652" cy="41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spcBef>
                <a:spcPts val="1000"/>
              </a:spcBef>
              <a:defRPr sz="20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chemeClr val="accent1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https://www.ugent.be/hpc</a:t>
            </a:r>
          </a:p>
        </p:txBody>
      </p:sp>
      <p:sp>
        <p:nvSpPr>
          <p:cNvPr id="135" name="https://www.vscentrum.be"/>
          <p:cNvSpPr txBox="1"/>
          <p:nvPr/>
        </p:nvSpPr>
        <p:spPr>
          <a:xfrm>
            <a:off x="6531390" y="6346554"/>
            <a:ext cx="2955652" cy="41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 defTabSz="896111">
              <a:spcBef>
                <a:spcPts val="900"/>
              </a:spcBef>
              <a:defRPr sz="196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chemeClr val="accent1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 invalidUrl="" action="" tgtFrame="" tooltip="" history="1" highlightClick="0" endSnd="0"/>
              </a:rPr>
              <a:t>https://www.vscentrum.be</a:t>
            </a:r>
          </a:p>
        </p:txBody>
      </p:sp>
      <p:pic>
        <p:nvPicPr>
          <p:cNvPr id="136" name="vlaanderen_is_computing.png" descr="vlaanderen_is_computing.png"/>
          <p:cNvPicPr>
            <a:picLocks noChangeAspect="1"/>
          </p:cNvPicPr>
          <p:nvPr/>
        </p:nvPicPr>
        <p:blipFill>
          <a:blip r:embed="rId10">
            <a:extLst/>
          </a:blip>
          <a:srcRect l="6102" t="0" r="0" b="16"/>
          <a:stretch>
            <a:fillRect/>
          </a:stretch>
        </p:blipFill>
        <p:spPr>
          <a:xfrm>
            <a:off x="9595572" y="5752014"/>
            <a:ext cx="2635074" cy="1133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757" y="0"/>
                </a:moveTo>
                <a:lnTo>
                  <a:pt x="3839" y="583"/>
                </a:lnTo>
                <a:cubicBezTo>
                  <a:pt x="3883" y="902"/>
                  <a:pt x="4173" y="2896"/>
                  <a:pt x="4483" y="5016"/>
                </a:cubicBezTo>
                <a:cubicBezTo>
                  <a:pt x="4793" y="7137"/>
                  <a:pt x="5179" y="9787"/>
                  <a:pt x="5342" y="10902"/>
                </a:cubicBezTo>
                <a:cubicBezTo>
                  <a:pt x="5504" y="12017"/>
                  <a:pt x="5802" y="14048"/>
                  <a:pt x="6002" y="15419"/>
                </a:cubicBezTo>
                <a:cubicBezTo>
                  <a:pt x="6202" y="16790"/>
                  <a:pt x="6479" y="18709"/>
                  <a:pt x="6620" y="19678"/>
                </a:cubicBezTo>
                <a:cubicBezTo>
                  <a:pt x="6761" y="20647"/>
                  <a:pt x="6879" y="21479"/>
                  <a:pt x="6887" y="21524"/>
                </a:cubicBezTo>
                <a:cubicBezTo>
                  <a:pt x="6898" y="21591"/>
                  <a:pt x="8399" y="21600"/>
                  <a:pt x="14252" y="21600"/>
                </a:cubicBez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2677" y="0"/>
                </a:lnTo>
                <a:lnTo>
                  <a:pt x="10097" y="0"/>
                </a:lnTo>
                <a:lnTo>
                  <a:pt x="3757" y="0"/>
                </a:lnTo>
                <a:close/>
                <a:moveTo>
                  <a:pt x="875" y="3904"/>
                </a:moveTo>
                <a:cubicBezTo>
                  <a:pt x="871" y="3900"/>
                  <a:pt x="865" y="3909"/>
                  <a:pt x="859" y="3934"/>
                </a:cubicBezTo>
                <a:cubicBezTo>
                  <a:pt x="843" y="3996"/>
                  <a:pt x="721" y="4227"/>
                  <a:pt x="589" y="4449"/>
                </a:cubicBezTo>
                <a:cubicBezTo>
                  <a:pt x="297" y="4939"/>
                  <a:pt x="202" y="5309"/>
                  <a:pt x="202" y="5931"/>
                </a:cubicBezTo>
                <a:cubicBezTo>
                  <a:pt x="202" y="6144"/>
                  <a:pt x="206" y="6317"/>
                  <a:pt x="212" y="6317"/>
                </a:cubicBezTo>
                <a:cubicBezTo>
                  <a:pt x="217" y="6317"/>
                  <a:pt x="257" y="6190"/>
                  <a:pt x="303" y="6037"/>
                </a:cubicBezTo>
                <a:cubicBezTo>
                  <a:pt x="348" y="5885"/>
                  <a:pt x="477" y="5602"/>
                  <a:pt x="589" y="5409"/>
                </a:cubicBezTo>
                <a:cubicBezTo>
                  <a:pt x="712" y="5198"/>
                  <a:pt x="811" y="4974"/>
                  <a:pt x="839" y="4834"/>
                </a:cubicBezTo>
                <a:cubicBezTo>
                  <a:pt x="885" y="4611"/>
                  <a:pt x="906" y="3933"/>
                  <a:pt x="875" y="3904"/>
                </a:cubicBezTo>
                <a:close/>
                <a:moveTo>
                  <a:pt x="1422" y="5198"/>
                </a:moveTo>
                <a:cubicBezTo>
                  <a:pt x="1396" y="5148"/>
                  <a:pt x="1421" y="5468"/>
                  <a:pt x="1493" y="6136"/>
                </a:cubicBezTo>
                <a:cubicBezTo>
                  <a:pt x="1553" y="6693"/>
                  <a:pt x="1661" y="7837"/>
                  <a:pt x="1734" y="8678"/>
                </a:cubicBezTo>
                <a:cubicBezTo>
                  <a:pt x="1960" y="11302"/>
                  <a:pt x="2011" y="11671"/>
                  <a:pt x="2284" y="12831"/>
                </a:cubicBezTo>
                <a:cubicBezTo>
                  <a:pt x="2487" y="13696"/>
                  <a:pt x="2490" y="13719"/>
                  <a:pt x="2521" y="14730"/>
                </a:cubicBezTo>
                <a:cubicBezTo>
                  <a:pt x="2538" y="15273"/>
                  <a:pt x="2566" y="15713"/>
                  <a:pt x="2593" y="15843"/>
                </a:cubicBezTo>
                <a:cubicBezTo>
                  <a:pt x="2709" y="16407"/>
                  <a:pt x="3111" y="17197"/>
                  <a:pt x="3393" y="17424"/>
                </a:cubicBezTo>
                <a:cubicBezTo>
                  <a:pt x="3473" y="17488"/>
                  <a:pt x="3579" y="17544"/>
                  <a:pt x="3631" y="17545"/>
                </a:cubicBezTo>
                <a:lnTo>
                  <a:pt x="3725" y="17552"/>
                </a:lnTo>
                <a:lnTo>
                  <a:pt x="3725" y="17091"/>
                </a:lnTo>
                <a:lnTo>
                  <a:pt x="3725" y="16637"/>
                </a:lnTo>
                <a:lnTo>
                  <a:pt x="3549" y="16599"/>
                </a:lnTo>
                <a:cubicBezTo>
                  <a:pt x="3339" y="16548"/>
                  <a:pt x="2908" y="16222"/>
                  <a:pt x="2729" y="15979"/>
                </a:cubicBezTo>
                <a:lnTo>
                  <a:pt x="2599" y="15797"/>
                </a:lnTo>
                <a:lnTo>
                  <a:pt x="2616" y="15479"/>
                </a:lnTo>
                <a:cubicBezTo>
                  <a:pt x="2632" y="15156"/>
                  <a:pt x="2720" y="14688"/>
                  <a:pt x="2804" y="14466"/>
                </a:cubicBezTo>
                <a:cubicBezTo>
                  <a:pt x="2830" y="14398"/>
                  <a:pt x="2901" y="14282"/>
                  <a:pt x="2964" y="14208"/>
                </a:cubicBezTo>
                <a:cubicBezTo>
                  <a:pt x="3061" y="14093"/>
                  <a:pt x="3111" y="14083"/>
                  <a:pt x="3321" y="14118"/>
                </a:cubicBezTo>
                <a:cubicBezTo>
                  <a:pt x="3456" y="14139"/>
                  <a:pt x="3600" y="14177"/>
                  <a:pt x="3644" y="14201"/>
                </a:cubicBezTo>
                <a:lnTo>
                  <a:pt x="3722" y="14239"/>
                </a:lnTo>
                <a:lnTo>
                  <a:pt x="3705" y="12551"/>
                </a:lnTo>
                <a:cubicBezTo>
                  <a:pt x="3693" y="11445"/>
                  <a:pt x="3674" y="10851"/>
                  <a:pt x="3653" y="10819"/>
                </a:cubicBezTo>
                <a:cubicBezTo>
                  <a:pt x="3606" y="10746"/>
                  <a:pt x="3495" y="10761"/>
                  <a:pt x="3390" y="10849"/>
                </a:cubicBezTo>
                <a:cubicBezTo>
                  <a:pt x="3306" y="10920"/>
                  <a:pt x="3285" y="10907"/>
                  <a:pt x="3178" y="10743"/>
                </a:cubicBezTo>
                <a:cubicBezTo>
                  <a:pt x="3031" y="10517"/>
                  <a:pt x="2962" y="10533"/>
                  <a:pt x="2970" y="10796"/>
                </a:cubicBezTo>
                <a:cubicBezTo>
                  <a:pt x="2979" y="11073"/>
                  <a:pt x="3115" y="11431"/>
                  <a:pt x="3295" y="11644"/>
                </a:cubicBezTo>
                <a:cubicBezTo>
                  <a:pt x="3539" y="11930"/>
                  <a:pt x="3595" y="12097"/>
                  <a:pt x="3595" y="12567"/>
                </a:cubicBezTo>
                <a:cubicBezTo>
                  <a:pt x="3595" y="12933"/>
                  <a:pt x="3589" y="12977"/>
                  <a:pt x="3484" y="13225"/>
                </a:cubicBezTo>
                <a:cubicBezTo>
                  <a:pt x="3336" y="13577"/>
                  <a:pt x="3218" y="13694"/>
                  <a:pt x="3022" y="13694"/>
                </a:cubicBezTo>
                <a:cubicBezTo>
                  <a:pt x="2869" y="13694"/>
                  <a:pt x="2854" y="13675"/>
                  <a:pt x="2720" y="13384"/>
                </a:cubicBezTo>
                <a:cubicBezTo>
                  <a:pt x="2600" y="13125"/>
                  <a:pt x="2569" y="13002"/>
                  <a:pt x="2518" y="12604"/>
                </a:cubicBezTo>
                <a:cubicBezTo>
                  <a:pt x="2485" y="12344"/>
                  <a:pt x="2395" y="11859"/>
                  <a:pt x="2320" y="11530"/>
                </a:cubicBezTo>
                <a:cubicBezTo>
                  <a:pt x="2235" y="11160"/>
                  <a:pt x="2160" y="10722"/>
                  <a:pt x="2124" y="10373"/>
                </a:cubicBezTo>
                <a:cubicBezTo>
                  <a:pt x="1880" y="7981"/>
                  <a:pt x="1817" y="7403"/>
                  <a:pt x="1741" y="6847"/>
                </a:cubicBezTo>
                <a:cubicBezTo>
                  <a:pt x="1645" y="6154"/>
                  <a:pt x="1483" y="5315"/>
                  <a:pt x="1422" y="5198"/>
                </a:cubicBezTo>
                <a:close/>
                <a:moveTo>
                  <a:pt x="1054" y="5326"/>
                </a:moveTo>
                <a:cubicBezTo>
                  <a:pt x="1050" y="5341"/>
                  <a:pt x="1014" y="5497"/>
                  <a:pt x="976" y="5674"/>
                </a:cubicBezTo>
                <a:cubicBezTo>
                  <a:pt x="928" y="5894"/>
                  <a:pt x="781" y="6270"/>
                  <a:pt x="511" y="6862"/>
                </a:cubicBezTo>
                <a:cubicBezTo>
                  <a:pt x="86" y="7794"/>
                  <a:pt x="0" y="8084"/>
                  <a:pt x="0" y="8579"/>
                </a:cubicBezTo>
                <a:cubicBezTo>
                  <a:pt x="0" y="8863"/>
                  <a:pt x="78" y="9278"/>
                  <a:pt x="153" y="9389"/>
                </a:cubicBezTo>
                <a:cubicBezTo>
                  <a:pt x="175" y="9421"/>
                  <a:pt x="194" y="9323"/>
                  <a:pt x="208" y="9102"/>
                </a:cubicBezTo>
                <a:cubicBezTo>
                  <a:pt x="244" y="8552"/>
                  <a:pt x="331" y="8251"/>
                  <a:pt x="719" y="7369"/>
                </a:cubicBezTo>
                <a:cubicBezTo>
                  <a:pt x="936" y="6875"/>
                  <a:pt x="1107" y="6436"/>
                  <a:pt x="1132" y="6295"/>
                </a:cubicBezTo>
                <a:cubicBezTo>
                  <a:pt x="1194" y="5950"/>
                  <a:pt x="1186" y="5564"/>
                  <a:pt x="1116" y="5417"/>
                </a:cubicBezTo>
                <a:cubicBezTo>
                  <a:pt x="1084" y="5351"/>
                  <a:pt x="1058" y="5311"/>
                  <a:pt x="1054" y="5326"/>
                </a:cubicBezTo>
                <a:close/>
                <a:moveTo>
                  <a:pt x="2411" y="5992"/>
                </a:moveTo>
                <a:cubicBezTo>
                  <a:pt x="2275" y="5977"/>
                  <a:pt x="2160" y="6000"/>
                  <a:pt x="2144" y="6037"/>
                </a:cubicBezTo>
                <a:cubicBezTo>
                  <a:pt x="2110" y="6117"/>
                  <a:pt x="2267" y="6664"/>
                  <a:pt x="2381" y="6862"/>
                </a:cubicBezTo>
                <a:cubicBezTo>
                  <a:pt x="2423" y="6935"/>
                  <a:pt x="2554" y="7039"/>
                  <a:pt x="2668" y="7089"/>
                </a:cubicBezTo>
                <a:cubicBezTo>
                  <a:pt x="2909" y="7195"/>
                  <a:pt x="2958" y="7267"/>
                  <a:pt x="2934" y="7482"/>
                </a:cubicBezTo>
                <a:cubicBezTo>
                  <a:pt x="2925" y="7568"/>
                  <a:pt x="2924" y="7670"/>
                  <a:pt x="2934" y="7709"/>
                </a:cubicBezTo>
                <a:cubicBezTo>
                  <a:pt x="2983" y="7892"/>
                  <a:pt x="3015" y="7663"/>
                  <a:pt x="3003" y="7210"/>
                </a:cubicBezTo>
                <a:cubicBezTo>
                  <a:pt x="2979" y="6336"/>
                  <a:pt x="2833" y="6037"/>
                  <a:pt x="2411" y="5992"/>
                </a:cubicBezTo>
                <a:close/>
                <a:moveTo>
                  <a:pt x="14665" y="6000"/>
                </a:moveTo>
                <a:cubicBezTo>
                  <a:pt x="14684" y="5994"/>
                  <a:pt x="14702" y="5994"/>
                  <a:pt x="14717" y="6000"/>
                </a:cubicBezTo>
                <a:cubicBezTo>
                  <a:pt x="14817" y="6036"/>
                  <a:pt x="14808" y="6425"/>
                  <a:pt x="14801" y="8368"/>
                </a:cubicBezTo>
                <a:lnTo>
                  <a:pt x="14795" y="10600"/>
                </a:lnTo>
                <a:lnTo>
                  <a:pt x="14665" y="10622"/>
                </a:lnTo>
                <a:cubicBezTo>
                  <a:pt x="14576" y="10636"/>
                  <a:pt x="14522" y="10611"/>
                  <a:pt x="14499" y="10547"/>
                </a:cubicBezTo>
                <a:cubicBezTo>
                  <a:pt x="14469" y="10463"/>
                  <a:pt x="14452" y="10461"/>
                  <a:pt x="14372" y="10554"/>
                </a:cubicBezTo>
                <a:cubicBezTo>
                  <a:pt x="14321" y="10613"/>
                  <a:pt x="14208" y="10671"/>
                  <a:pt x="14121" y="10683"/>
                </a:cubicBezTo>
                <a:cubicBezTo>
                  <a:pt x="13847" y="10721"/>
                  <a:pt x="13639" y="10394"/>
                  <a:pt x="13533" y="9745"/>
                </a:cubicBezTo>
                <a:cubicBezTo>
                  <a:pt x="13458" y="9293"/>
                  <a:pt x="13486" y="8491"/>
                  <a:pt x="13588" y="8088"/>
                </a:cubicBezTo>
                <a:cubicBezTo>
                  <a:pt x="13738" y="7495"/>
                  <a:pt x="13939" y="7248"/>
                  <a:pt x="14261" y="7248"/>
                </a:cubicBezTo>
                <a:lnTo>
                  <a:pt x="14434" y="7248"/>
                </a:lnTo>
                <a:lnTo>
                  <a:pt x="14443" y="6665"/>
                </a:lnTo>
                <a:lnTo>
                  <a:pt x="14453" y="6083"/>
                </a:lnTo>
                <a:lnTo>
                  <a:pt x="14590" y="6030"/>
                </a:lnTo>
                <a:cubicBezTo>
                  <a:pt x="14619" y="6019"/>
                  <a:pt x="14643" y="6006"/>
                  <a:pt x="14665" y="6000"/>
                </a:cubicBezTo>
                <a:close/>
                <a:moveTo>
                  <a:pt x="8578" y="6083"/>
                </a:moveTo>
                <a:lnTo>
                  <a:pt x="8738" y="6083"/>
                </a:lnTo>
                <a:lnTo>
                  <a:pt x="8894" y="6083"/>
                </a:lnTo>
                <a:lnTo>
                  <a:pt x="8894" y="8345"/>
                </a:lnTo>
                <a:lnTo>
                  <a:pt x="8894" y="10600"/>
                </a:lnTo>
                <a:lnTo>
                  <a:pt x="8744" y="10622"/>
                </a:lnTo>
                <a:cubicBezTo>
                  <a:pt x="8640" y="10636"/>
                  <a:pt x="8588" y="10614"/>
                  <a:pt x="8578" y="10554"/>
                </a:cubicBezTo>
                <a:cubicBezTo>
                  <a:pt x="8570" y="10506"/>
                  <a:pt x="8568" y="9483"/>
                  <a:pt x="8572" y="8277"/>
                </a:cubicBezTo>
                <a:lnTo>
                  <a:pt x="8578" y="6083"/>
                </a:lnTo>
                <a:close/>
                <a:moveTo>
                  <a:pt x="6932" y="6454"/>
                </a:moveTo>
                <a:cubicBezTo>
                  <a:pt x="7006" y="6456"/>
                  <a:pt x="7080" y="6479"/>
                  <a:pt x="7098" y="6529"/>
                </a:cubicBezTo>
                <a:cubicBezTo>
                  <a:pt x="7123" y="6599"/>
                  <a:pt x="7389" y="8343"/>
                  <a:pt x="7518" y="9276"/>
                </a:cubicBezTo>
                <a:cubicBezTo>
                  <a:pt x="7542" y="9454"/>
                  <a:pt x="7561" y="9509"/>
                  <a:pt x="7573" y="9442"/>
                </a:cubicBezTo>
                <a:cubicBezTo>
                  <a:pt x="7583" y="9387"/>
                  <a:pt x="7684" y="8692"/>
                  <a:pt x="7801" y="7906"/>
                </a:cubicBezTo>
                <a:lnTo>
                  <a:pt x="8012" y="6484"/>
                </a:lnTo>
                <a:lnTo>
                  <a:pt x="8165" y="6461"/>
                </a:lnTo>
                <a:cubicBezTo>
                  <a:pt x="8248" y="6450"/>
                  <a:pt x="8327" y="6467"/>
                  <a:pt x="8341" y="6499"/>
                </a:cubicBezTo>
                <a:cubicBezTo>
                  <a:pt x="8362" y="6547"/>
                  <a:pt x="7912" y="9713"/>
                  <a:pt x="7775" y="10486"/>
                </a:cubicBezTo>
                <a:cubicBezTo>
                  <a:pt x="7738" y="10695"/>
                  <a:pt x="7731" y="10705"/>
                  <a:pt x="7567" y="10705"/>
                </a:cubicBezTo>
                <a:cubicBezTo>
                  <a:pt x="7465" y="10705"/>
                  <a:pt x="7385" y="10672"/>
                  <a:pt x="7368" y="10622"/>
                </a:cubicBezTo>
                <a:cubicBezTo>
                  <a:pt x="7316" y="10470"/>
                  <a:pt x="6754" y="6593"/>
                  <a:pt x="6773" y="6522"/>
                </a:cubicBezTo>
                <a:cubicBezTo>
                  <a:pt x="6786" y="6472"/>
                  <a:pt x="6859" y="6451"/>
                  <a:pt x="6932" y="6454"/>
                </a:cubicBezTo>
                <a:close/>
                <a:moveTo>
                  <a:pt x="1288" y="7218"/>
                </a:moveTo>
                <a:lnTo>
                  <a:pt x="1210" y="7573"/>
                </a:lnTo>
                <a:cubicBezTo>
                  <a:pt x="1167" y="7769"/>
                  <a:pt x="1019" y="8253"/>
                  <a:pt x="882" y="8648"/>
                </a:cubicBezTo>
                <a:cubicBezTo>
                  <a:pt x="482" y="9798"/>
                  <a:pt x="359" y="10476"/>
                  <a:pt x="361" y="11530"/>
                </a:cubicBezTo>
                <a:cubicBezTo>
                  <a:pt x="363" y="12120"/>
                  <a:pt x="374" y="12261"/>
                  <a:pt x="456" y="12733"/>
                </a:cubicBezTo>
                <a:cubicBezTo>
                  <a:pt x="506" y="13026"/>
                  <a:pt x="554" y="13431"/>
                  <a:pt x="563" y="13641"/>
                </a:cubicBezTo>
                <a:cubicBezTo>
                  <a:pt x="572" y="13851"/>
                  <a:pt x="586" y="14027"/>
                  <a:pt x="592" y="14027"/>
                </a:cubicBezTo>
                <a:cubicBezTo>
                  <a:pt x="599" y="14027"/>
                  <a:pt x="625" y="13919"/>
                  <a:pt x="648" y="13792"/>
                </a:cubicBezTo>
                <a:cubicBezTo>
                  <a:pt x="678" y="13622"/>
                  <a:pt x="687" y="13272"/>
                  <a:pt x="687" y="12446"/>
                </a:cubicBezTo>
                <a:cubicBezTo>
                  <a:pt x="687" y="11661"/>
                  <a:pt x="701" y="11211"/>
                  <a:pt x="732" y="10932"/>
                </a:cubicBezTo>
                <a:cubicBezTo>
                  <a:pt x="783" y="10468"/>
                  <a:pt x="963" y="9567"/>
                  <a:pt x="1090" y="9139"/>
                </a:cubicBezTo>
                <a:cubicBezTo>
                  <a:pt x="1261" y="8562"/>
                  <a:pt x="1310" y="8163"/>
                  <a:pt x="1295" y="7452"/>
                </a:cubicBezTo>
                <a:lnTo>
                  <a:pt x="1288" y="7218"/>
                </a:lnTo>
                <a:close/>
                <a:moveTo>
                  <a:pt x="11093" y="7248"/>
                </a:moveTo>
                <a:cubicBezTo>
                  <a:pt x="11233" y="7248"/>
                  <a:pt x="11321" y="7281"/>
                  <a:pt x="11402" y="7377"/>
                </a:cubicBezTo>
                <a:cubicBezTo>
                  <a:pt x="11592" y="7602"/>
                  <a:pt x="11615" y="7739"/>
                  <a:pt x="11633" y="8829"/>
                </a:cubicBezTo>
                <a:cubicBezTo>
                  <a:pt x="11643" y="9490"/>
                  <a:pt x="11658" y="9802"/>
                  <a:pt x="11682" y="9820"/>
                </a:cubicBezTo>
                <a:cubicBezTo>
                  <a:pt x="11701" y="9835"/>
                  <a:pt x="11744" y="9905"/>
                  <a:pt x="11779" y="9972"/>
                </a:cubicBezTo>
                <a:lnTo>
                  <a:pt x="11844" y="10093"/>
                </a:lnTo>
                <a:lnTo>
                  <a:pt x="11782" y="10350"/>
                </a:lnTo>
                <a:cubicBezTo>
                  <a:pt x="11687" y="10740"/>
                  <a:pt x="11651" y="10765"/>
                  <a:pt x="11486" y="10562"/>
                </a:cubicBezTo>
                <a:cubicBezTo>
                  <a:pt x="11408" y="10465"/>
                  <a:pt x="11336" y="10415"/>
                  <a:pt x="11327" y="10448"/>
                </a:cubicBezTo>
                <a:cubicBezTo>
                  <a:pt x="11318" y="10481"/>
                  <a:pt x="11266" y="10545"/>
                  <a:pt x="11210" y="10600"/>
                </a:cubicBezTo>
                <a:cubicBezTo>
                  <a:pt x="11064" y="10741"/>
                  <a:pt x="10887" y="10728"/>
                  <a:pt x="10742" y="10554"/>
                </a:cubicBezTo>
                <a:cubicBezTo>
                  <a:pt x="10570" y="10350"/>
                  <a:pt x="10506" y="10055"/>
                  <a:pt x="10520" y="9555"/>
                </a:cubicBezTo>
                <a:cubicBezTo>
                  <a:pt x="10539" y="8906"/>
                  <a:pt x="10710" y="8640"/>
                  <a:pt x="11116" y="8640"/>
                </a:cubicBezTo>
                <a:lnTo>
                  <a:pt x="11295" y="8640"/>
                </a:lnTo>
                <a:lnTo>
                  <a:pt x="11275" y="8428"/>
                </a:lnTo>
                <a:cubicBezTo>
                  <a:pt x="11265" y="8309"/>
                  <a:pt x="11236" y="8171"/>
                  <a:pt x="11210" y="8126"/>
                </a:cubicBezTo>
                <a:cubicBezTo>
                  <a:pt x="11144" y="8012"/>
                  <a:pt x="10905" y="8020"/>
                  <a:pt x="10781" y="8141"/>
                </a:cubicBezTo>
                <a:cubicBezTo>
                  <a:pt x="10724" y="8195"/>
                  <a:pt x="10669" y="8226"/>
                  <a:pt x="10657" y="8209"/>
                </a:cubicBezTo>
                <a:cubicBezTo>
                  <a:pt x="10622" y="8158"/>
                  <a:pt x="10563" y="7565"/>
                  <a:pt x="10589" y="7513"/>
                </a:cubicBezTo>
                <a:cubicBezTo>
                  <a:pt x="10649" y="7388"/>
                  <a:pt x="10916" y="7248"/>
                  <a:pt x="11093" y="7248"/>
                </a:cubicBezTo>
                <a:close/>
                <a:moveTo>
                  <a:pt x="15702" y="7248"/>
                </a:moveTo>
                <a:cubicBezTo>
                  <a:pt x="15814" y="7266"/>
                  <a:pt x="15923" y="7340"/>
                  <a:pt x="15995" y="7467"/>
                </a:cubicBezTo>
                <a:cubicBezTo>
                  <a:pt x="16160" y="7759"/>
                  <a:pt x="16224" y="8111"/>
                  <a:pt x="16226" y="8738"/>
                </a:cubicBezTo>
                <a:lnTo>
                  <a:pt x="16226" y="9276"/>
                </a:lnTo>
                <a:lnTo>
                  <a:pt x="15819" y="9291"/>
                </a:lnTo>
                <a:cubicBezTo>
                  <a:pt x="15559" y="9302"/>
                  <a:pt x="15413" y="9337"/>
                  <a:pt x="15413" y="9381"/>
                </a:cubicBezTo>
                <a:cubicBezTo>
                  <a:pt x="15413" y="9420"/>
                  <a:pt x="15447" y="9536"/>
                  <a:pt x="15491" y="9639"/>
                </a:cubicBezTo>
                <a:cubicBezTo>
                  <a:pt x="15596" y="9884"/>
                  <a:pt x="15759" y="9938"/>
                  <a:pt x="15966" y="9813"/>
                </a:cubicBezTo>
                <a:cubicBezTo>
                  <a:pt x="16054" y="9759"/>
                  <a:pt x="16133" y="9739"/>
                  <a:pt x="16141" y="9760"/>
                </a:cubicBezTo>
                <a:cubicBezTo>
                  <a:pt x="16150" y="9780"/>
                  <a:pt x="16155" y="9950"/>
                  <a:pt x="16155" y="10146"/>
                </a:cubicBezTo>
                <a:cubicBezTo>
                  <a:pt x="16155" y="10471"/>
                  <a:pt x="16149" y="10515"/>
                  <a:pt x="16076" y="10584"/>
                </a:cubicBezTo>
                <a:cubicBezTo>
                  <a:pt x="15952" y="10704"/>
                  <a:pt x="15615" y="10711"/>
                  <a:pt x="15465" y="10600"/>
                </a:cubicBezTo>
                <a:cubicBezTo>
                  <a:pt x="15305" y="10481"/>
                  <a:pt x="15083" y="9958"/>
                  <a:pt x="15039" y="9586"/>
                </a:cubicBezTo>
                <a:cubicBezTo>
                  <a:pt x="14992" y="9195"/>
                  <a:pt x="15006" y="8508"/>
                  <a:pt x="15065" y="8209"/>
                </a:cubicBezTo>
                <a:cubicBezTo>
                  <a:pt x="15139" y="7832"/>
                  <a:pt x="15256" y="7528"/>
                  <a:pt x="15390" y="7369"/>
                </a:cubicBezTo>
                <a:cubicBezTo>
                  <a:pt x="15476" y="7267"/>
                  <a:pt x="15591" y="7230"/>
                  <a:pt x="15702" y="7248"/>
                </a:cubicBezTo>
                <a:close/>
                <a:moveTo>
                  <a:pt x="18119" y="7248"/>
                </a:moveTo>
                <a:cubicBezTo>
                  <a:pt x="18196" y="7251"/>
                  <a:pt x="18272" y="7290"/>
                  <a:pt x="18347" y="7369"/>
                </a:cubicBezTo>
                <a:cubicBezTo>
                  <a:pt x="18580" y="7615"/>
                  <a:pt x="18688" y="8092"/>
                  <a:pt x="18672" y="8837"/>
                </a:cubicBezTo>
                <a:lnTo>
                  <a:pt x="18663" y="9276"/>
                </a:lnTo>
                <a:lnTo>
                  <a:pt x="18256" y="9291"/>
                </a:lnTo>
                <a:cubicBezTo>
                  <a:pt x="18031" y="9301"/>
                  <a:pt x="17846" y="9331"/>
                  <a:pt x="17846" y="9359"/>
                </a:cubicBezTo>
                <a:cubicBezTo>
                  <a:pt x="17846" y="9467"/>
                  <a:pt x="17940" y="9711"/>
                  <a:pt x="18018" y="9805"/>
                </a:cubicBezTo>
                <a:cubicBezTo>
                  <a:pt x="18124" y="9932"/>
                  <a:pt x="18321" y="9931"/>
                  <a:pt x="18474" y="9805"/>
                </a:cubicBezTo>
                <a:cubicBezTo>
                  <a:pt x="18615" y="9690"/>
                  <a:pt x="18628" y="9724"/>
                  <a:pt x="18614" y="10176"/>
                </a:cubicBezTo>
                <a:cubicBezTo>
                  <a:pt x="18606" y="10415"/>
                  <a:pt x="18593" y="10483"/>
                  <a:pt x="18529" y="10554"/>
                </a:cubicBezTo>
                <a:cubicBezTo>
                  <a:pt x="18487" y="10601"/>
                  <a:pt x="18368" y="10657"/>
                  <a:pt x="18269" y="10675"/>
                </a:cubicBezTo>
                <a:cubicBezTo>
                  <a:pt x="17945" y="10734"/>
                  <a:pt x="17652" y="10362"/>
                  <a:pt x="17527" y="9737"/>
                </a:cubicBezTo>
                <a:cubicBezTo>
                  <a:pt x="17444" y="9318"/>
                  <a:pt x="17453" y="8564"/>
                  <a:pt x="17547" y="8126"/>
                </a:cubicBezTo>
                <a:cubicBezTo>
                  <a:pt x="17667" y="7565"/>
                  <a:pt x="17890" y="7240"/>
                  <a:pt x="18119" y="7248"/>
                </a:cubicBezTo>
                <a:close/>
                <a:moveTo>
                  <a:pt x="9733" y="7255"/>
                </a:moveTo>
                <a:cubicBezTo>
                  <a:pt x="9926" y="7279"/>
                  <a:pt x="10092" y="7445"/>
                  <a:pt x="10182" y="7732"/>
                </a:cubicBezTo>
                <a:cubicBezTo>
                  <a:pt x="10234" y="7896"/>
                  <a:pt x="10242" y="8037"/>
                  <a:pt x="10250" y="8852"/>
                </a:cubicBezTo>
                <a:lnTo>
                  <a:pt x="10260" y="9782"/>
                </a:lnTo>
                <a:lnTo>
                  <a:pt x="10358" y="9919"/>
                </a:lnTo>
                <a:lnTo>
                  <a:pt x="10455" y="10047"/>
                </a:lnTo>
                <a:lnTo>
                  <a:pt x="10384" y="10373"/>
                </a:lnTo>
                <a:cubicBezTo>
                  <a:pt x="10302" y="10745"/>
                  <a:pt x="10265" y="10769"/>
                  <a:pt x="10097" y="10547"/>
                </a:cubicBezTo>
                <a:lnTo>
                  <a:pt x="9980" y="10395"/>
                </a:lnTo>
                <a:lnTo>
                  <a:pt x="9857" y="10547"/>
                </a:lnTo>
                <a:cubicBezTo>
                  <a:pt x="9704" y="10734"/>
                  <a:pt x="9539" y="10742"/>
                  <a:pt x="9375" y="10569"/>
                </a:cubicBezTo>
                <a:cubicBezTo>
                  <a:pt x="9211" y="10396"/>
                  <a:pt x="9138" y="10112"/>
                  <a:pt x="9138" y="9624"/>
                </a:cubicBezTo>
                <a:cubicBezTo>
                  <a:pt x="9138" y="9283"/>
                  <a:pt x="9149" y="9210"/>
                  <a:pt x="9232" y="9003"/>
                </a:cubicBezTo>
                <a:cubicBezTo>
                  <a:pt x="9307" y="8817"/>
                  <a:pt x="9359" y="8758"/>
                  <a:pt x="9496" y="8701"/>
                </a:cubicBezTo>
                <a:cubicBezTo>
                  <a:pt x="9589" y="8661"/>
                  <a:pt x="9720" y="8647"/>
                  <a:pt x="9788" y="8670"/>
                </a:cubicBezTo>
                <a:cubicBezTo>
                  <a:pt x="9901" y="8709"/>
                  <a:pt x="9912" y="8701"/>
                  <a:pt x="9912" y="8572"/>
                </a:cubicBezTo>
                <a:cubicBezTo>
                  <a:pt x="9912" y="8412"/>
                  <a:pt x="9862" y="8168"/>
                  <a:pt x="9814" y="8095"/>
                </a:cubicBezTo>
                <a:cubicBezTo>
                  <a:pt x="9760" y="8011"/>
                  <a:pt x="9486" y="8040"/>
                  <a:pt x="9382" y="8141"/>
                </a:cubicBezTo>
                <a:cubicBezTo>
                  <a:pt x="9290" y="8230"/>
                  <a:pt x="9279" y="8230"/>
                  <a:pt x="9252" y="8110"/>
                </a:cubicBezTo>
                <a:cubicBezTo>
                  <a:pt x="9235" y="8040"/>
                  <a:pt x="9219" y="7867"/>
                  <a:pt x="9216" y="7732"/>
                </a:cubicBezTo>
                <a:cubicBezTo>
                  <a:pt x="9210" y="7489"/>
                  <a:pt x="9213" y="7484"/>
                  <a:pt x="9369" y="7369"/>
                </a:cubicBezTo>
                <a:cubicBezTo>
                  <a:pt x="9494" y="7276"/>
                  <a:pt x="9618" y="7241"/>
                  <a:pt x="9733" y="7255"/>
                </a:cubicBezTo>
                <a:close/>
                <a:moveTo>
                  <a:pt x="12862" y="7255"/>
                </a:moveTo>
                <a:cubicBezTo>
                  <a:pt x="12909" y="7264"/>
                  <a:pt x="12948" y="7281"/>
                  <a:pt x="12976" y="7308"/>
                </a:cubicBezTo>
                <a:cubicBezTo>
                  <a:pt x="13114" y="7441"/>
                  <a:pt x="13255" y="7857"/>
                  <a:pt x="13276" y="8186"/>
                </a:cubicBezTo>
                <a:cubicBezTo>
                  <a:pt x="13285" y="8344"/>
                  <a:pt x="13290" y="8955"/>
                  <a:pt x="13285" y="9540"/>
                </a:cubicBezTo>
                <a:lnTo>
                  <a:pt x="13276" y="10600"/>
                </a:lnTo>
                <a:lnTo>
                  <a:pt x="13106" y="10600"/>
                </a:lnTo>
                <a:lnTo>
                  <a:pt x="12934" y="10600"/>
                </a:lnTo>
                <a:lnTo>
                  <a:pt x="12918" y="9450"/>
                </a:lnTo>
                <a:cubicBezTo>
                  <a:pt x="12904" y="8338"/>
                  <a:pt x="12902" y="8293"/>
                  <a:pt x="12836" y="8171"/>
                </a:cubicBezTo>
                <a:cubicBezTo>
                  <a:pt x="12757" y="8022"/>
                  <a:pt x="12544" y="8004"/>
                  <a:pt x="12433" y="8133"/>
                </a:cubicBezTo>
                <a:cubicBezTo>
                  <a:pt x="12362" y="8217"/>
                  <a:pt x="12360" y="8219"/>
                  <a:pt x="12345" y="9412"/>
                </a:cubicBezTo>
                <a:lnTo>
                  <a:pt x="12332" y="10600"/>
                </a:lnTo>
                <a:lnTo>
                  <a:pt x="12183" y="10622"/>
                </a:lnTo>
                <a:cubicBezTo>
                  <a:pt x="12078" y="10636"/>
                  <a:pt x="12027" y="10615"/>
                  <a:pt x="12017" y="10554"/>
                </a:cubicBezTo>
                <a:cubicBezTo>
                  <a:pt x="12009" y="10506"/>
                  <a:pt x="12006" y="9763"/>
                  <a:pt x="12010" y="8905"/>
                </a:cubicBezTo>
                <a:lnTo>
                  <a:pt x="12017" y="7346"/>
                </a:lnTo>
                <a:lnTo>
                  <a:pt x="12144" y="7324"/>
                </a:lnTo>
                <a:cubicBezTo>
                  <a:pt x="12234" y="7309"/>
                  <a:pt x="12283" y="7333"/>
                  <a:pt x="12306" y="7407"/>
                </a:cubicBezTo>
                <a:cubicBezTo>
                  <a:pt x="12336" y="7501"/>
                  <a:pt x="12349" y="7502"/>
                  <a:pt x="12436" y="7399"/>
                </a:cubicBezTo>
                <a:cubicBezTo>
                  <a:pt x="12530" y="7290"/>
                  <a:pt x="12724" y="7230"/>
                  <a:pt x="12862" y="7255"/>
                </a:cubicBezTo>
                <a:close/>
                <a:moveTo>
                  <a:pt x="17176" y="7255"/>
                </a:moveTo>
                <a:cubicBezTo>
                  <a:pt x="17263" y="7258"/>
                  <a:pt x="17338" y="7302"/>
                  <a:pt x="17371" y="7384"/>
                </a:cubicBezTo>
                <a:cubicBezTo>
                  <a:pt x="17422" y="7511"/>
                  <a:pt x="17337" y="8156"/>
                  <a:pt x="17274" y="8118"/>
                </a:cubicBezTo>
                <a:cubicBezTo>
                  <a:pt x="17126" y="8029"/>
                  <a:pt x="16961" y="8040"/>
                  <a:pt x="16877" y="8141"/>
                </a:cubicBezTo>
                <a:lnTo>
                  <a:pt x="16782" y="8247"/>
                </a:lnTo>
                <a:lnTo>
                  <a:pt x="16789" y="9427"/>
                </a:lnTo>
                <a:lnTo>
                  <a:pt x="16792" y="10600"/>
                </a:lnTo>
                <a:lnTo>
                  <a:pt x="16629" y="10622"/>
                </a:lnTo>
                <a:cubicBezTo>
                  <a:pt x="16516" y="10636"/>
                  <a:pt x="16467" y="10616"/>
                  <a:pt x="16457" y="10554"/>
                </a:cubicBezTo>
                <a:cubicBezTo>
                  <a:pt x="16449" y="10506"/>
                  <a:pt x="16443" y="9763"/>
                  <a:pt x="16447" y="8905"/>
                </a:cubicBezTo>
                <a:lnTo>
                  <a:pt x="16457" y="7346"/>
                </a:lnTo>
                <a:lnTo>
                  <a:pt x="16584" y="7324"/>
                </a:lnTo>
                <a:cubicBezTo>
                  <a:pt x="16675" y="7308"/>
                  <a:pt x="16723" y="7332"/>
                  <a:pt x="16747" y="7407"/>
                </a:cubicBezTo>
                <a:cubicBezTo>
                  <a:pt x="16776" y="7501"/>
                  <a:pt x="16792" y="7496"/>
                  <a:pt x="16916" y="7369"/>
                </a:cubicBezTo>
                <a:cubicBezTo>
                  <a:pt x="16992" y="7290"/>
                  <a:pt x="17089" y="7253"/>
                  <a:pt x="17176" y="7255"/>
                </a:cubicBezTo>
                <a:close/>
                <a:moveTo>
                  <a:pt x="19661" y="7271"/>
                </a:moveTo>
                <a:cubicBezTo>
                  <a:pt x="19784" y="7275"/>
                  <a:pt x="19903" y="7329"/>
                  <a:pt x="19957" y="7422"/>
                </a:cubicBezTo>
                <a:cubicBezTo>
                  <a:pt x="20168" y="7785"/>
                  <a:pt x="20202" y="8122"/>
                  <a:pt x="20188" y="9639"/>
                </a:cubicBezTo>
                <a:lnTo>
                  <a:pt x="20182" y="10600"/>
                </a:lnTo>
                <a:lnTo>
                  <a:pt x="20009" y="10600"/>
                </a:lnTo>
                <a:lnTo>
                  <a:pt x="19837" y="10600"/>
                </a:lnTo>
                <a:lnTo>
                  <a:pt x="19824" y="9450"/>
                </a:lnTo>
                <a:cubicBezTo>
                  <a:pt x="19810" y="8338"/>
                  <a:pt x="19805" y="8293"/>
                  <a:pt x="19739" y="8171"/>
                </a:cubicBezTo>
                <a:cubicBezTo>
                  <a:pt x="19663" y="8027"/>
                  <a:pt x="19480" y="8004"/>
                  <a:pt x="19339" y="8118"/>
                </a:cubicBezTo>
                <a:lnTo>
                  <a:pt x="19251" y="8186"/>
                </a:lnTo>
                <a:lnTo>
                  <a:pt x="19242" y="9397"/>
                </a:lnTo>
                <a:lnTo>
                  <a:pt x="19235" y="10600"/>
                </a:lnTo>
                <a:lnTo>
                  <a:pt x="19085" y="10622"/>
                </a:lnTo>
                <a:cubicBezTo>
                  <a:pt x="18980" y="10636"/>
                  <a:pt x="18930" y="10615"/>
                  <a:pt x="18920" y="10554"/>
                </a:cubicBezTo>
                <a:cubicBezTo>
                  <a:pt x="18912" y="10506"/>
                  <a:pt x="18909" y="9763"/>
                  <a:pt x="18913" y="8905"/>
                </a:cubicBezTo>
                <a:lnTo>
                  <a:pt x="18920" y="7346"/>
                </a:lnTo>
                <a:lnTo>
                  <a:pt x="19050" y="7324"/>
                </a:lnTo>
                <a:cubicBezTo>
                  <a:pt x="19141" y="7309"/>
                  <a:pt x="19186" y="7333"/>
                  <a:pt x="19209" y="7407"/>
                </a:cubicBezTo>
                <a:cubicBezTo>
                  <a:pt x="19239" y="7501"/>
                  <a:pt x="19251" y="7496"/>
                  <a:pt x="19339" y="7392"/>
                </a:cubicBezTo>
                <a:cubicBezTo>
                  <a:pt x="19413" y="7304"/>
                  <a:pt x="19539" y="7266"/>
                  <a:pt x="19661" y="7271"/>
                </a:cubicBezTo>
                <a:close/>
                <a:moveTo>
                  <a:pt x="14258" y="8042"/>
                </a:moveTo>
                <a:cubicBezTo>
                  <a:pt x="14050" y="8042"/>
                  <a:pt x="13963" y="8148"/>
                  <a:pt x="13903" y="8481"/>
                </a:cubicBezTo>
                <a:cubicBezTo>
                  <a:pt x="13813" y="8983"/>
                  <a:pt x="13884" y="9648"/>
                  <a:pt x="14047" y="9813"/>
                </a:cubicBezTo>
                <a:cubicBezTo>
                  <a:pt x="14156" y="9923"/>
                  <a:pt x="14155" y="9918"/>
                  <a:pt x="14310" y="9828"/>
                </a:cubicBezTo>
                <a:lnTo>
                  <a:pt x="14437" y="9760"/>
                </a:lnTo>
                <a:lnTo>
                  <a:pt x="14437" y="8897"/>
                </a:lnTo>
                <a:lnTo>
                  <a:pt x="14437" y="8042"/>
                </a:lnTo>
                <a:lnTo>
                  <a:pt x="14258" y="8042"/>
                </a:lnTo>
                <a:close/>
                <a:moveTo>
                  <a:pt x="15696" y="8042"/>
                </a:moveTo>
                <a:cubicBezTo>
                  <a:pt x="15624" y="8029"/>
                  <a:pt x="15555" y="8098"/>
                  <a:pt x="15494" y="8239"/>
                </a:cubicBezTo>
                <a:cubicBezTo>
                  <a:pt x="15448" y="8346"/>
                  <a:pt x="15413" y="8464"/>
                  <a:pt x="15413" y="8504"/>
                </a:cubicBezTo>
                <a:cubicBezTo>
                  <a:pt x="15413" y="8549"/>
                  <a:pt x="15499" y="8572"/>
                  <a:pt x="15654" y="8572"/>
                </a:cubicBezTo>
                <a:cubicBezTo>
                  <a:pt x="15787" y="8572"/>
                  <a:pt x="15898" y="8554"/>
                  <a:pt x="15898" y="8534"/>
                </a:cubicBezTo>
                <a:cubicBezTo>
                  <a:pt x="15898" y="8430"/>
                  <a:pt x="15808" y="8124"/>
                  <a:pt x="15767" y="8088"/>
                </a:cubicBezTo>
                <a:cubicBezTo>
                  <a:pt x="15743" y="8066"/>
                  <a:pt x="15720" y="8047"/>
                  <a:pt x="15696" y="8042"/>
                </a:cubicBezTo>
                <a:close/>
                <a:moveTo>
                  <a:pt x="18106" y="8042"/>
                </a:moveTo>
                <a:cubicBezTo>
                  <a:pt x="18016" y="8042"/>
                  <a:pt x="17980" y="8082"/>
                  <a:pt x="17921" y="8247"/>
                </a:cubicBezTo>
                <a:cubicBezTo>
                  <a:pt x="17880" y="8359"/>
                  <a:pt x="17846" y="8497"/>
                  <a:pt x="17846" y="8549"/>
                </a:cubicBezTo>
                <a:cubicBezTo>
                  <a:pt x="17846" y="8624"/>
                  <a:pt x="17900" y="8640"/>
                  <a:pt x="18106" y="8640"/>
                </a:cubicBezTo>
                <a:cubicBezTo>
                  <a:pt x="18332" y="8640"/>
                  <a:pt x="18365" y="8625"/>
                  <a:pt x="18350" y="8534"/>
                </a:cubicBezTo>
                <a:cubicBezTo>
                  <a:pt x="18341" y="8476"/>
                  <a:pt x="18334" y="8401"/>
                  <a:pt x="18334" y="8368"/>
                </a:cubicBezTo>
                <a:cubicBezTo>
                  <a:pt x="18334" y="8213"/>
                  <a:pt x="18213" y="8042"/>
                  <a:pt x="18106" y="8042"/>
                </a:cubicBezTo>
                <a:close/>
                <a:moveTo>
                  <a:pt x="9775" y="9306"/>
                </a:moveTo>
                <a:cubicBezTo>
                  <a:pt x="9586" y="9307"/>
                  <a:pt x="9496" y="9423"/>
                  <a:pt x="9496" y="9669"/>
                </a:cubicBezTo>
                <a:cubicBezTo>
                  <a:pt x="9496" y="9811"/>
                  <a:pt x="9515" y="9888"/>
                  <a:pt x="9567" y="9949"/>
                </a:cubicBezTo>
                <a:cubicBezTo>
                  <a:pt x="9655" y="10052"/>
                  <a:pt x="9652" y="10056"/>
                  <a:pt x="9766" y="9964"/>
                </a:cubicBezTo>
                <a:cubicBezTo>
                  <a:pt x="9857" y="9890"/>
                  <a:pt x="9912" y="9692"/>
                  <a:pt x="9912" y="9434"/>
                </a:cubicBezTo>
                <a:cubicBezTo>
                  <a:pt x="9912" y="9325"/>
                  <a:pt x="9891" y="9305"/>
                  <a:pt x="9775" y="9306"/>
                </a:cubicBezTo>
                <a:close/>
                <a:moveTo>
                  <a:pt x="11164" y="9313"/>
                </a:moveTo>
                <a:cubicBezTo>
                  <a:pt x="10964" y="9324"/>
                  <a:pt x="10902" y="9387"/>
                  <a:pt x="10891" y="9593"/>
                </a:cubicBezTo>
                <a:cubicBezTo>
                  <a:pt x="10886" y="9695"/>
                  <a:pt x="10895" y="9821"/>
                  <a:pt x="10914" y="9873"/>
                </a:cubicBezTo>
                <a:cubicBezTo>
                  <a:pt x="10933" y="9926"/>
                  <a:pt x="10999" y="9972"/>
                  <a:pt x="11060" y="9972"/>
                </a:cubicBezTo>
                <a:cubicBezTo>
                  <a:pt x="11197" y="9972"/>
                  <a:pt x="11285" y="9784"/>
                  <a:pt x="11285" y="9502"/>
                </a:cubicBezTo>
                <a:cubicBezTo>
                  <a:pt x="11285" y="9311"/>
                  <a:pt x="11281" y="9307"/>
                  <a:pt x="11164" y="9313"/>
                </a:cubicBezTo>
                <a:close/>
                <a:moveTo>
                  <a:pt x="1418" y="9495"/>
                </a:moveTo>
                <a:cubicBezTo>
                  <a:pt x="1409" y="9515"/>
                  <a:pt x="1405" y="9619"/>
                  <a:pt x="1396" y="9843"/>
                </a:cubicBezTo>
                <a:cubicBezTo>
                  <a:pt x="1386" y="10076"/>
                  <a:pt x="1345" y="10523"/>
                  <a:pt x="1305" y="10834"/>
                </a:cubicBezTo>
                <a:cubicBezTo>
                  <a:pt x="1111" y="12315"/>
                  <a:pt x="1056" y="12917"/>
                  <a:pt x="1054" y="13596"/>
                </a:cubicBezTo>
                <a:cubicBezTo>
                  <a:pt x="1053" y="14114"/>
                  <a:pt x="1067" y="14352"/>
                  <a:pt x="1116" y="14685"/>
                </a:cubicBezTo>
                <a:cubicBezTo>
                  <a:pt x="1226" y="15434"/>
                  <a:pt x="1333" y="15720"/>
                  <a:pt x="1832" y="16569"/>
                </a:cubicBezTo>
                <a:cubicBezTo>
                  <a:pt x="2030" y="16908"/>
                  <a:pt x="2078" y="16960"/>
                  <a:pt x="2085" y="16864"/>
                </a:cubicBezTo>
                <a:cubicBezTo>
                  <a:pt x="2098" y="16697"/>
                  <a:pt x="1921" y="15995"/>
                  <a:pt x="1747" y="15525"/>
                </a:cubicBezTo>
                <a:cubicBezTo>
                  <a:pt x="1572" y="15051"/>
                  <a:pt x="1505" y="14759"/>
                  <a:pt x="1448" y="14246"/>
                </a:cubicBezTo>
                <a:cubicBezTo>
                  <a:pt x="1393" y="13762"/>
                  <a:pt x="1391" y="12841"/>
                  <a:pt x="1445" y="12249"/>
                </a:cubicBezTo>
                <a:cubicBezTo>
                  <a:pt x="1555" y="11030"/>
                  <a:pt x="1558" y="10062"/>
                  <a:pt x="1451" y="9586"/>
                </a:cubicBezTo>
                <a:cubicBezTo>
                  <a:pt x="1442" y="9547"/>
                  <a:pt x="1434" y="9517"/>
                  <a:pt x="1428" y="9502"/>
                </a:cubicBezTo>
                <a:cubicBezTo>
                  <a:pt x="1424" y="9492"/>
                  <a:pt x="1421" y="9488"/>
                  <a:pt x="1418" y="9495"/>
                </a:cubicBezTo>
                <a:close/>
                <a:moveTo>
                  <a:pt x="7232" y="12249"/>
                </a:moveTo>
                <a:cubicBezTo>
                  <a:pt x="7254" y="12249"/>
                  <a:pt x="7278" y="12275"/>
                  <a:pt x="7300" y="12324"/>
                </a:cubicBezTo>
                <a:cubicBezTo>
                  <a:pt x="7336" y="12409"/>
                  <a:pt x="7340" y="12463"/>
                  <a:pt x="7316" y="12551"/>
                </a:cubicBezTo>
                <a:cubicBezTo>
                  <a:pt x="7274" y="12706"/>
                  <a:pt x="7208" y="12721"/>
                  <a:pt x="7163" y="12597"/>
                </a:cubicBezTo>
                <a:cubicBezTo>
                  <a:pt x="7105" y="12435"/>
                  <a:pt x="7163" y="12248"/>
                  <a:pt x="7232" y="12249"/>
                </a:cubicBezTo>
                <a:close/>
                <a:moveTo>
                  <a:pt x="14092" y="12264"/>
                </a:moveTo>
                <a:cubicBezTo>
                  <a:pt x="14173" y="12264"/>
                  <a:pt x="14206" y="12443"/>
                  <a:pt x="14151" y="12597"/>
                </a:cubicBezTo>
                <a:cubicBezTo>
                  <a:pt x="14132" y="12650"/>
                  <a:pt x="14104" y="12695"/>
                  <a:pt x="14092" y="12695"/>
                </a:cubicBezTo>
                <a:cubicBezTo>
                  <a:pt x="14051" y="12695"/>
                  <a:pt x="14004" y="12505"/>
                  <a:pt x="14014" y="12385"/>
                </a:cubicBezTo>
                <a:cubicBezTo>
                  <a:pt x="14020" y="12308"/>
                  <a:pt x="14047" y="12264"/>
                  <a:pt x="14092" y="12264"/>
                </a:cubicBezTo>
                <a:close/>
                <a:moveTo>
                  <a:pt x="13477" y="12589"/>
                </a:moveTo>
                <a:cubicBezTo>
                  <a:pt x="13507" y="12590"/>
                  <a:pt x="13536" y="12653"/>
                  <a:pt x="13542" y="12778"/>
                </a:cubicBezTo>
                <a:cubicBezTo>
                  <a:pt x="13550" y="12932"/>
                  <a:pt x="13569" y="12958"/>
                  <a:pt x="13659" y="12975"/>
                </a:cubicBezTo>
                <a:cubicBezTo>
                  <a:pt x="13743" y="12991"/>
                  <a:pt x="13764" y="13021"/>
                  <a:pt x="13764" y="13126"/>
                </a:cubicBezTo>
                <a:cubicBezTo>
                  <a:pt x="13764" y="13232"/>
                  <a:pt x="13742" y="13269"/>
                  <a:pt x="13656" y="13285"/>
                </a:cubicBezTo>
                <a:lnTo>
                  <a:pt x="13549" y="13300"/>
                </a:lnTo>
                <a:lnTo>
                  <a:pt x="13549" y="13853"/>
                </a:lnTo>
                <a:cubicBezTo>
                  <a:pt x="13549" y="14533"/>
                  <a:pt x="13583" y="14659"/>
                  <a:pt x="13734" y="14602"/>
                </a:cubicBezTo>
                <a:cubicBezTo>
                  <a:pt x="13859" y="14555"/>
                  <a:pt x="13912" y="14714"/>
                  <a:pt x="13822" y="14867"/>
                </a:cubicBezTo>
                <a:cubicBezTo>
                  <a:pt x="13729" y="15024"/>
                  <a:pt x="13583" y="14976"/>
                  <a:pt x="13490" y="14761"/>
                </a:cubicBezTo>
                <a:cubicBezTo>
                  <a:pt x="13410" y="14573"/>
                  <a:pt x="13406" y="14542"/>
                  <a:pt x="13406" y="13936"/>
                </a:cubicBezTo>
                <a:cubicBezTo>
                  <a:pt x="13406" y="13363"/>
                  <a:pt x="13399" y="13309"/>
                  <a:pt x="13347" y="13278"/>
                </a:cubicBezTo>
                <a:cubicBezTo>
                  <a:pt x="13274" y="13233"/>
                  <a:pt x="13274" y="13027"/>
                  <a:pt x="13347" y="12983"/>
                </a:cubicBezTo>
                <a:cubicBezTo>
                  <a:pt x="13381" y="12962"/>
                  <a:pt x="13407" y="12878"/>
                  <a:pt x="13412" y="12771"/>
                </a:cubicBezTo>
                <a:cubicBezTo>
                  <a:pt x="13418" y="12646"/>
                  <a:pt x="13447" y="12589"/>
                  <a:pt x="13477" y="12589"/>
                </a:cubicBezTo>
                <a:close/>
                <a:moveTo>
                  <a:pt x="15946" y="12801"/>
                </a:moveTo>
                <a:cubicBezTo>
                  <a:pt x="15962" y="12808"/>
                  <a:pt x="15973" y="12838"/>
                  <a:pt x="15985" y="12892"/>
                </a:cubicBezTo>
                <a:cubicBezTo>
                  <a:pt x="16026" y="13069"/>
                  <a:pt x="16020" y="13089"/>
                  <a:pt x="15943" y="13157"/>
                </a:cubicBezTo>
                <a:cubicBezTo>
                  <a:pt x="15881" y="13211"/>
                  <a:pt x="15878" y="13248"/>
                  <a:pt x="15891" y="13520"/>
                </a:cubicBezTo>
                <a:cubicBezTo>
                  <a:pt x="15905" y="13799"/>
                  <a:pt x="15897" y="13840"/>
                  <a:pt x="15800" y="14065"/>
                </a:cubicBezTo>
                <a:cubicBezTo>
                  <a:pt x="15702" y="14292"/>
                  <a:pt x="15686" y="14306"/>
                  <a:pt x="15553" y="14276"/>
                </a:cubicBezTo>
                <a:cubicBezTo>
                  <a:pt x="15452" y="14254"/>
                  <a:pt x="15413" y="14272"/>
                  <a:pt x="15413" y="14329"/>
                </a:cubicBezTo>
                <a:cubicBezTo>
                  <a:pt x="15413" y="14382"/>
                  <a:pt x="15482" y="14421"/>
                  <a:pt x="15615" y="14443"/>
                </a:cubicBezTo>
                <a:cubicBezTo>
                  <a:pt x="15839" y="14480"/>
                  <a:pt x="15950" y="14617"/>
                  <a:pt x="15995" y="14912"/>
                </a:cubicBezTo>
                <a:cubicBezTo>
                  <a:pt x="16031" y="15143"/>
                  <a:pt x="15987" y="15360"/>
                  <a:pt x="15855" y="15593"/>
                </a:cubicBezTo>
                <a:cubicBezTo>
                  <a:pt x="15780" y="15726"/>
                  <a:pt x="15707" y="15783"/>
                  <a:pt x="15595" y="15805"/>
                </a:cubicBezTo>
                <a:cubicBezTo>
                  <a:pt x="15449" y="15833"/>
                  <a:pt x="15437" y="15822"/>
                  <a:pt x="15341" y="15600"/>
                </a:cubicBezTo>
                <a:cubicBezTo>
                  <a:pt x="15231" y="15345"/>
                  <a:pt x="15217" y="15161"/>
                  <a:pt x="15283" y="14867"/>
                </a:cubicBezTo>
                <a:cubicBezTo>
                  <a:pt x="15316" y="14718"/>
                  <a:pt x="15316" y="14658"/>
                  <a:pt x="15289" y="14556"/>
                </a:cubicBezTo>
                <a:cubicBezTo>
                  <a:pt x="15263" y="14457"/>
                  <a:pt x="15263" y="14378"/>
                  <a:pt x="15289" y="14216"/>
                </a:cubicBezTo>
                <a:cubicBezTo>
                  <a:pt x="15312" y="14076"/>
                  <a:pt x="15314" y="13970"/>
                  <a:pt x="15296" y="13891"/>
                </a:cubicBezTo>
                <a:cubicBezTo>
                  <a:pt x="15239" y="13645"/>
                  <a:pt x="15262" y="13332"/>
                  <a:pt x="15354" y="13126"/>
                </a:cubicBezTo>
                <a:cubicBezTo>
                  <a:pt x="15431" y="12956"/>
                  <a:pt x="15466" y="12928"/>
                  <a:pt x="15621" y="12922"/>
                </a:cubicBezTo>
                <a:cubicBezTo>
                  <a:pt x="15718" y="12919"/>
                  <a:pt x="15832" y="12880"/>
                  <a:pt x="15875" y="12839"/>
                </a:cubicBezTo>
                <a:cubicBezTo>
                  <a:pt x="15908" y="12807"/>
                  <a:pt x="15931" y="12794"/>
                  <a:pt x="15946" y="12801"/>
                </a:cubicBezTo>
                <a:close/>
                <a:moveTo>
                  <a:pt x="10680" y="12899"/>
                </a:moveTo>
                <a:cubicBezTo>
                  <a:pt x="10708" y="12900"/>
                  <a:pt x="10731" y="12923"/>
                  <a:pt x="10771" y="12975"/>
                </a:cubicBezTo>
                <a:cubicBezTo>
                  <a:pt x="10848" y="13078"/>
                  <a:pt x="10864" y="13083"/>
                  <a:pt x="10959" y="12990"/>
                </a:cubicBezTo>
                <a:cubicBezTo>
                  <a:pt x="11102" y="12853"/>
                  <a:pt x="11234" y="12916"/>
                  <a:pt x="11327" y="13172"/>
                </a:cubicBezTo>
                <a:cubicBezTo>
                  <a:pt x="11399" y="13370"/>
                  <a:pt x="11403" y="13400"/>
                  <a:pt x="11395" y="14148"/>
                </a:cubicBezTo>
                <a:cubicBezTo>
                  <a:pt x="11388" y="14871"/>
                  <a:pt x="11384" y="14927"/>
                  <a:pt x="11330" y="14927"/>
                </a:cubicBezTo>
                <a:cubicBezTo>
                  <a:pt x="11277" y="14927"/>
                  <a:pt x="11272" y="14869"/>
                  <a:pt x="11259" y="14171"/>
                </a:cubicBezTo>
                <a:cubicBezTo>
                  <a:pt x="11246" y="13524"/>
                  <a:pt x="11235" y="13404"/>
                  <a:pt x="11187" y="13323"/>
                </a:cubicBezTo>
                <a:cubicBezTo>
                  <a:pt x="11127" y="13221"/>
                  <a:pt x="11071" y="13210"/>
                  <a:pt x="10989" y="13285"/>
                </a:cubicBezTo>
                <a:cubicBezTo>
                  <a:pt x="10942" y="13328"/>
                  <a:pt x="10937" y="13421"/>
                  <a:pt x="10933" y="14125"/>
                </a:cubicBezTo>
                <a:lnTo>
                  <a:pt x="10927" y="14927"/>
                </a:lnTo>
                <a:lnTo>
                  <a:pt x="10855" y="14927"/>
                </a:lnTo>
                <a:cubicBezTo>
                  <a:pt x="10784" y="14927"/>
                  <a:pt x="10785" y="14923"/>
                  <a:pt x="10771" y="14140"/>
                </a:cubicBezTo>
                <a:cubicBezTo>
                  <a:pt x="10755" y="13292"/>
                  <a:pt x="10735" y="13188"/>
                  <a:pt x="10598" y="13263"/>
                </a:cubicBezTo>
                <a:cubicBezTo>
                  <a:pt x="10468" y="13334"/>
                  <a:pt x="10457" y="13401"/>
                  <a:pt x="10449" y="14178"/>
                </a:cubicBezTo>
                <a:cubicBezTo>
                  <a:pt x="10442" y="14784"/>
                  <a:pt x="10433" y="14926"/>
                  <a:pt x="10397" y="14942"/>
                </a:cubicBezTo>
                <a:cubicBezTo>
                  <a:pt x="10372" y="14953"/>
                  <a:pt x="10343" y="14938"/>
                  <a:pt x="10332" y="14912"/>
                </a:cubicBezTo>
                <a:cubicBezTo>
                  <a:pt x="10321" y="14886"/>
                  <a:pt x="10312" y="14455"/>
                  <a:pt x="10312" y="13951"/>
                </a:cubicBezTo>
                <a:cubicBezTo>
                  <a:pt x="10312" y="13062"/>
                  <a:pt x="10334" y="12851"/>
                  <a:pt x="10403" y="13013"/>
                </a:cubicBezTo>
                <a:cubicBezTo>
                  <a:pt x="10421" y="13055"/>
                  <a:pt x="10477" y="13036"/>
                  <a:pt x="10559" y="12968"/>
                </a:cubicBezTo>
                <a:cubicBezTo>
                  <a:pt x="10619" y="12918"/>
                  <a:pt x="10651" y="12899"/>
                  <a:pt x="10680" y="12899"/>
                </a:cubicBezTo>
                <a:close/>
                <a:moveTo>
                  <a:pt x="7814" y="12907"/>
                </a:moveTo>
                <a:cubicBezTo>
                  <a:pt x="7904" y="12914"/>
                  <a:pt x="7976" y="12987"/>
                  <a:pt x="7976" y="13126"/>
                </a:cubicBezTo>
                <a:cubicBezTo>
                  <a:pt x="7976" y="13241"/>
                  <a:pt x="7961" y="13256"/>
                  <a:pt x="7846" y="13240"/>
                </a:cubicBezTo>
                <a:cubicBezTo>
                  <a:pt x="7705" y="13220"/>
                  <a:pt x="7634" y="13328"/>
                  <a:pt x="7664" y="13512"/>
                </a:cubicBezTo>
                <a:cubicBezTo>
                  <a:pt x="7674" y="13569"/>
                  <a:pt x="7751" y="13681"/>
                  <a:pt x="7837" y="13762"/>
                </a:cubicBezTo>
                <a:cubicBezTo>
                  <a:pt x="8002" y="13918"/>
                  <a:pt x="8048" y="14038"/>
                  <a:pt x="8048" y="14322"/>
                </a:cubicBezTo>
                <a:cubicBezTo>
                  <a:pt x="8048" y="14567"/>
                  <a:pt x="8006" y="14742"/>
                  <a:pt x="7908" y="14859"/>
                </a:cubicBezTo>
                <a:cubicBezTo>
                  <a:pt x="7796" y="14993"/>
                  <a:pt x="7537" y="14993"/>
                  <a:pt x="7515" y="14859"/>
                </a:cubicBezTo>
                <a:cubicBezTo>
                  <a:pt x="7480" y="14652"/>
                  <a:pt x="7525" y="14575"/>
                  <a:pt x="7654" y="14609"/>
                </a:cubicBezTo>
                <a:cubicBezTo>
                  <a:pt x="7749" y="14634"/>
                  <a:pt x="7794" y="14610"/>
                  <a:pt x="7846" y="14511"/>
                </a:cubicBezTo>
                <a:cubicBezTo>
                  <a:pt x="7932" y="14350"/>
                  <a:pt x="7911" y="14266"/>
                  <a:pt x="7733" y="14057"/>
                </a:cubicBezTo>
                <a:cubicBezTo>
                  <a:pt x="7656" y="13967"/>
                  <a:pt x="7575" y="13829"/>
                  <a:pt x="7550" y="13747"/>
                </a:cubicBezTo>
                <a:cubicBezTo>
                  <a:pt x="7489" y="13544"/>
                  <a:pt x="7493" y="13252"/>
                  <a:pt x="7560" y="13096"/>
                </a:cubicBezTo>
                <a:cubicBezTo>
                  <a:pt x="7618" y="12961"/>
                  <a:pt x="7724" y="12900"/>
                  <a:pt x="7814" y="12907"/>
                </a:cubicBezTo>
                <a:close/>
                <a:moveTo>
                  <a:pt x="11926" y="12915"/>
                </a:moveTo>
                <a:cubicBezTo>
                  <a:pt x="11949" y="12907"/>
                  <a:pt x="11973" y="12910"/>
                  <a:pt x="11997" y="12915"/>
                </a:cubicBezTo>
                <a:cubicBezTo>
                  <a:pt x="12070" y="12929"/>
                  <a:pt x="12143" y="12998"/>
                  <a:pt x="12196" y="13111"/>
                </a:cubicBezTo>
                <a:cubicBezTo>
                  <a:pt x="12402" y="13553"/>
                  <a:pt x="12393" y="14352"/>
                  <a:pt x="12176" y="14776"/>
                </a:cubicBezTo>
                <a:cubicBezTo>
                  <a:pt x="12101" y="14922"/>
                  <a:pt x="12054" y="14957"/>
                  <a:pt x="11929" y="14957"/>
                </a:cubicBezTo>
                <a:lnTo>
                  <a:pt x="11776" y="14957"/>
                </a:lnTo>
                <a:lnTo>
                  <a:pt x="11766" y="15373"/>
                </a:lnTo>
                <a:cubicBezTo>
                  <a:pt x="11760" y="15681"/>
                  <a:pt x="11746" y="15790"/>
                  <a:pt x="11714" y="15805"/>
                </a:cubicBezTo>
                <a:cubicBezTo>
                  <a:pt x="11612" y="15850"/>
                  <a:pt x="11600" y="15695"/>
                  <a:pt x="11600" y="14345"/>
                </a:cubicBezTo>
                <a:cubicBezTo>
                  <a:pt x="11600" y="13209"/>
                  <a:pt x="11607" y="13017"/>
                  <a:pt x="11646" y="12983"/>
                </a:cubicBezTo>
                <a:cubicBezTo>
                  <a:pt x="11671" y="12961"/>
                  <a:pt x="11705" y="12976"/>
                  <a:pt x="11721" y="13013"/>
                </a:cubicBezTo>
                <a:cubicBezTo>
                  <a:pt x="11740" y="13059"/>
                  <a:pt x="11776" y="13050"/>
                  <a:pt x="11835" y="12983"/>
                </a:cubicBezTo>
                <a:cubicBezTo>
                  <a:pt x="11862" y="12951"/>
                  <a:pt x="11894" y="12924"/>
                  <a:pt x="11926" y="12915"/>
                </a:cubicBezTo>
                <a:close/>
                <a:moveTo>
                  <a:pt x="14762" y="12922"/>
                </a:moveTo>
                <a:cubicBezTo>
                  <a:pt x="14863" y="12897"/>
                  <a:pt x="14953" y="12982"/>
                  <a:pt x="15022" y="13172"/>
                </a:cubicBezTo>
                <a:cubicBezTo>
                  <a:pt x="15094" y="13370"/>
                  <a:pt x="15099" y="13400"/>
                  <a:pt x="15091" y="14148"/>
                </a:cubicBezTo>
                <a:cubicBezTo>
                  <a:pt x="15083" y="14871"/>
                  <a:pt x="15079" y="14927"/>
                  <a:pt x="15026" y="14927"/>
                </a:cubicBezTo>
                <a:cubicBezTo>
                  <a:pt x="14973" y="14927"/>
                  <a:pt x="14965" y="14869"/>
                  <a:pt x="14951" y="14171"/>
                </a:cubicBezTo>
                <a:cubicBezTo>
                  <a:pt x="14938" y="13531"/>
                  <a:pt x="14929" y="13401"/>
                  <a:pt x="14883" y="13323"/>
                </a:cubicBezTo>
                <a:cubicBezTo>
                  <a:pt x="14817" y="13212"/>
                  <a:pt x="14787" y="13207"/>
                  <a:pt x="14671" y="13300"/>
                </a:cubicBezTo>
                <a:lnTo>
                  <a:pt x="14583" y="13376"/>
                </a:lnTo>
                <a:lnTo>
                  <a:pt x="14574" y="14148"/>
                </a:lnTo>
                <a:cubicBezTo>
                  <a:pt x="14566" y="14870"/>
                  <a:pt x="14563" y="14924"/>
                  <a:pt x="14508" y="14942"/>
                </a:cubicBezTo>
                <a:cubicBezTo>
                  <a:pt x="14476" y="14953"/>
                  <a:pt x="14442" y="14938"/>
                  <a:pt x="14430" y="14912"/>
                </a:cubicBezTo>
                <a:cubicBezTo>
                  <a:pt x="14419" y="14886"/>
                  <a:pt x="14408" y="14450"/>
                  <a:pt x="14408" y="13944"/>
                </a:cubicBezTo>
                <a:cubicBezTo>
                  <a:pt x="14408" y="13168"/>
                  <a:pt x="14415" y="13016"/>
                  <a:pt x="14453" y="12983"/>
                </a:cubicBezTo>
                <a:cubicBezTo>
                  <a:pt x="14478" y="12961"/>
                  <a:pt x="14512" y="12975"/>
                  <a:pt x="14528" y="13013"/>
                </a:cubicBezTo>
                <a:cubicBezTo>
                  <a:pt x="14549" y="13061"/>
                  <a:pt x="14588" y="13051"/>
                  <a:pt x="14658" y="12983"/>
                </a:cubicBezTo>
                <a:cubicBezTo>
                  <a:pt x="14693" y="12949"/>
                  <a:pt x="14729" y="12931"/>
                  <a:pt x="14762" y="12922"/>
                </a:cubicBezTo>
                <a:close/>
                <a:moveTo>
                  <a:pt x="9089" y="12930"/>
                </a:moveTo>
                <a:cubicBezTo>
                  <a:pt x="9211" y="12945"/>
                  <a:pt x="9304" y="13056"/>
                  <a:pt x="9271" y="13255"/>
                </a:cubicBezTo>
                <a:cubicBezTo>
                  <a:pt x="9258" y="13333"/>
                  <a:pt x="9235" y="13340"/>
                  <a:pt x="9151" y="13285"/>
                </a:cubicBezTo>
                <a:cubicBezTo>
                  <a:pt x="8925" y="13140"/>
                  <a:pt x="8793" y="13375"/>
                  <a:pt x="8793" y="13928"/>
                </a:cubicBezTo>
                <a:cubicBezTo>
                  <a:pt x="8793" y="14235"/>
                  <a:pt x="8807" y="14325"/>
                  <a:pt x="8868" y="14466"/>
                </a:cubicBezTo>
                <a:cubicBezTo>
                  <a:pt x="8929" y="14606"/>
                  <a:pt x="8960" y="14632"/>
                  <a:pt x="9060" y="14609"/>
                </a:cubicBezTo>
                <a:cubicBezTo>
                  <a:pt x="9126" y="14594"/>
                  <a:pt x="9199" y="14572"/>
                  <a:pt x="9222" y="14556"/>
                </a:cubicBezTo>
                <a:cubicBezTo>
                  <a:pt x="9249" y="14538"/>
                  <a:pt x="9268" y="14583"/>
                  <a:pt x="9274" y="14677"/>
                </a:cubicBezTo>
                <a:cubicBezTo>
                  <a:pt x="9282" y="14789"/>
                  <a:pt x="9266" y="14840"/>
                  <a:pt x="9209" y="14889"/>
                </a:cubicBezTo>
                <a:cubicBezTo>
                  <a:pt x="9120" y="14968"/>
                  <a:pt x="8948" y="14967"/>
                  <a:pt x="8865" y="14889"/>
                </a:cubicBezTo>
                <a:cubicBezTo>
                  <a:pt x="8629" y="14668"/>
                  <a:pt x="8555" y="13646"/>
                  <a:pt x="8741" y="13187"/>
                </a:cubicBezTo>
                <a:cubicBezTo>
                  <a:pt x="8819" y="12994"/>
                  <a:pt x="8967" y="12914"/>
                  <a:pt x="9089" y="12930"/>
                </a:cubicBezTo>
                <a:close/>
                <a:moveTo>
                  <a:pt x="9753" y="12930"/>
                </a:moveTo>
                <a:cubicBezTo>
                  <a:pt x="9876" y="12930"/>
                  <a:pt x="9922" y="12962"/>
                  <a:pt x="9984" y="13096"/>
                </a:cubicBezTo>
                <a:cubicBezTo>
                  <a:pt x="10111" y="13373"/>
                  <a:pt x="10147" y="13608"/>
                  <a:pt x="10133" y="14049"/>
                </a:cubicBezTo>
                <a:cubicBezTo>
                  <a:pt x="10122" y="14414"/>
                  <a:pt x="10112" y="14465"/>
                  <a:pt x="10003" y="14700"/>
                </a:cubicBezTo>
                <a:cubicBezTo>
                  <a:pt x="9899" y="14926"/>
                  <a:pt x="9867" y="14957"/>
                  <a:pt x="9743" y="14957"/>
                </a:cubicBezTo>
                <a:cubicBezTo>
                  <a:pt x="9627" y="14957"/>
                  <a:pt x="9588" y="14918"/>
                  <a:pt x="9515" y="14761"/>
                </a:cubicBezTo>
                <a:cubicBezTo>
                  <a:pt x="9407" y="14526"/>
                  <a:pt x="9369" y="14310"/>
                  <a:pt x="9369" y="13921"/>
                </a:cubicBezTo>
                <a:cubicBezTo>
                  <a:pt x="9369" y="13581"/>
                  <a:pt x="9414" y="13336"/>
                  <a:pt x="9525" y="13096"/>
                </a:cubicBezTo>
                <a:cubicBezTo>
                  <a:pt x="9587" y="12962"/>
                  <a:pt x="9629" y="12930"/>
                  <a:pt x="9753" y="12930"/>
                </a:cubicBezTo>
                <a:close/>
                <a:moveTo>
                  <a:pt x="7232" y="12998"/>
                </a:moveTo>
                <a:cubicBezTo>
                  <a:pt x="7286" y="12998"/>
                  <a:pt x="7290" y="13040"/>
                  <a:pt x="7290" y="13959"/>
                </a:cubicBezTo>
                <a:cubicBezTo>
                  <a:pt x="7290" y="14824"/>
                  <a:pt x="7286" y="14922"/>
                  <a:pt x="7241" y="14942"/>
                </a:cubicBezTo>
                <a:cubicBezTo>
                  <a:pt x="7167" y="14975"/>
                  <a:pt x="7158" y="14873"/>
                  <a:pt x="7167" y="13891"/>
                </a:cubicBezTo>
                <a:cubicBezTo>
                  <a:pt x="7174" y="13047"/>
                  <a:pt x="7178" y="12998"/>
                  <a:pt x="7232" y="12998"/>
                </a:cubicBezTo>
                <a:close/>
                <a:moveTo>
                  <a:pt x="12505" y="12998"/>
                </a:moveTo>
                <a:lnTo>
                  <a:pt x="12576" y="12998"/>
                </a:lnTo>
                <a:cubicBezTo>
                  <a:pt x="12648" y="12998"/>
                  <a:pt x="12647" y="13000"/>
                  <a:pt x="12661" y="13754"/>
                </a:cubicBezTo>
                <a:cubicBezTo>
                  <a:pt x="12677" y="14625"/>
                  <a:pt x="12697" y="14693"/>
                  <a:pt x="12882" y="14587"/>
                </a:cubicBezTo>
                <a:lnTo>
                  <a:pt x="12989" y="14526"/>
                </a:lnTo>
                <a:lnTo>
                  <a:pt x="13006" y="13762"/>
                </a:lnTo>
                <a:cubicBezTo>
                  <a:pt x="13020" y="13000"/>
                  <a:pt x="13019" y="12998"/>
                  <a:pt x="13090" y="12998"/>
                </a:cubicBezTo>
                <a:lnTo>
                  <a:pt x="13162" y="12998"/>
                </a:lnTo>
                <a:lnTo>
                  <a:pt x="13172" y="13921"/>
                </a:lnTo>
                <a:cubicBezTo>
                  <a:pt x="13180" y="14863"/>
                  <a:pt x="13154" y="15111"/>
                  <a:pt x="13080" y="14882"/>
                </a:cubicBezTo>
                <a:cubicBezTo>
                  <a:pt x="13051" y="14792"/>
                  <a:pt x="13037" y="14793"/>
                  <a:pt x="12963" y="14867"/>
                </a:cubicBezTo>
                <a:cubicBezTo>
                  <a:pt x="12818" y="15011"/>
                  <a:pt x="12702" y="14975"/>
                  <a:pt x="12599" y="14761"/>
                </a:cubicBezTo>
                <a:lnTo>
                  <a:pt x="12505" y="14571"/>
                </a:lnTo>
                <a:lnTo>
                  <a:pt x="12505" y="13785"/>
                </a:lnTo>
                <a:lnTo>
                  <a:pt x="12505" y="12998"/>
                </a:lnTo>
                <a:close/>
                <a:moveTo>
                  <a:pt x="14024" y="12998"/>
                </a:moveTo>
                <a:lnTo>
                  <a:pt x="14092" y="12998"/>
                </a:lnTo>
                <a:lnTo>
                  <a:pt x="14167" y="12998"/>
                </a:lnTo>
                <a:lnTo>
                  <a:pt x="14173" y="13883"/>
                </a:lnTo>
                <a:cubicBezTo>
                  <a:pt x="14179" y="14481"/>
                  <a:pt x="14170" y="14804"/>
                  <a:pt x="14147" y="14867"/>
                </a:cubicBezTo>
                <a:cubicBezTo>
                  <a:pt x="14129" y="14917"/>
                  <a:pt x="14104" y="14957"/>
                  <a:pt x="14092" y="14957"/>
                </a:cubicBezTo>
                <a:cubicBezTo>
                  <a:pt x="14022" y="14957"/>
                  <a:pt x="14006" y="14726"/>
                  <a:pt x="14014" y="13883"/>
                </a:cubicBezTo>
                <a:lnTo>
                  <a:pt x="14024" y="12998"/>
                </a:lnTo>
                <a:close/>
                <a:moveTo>
                  <a:pt x="15588" y="13225"/>
                </a:moveTo>
                <a:cubicBezTo>
                  <a:pt x="15511" y="13225"/>
                  <a:pt x="15413" y="13420"/>
                  <a:pt x="15413" y="13565"/>
                </a:cubicBezTo>
                <a:cubicBezTo>
                  <a:pt x="15413" y="13636"/>
                  <a:pt x="15437" y="13749"/>
                  <a:pt x="15468" y="13822"/>
                </a:cubicBezTo>
                <a:cubicBezTo>
                  <a:pt x="15500" y="13896"/>
                  <a:pt x="15550" y="13959"/>
                  <a:pt x="15582" y="13959"/>
                </a:cubicBezTo>
                <a:cubicBezTo>
                  <a:pt x="15649" y="13959"/>
                  <a:pt x="15754" y="13739"/>
                  <a:pt x="15754" y="13596"/>
                </a:cubicBezTo>
                <a:cubicBezTo>
                  <a:pt x="15754" y="13458"/>
                  <a:pt x="15651" y="13225"/>
                  <a:pt x="15588" y="13225"/>
                </a:cubicBezTo>
                <a:close/>
                <a:moveTo>
                  <a:pt x="9720" y="13255"/>
                </a:moveTo>
                <a:cubicBezTo>
                  <a:pt x="9661" y="13277"/>
                  <a:pt x="9606" y="13366"/>
                  <a:pt x="9564" y="13520"/>
                </a:cubicBezTo>
                <a:cubicBezTo>
                  <a:pt x="9485" y="13813"/>
                  <a:pt x="9506" y="14267"/>
                  <a:pt x="9609" y="14473"/>
                </a:cubicBezTo>
                <a:cubicBezTo>
                  <a:pt x="9826" y="14906"/>
                  <a:pt x="10060" y="14361"/>
                  <a:pt x="9961" y="13656"/>
                </a:cubicBezTo>
                <a:cubicBezTo>
                  <a:pt x="9919" y="13363"/>
                  <a:pt x="9818" y="13218"/>
                  <a:pt x="9720" y="13255"/>
                </a:cubicBezTo>
                <a:close/>
                <a:moveTo>
                  <a:pt x="11932" y="13255"/>
                </a:moveTo>
                <a:cubicBezTo>
                  <a:pt x="11906" y="13260"/>
                  <a:pt x="11880" y="13276"/>
                  <a:pt x="11854" y="13300"/>
                </a:cubicBezTo>
                <a:cubicBezTo>
                  <a:pt x="11773" y="13378"/>
                  <a:pt x="11773" y="13385"/>
                  <a:pt x="11773" y="13959"/>
                </a:cubicBezTo>
                <a:cubicBezTo>
                  <a:pt x="11773" y="14277"/>
                  <a:pt x="11784" y="14559"/>
                  <a:pt x="11796" y="14587"/>
                </a:cubicBezTo>
                <a:cubicBezTo>
                  <a:pt x="11839" y="14690"/>
                  <a:pt x="12071" y="14571"/>
                  <a:pt x="12124" y="14420"/>
                </a:cubicBezTo>
                <a:cubicBezTo>
                  <a:pt x="12188" y="14236"/>
                  <a:pt x="12191" y="13653"/>
                  <a:pt x="12131" y="13452"/>
                </a:cubicBezTo>
                <a:cubicBezTo>
                  <a:pt x="12089" y="13314"/>
                  <a:pt x="12011" y="13241"/>
                  <a:pt x="11932" y="13255"/>
                </a:cubicBezTo>
                <a:close/>
                <a:moveTo>
                  <a:pt x="15696" y="14829"/>
                </a:moveTo>
                <a:cubicBezTo>
                  <a:pt x="15661" y="14825"/>
                  <a:pt x="15616" y="14829"/>
                  <a:pt x="15566" y="14836"/>
                </a:cubicBezTo>
                <a:cubicBezTo>
                  <a:pt x="15429" y="14856"/>
                  <a:pt x="15425" y="14865"/>
                  <a:pt x="15416" y="15078"/>
                </a:cubicBezTo>
                <a:cubicBezTo>
                  <a:pt x="15411" y="15200"/>
                  <a:pt x="15425" y="15340"/>
                  <a:pt x="15445" y="15396"/>
                </a:cubicBezTo>
                <a:cubicBezTo>
                  <a:pt x="15472" y="15470"/>
                  <a:pt x="15515" y="15495"/>
                  <a:pt x="15605" y="15472"/>
                </a:cubicBezTo>
                <a:cubicBezTo>
                  <a:pt x="15749" y="15434"/>
                  <a:pt x="15842" y="15268"/>
                  <a:pt x="15842" y="15048"/>
                </a:cubicBezTo>
                <a:cubicBezTo>
                  <a:pt x="15842" y="14909"/>
                  <a:pt x="15801" y="14840"/>
                  <a:pt x="15696" y="1482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328" y="4706901"/>
            <a:ext cx="10081574" cy="205509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create a GitHub   account via…"/>
          <p:cNvSpPr txBox="1"/>
          <p:nvPr/>
        </p:nvSpPr>
        <p:spPr>
          <a:xfrm>
            <a:off x="1253286" y="2620106"/>
            <a:ext cx="9900136" cy="3542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/>
          <a:p>
            <a:pPr marL="311150" indent="-311150" defTabSz="410765"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SzPct val="145000"/>
              <a:buChar char="•"/>
              <a:defRPr sz="1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351692" indent="-351692" defTabSz="410765"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SzPct val="100000"/>
              <a:buAutoNum type="arabicParenR" startAt="1"/>
              <a:defRPr sz="2200">
                <a:solidFill>
                  <a:schemeClr val="accent1"/>
                </a:solidFill>
              </a:defRPr>
            </a:pPr>
            <a:r>
              <a:t>create a </a:t>
            </a:r>
            <a:r>
              <a:rPr>
                <a:solidFill>
                  <a:srgbClr val="FFFFFF"/>
                </a:solidFill>
              </a:rPr>
              <a:t>GitHub</a:t>
            </a:r>
            <a:r>
              <a:t>   account via</a:t>
            </a:r>
          </a:p>
          <a:p>
            <a:pPr marL="311150" indent="-311150" defTabSz="410765"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SzPct val="145000"/>
              <a:buChar char="•"/>
              <a:defRPr sz="2800">
                <a:solidFill>
                  <a:schemeClr val="accent1"/>
                </a:solidFill>
              </a:defRPr>
            </a:pPr>
          </a:p>
          <a:p>
            <a:pPr marL="351692" indent="-351692" defTabSz="410765"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SzPct val="100000"/>
              <a:buAutoNum type="arabicParenR" startAt="2"/>
              <a:defRPr sz="2200">
                <a:solidFill>
                  <a:schemeClr val="accent1"/>
                </a:solidFill>
              </a:defRPr>
            </a:pPr>
            <a:r>
              <a:t>               </a:t>
            </a:r>
            <a:r>
              <a:rPr>
                <a:hlinkClick r:id="rId3" invalidUrl="" action="" tgtFrame="" tooltip="" history="1" highlightClick="0" endSnd="0"/>
              </a:rPr>
              <a:t>https://github.com/easybuilders/easybuild-easyconfigs</a:t>
            </a:r>
          </a:p>
          <a:p>
            <a:pPr marL="83210" indent="-83210" defTabSz="410765"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SzPct val="100000"/>
              <a:buChar char="•"/>
              <a:defRPr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351692" indent="-351692" defTabSz="410765"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SzPct val="100000"/>
              <a:buAutoNum type="arabicParenR" startAt="3"/>
              <a:def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git clone git@github.com:YOU/easybuild-easyconfigs.git</a:t>
            </a:r>
          </a:p>
        </p:txBody>
      </p:sp>
      <p:pic>
        <p:nvPicPr>
          <p:cNvPr id="186" name="Screen Shot 2018-01-24 at 21.26.32.png" descr="Screen Shot 2018-01-24 at 21.26.32.png"/>
          <p:cNvPicPr>
            <a:picLocks noChangeAspect="1"/>
          </p:cNvPicPr>
          <p:nvPr/>
        </p:nvPicPr>
        <p:blipFill>
          <a:blip r:embed="rId4">
            <a:extLst/>
          </a:blip>
          <a:srcRect l="10222" t="14473" r="5827" b="14487"/>
          <a:stretch>
            <a:fillRect/>
          </a:stretch>
        </p:blipFill>
        <p:spPr>
          <a:xfrm>
            <a:off x="1680172" y="4269576"/>
            <a:ext cx="837019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600" fill="norm" stroke="1" extrusionOk="0">
                <a:moveTo>
                  <a:pt x="11727" y="0"/>
                </a:moveTo>
                <a:cubicBezTo>
                  <a:pt x="3178" y="0"/>
                  <a:pt x="384" y="125"/>
                  <a:pt x="225" y="488"/>
                </a:cubicBezTo>
                <a:cubicBezTo>
                  <a:pt x="-75" y="1171"/>
                  <a:pt x="-75" y="20452"/>
                  <a:pt x="225" y="21135"/>
                </a:cubicBezTo>
                <a:cubicBezTo>
                  <a:pt x="384" y="21498"/>
                  <a:pt x="3178" y="21600"/>
                  <a:pt x="11727" y="21600"/>
                </a:cubicBezTo>
                <a:lnTo>
                  <a:pt x="21525" y="21600"/>
                </a:lnTo>
                <a:lnTo>
                  <a:pt x="21525" y="0"/>
                </a:lnTo>
                <a:lnTo>
                  <a:pt x="1172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7" name="Screen Shot 2018-01-24 at 21.28.59.png" descr="Screen Shot 2018-01-24 at 21.28.5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12834" y="2947217"/>
            <a:ext cx="3071813" cy="5089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"/>
          <p:cNvGrpSpPr/>
          <p:nvPr/>
        </p:nvGrpSpPr>
        <p:grpSpPr>
          <a:xfrm>
            <a:off x="2656034" y="2656284"/>
            <a:ext cx="1054422" cy="1178922"/>
            <a:chOff x="0" y="0"/>
            <a:chExt cx="1054421" cy="1178920"/>
          </a:xfrm>
        </p:grpSpPr>
        <p:pic>
          <p:nvPicPr>
            <p:cNvPr id="188" name="Octocat.png" descr="Octocat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54422" cy="876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GitHub_Logo.png" descr="GitHub_Logo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9473" y="828175"/>
              <a:ext cx="855476" cy="3507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1" name="To contribute one or more easyconfig files, you first need to prepare:"/>
          <p:cNvSpPr txBox="1"/>
          <p:nvPr>
            <p:ph type="body" sz="quarter" idx="1"/>
          </p:nvPr>
        </p:nvSpPr>
        <p:spPr>
          <a:xfrm>
            <a:off x="798568" y="1270979"/>
            <a:ext cx="6886668" cy="91605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700"/>
              </a:spcBef>
              <a:buSzTx/>
              <a:buNone/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To contribute one or more easyconfig files,</a:t>
            </a:r>
            <a:br/>
            <a:r>
              <a:t>you first need to prepare:</a:t>
            </a:r>
          </a:p>
        </p:txBody>
      </p:sp>
      <p:sp>
        <p:nvSpPr>
          <p:cNvPr id="192" name="So you want to contribute to                 ..."/>
          <p:cNvSpPr txBox="1"/>
          <p:nvPr>
            <p:ph type="title"/>
          </p:nvPr>
        </p:nvSpPr>
        <p:spPr>
          <a:xfrm>
            <a:off x="1912098" y="153339"/>
            <a:ext cx="9082847" cy="6591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So you want to contribute to                 ...</a:t>
            </a:r>
          </a:p>
        </p:txBody>
      </p:sp>
      <p:pic>
        <p:nvPicPr>
          <p:cNvPr id="193" name="easybuild_logo.png" descr="easybuild_logo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25816" y="253410"/>
            <a:ext cx="1769686" cy="6591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Group"/>
          <p:cNvGrpSpPr/>
          <p:nvPr/>
        </p:nvGrpSpPr>
        <p:grpSpPr>
          <a:xfrm>
            <a:off x="7695493" y="1364969"/>
            <a:ext cx="4510085" cy="2070376"/>
            <a:chOff x="-140" y="0"/>
            <a:chExt cx="4510083" cy="2070375"/>
          </a:xfrm>
        </p:grpSpPr>
        <p:pic>
          <p:nvPicPr>
            <p:cNvPr id="194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flipH="1">
              <a:off x="3432831" y="0"/>
              <a:ext cx="1077113" cy="16186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Callout"/>
            <p:cNvSpPr/>
            <p:nvPr/>
          </p:nvSpPr>
          <p:spPr>
            <a:xfrm rot="10800000">
              <a:off x="-141" y="543054"/>
              <a:ext cx="3716339" cy="53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18" y="0"/>
                  </a:moveTo>
                  <a:cubicBezTo>
                    <a:pt x="4175" y="0"/>
                    <a:pt x="4057" y="819"/>
                    <a:pt x="4057" y="1819"/>
                  </a:cubicBezTo>
                  <a:lnTo>
                    <a:pt x="4057" y="18317"/>
                  </a:lnTo>
                  <a:lnTo>
                    <a:pt x="0" y="20972"/>
                  </a:lnTo>
                  <a:lnTo>
                    <a:pt x="4207" y="21423"/>
                  </a:lnTo>
                  <a:cubicBezTo>
                    <a:pt x="4241" y="21533"/>
                    <a:pt x="4279" y="21600"/>
                    <a:pt x="4318" y="21600"/>
                  </a:cubicBezTo>
                  <a:lnTo>
                    <a:pt x="21339" y="21600"/>
                  </a:lnTo>
                  <a:cubicBezTo>
                    <a:pt x="21483" y="21600"/>
                    <a:pt x="21600" y="20797"/>
                    <a:pt x="21600" y="19797"/>
                  </a:cubicBezTo>
                  <a:lnTo>
                    <a:pt x="21600" y="1819"/>
                  </a:lnTo>
                  <a:cubicBezTo>
                    <a:pt x="21600" y="819"/>
                    <a:pt x="21483" y="0"/>
                    <a:pt x="21339" y="0"/>
                  </a:cubicBezTo>
                  <a:lnTo>
                    <a:pt x="4318" y="0"/>
                  </a:lnTo>
                  <a:close/>
                </a:path>
              </a:pathLst>
            </a:custGeom>
            <a:solidFill>
              <a:srgbClr val="D6D5D5"/>
            </a:solid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6" name="I shall say do zis only once!"/>
            <p:cNvSpPr/>
            <p:nvPr/>
          </p:nvSpPr>
          <p:spPr>
            <a:xfrm>
              <a:off x="1495639" y="80037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i="1" sz="16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I shall say do zis only once!</a:t>
              </a:r>
            </a:p>
          </p:txBody>
        </p:sp>
        <p:sp>
          <p:nvSpPr>
            <p:cNvPr id="197" name="Dingbat X"/>
            <p:cNvSpPr/>
            <p:nvPr/>
          </p:nvSpPr>
          <p:spPr>
            <a:xfrm>
              <a:off x="845820" y="684415"/>
              <a:ext cx="239245" cy="28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fill="norm" stroke="1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rgbClr val="5E5E5E">
                <a:alpha val="74857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99" name="Oval"/>
          <p:cNvSpPr/>
          <p:nvPr/>
        </p:nvSpPr>
        <p:spPr>
          <a:xfrm>
            <a:off x="5801819" y="5516250"/>
            <a:ext cx="786219" cy="390062"/>
          </a:xfrm>
          <a:prstGeom prst="ellipse">
            <a:avLst/>
          </a:prstGeom>
          <a:ln w="50800">
            <a:solidFill>
              <a:srgbClr val="FFE3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cxnSp>
        <p:nvCxnSpPr>
          <p:cNvPr id="200" name="Connection Line"/>
          <p:cNvCxnSpPr>
            <a:stCxn id="199" idx="0"/>
            <a:endCxn id="201" idx="0"/>
          </p:cNvCxnSpPr>
          <p:nvPr/>
        </p:nvCxnSpPr>
        <p:spPr>
          <a:xfrm>
            <a:off x="6194928" y="5711281"/>
            <a:ext cx="1947923" cy="884769"/>
          </a:xfrm>
          <a:prstGeom prst="straightConnector1">
            <a:avLst/>
          </a:prstGeom>
          <a:ln w="25400">
            <a:solidFill>
              <a:schemeClr val="accent1"/>
            </a:solidFill>
            <a:miter lim="400000"/>
            <a:headEnd type="triangle"/>
          </a:ln>
        </p:spPr>
      </p:cxnSp>
      <p:sp>
        <p:nvSpPr>
          <p:cNvPr id="201" name="(change this bit!)"/>
          <p:cNvSpPr txBox="1"/>
          <p:nvPr/>
        </p:nvSpPr>
        <p:spPr>
          <a:xfrm>
            <a:off x="7161899" y="6375618"/>
            <a:ext cx="1961904" cy="44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>
            <a:lvl1pPr defTabSz="410765">
              <a:lnSpc>
                <a:spcPct val="120000"/>
              </a:lnSpc>
              <a:spcBef>
                <a:spcPts val="70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(change this bit!)</a:t>
            </a:r>
          </a:p>
        </p:txBody>
      </p:sp>
      <p:sp>
        <p:nvSpPr>
          <p:cNvPr id="202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583868"/>
            <a:ext cx="9144000" cy="524021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Once you have cloned the easyconfigs repository, you can really get to work..."/>
          <p:cNvSpPr txBox="1"/>
          <p:nvPr>
            <p:ph type="body" sz="quarter" idx="1"/>
          </p:nvPr>
        </p:nvSpPr>
        <p:spPr>
          <a:xfrm>
            <a:off x="548588" y="1278184"/>
            <a:ext cx="10839359" cy="4910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700"/>
              </a:spcBef>
              <a:buSzTx/>
              <a:buNone/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Once you have cloned the easyconfigs repository, you can really get to work...</a:t>
            </a:r>
          </a:p>
        </p:txBody>
      </p:sp>
      <p:sp>
        <p:nvSpPr>
          <p:cNvPr id="206" name="Branch, stage, commit, push"/>
          <p:cNvSpPr txBox="1"/>
          <p:nvPr>
            <p:ph type="title"/>
          </p:nvPr>
        </p:nvSpPr>
        <p:spPr>
          <a:xfrm>
            <a:off x="1912098" y="134091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Branch, stage, commit, push</a:t>
            </a:r>
          </a:p>
        </p:txBody>
      </p:sp>
      <p:sp>
        <p:nvSpPr>
          <p:cNvPr id="207" name="# create and check out a new branch…"/>
          <p:cNvSpPr txBox="1"/>
          <p:nvPr/>
        </p:nvSpPr>
        <p:spPr>
          <a:xfrm>
            <a:off x="2205476" y="2254129"/>
            <a:ext cx="7781049" cy="3740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/>
          <a:p>
            <a:pPr defTabSz="410765">
              <a:spcBef>
                <a:spcPts val="700"/>
              </a:spcBef>
              <a:buClr>
                <a:srgbClr val="000000"/>
              </a:buClr>
              <a:defRPr b="1" i="1">
                <a:solidFill>
                  <a:srgbClr val="92929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# create and check out a new branch</a:t>
            </a:r>
          </a:p>
          <a:p>
            <a:pPr defTabSz="410765">
              <a:spcBef>
                <a:spcPts val="700"/>
              </a:spcBef>
              <a:buClr>
                <a:srgbClr val="000000"/>
              </a:buClr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checkout -b funnybranchname</a:t>
            </a:r>
          </a:p>
          <a:p>
            <a:pPr defTabSz="410765">
              <a:spcBef>
                <a:spcPts val="700"/>
              </a:spcBef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spcBef>
                <a:spcPts val="700"/>
              </a:spcBef>
              <a:defRPr b="1" i="1">
                <a:solidFill>
                  <a:srgbClr val="92929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# stage the new/changed easyconfig file(s)</a:t>
            </a:r>
          </a:p>
          <a:p>
            <a:pPr defTabSz="410765">
              <a:spcBef>
                <a:spcPts val="700"/>
              </a:spcBef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add easybuild/easyconfigs/s/scikit-learn/*.eb</a:t>
            </a:r>
          </a:p>
          <a:p>
            <a:pPr defTabSz="410765">
              <a:spcBef>
                <a:spcPts val="700"/>
              </a:spcBef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spcBef>
                <a:spcPts val="700"/>
              </a:spcBef>
              <a:defRPr b="1" i="1">
                <a:solidFill>
                  <a:srgbClr val="92929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# commit the changes with a sensible commit message</a:t>
            </a:r>
          </a:p>
          <a:p>
            <a:pPr defTabSz="410765">
              <a:spcBef>
                <a:spcPts val="700"/>
              </a:spcBef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commit -m "update scikit-learn to 0.19.1"</a:t>
            </a:r>
          </a:p>
          <a:p>
            <a:pPr defTabSz="410765">
              <a:spcBef>
                <a:spcPts val="700"/>
              </a:spcBef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spcBef>
                <a:spcPts val="700"/>
              </a:spcBef>
              <a:defRPr b="1" i="1">
                <a:solidFill>
                  <a:srgbClr val="92929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# push your branch to your fork on GitHub</a:t>
            </a:r>
          </a:p>
          <a:p>
            <a:pPr defTabSz="410765">
              <a:spcBef>
                <a:spcPts val="700"/>
              </a:spcBef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push origin funnybranchname</a:t>
            </a:r>
          </a:p>
        </p:txBody>
      </p:sp>
      <p:sp>
        <p:nvSpPr>
          <p:cNvPr id="208" name="Oval"/>
          <p:cNvSpPr/>
          <p:nvPr/>
        </p:nvSpPr>
        <p:spPr>
          <a:xfrm>
            <a:off x="3719378" y="5567993"/>
            <a:ext cx="981714" cy="390062"/>
          </a:xfrm>
          <a:prstGeom prst="ellipse">
            <a:avLst/>
          </a:prstGeom>
          <a:ln w="50800">
            <a:solidFill>
              <a:srgbClr val="929292">
                <a:alpha val="55905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2" name="Connection Line"/>
          <p:cNvSpPr/>
          <p:nvPr/>
        </p:nvSpPr>
        <p:spPr>
          <a:xfrm>
            <a:off x="3801363" y="5968164"/>
            <a:ext cx="890961" cy="650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316" h="19448" fill="norm" stroke="1" extrusionOk="0">
                <a:moveTo>
                  <a:pt x="4195" y="0"/>
                </a:moveTo>
                <a:cubicBezTo>
                  <a:pt x="-4284" y="15333"/>
                  <a:pt x="90" y="21600"/>
                  <a:pt x="17316" y="18800"/>
                </a:cubicBezTo>
              </a:path>
            </a:pathLst>
          </a:custGeom>
          <a:ln w="38100">
            <a:solidFill>
              <a:schemeClr val="accent1"/>
            </a:solidFill>
            <a:miter lim="400000"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210" name="(this may be different in your setup, see git remote -v)"/>
          <p:cNvSpPr txBox="1"/>
          <p:nvPr/>
        </p:nvSpPr>
        <p:spPr>
          <a:xfrm>
            <a:off x="4817285" y="6486225"/>
            <a:ext cx="5496699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/>
          <a:p>
            <a:pPr defTabSz="410765">
              <a:lnSpc>
                <a:spcPct val="120000"/>
              </a:lnSpc>
              <a:spcBef>
                <a:spcPts val="700"/>
              </a:spcBef>
              <a:defRPr sz="16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+mj-lt"/>
                <a:ea typeface="+mj-ea"/>
                <a:cs typeface="+mj-cs"/>
                <a:sym typeface="Arial"/>
              </a:rPr>
              <a:t>(this may be different in your setup, see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git remote -v</a:t>
            </a:r>
            <a:r>
              <a:t>)</a:t>
            </a:r>
          </a:p>
        </p:txBody>
      </p:sp>
      <p:sp>
        <p:nvSpPr>
          <p:cNvPr id="211" name="Text"/>
          <p:cNvSpPr txBox="1"/>
          <p:nvPr/>
        </p:nvSpPr>
        <p:spPr>
          <a:xfrm>
            <a:off x="11736292" y="6439353"/>
            <a:ext cx="31508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Next, log on to           and open a pull request..."/>
          <p:cNvSpPr txBox="1"/>
          <p:nvPr>
            <p:ph type="body" sz="quarter" idx="1"/>
          </p:nvPr>
        </p:nvSpPr>
        <p:spPr>
          <a:xfrm>
            <a:off x="2680298" y="1336009"/>
            <a:ext cx="6828700" cy="47542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700"/>
              </a:spcBef>
              <a:buSzTx/>
              <a:buNone/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Next, log on to           and open a pull request...</a:t>
            </a:r>
          </a:p>
        </p:txBody>
      </p:sp>
      <p:grpSp>
        <p:nvGrpSpPr>
          <p:cNvPr id="217" name="Group"/>
          <p:cNvGrpSpPr/>
          <p:nvPr/>
        </p:nvGrpSpPr>
        <p:grpSpPr>
          <a:xfrm>
            <a:off x="4537812" y="1086962"/>
            <a:ext cx="957498" cy="1070552"/>
            <a:chOff x="0" y="0"/>
            <a:chExt cx="957496" cy="1070551"/>
          </a:xfrm>
        </p:grpSpPr>
        <p:pic>
          <p:nvPicPr>
            <p:cNvPr id="215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57497" cy="795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329" y="752047"/>
              <a:ext cx="776839" cy="318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8" name="Screen Shot 2018-01-24 at 22.10.36.png" descr="Screen Shot 2018-01-24 at 22.10.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1944" y="2303869"/>
            <a:ext cx="8965408" cy="361652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Oval"/>
          <p:cNvSpPr/>
          <p:nvPr/>
        </p:nvSpPr>
        <p:spPr>
          <a:xfrm>
            <a:off x="8526964" y="5449028"/>
            <a:ext cx="2027691" cy="421852"/>
          </a:xfrm>
          <a:prstGeom prst="ellipse">
            <a:avLst/>
          </a:prstGeom>
          <a:ln w="50800">
            <a:solidFill>
              <a:srgbClr val="EE220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cxnSp>
        <p:nvCxnSpPr>
          <p:cNvPr id="220" name="Connection Line"/>
          <p:cNvCxnSpPr>
            <a:stCxn id="219" idx="0"/>
            <a:endCxn id="221" idx="0"/>
          </p:cNvCxnSpPr>
          <p:nvPr/>
        </p:nvCxnSpPr>
        <p:spPr>
          <a:xfrm flipH="1">
            <a:off x="6357542" y="5659953"/>
            <a:ext cx="3183268" cy="734533"/>
          </a:xfrm>
          <a:prstGeom prst="straightConnector1">
            <a:avLst/>
          </a:prstGeom>
          <a:ln w="25400">
            <a:solidFill>
              <a:schemeClr val="accent1"/>
            </a:solidFill>
            <a:miter lim="400000"/>
            <a:headEnd type="triangle"/>
          </a:ln>
        </p:spPr>
      </p:cxnSp>
      <p:sp>
        <p:nvSpPr>
          <p:cNvPr id="221" name="You can use this useful button , if you're quick enough!"/>
          <p:cNvSpPr txBox="1"/>
          <p:nvPr/>
        </p:nvSpPr>
        <p:spPr>
          <a:xfrm>
            <a:off x="3136131" y="6192511"/>
            <a:ext cx="6442823" cy="40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>
            <a:lvl1pPr defTabSz="410765">
              <a:lnSpc>
                <a:spcPct val="120000"/>
              </a:lnSpc>
              <a:spcBef>
                <a:spcPts val="70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You can use this useful button , if you're quick enough!</a:t>
            </a:r>
          </a:p>
        </p:txBody>
      </p:sp>
      <p:sp>
        <p:nvSpPr>
          <p:cNvPr id="222" name="Clickety, clickety, click."/>
          <p:cNvSpPr txBox="1"/>
          <p:nvPr>
            <p:ph type="title"/>
          </p:nvPr>
        </p:nvSpPr>
        <p:spPr>
          <a:xfrm>
            <a:off x="1912098" y="110278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Clickety, clickety, click.</a:t>
            </a:r>
          </a:p>
        </p:txBody>
      </p:sp>
      <p:sp>
        <p:nvSpPr>
          <p:cNvPr id="223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creen Shot 2018-01-24 at 22.16.27.png" descr="Screen Shot 2018-01-24 at 22.16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4404" y="968394"/>
            <a:ext cx="8623192" cy="6391419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Oval"/>
          <p:cNvSpPr/>
          <p:nvPr/>
        </p:nvSpPr>
        <p:spPr>
          <a:xfrm>
            <a:off x="4480191" y="1622647"/>
            <a:ext cx="1245460" cy="421852"/>
          </a:xfrm>
          <a:prstGeom prst="ellipse">
            <a:avLst/>
          </a:prstGeom>
          <a:ln w="50800">
            <a:solidFill>
              <a:srgbClr val="EE220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7" name="Rectangle"/>
          <p:cNvSpPr/>
          <p:nvPr/>
        </p:nvSpPr>
        <p:spPr>
          <a:xfrm>
            <a:off x="8435578" y="2422921"/>
            <a:ext cx="1993739" cy="3859394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8" name="Oval"/>
          <p:cNvSpPr/>
          <p:nvPr/>
        </p:nvSpPr>
        <p:spPr>
          <a:xfrm>
            <a:off x="2414457" y="2533476"/>
            <a:ext cx="3642662" cy="421851"/>
          </a:xfrm>
          <a:prstGeom prst="ellipse">
            <a:avLst/>
          </a:prstGeom>
          <a:ln w="50800">
            <a:solidFill>
              <a:srgbClr val="EE220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9" name="Oval"/>
          <p:cNvSpPr/>
          <p:nvPr/>
        </p:nvSpPr>
        <p:spPr>
          <a:xfrm>
            <a:off x="2414457" y="3313335"/>
            <a:ext cx="3642662" cy="421852"/>
          </a:xfrm>
          <a:prstGeom prst="ellipse">
            <a:avLst/>
          </a:prstGeom>
          <a:ln w="50800">
            <a:solidFill>
              <a:srgbClr val="EE220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0" name="Oval"/>
          <p:cNvSpPr/>
          <p:nvPr/>
        </p:nvSpPr>
        <p:spPr>
          <a:xfrm>
            <a:off x="4329457" y="6427261"/>
            <a:ext cx="1245460" cy="303693"/>
          </a:xfrm>
          <a:prstGeom prst="ellipse">
            <a:avLst/>
          </a:prstGeom>
          <a:ln w="50800">
            <a:solidFill>
              <a:srgbClr val="EE220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35" name="Group"/>
          <p:cNvGrpSpPr/>
          <p:nvPr/>
        </p:nvGrpSpPr>
        <p:grpSpPr>
          <a:xfrm>
            <a:off x="4937034" y="1970810"/>
            <a:ext cx="3606675" cy="4370901"/>
            <a:chOff x="0" y="0"/>
            <a:chExt cx="3606673" cy="4370900"/>
          </a:xfrm>
        </p:grpSpPr>
        <p:sp>
          <p:nvSpPr>
            <p:cNvPr id="231" name="Line"/>
            <p:cNvSpPr/>
            <p:nvPr/>
          </p:nvSpPr>
          <p:spPr>
            <a:xfrm flipH="1" flipV="1">
              <a:off x="1089900" y="815577"/>
              <a:ext cx="2503284" cy="10592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 flipH="1" flipV="1">
              <a:off x="1098028" y="1663832"/>
              <a:ext cx="2488889" cy="61869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 flipH="1">
              <a:off x="0" y="2639614"/>
              <a:ext cx="3566614" cy="17312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 flipH="1" flipV="1">
              <a:off x="691040" y="-1"/>
              <a:ext cx="2915634" cy="147196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236" name="Rounded Rectangle Rounded rectangle" descr="Rounded Rectangle Rounded rectang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8780" y="5351657"/>
            <a:ext cx="4856000" cy="731009"/>
          </a:xfrm>
          <a:prstGeom prst="rect">
            <a:avLst/>
          </a:prstGeom>
        </p:spPr>
      </p:pic>
      <p:sp>
        <p:nvSpPr>
          <p:cNvPr id="238" name="Almost there...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Almost there...</a:t>
            </a:r>
          </a:p>
        </p:txBody>
      </p:sp>
      <p:grpSp>
        <p:nvGrpSpPr>
          <p:cNvPr id="241" name="Group"/>
          <p:cNvGrpSpPr/>
          <p:nvPr/>
        </p:nvGrpSpPr>
        <p:grpSpPr>
          <a:xfrm>
            <a:off x="1868513" y="238494"/>
            <a:ext cx="657325" cy="734938"/>
            <a:chOff x="0" y="0"/>
            <a:chExt cx="657324" cy="734936"/>
          </a:xfrm>
        </p:grpSpPr>
        <p:pic>
          <p:nvPicPr>
            <p:cNvPr id="239" name="Octocat.png" descr="Octoca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57325" cy="54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GitHub_Logo.png" descr="GitHub_Logo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2011" y="516283"/>
              <a:ext cx="533302" cy="2186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2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Rounded Rectangle"/>
          <p:cNvSpPr/>
          <p:nvPr/>
        </p:nvSpPr>
        <p:spPr>
          <a:xfrm>
            <a:off x="9373542" y="3220014"/>
            <a:ext cx="1004932" cy="303693"/>
          </a:xfrm>
          <a:prstGeom prst="roundRect">
            <a:avLst>
              <a:gd name="adj" fmla="val 44106"/>
            </a:avLst>
          </a:prstGeom>
          <a:solidFill>
            <a:srgbClr val="D6D5D5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4" name="Not too quick...…"/>
          <p:cNvSpPr txBox="1"/>
          <p:nvPr/>
        </p:nvSpPr>
        <p:spPr>
          <a:xfrm>
            <a:off x="8547758" y="2784184"/>
            <a:ext cx="3444913" cy="334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/>
          <a:p>
            <a:pPr defTabSz="410765">
              <a:lnSpc>
                <a:spcPct val="120000"/>
              </a:lnSpc>
              <a:spcBef>
                <a:spcPts val="700"/>
              </a:spcBef>
              <a:defRPr b="1">
                <a:solidFill>
                  <a:schemeClr val="accent1"/>
                </a:solidFill>
              </a:defRPr>
            </a:pPr>
            <a:r>
              <a:t>Not too quick...</a:t>
            </a:r>
          </a:p>
          <a:p>
            <a:pPr marL="145472" indent="-145472" defTabSz="410765">
              <a:lnSpc>
                <a:spcPct val="120000"/>
              </a:lnSpc>
              <a:spcBef>
                <a:spcPts val="700"/>
              </a:spcBef>
              <a:buSzPct val="100000"/>
              <a:buChar char="•"/>
              <a:defRPr>
                <a:solidFill>
                  <a:schemeClr val="accent1"/>
                </a:solidFill>
              </a:defRPr>
            </a:pPr>
            <a:r>
              <a:t>target  </a:t>
            </a:r>
            <a:r>
              <a:rPr b="1"/>
              <a:t>develop</a:t>
            </a:r>
          </a:p>
          <a:p>
            <a:pPr marL="145472" indent="-145472" defTabSz="410765">
              <a:lnSpc>
                <a:spcPct val="120000"/>
              </a:lnSpc>
              <a:spcBef>
                <a:spcPts val="700"/>
              </a:spcBef>
              <a:buSzPct val="100000"/>
              <a:buChar char="•"/>
              <a:defRPr>
                <a:solidFill>
                  <a:schemeClr val="accent1"/>
                </a:solidFill>
              </a:defRPr>
            </a:pPr>
            <a:r>
              <a:t>tweak PR title</a:t>
            </a:r>
          </a:p>
          <a:p>
            <a:pPr marL="145472" indent="-145472" defTabSz="410765">
              <a:lnSpc>
                <a:spcPct val="120000"/>
              </a:lnSpc>
              <a:spcBef>
                <a:spcPts val="700"/>
              </a:spcBef>
              <a:buSzPct val="100000"/>
              <a:buChar char="•"/>
              <a:defRPr>
                <a:solidFill>
                  <a:schemeClr val="accent1"/>
                </a:solidFill>
              </a:defRPr>
            </a:pPr>
            <a:r>
              <a:t>(brief description)</a:t>
            </a:r>
          </a:p>
          <a:p>
            <a:pPr marL="145472" indent="-145472" defTabSz="410765">
              <a:lnSpc>
                <a:spcPct val="120000"/>
              </a:lnSpc>
              <a:spcBef>
                <a:spcPts val="700"/>
              </a:spcBef>
              <a:buSzPct val="100000"/>
              <a:buChar char="•"/>
              <a:defRPr>
                <a:solidFill>
                  <a:schemeClr val="accent1"/>
                </a:solidFill>
              </a:defRPr>
            </a:pPr>
            <a:r>
              <a:t>double-check changed files</a:t>
            </a:r>
          </a:p>
          <a:p>
            <a:pPr defTabSz="410765">
              <a:lnSpc>
                <a:spcPct val="120000"/>
              </a:lnSpc>
              <a:spcBef>
                <a:spcPts val="700"/>
              </a:spcBef>
              <a:defRPr i="1" sz="2600">
                <a:solidFill>
                  <a:schemeClr val="accent1"/>
                </a:solidFill>
              </a:defRPr>
            </a:pPr>
          </a:p>
          <a:p>
            <a:pPr defTabSz="410765">
              <a:lnSpc>
                <a:spcPct val="120000"/>
              </a:lnSpc>
              <a:spcBef>
                <a:spcPts val="700"/>
              </a:spcBef>
              <a:defRPr i="1">
                <a:solidFill>
                  <a:schemeClr val="accent1"/>
                </a:solidFill>
              </a:defRPr>
            </a:pPr>
            <a:r>
              <a:t>If you're sure, click the shiny green button...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1"/>
      <p:bldP build="whole" bldLvl="1" animBg="1" rev="0" advAuto="0" spid="235" grpId="6"/>
      <p:bldP build="whole" bldLvl="1" animBg="1" rev="0" advAuto="0" spid="230" grpId="5"/>
      <p:bldP build="whole" bldLvl="1" animBg="1" rev="0" advAuto="0" spid="236" grpId="7"/>
      <p:bldP build="whole" bldLvl="1" animBg="1" rev="0" advAuto="0" spid="229" grpId="3"/>
      <p:bldP build="p" bldLvl="5" animBg="1" rev="0" advAuto="0" spid="244" grpId="4"/>
      <p:bldP build="whole" bldLvl="1" animBg="1" rev="0" advAuto="0" spid="228" grpId="2"/>
      <p:bldP build="whole" bldLvl="1" animBg="1" rev="0" advAuto="0" spid="243" grpId="8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nce your pull request is open, your changes will be:…"/>
          <p:cNvSpPr txBox="1"/>
          <p:nvPr>
            <p:ph type="body" idx="1"/>
          </p:nvPr>
        </p:nvSpPr>
        <p:spPr>
          <a:xfrm>
            <a:off x="1775071" y="1206808"/>
            <a:ext cx="9152720" cy="590769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05593" indent="-305593">
              <a:lnSpc>
                <a:spcPct val="180000"/>
              </a:lnSpc>
              <a:spcBef>
                <a:spcPts val="700"/>
              </a:spcBef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once your pull request is open, your changes will be:</a:t>
            </a:r>
          </a:p>
          <a:p>
            <a:pPr lvl="1" marL="751051" indent="-306551">
              <a:lnSpc>
                <a:spcPct val="18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quickly tested by                       (automagically)</a:t>
            </a:r>
          </a:p>
          <a:p>
            <a:pPr lvl="1" marL="751051" indent="-306551">
              <a:lnSpc>
                <a:spcPct val="18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reviewed by a maintainer</a:t>
            </a:r>
          </a:p>
          <a:p>
            <a:pPr lvl="1" marL="751051" indent="-306551">
              <a:lnSpc>
                <a:spcPct val="209999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thoroughly tested by at least one person</a:t>
            </a:r>
          </a:p>
          <a:p>
            <a:pPr marL="305593" indent="-305593">
              <a:lnSpc>
                <a:spcPct val="209999"/>
              </a:lnSpc>
              <a:spcBef>
                <a:spcPts val="700"/>
              </a:spcBef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additional changes may be requested...</a:t>
            </a:r>
          </a:p>
          <a:p>
            <a:pPr marL="305593" indent="-305593">
              <a:lnSpc>
                <a:spcPct val="209999"/>
              </a:lnSpc>
              <a:spcBef>
                <a:spcPts val="700"/>
              </a:spcBef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... which means you may have to go back to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git</a:t>
            </a:r>
          </a:p>
          <a:p>
            <a:pPr marL="305593" indent="-305593">
              <a:lnSpc>
                <a:spcPct val="180000"/>
              </a:lnSpc>
              <a:spcBef>
                <a:spcPts val="700"/>
              </a:spcBef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maybe even multiple times... </a:t>
            </a:r>
            <a:r>
              <a:rPr sz="2000"/>
              <a:t>(spread over multiple hours/days)</a:t>
            </a:r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1292" t="0" r="0" b="0"/>
          <a:stretch>
            <a:fillRect/>
          </a:stretch>
        </p:blipFill>
        <p:spPr>
          <a:xfrm>
            <a:off x="9404216" y="2109625"/>
            <a:ext cx="2640372" cy="2549903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Are we done yet?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Are we done yet?</a:t>
            </a:r>
          </a:p>
        </p:txBody>
      </p:sp>
      <p:pic>
        <p:nvPicPr>
          <p:cNvPr id="2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3490" y="1892845"/>
            <a:ext cx="1440474" cy="45099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346435"/>
            <a:ext cx="9386960" cy="537945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Do you still remember the funny branch name you used for that PR?"/>
          <p:cNvSpPr txBox="1"/>
          <p:nvPr>
            <p:ph type="body" sz="quarter" idx="1"/>
          </p:nvPr>
        </p:nvSpPr>
        <p:spPr>
          <a:xfrm>
            <a:off x="1924004" y="1087991"/>
            <a:ext cx="8744218" cy="50435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700"/>
              </a:spcBef>
              <a:buSzTx/>
              <a:buNone/>
              <a:defRPr i="1"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Do you still remember the funny branch name you used for that PR?</a:t>
            </a:r>
          </a:p>
        </p:txBody>
      </p:sp>
      <p:sp>
        <p:nvSpPr>
          <p:cNvPr id="254" name="Fine-tuning your contribution"/>
          <p:cNvSpPr txBox="1"/>
          <p:nvPr>
            <p:ph type="title"/>
          </p:nvPr>
        </p:nvSpPr>
        <p:spPr>
          <a:xfrm>
            <a:off x="1912098" y="134091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Fine-tuning your contribution</a:t>
            </a:r>
          </a:p>
        </p:txBody>
      </p:sp>
      <p:sp>
        <p:nvSpPr>
          <p:cNvPr id="255" name="# check out your branch again…"/>
          <p:cNvSpPr txBox="1"/>
          <p:nvPr/>
        </p:nvSpPr>
        <p:spPr>
          <a:xfrm>
            <a:off x="2126602" y="2021029"/>
            <a:ext cx="8181683" cy="4030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/>
          <a:p>
            <a:pPr defTabSz="410765">
              <a:spcBef>
                <a:spcPts val="700"/>
              </a:spcBef>
              <a:buClr>
                <a:srgbClr val="000000"/>
              </a:buClr>
              <a:defRPr b="1" i="1" sz="1900">
                <a:solidFill>
                  <a:srgbClr val="92929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# check out your branch again</a:t>
            </a:r>
          </a:p>
          <a:p>
            <a:pPr defTabSz="410765">
              <a:spcBef>
                <a:spcPts val="700"/>
              </a:spcBef>
              <a:buClr>
                <a:srgbClr val="000000"/>
              </a:buClr>
              <a:defRPr sz="19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checkout funnybranchname</a:t>
            </a:r>
          </a:p>
          <a:p>
            <a:pPr defTabSz="410765">
              <a:spcBef>
                <a:spcPts val="700"/>
              </a:spcBef>
              <a:defRPr sz="1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spcBef>
                <a:spcPts val="700"/>
              </a:spcBef>
              <a:defRPr b="1" i="1" sz="1900">
                <a:solidFill>
                  <a:srgbClr val="92929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# edit some files, as requested by the friendly reviewer</a:t>
            </a:r>
          </a:p>
          <a:p>
            <a:pPr defTabSz="410765">
              <a:spcBef>
                <a:spcPts val="700"/>
              </a:spcBef>
              <a:defRPr sz="19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vim ...</a:t>
            </a:r>
          </a:p>
          <a:p>
            <a:pPr defTabSz="410765">
              <a:spcBef>
                <a:spcPts val="700"/>
              </a:spcBef>
              <a:defRPr sz="1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spcBef>
                <a:spcPts val="700"/>
              </a:spcBef>
              <a:defRPr b="1" i="1" sz="1900">
                <a:solidFill>
                  <a:srgbClr val="92929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# commit (all) your changes (careful there...)</a:t>
            </a:r>
          </a:p>
          <a:p>
            <a:pPr defTabSz="410765">
              <a:spcBef>
                <a:spcPts val="700"/>
              </a:spcBef>
              <a:defRPr sz="19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commit -am "fixed suggestions by reviewer"</a:t>
            </a:r>
          </a:p>
          <a:p>
            <a:pPr defTabSz="410765">
              <a:spcBef>
                <a:spcPts val="700"/>
              </a:spcBef>
              <a:defRPr sz="1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spcBef>
                <a:spcPts val="700"/>
              </a:spcBef>
              <a:defRPr b="1" i="1" sz="1900">
                <a:solidFill>
                  <a:srgbClr val="92929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# push your updated branch to GitHub to update the PR</a:t>
            </a:r>
          </a:p>
          <a:p>
            <a:pPr defTabSz="410765">
              <a:spcBef>
                <a:spcPts val="700"/>
              </a:spcBef>
              <a:defRPr sz="19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push origin funnybranchname</a:t>
            </a:r>
          </a:p>
        </p:txBody>
      </p:sp>
      <p:sp>
        <p:nvSpPr>
          <p:cNvPr id="256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&quot;Isn't there an easier/more efficient way for doing this?!&quot;…"/>
          <p:cNvSpPr txBox="1"/>
          <p:nvPr>
            <p:ph type="body" idx="1"/>
          </p:nvPr>
        </p:nvSpPr>
        <p:spPr>
          <a:xfrm>
            <a:off x="2255519" y="1335951"/>
            <a:ext cx="8655166" cy="503336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buSzTx/>
              <a:buNone/>
              <a:defRPr i="1"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"Isn't there an easier/more efficient way for doing this?!"</a:t>
            </a:r>
          </a:p>
          <a:p>
            <a:pPr lvl="1" marL="730250" indent="-285750">
              <a:lnSpc>
                <a:spcPct val="120000"/>
              </a:lnSpc>
              <a:spcBef>
                <a:spcPts val="700"/>
              </a:spcBef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need to come up with a sensible funny branch name first...</a:t>
            </a:r>
          </a:p>
          <a:p>
            <a:pPr lvl="1" marL="730250" indent="-285750">
              <a:lnSpc>
                <a:spcPct val="120000"/>
              </a:lnSpc>
              <a:spcBef>
                <a:spcPts val="700"/>
              </a:spcBef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4 git commands to prepare the contribution</a:t>
            </a:r>
          </a:p>
          <a:p>
            <a:pPr lvl="1" marL="730250" indent="-285750">
              <a:lnSpc>
                <a:spcPct val="120000"/>
              </a:lnSpc>
              <a:spcBef>
                <a:spcPts val="700"/>
              </a:spcBef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at least 4 (well aimed) </a:t>
            </a:r>
            <a:r>
              <a:rPr i="1"/>
              <a:t>mouse clicks</a:t>
            </a:r>
            <a:r>
              <a:t> to open the pull request</a:t>
            </a:r>
          </a:p>
          <a:p>
            <a:pPr lvl="1" marL="730250" indent="-285750">
              <a:spcBef>
                <a:spcPts val="700"/>
              </a:spcBef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if requested, N x 3 more git commands</a:t>
            </a:r>
            <a:r>
              <a:rPr sz="1700"/>
              <a:t> </a:t>
            </a:r>
            <a:r>
              <a:t>for fine-tuning the PR</a:t>
            </a:r>
          </a:p>
          <a:p>
            <a:pPr lvl="1" marL="730250" indent="-285750">
              <a:lnSpc>
                <a:spcPct val="90000"/>
              </a:lnSpc>
              <a:spcBef>
                <a:spcPts val="700"/>
              </a:spcBef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+ a bit of cleanup afterwards</a:t>
            </a:r>
          </a:p>
          <a:p>
            <a:pPr lvl="1" marL="0" indent="444500">
              <a:lnSpc>
                <a:spcPct val="200000"/>
              </a:lnSpc>
              <a:spcBef>
                <a:spcPts val="700"/>
              </a:spcBef>
              <a:buSzTx/>
              <a:buNone/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sz="1900"/>
              <a:t>(delete branch both in local repository clone and on GitHub)</a:t>
            </a:r>
            <a:endParaRPr sz="1900"/>
          </a:p>
          <a:p>
            <a:pPr marL="286774" indent="-286774">
              <a:lnSpc>
                <a:spcPct val="150000"/>
              </a:lnSpc>
              <a:spcBef>
                <a:spcPts val="700"/>
              </a:spcBef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All of this assuming you:</a:t>
            </a:r>
          </a:p>
          <a:p>
            <a:pPr lvl="1" marL="730250" indent="-285750">
              <a:lnSpc>
                <a:spcPct val="120000"/>
              </a:lnSpc>
              <a:spcBef>
                <a:spcPts val="700"/>
              </a:spcBef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take into account the project policies (code style, etc.)</a:t>
            </a:r>
          </a:p>
          <a:p>
            <a:pPr lvl="1" marL="730250" indent="-285750">
              <a:lnSpc>
                <a:spcPct val="120000"/>
              </a:lnSpc>
              <a:spcBef>
                <a:spcPts val="700"/>
              </a:spcBef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don't mess up with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git</a:t>
            </a:r>
            <a:r>
              <a:t> at any time...</a:t>
            </a:r>
          </a:p>
        </p:txBody>
      </p:sp>
      <p:sp>
        <p:nvSpPr>
          <p:cNvPr id="259" name="Line"/>
          <p:cNvSpPr/>
          <p:nvPr/>
        </p:nvSpPr>
        <p:spPr>
          <a:xfrm>
            <a:off x="2981493" y="2753518"/>
            <a:ext cx="1961709" cy="1"/>
          </a:xfrm>
          <a:prstGeom prst="line">
            <a:avLst/>
          </a:prstGeom>
          <a:ln w="25400">
            <a:solidFill>
              <a:srgbClr val="EE220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0" name="Line"/>
          <p:cNvSpPr/>
          <p:nvPr/>
        </p:nvSpPr>
        <p:spPr>
          <a:xfrm>
            <a:off x="3925361" y="3202185"/>
            <a:ext cx="3274948" cy="1"/>
          </a:xfrm>
          <a:prstGeom prst="line">
            <a:avLst/>
          </a:prstGeom>
          <a:ln w="25400">
            <a:solidFill>
              <a:srgbClr val="EE220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1" name="Line"/>
          <p:cNvSpPr/>
          <p:nvPr/>
        </p:nvSpPr>
        <p:spPr>
          <a:xfrm>
            <a:off x="4535141" y="3650853"/>
            <a:ext cx="3121719" cy="1"/>
          </a:xfrm>
          <a:prstGeom prst="line">
            <a:avLst/>
          </a:prstGeom>
          <a:ln w="25400">
            <a:solidFill>
              <a:srgbClr val="EE220C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2" name="Too much overhead, manual steps...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Too much overhead, manual steps...</a:t>
            </a:r>
          </a:p>
        </p:txBody>
      </p:sp>
      <p:sp>
        <p:nvSpPr>
          <p:cNvPr id="263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ontributions to"/>
          <p:cNvSpPr txBox="1"/>
          <p:nvPr>
            <p:ph type="title"/>
          </p:nvPr>
        </p:nvSpPr>
        <p:spPr>
          <a:xfrm>
            <a:off x="1185330" y="131114"/>
            <a:ext cx="4981359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Contributions to </a:t>
            </a:r>
          </a:p>
        </p:txBody>
      </p:sp>
      <p:sp>
        <p:nvSpPr>
          <p:cNvPr id="266" name="more incoming contributions in 2015…"/>
          <p:cNvSpPr txBox="1"/>
          <p:nvPr>
            <p:ph type="body" idx="1"/>
          </p:nvPr>
        </p:nvSpPr>
        <p:spPr>
          <a:xfrm>
            <a:off x="1022755" y="1397808"/>
            <a:ext cx="10770295" cy="519774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05593" indent="-305593">
              <a:lnSpc>
                <a:spcPct val="120000"/>
              </a:lnSpc>
              <a:spcBef>
                <a:spcPts val="700"/>
              </a:spcBef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more incoming contributions in 2015</a:t>
            </a:r>
          </a:p>
          <a:p>
            <a:pPr lvl="2" marL="1174750" indent="-285750">
              <a:lnSpc>
                <a:spcPct val="12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~500 easyconfig PRs in 2013 &amp; 2014</a:t>
            </a:r>
          </a:p>
          <a:p>
            <a:pPr lvl="2" marL="1174750" indent="-285750">
              <a:lnSpc>
                <a:spcPct val="18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almost double that in 2015...</a:t>
            </a:r>
          </a:p>
          <a:p>
            <a:pPr marL="305593" indent="-305593">
              <a:lnSpc>
                <a:spcPct val="140000"/>
              </a:lnSpc>
              <a:spcBef>
                <a:spcPts val="700"/>
              </a:spcBef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several people were struggling with the contribution procedure</a:t>
            </a:r>
          </a:p>
          <a:p>
            <a:pPr lvl="2" marL="1174750" indent="-285750">
              <a:lnSpc>
                <a:spcPct val="12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mainly because they were not sufficiently familiar with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git</a:t>
            </a:r>
          </a:p>
          <a:p>
            <a:pPr lvl="2" marL="1174750" indent="-285750">
              <a:lnSpc>
                <a:spcPct val="12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most candidate contributors were not (experienced) software developers</a:t>
            </a:r>
          </a:p>
          <a:p>
            <a:pPr lvl="2" marL="1174750" indent="-285750">
              <a:lnSpc>
                <a:spcPct val="12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resulted in a lot of frustration &amp; wasted time</a:t>
            </a:r>
          </a:p>
          <a:p>
            <a:pPr lvl="2" marL="1174750" indent="-285750">
              <a:lnSpc>
                <a:spcPct val="18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some people even gave up on contributing :(</a:t>
            </a:r>
          </a:p>
          <a:p>
            <a:pPr marL="305593" indent="-305593">
              <a:spcBef>
                <a:spcPts val="700"/>
              </a:spcBef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quite annoying for a project that aims to </a:t>
            </a:r>
            <a:r>
              <a:rPr i="1"/>
              <a:t>automate </a:t>
            </a:r>
            <a:r>
              <a:t>things...</a:t>
            </a:r>
          </a:p>
        </p:txBody>
      </p:sp>
      <p:pic>
        <p:nvPicPr>
          <p:cNvPr id="267" name="easybuild_logo.png" descr="easybuil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745" y="152836"/>
            <a:ext cx="1988684" cy="740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6538" y="26654"/>
            <a:ext cx="2807141" cy="2906749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Rectangle"/>
          <p:cNvSpPr/>
          <p:nvPr/>
        </p:nvSpPr>
        <p:spPr>
          <a:xfrm>
            <a:off x="10973354" y="160064"/>
            <a:ext cx="672192" cy="1069163"/>
          </a:xfrm>
          <a:prstGeom prst="rect">
            <a:avLst/>
          </a:prstGeom>
          <a:solidFill>
            <a:srgbClr val="EE220C">
              <a:alpha val="29719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0" name="Rectangle"/>
          <p:cNvSpPr/>
          <p:nvPr/>
        </p:nvSpPr>
        <p:spPr>
          <a:xfrm>
            <a:off x="10303627" y="1225674"/>
            <a:ext cx="672193" cy="694885"/>
          </a:xfrm>
          <a:prstGeom prst="rect">
            <a:avLst/>
          </a:prstGeom>
          <a:solidFill>
            <a:srgbClr val="0076BA">
              <a:alpha val="30000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1" name="Rectangle"/>
          <p:cNvSpPr/>
          <p:nvPr/>
        </p:nvSpPr>
        <p:spPr>
          <a:xfrm>
            <a:off x="9638365" y="1904330"/>
            <a:ext cx="672193" cy="694886"/>
          </a:xfrm>
          <a:prstGeom prst="rect">
            <a:avLst/>
          </a:prstGeom>
          <a:solidFill>
            <a:srgbClr val="1DB100">
              <a:alpha val="30000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2" name="# easyconfig pull requests"/>
          <p:cNvSpPr txBox="1"/>
          <p:nvPr/>
        </p:nvSpPr>
        <p:spPr>
          <a:xfrm rot="16200000">
            <a:off x="7887782" y="1277988"/>
            <a:ext cx="215995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# easyconfig pull requests</a:t>
            </a:r>
          </a:p>
        </p:txBody>
      </p:sp>
      <p:sp>
        <p:nvSpPr>
          <p:cNvPr id="273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als:…"/>
          <p:cNvSpPr txBox="1"/>
          <p:nvPr>
            <p:ph type="body" idx="1"/>
          </p:nvPr>
        </p:nvSpPr>
        <p:spPr>
          <a:xfrm>
            <a:off x="2149619" y="1543115"/>
            <a:ext cx="7892762" cy="516613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goals:</a:t>
            </a:r>
          </a:p>
          <a:p>
            <a:pPr lvl="2" marL="1174750" indent="-285750">
              <a:lnSpc>
                <a:spcPct val="120000"/>
              </a:lnSpc>
              <a:spcBef>
                <a:spcPts val="700"/>
              </a:spcBef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automate contribution workflow</a:t>
            </a:r>
          </a:p>
          <a:p>
            <a:pPr lvl="2" marL="1174750" indent="-285750">
              <a:lnSpc>
                <a:spcPct val="170000"/>
              </a:lnSpc>
              <a:spcBef>
                <a:spcPts val="700"/>
              </a:spcBef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avoid direct interaction with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git</a:t>
            </a:r>
            <a:r>
              <a:t> and </a:t>
            </a:r>
          </a:p>
          <a:p>
            <a:pPr>
              <a:lnSpc>
                <a:spcPct val="14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initial implementation added support for:</a:t>
            </a:r>
          </a:p>
          <a:p>
            <a:pPr lvl="2" marL="1174750" indent="-285750">
              <a:lnSpc>
                <a:spcPct val="140000"/>
              </a:lnSpc>
              <a:spcBef>
                <a:spcPts val="700"/>
              </a:spcBef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opening new PRs &amp; updating existing PRs</a:t>
            </a:r>
          </a:p>
          <a:p>
            <a:pPr lvl="2" marL="1174750" indent="-285750">
              <a:lnSpc>
                <a:spcPct val="140000"/>
              </a:lnSpc>
              <a:spcBef>
                <a:spcPts val="700"/>
              </a:spcBef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downloading &amp; using easyconfigs from a PR</a:t>
            </a:r>
          </a:p>
          <a:p>
            <a:pPr lvl="2" marL="1174750" indent="-285750">
              <a:lnSpc>
                <a:spcPct val="170000"/>
              </a:lnSpc>
              <a:spcBef>
                <a:spcPts val="700"/>
              </a:spcBef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uploading test reports to a PR</a:t>
            </a:r>
          </a:p>
          <a:p>
            <a:pPr>
              <a:lnSpc>
                <a:spcPct val="12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limited to easyconfig files, for now...</a:t>
            </a:r>
          </a:p>
          <a:p>
            <a:pPr lvl="2" marL="1174750" indent="-285750">
              <a:lnSpc>
                <a:spcPct val="120000"/>
              </a:lnSpc>
              <a:spcBef>
                <a:spcPts val="700"/>
              </a:spcBef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implemented such that it is easy to extend to easyblocks, and even the EasyBuild framework itself</a:t>
            </a:r>
          </a:p>
        </p:txBody>
      </p:sp>
      <p:sp>
        <p:nvSpPr>
          <p:cNvPr id="276" name="GitHub integration in"/>
          <p:cNvSpPr txBox="1"/>
          <p:nvPr>
            <p:ph type="title"/>
          </p:nvPr>
        </p:nvSpPr>
        <p:spPr>
          <a:xfrm>
            <a:off x="2549501" y="187669"/>
            <a:ext cx="5190789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GitHub integration in </a:t>
            </a:r>
          </a:p>
        </p:txBody>
      </p:sp>
      <p:pic>
        <p:nvPicPr>
          <p:cNvPr id="277" name="easybuild_logo.png" descr="easybuil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9514" y="191532"/>
            <a:ext cx="1988684" cy="740738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https://easybuild.readthedocs.io/en/latest/Integration_with_GitHub.html"/>
          <p:cNvSpPr txBox="1"/>
          <p:nvPr/>
        </p:nvSpPr>
        <p:spPr>
          <a:xfrm>
            <a:off x="2079352" y="965385"/>
            <a:ext cx="8033296" cy="35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i="1" sz="20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chemeClr val="accent1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https://easybuild.readthedocs.io/en/latest/Integration_with_GitHub.html</a:t>
            </a:r>
          </a:p>
        </p:txBody>
      </p:sp>
      <p:grpSp>
        <p:nvGrpSpPr>
          <p:cNvPr id="281" name="Group"/>
          <p:cNvGrpSpPr/>
          <p:nvPr/>
        </p:nvGrpSpPr>
        <p:grpSpPr>
          <a:xfrm>
            <a:off x="8390778" y="3552012"/>
            <a:ext cx="1612414" cy="400070"/>
            <a:chOff x="0" y="0"/>
            <a:chExt cx="1612413" cy="400068"/>
          </a:xfrm>
        </p:grpSpPr>
        <p:sp>
          <p:nvSpPr>
            <p:cNvPr id="279" name="Rounded Rectangle"/>
            <p:cNvSpPr/>
            <p:nvPr/>
          </p:nvSpPr>
          <p:spPr>
            <a:xfrm>
              <a:off x="0" y="0"/>
              <a:ext cx="1612414" cy="400069"/>
            </a:xfrm>
            <a:prstGeom prst="roundRect">
              <a:avLst>
                <a:gd name="adj" fmla="val 33481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280" name="eb --new-pr"/>
            <p:cNvSpPr txBox="1"/>
            <p:nvPr/>
          </p:nvSpPr>
          <p:spPr>
            <a:xfrm>
              <a:off x="93468" y="43665"/>
              <a:ext cx="1425477" cy="31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16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--new-pr</a:t>
              </a:r>
            </a:p>
          </p:txBody>
        </p:sp>
      </p:grpSp>
      <p:grpSp>
        <p:nvGrpSpPr>
          <p:cNvPr id="284" name="Group"/>
          <p:cNvGrpSpPr/>
          <p:nvPr/>
        </p:nvGrpSpPr>
        <p:grpSpPr>
          <a:xfrm>
            <a:off x="10075522" y="3552012"/>
            <a:ext cx="1988684" cy="400070"/>
            <a:chOff x="0" y="0"/>
            <a:chExt cx="1988682" cy="400068"/>
          </a:xfrm>
        </p:grpSpPr>
        <p:sp>
          <p:nvSpPr>
            <p:cNvPr id="282" name="Rounded Rectangle"/>
            <p:cNvSpPr/>
            <p:nvPr/>
          </p:nvSpPr>
          <p:spPr>
            <a:xfrm>
              <a:off x="0" y="0"/>
              <a:ext cx="1988683" cy="400069"/>
            </a:xfrm>
            <a:prstGeom prst="roundRect">
              <a:avLst>
                <a:gd name="adj" fmla="val 33481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283" name="eb --update-pr"/>
            <p:cNvSpPr txBox="1"/>
            <p:nvPr/>
          </p:nvSpPr>
          <p:spPr>
            <a:xfrm>
              <a:off x="98693" y="43665"/>
              <a:ext cx="1791296" cy="31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16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--update-pr</a:t>
              </a:r>
            </a:p>
          </p:txBody>
        </p:sp>
      </p:grpSp>
      <p:grpSp>
        <p:nvGrpSpPr>
          <p:cNvPr id="287" name="Group"/>
          <p:cNvGrpSpPr/>
          <p:nvPr/>
        </p:nvGrpSpPr>
        <p:grpSpPr>
          <a:xfrm>
            <a:off x="8566312" y="4077881"/>
            <a:ext cx="1759800" cy="400069"/>
            <a:chOff x="0" y="0"/>
            <a:chExt cx="1759799" cy="400068"/>
          </a:xfrm>
        </p:grpSpPr>
        <p:sp>
          <p:nvSpPr>
            <p:cNvPr id="285" name="Rounded Rectangle"/>
            <p:cNvSpPr/>
            <p:nvPr/>
          </p:nvSpPr>
          <p:spPr>
            <a:xfrm>
              <a:off x="0" y="0"/>
              <a:ext cx="1759800" cy="400069"/>
            </a:xfrm>
            <a:prstGeom prst="roundRect">
              <a:avLst>
                <a:gd name="adj" fmla="val 33481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286" name="eb --from-pr"/>
            <p:cNvSpPr txBox="1"/>
            <p:nvPr/>
          </p:nvSpPr>
          <p:spPr>
            <a:xfrm>
              <a:off x="48764" y="43665"/>
              <a:ext cx="1662272" cy="31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spAutoFit/>
            </a:bodyPr>
            <a:lstStyle>
              <a:lvl1pPr algn="ctr" defTabSz="410765">
                <a:defRPr b="1" sz="16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--from-pr</a:t>
              </a:r>
            </a:p>
          </p:txBody>
        </p:sp>
      </p:grpSp>
      <p:grpSp>
        <p:nvGrpSpPr>
          <p:cNvPr id="290" name="Group"/>
          <p:cNvGrpSpPr/>
          <p:nvPr/>
        </p:nvGrpSpPr>
        <p:grpSpPr>
          <a:xfrm>
            <a:off x="7116386" y="4603750"/>
            <a:ext cx="3408723" cy="400069"/>
            <a:chOff x="0" y="0"/>
            <a:chExt cx="3408722" cy="400068"/>
          </a:xfrm>
        </p:grpSpPr>
        <p:sp>
          <p:nvSpPr>
            <p:cNvPr id="288" name="Rounded Rectangle"/>
            <p:cNvSpPr/>
            <p:nvPr/>
          </p:nvSpPr>
          <p:spPr>
            <a:xfrm>
              <a:off x="86436" y="0"/>
              <a:ext cx="3235850" cy="400069"/>
            </a:xfrm>
            <a:prstGeom prst="roundRect">
              <a:avLst>
                <a:gd name="adj" fmla="val 33481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289" name="eb --upload-test-report"/>
            <p:cNvSpPr txBox="1"/>
            <p:nvPr/>
          </p:nvSpPr>
          <p:spPr>
            <a:xfrm>
              <a:off x="0" y="43665"/>
              <a:ext cx="3408723" cy="31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spAutoFit/>
            </a:bodyPr>
            <a:lstStyle>
              <a:lvl1pPr algn="ctr" defTabSz="410765">
                <a:defRPr b="1" sz="16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--upload-test-report</a:t>
              </a:r>
            </a:p>
          </p:txBody>
        </p:sp>
      </p:grpSp>
      <p:grpSp>
        <p:nvGrpSpPr>
          <p:cNvPr id="293" name="Group"/>
          <p:cNvGrpSpPr/>
          <p:nvPr/>
        </p:nvGrpSpPr>
        <p:grpSpPr>
          <a:xfrm>
            <a:off x="7581301" y="2281943"/>
            <a:ext cx="804420" cy="899400"/>
            <a:chOff x="0" y="0"/>
            <a:chExt cx="804418" cy="899399"/>
          </a:xfrm>
        </p:grpSpPr>
        <p:pic>
          <p:nvPicPr>
            <p:cNvPr id="291" name="Octocat.png" descr="Octoca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" name="GitHub_Logo.png" descr="GitHub_Logo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4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itPython (https://pypi.python.org/pypi/GitPython)…"/>
          <p:cNvSpPr txBox="1"/>
          <p:nvPr>
            <p:ph type="body" idx="1"/>
          </p:nvPr>
        </p:nvSpPr>
        <p:spPr>
          <a:xfrm>
            <a:off x="2175990" y="1337580"/>
            <a:ext cx="9210036" cy="542499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23272" indent="-323272">
              <a:lnSpc>
                <a:spcPct val="120000"/>
              </a:lnSpc>
              <a:spcBef>
                <a:spcPts val="700"/>
              </a:spcBef>
              <a:defRPr sz="2200">
                <a:solidFill>
                  <a:schemeClr val="accent1"/>
                </a:solidFill>
              </a:defRPr>
            </a:pPr>
            <a:r>
              <a:rPr b="1" sz="2400"/>
              <a:t>GitPython</a:t>
            </a:r>
            <a:r>
              <a:t> </a:t>
            </a:r>
            <a:r>
              <a:rPr sz="2000"/>
              <a:t>(</a:t>
            </a:r>
            <a:r>
              <a:rPr sz="2000"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rPr>
              <a:t>https://pypi.python.org/pypi/GitPython</a:t>
            </a:r>
            <a:r>
              <a:rPr sz="2000"/>
              <a:t>)</a:t>
            </a:r>
          </a:p>
          <a:p>
            <a:pPr lvl="2" marL="1174750" indent="-285750">
              <a:lnSpc>
                <a:spcPct val="200000"/>
              </a:lnSpc>
              <a:spcBef>
                <a:spcPts val="700"/>
              </a:spcBef>
              <a:defRPr>
                <a:solidFill>
                  <a:schemeClr val="accent1"/>
                </a:solidFill>
              </a:defRPr>
            </a:pPr>
            <a:r>
              <a:t>Python library to interact with</a:t>
            </a:r>
          </a:p>
          <a:p>
            <a:pPr marL="323272" indent="-323272">
              <a:lnSpc>
                <a:spcPct val="130000"/>
              </a:lnSpc>
              <a:spcBef>
                <a:spcPts val="2000"/>
              </a:spcBef>
              <a:defRPr sz="2200">
                <a:solidFill>
                  <a:schemeClr val="accent1"/>
                </a:solidFill>
              </a:defRPr>
            </a:pPr>
            <a:r>
              <a:rPr b="1" sz="2400"/>
              <a:t>GitHub REST API</a:t>
            </a:r>
            <a:r>
              <a:t> </a:t>
            </a:r>
            <a:r>
              <a:rPr sz="2000"/>
              <a:t>(</a:t>
            </a:r>
            <a:r>
              <a:rPr sz="2000">
                <a:hlinkClick r:id="rId3" invalidUrl="" action="" tgtFrame="" tooltip="" history="1" highlightClick="0" endSnd="0"/>
              </a:rPr>
              <a:t>https://developer.github.com/v3</a:t>
            </a:r>
            <a:r>
              <a:rPr sz="2000"/>
              <a:t>)</a:t>
            </a:r>
          </a:p>
          <a:p>
            <a:pPr lvl="2" marL="1174750" indent="-285750">
              <a:lnSpc>
                <a:spcPct val="200000"/>
              </a:lnSpc>
              <a:spcBef>
                <a:spcPts val="700"/>
              </a:spcBef>
              <a:defRPr>
                <a:solidFill>
                  <a:schemeClr val="accent1"/>
                </a:solidFill>
              </a:defRPr>
            </a:pPr>
            <a:r>
              <a:t>to automate interaction with GitHub</a:t>
            </a:r>
            <a:r>
              <a:rPr sz="1800">
                <a:solidFill>
                  <a:srgbClr val="FFFFFF"/>
                </a:solidFill>
              </a:rPr>
              <a:t> </a:t>
            </a:r>
            <a:r>
              <a:rPr sz="1800"/>
              <a:t>(less clickety, clickety)</a:t>
            </a:r>
            <a:endParaRPr sz="1800"/>
          </a:p>
          <a:p>
            <a:pPr marL="323272" indent="-323272">
              <a:lnSpc>
                <a:spcPct val="120000"/>
              </a:lnSpc>
              <a:spcBef>
                <a:spcPts val="2000"/>
              </a:spcBef>
              <a:defRPr sz="2200">
                <a:solidFill>
                  <a:schemeClr val="accent1"/>
                </a:solidFill>
              </a:defRPr>
            </a:pPr>
            <a:r>
              <a:rPr b="1" sz="2400">
                <a:latin typeface="Courier"/>
                <a:ea typeface="Courier"/>
                <a:cs typeface="Courier"/>
                <a:sym typeface="Courier"/>
              </a:rPr>
              <a:t>keyring</a:t>
            </a:r>
            <a:r>
              <a:rPr sz="2400"/>
              <a:t> Python package</a:t>
            </a:r>
            <a:r>
              <a:t> </a:t>
            </a:r>
            <a:r>
              <a:rPr sz="2000"/>
              <a:t>(</a:t>
            </a:r>
            <a:r>
              <a:rPr sz="2000">
                <a:hlinkClick r:id="rId4" invalidUrl="" action="" tgtFrame="" tooltip="" history="1" highlightClick="0" endSnd="0"/>
              </a:rPr>
              <a:t>https://pypi.python.org/pypi/keyring</a:t>
            </a:r>
            <a:r>
              <a:rPr sz="2000"/>
              <a:t>)</a:t>
            </a:r>
          </a:p>
          <a:p>
            <a:pPr lvl="2" marL="1174750" indent="-285750">
              <a:lnSpc>
                <a:spcPct val="120000"/>
              </a:lnSpc>
              <a:spcBef>
                <a:spcPts val="700"/>
              </a:spcBef>
              <a:defRPr>
                <a:solidFill>
                  <a:schemeClr val="accent1"/>
                </a:solidFill>
              </a:defRPr>
            </a:pPr>
            <a:r>
              <a:t>Python library that provides access to system keyring</a:t>
            </a:r>
          </a:p>
          <a:p>
            <a:pPr lvl="2" marL="1174750" indent="-285750">
              <a:lnSpc>
                <a:spcPct val="230000"/>
              </a:lnSpc>
              <a:spcBef>
                <a:spcPts val="700"/>
              </a:spcBef>
              <a:defRPr>
                <a:solidFill>
                  <a:schemeClr val="accent1"/>
                </a:solidFill>
              </a:defRPr>
            </a:pPr>
            <a:r>
              <a:t>required to securely store GitHub token</a:t>
            </a:r>
          </a:p>
        </p:txBody>
      </p:sp>
      <p:sp>
        <p:nvSpPr>
          <p:cNvPr id="297" name="Under the covers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Under the covers</a:t>
            </a:r>
          </a:p>
        </p:txBody>
      </p:sp>
      <p:grpSp>
        <p:nvGrpSpPr>
          <p:cNvPr id="300" name="Group"/>
          <p:cNvGrpSpPr/>
          <p:nvPr/>
        </p:nvGrpSpPr>
        <p:grpSpPr>
          <a:xfrm>
            <a:off x="11233516" y="790393"/>
            <a:ext cx="804420" cy="899400"/>
            <a:chOff x="0" y="0"/>
            <a:chExt cx="804418" cy="899399"/>
          </a:xfrm>
        </p:grpSpPr>
        <p:pic>
          <p:nvPicPr>
            <p:cNvPr id="298" name="Octocat.png" descr="Octoca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GitHub_Logo.png" descr="GitHub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1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14999" y="1876428"/>
            <a:ext cx="797371" cy="332969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03" name="easybuild_logo.png" descr="easybuild_logo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41910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ontributing to EasyBuild"/>
          <p:cNvSpPr txBox="1"/>
          <p:nvPr/>
        </p:nvSpPr>
        <p:spPr>
          <a:xfrm>
            <a:off x="290976" y="195160"/>
            <a:ext cx="10997099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Contributing to EasyBuild</a:t>
            </a:r>
          </a:p>
        </p:txBody>
      </p:sp>
      <p:sp>
        <p:nvSpPr>
          <p:cNvPr id="139" name="EasyBuild has improved significantly thanks to the community.…"/>
          <p:cNvSpPr txBox="1"/>
          <p:nvPr>
            <p:ph type="body" idx="1"/>
          </p:nvPr>
        </p:nvSpPr>
        <p:spPr>
          <a:xfrm>
            <a:off x="584284" y="1661969"/>
            <a:ext cx="11377842" cy="5120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r>
              <a:t>EasyBuild has improved significantly thanks to the community.</a:t>
            </a:r>
          </a:p>
          <a:p>
            <a:pPr marL="0" indent="0">
              <a:lnSpc>
                <a:spcPct val="120000"/>
              </a:lnSpc>
              <a:spcBef>
                <a:spcPts val="2200"/>
              </a:spcBef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r>
              <a:rPr b="1"/>
              <a:t>You too can contribute back</a:t>
            </a:r>
            <a:r>
              <a:t>, by:</a:t>
            </a:r>
          </a:p>
          <a:p>
            <a:pPr lvl="1" marL="457200" indent="-228600">
              <a:lnSpc>
                <a:spcPct val="15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sending feedback</a:t>
            </a:r>
          </a:p>
          <a:p>
            <a:pPr lvl="1" marL="457200" indent="-228600"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reporting bugs</a:t>
            </a:r>
          </a:p>
          <a:p>
            <a:pPr lvl="1" marL="457200" indent="-228600"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joining the discussion (mailing lists, IRC/Slack, EasyBuild conf calls)</a:t>
            </a:r>
          </a:p>
          <a:p>
            <a:pPr lvl="1" marL="457200" indent="-228600"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sharing suggestions/ideas for enhancements &amp; additional features</a:t>
            </a:r>
          </a:p>
          <a:p>
            <a:pPr lvl="1" marL="457200" indent="-228600"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contributing easyconfigs, enhancing easyblocks, adding support for new software...</a:t>
            </a:r>
          </a:p>
          <a:p>
            <a:pPr lvl="1" marL="457200" indent="-228600"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extending &amp; enhancing documentation</a:t>
            </a:r>
          </a:p>
        </p:txBody>
      </p:sp>
      <p:sp>
        <p:nvSpPr>
          <p:cNvPr id="140" name="http://easybuild.readthedocs.io/en/latest/Contributing.html"/>
          <p:cNvSpPr txBox="1"/>
          <p:nvPr/>
        </p:nvSpPr>
        <p:spPr>
          <a:xfrm>
            <a:off x="83072" y="816276"/>
            <a:ext cx="679944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i="1" sz="20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chemeClr val="accent1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http://easybuild.readthedocs.io/en/latest/Contributing.html</a:t>
            </a:r>
          </a:p>
        </p:txBody>
      </p:sp>
      <p:pic>
        <p:nvPicPr>
          <p:cNvPr id="141" name="easybuild_logo_alpha.png" descr="easybuild_logo_alph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65030" y="257999"/>
            <a:ext cx="1563691" cy="5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1834221" y="6439353"/>
            <a:ext cx="217151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"/>
          <p:cNvGrpSpPr/>
          <p:nvPr/>
        </p:nvGrpSpPr>
        <p:grpSpPr>
          <a:xfrm>
            <a:off x="4371280" y="841506"/>
            <a:ext cx="3462649" cy="475182"/>
            <a:chOff x="0" y="7976"/>
            <a:chExt cx="3462648" cy="475180"/>
          </a:xfrm>
        </p:grpSpPr>
        <p:sp>
          <p:nvSpPr>
            <p:cNvPr id="305" name="Rounded Rectangle"/>
            <p:cNvSpPr/>
            <p:nvPr/>
          </p:nvSpPr>
          <p:spPr>
            <a:xfrm>
              <a:off x="0" y="7976"/>
              <a:ext cx="3462649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306" name="eb --check-github"/>
            <p:cNvSpPr txBox="1"/>
            <p:nvPr/>
          </p:nvSpPr>
          <p:spPr>
            <a:xfrm>
              <a:off x="257479" y="17958"/>
              <a:ext cx="2934482" cy="40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--check-github</a:t>
              </a:r>
            </a:p>
          </p:txBody>
        </p:sp>
      </p:grpSp>
      <p:sp>
        <p:nvSpPr>
          <p:cNvPr id="308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9" name="Rectangle"/>
          <p:cNvSpPr/>
          <p:nvPr/>
        </p:nvSpPr>
        <p:spPr>
          <a:xfrm>
            <a:off x="1686298" y="1492347"/>
            <a:ext cx="8988166" cy="5323609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0" name="$  eb --check-github…"/>
          <p:cNvSpPr txBox="1"/>
          <p:nvPr/>
        </p:nvSpPr>
        <p:spPr>
          <a:xfrm>
            <a:off x="1793678" y="1546457"/>
            <a:ext cx="8617852" cy="515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b="1"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 eb --check-github</a:t>
            </a:r>
          </a:p>
          <a:p>
            <a:pPr defTabSz="410765"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Checking status of GitHub integration...</a:t>
            </a:r>
          </a:p>
          <a:p>
            <a:pPr defTabSz="410765"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Making sure we're online...OK</a:t>
            </a:r>
          </a:p>
          <a:p>
            <a:pPr defTabSz="410765"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GitHub user... boegel =&gt;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GitHub token... e87..3b1 (len: 40) =&gt; OK (validated)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git command... OK ("git version 1.8.3.1")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GitPython module... OK (GitPython version 2.1.1)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push access to boegel/easybuild-easyconfigs repo @ GitHub...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creating gists...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location to Git working dirs... OK (/home/example)</a:t>
            </a:r>
          </a:p>
          <a:p>
            <a:pPr defTabSz="410765"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All checks PASSed!</a:t>
            </a:r>
          </a:p>
          <a:p>
            <a:pPr defTabSz="410765"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Status of GitHub integration: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--from-pr: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--new-pr: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--review-pr: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--update-pr: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--upload-test-report: OK</a:t>
            </a:r>
          </a:p>
        </p:txBody>
      </p:sp>
      <p:sp>
        <p:nvSpPr>
          <p:cNvPr id="311" name="Rectangle"/>
          <p:cNvSpPr/>
          <p:nvPr/>
        </p:nvSpPr>
        <p:spPr>
          <a:xfrm>
            <a:off x="7248743" y="1496652"/>
            <a:ext cx="3462649" cy="1132472"/>
          </a:xfrm>
          <a:prstGeom prst="rect">
            <a:avLst/>
          </a:prstGeom>
          <a:solidFill>
            <a:srgbClr val="5E5E5E">
              <a:alpha val="58022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2" name="various checks are performed to verify whether required…"/>
          <p:cNvSpPr txBox="1"/>
          <p:nvPr/>
        </p:nvSpPr>
        <p:spPr>
          <a:xfrm>
            <a:off x="7338110" y="1628458"/>
            <a:ext cx="3207716" cy="91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various </a:t>
            </a:r>
            <a:r>
              <a:rPr b="1">
                <a:solidFill>
                  <a:srgbClr val="00BB00"/>
                </a:solidFill>
              </a:rPr>
              <a:t>checks</a:t>
            </a:r>
            <a:r>
              <a:t> are performed to verify whether required</a:t>
            </a:r>
          </a:p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stuff is in place</a:t>
            </a:r>
          </a:p>
        </p:txBody>
      </p:sp>
      <p:sp>
        <p:nvSpPr>
          <p:cNvPr id="313" name="Rectangle"/>
          <p:cNvSpPr/>
          <p:nvPr/>
        </p:nvSpPr>
        <p:spPr>
          <a:xfrm>
            <a:off x="2009179" y="2751859"/>
            <a:ext cx="8342404" cy="1888579"/>
          </a:xfrm>
          <a:prstGeom prst="rect">
            <a:avLst/>
          </a:prstGeom>
          <a:ln w="25400">
            <a:solidFill>
              <a:srgbClr val="00BB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4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17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315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8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Checking configuration for GitHub integration"/>
          <p:cNvSpPr txBox="1"/>
          <p:nvPr>
            <p:ph type="title"/>
          </p:nvPr>
        </p:nvSpPr>
        <p:spPr>
          <a:xfrm>
            <a:off x="1582940" y="145997"/>
            <a:ext cx="8367805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Checking configuration for GitHub integration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"/>
          <p:cNvSpPr/>
          <p:nvPr/>
        </p:nvSpPr>
        <p:spPr>
          <a:xfrm>
            <a:off x="1686298" y="1492347"/>
            <a:ext cx="8988166" cy="5323609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24" name="Group"/>
          <p:cNvGrpSpPr/>
          <p:nvPr/>
        </p:nvGrpSpPr>
        <p:grpSpPr>
          <a:xfrm>
            <a:off x="4371280" y="841506"/>
            <a:ext cx="3462649" cy="475182"/>
            <a:chOff x="0" y="7976"/>
            <a:chExt cx="3462648" cy="475180"/>
          </a:xfrm>
        </p:grpSpPr>
        <p:sp>
          <p:nvSpPr>
            <p:cNvPr id="322" name="Rounded Rectangle"/>
            <p:cNvSpPr/>
            <p:nvPr/>
          </p:nvSpPr>
          <p:spPr>
            <a:xfrm>
              <a:off x="0" y="7976"/>
              <a:ext cx="3462649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323" name="eb --check-github"/>
            <p:cNvSpPr txBox="1"/>
            <p:nvPr/>
          </p:nvSpPr>
          <p:spPr>
            <a:xfrm>
              <a:off x="257479" y="17958"/>
              <a:ext cx="2934482" cy="40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--check-github</a:t>
              </a:r>
            </a:p>
          </p:txBody>
        </p:sp>
      </p:grpSp>
      <p:sp>
        <p:nvSpPr>
          <p:cNvPr id="325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6" name="Checking configuration for GitHub integration"/>
          <p:cNvSpPr txBox="1"/>
          <p:nvPr>
            <p:ph type="title"/>
          </p:nvPr>
        </p:nvSpPr>
        <p:spPr>
          <a:xfrm>
            <a:off x="1582940" y="145997"/>
            <a:ext cx="8367805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Checking configuration for GitHub integration</a:t>
            </a:r>
          </a:p>
        </p:txBody>
      </p:sp>
      <p:sp>
        <p:nvSpPr>
          <p:cNvPr id="327" name="$  eb --check-github…"/>
          <p:cNvSpPr txBox="1"/>
          <p:nvPr/>
        </p:nvSpPr>
        <p:spPr>
          <a:xfrm>
            <a:off x="1793678" y="1546457"/>
            <a:ext cx="8617852" cy="515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b="1"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 eb --check-github</a:t>
            </a:r>
          </a:p>
          <a:p>
            <a:pPr defTabSz="410765"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Checking status of GitHub integration...</a:t>
            </a:r>
          </a:p>
          <a:p>
            <a:pPr defTabSz="410765"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Making sure we're online...OK</a:t>
            </a:r>
          </a:p>
          <a:p>
            <a:pPr defTabSz="410765"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GitHub user... boegel =&gt;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GitHub token... e87..3b1 (len: 40) =&gt; OK (validated)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git command... OK ("git version 1.8.3.1")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GitPython module... OK (GitPython version 2.1.1)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push access to boegel/easybuild-easyconfigs repo @ GitHub...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creating gists...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location to Git working dirs... OK (/home/example)</a:t>
            </a:r>
          </a:p>
          <a:p>
            <a:pPr defTabSz="410765"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All checks PASSed!</a:t>
            </a:r>
          </a:p>
          <a:p>
            <a:pPr defTabSz="410765">
              <a:defRPr sz="1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Status of GitHub integration: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--from-pr: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--new-pr: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--review-pr: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--update-pr: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--upload-test-report: OK</a:t>
            </a:r>
          </a:p>
        </p:txBody>
      </p:sp>
      <p:sp>
        <p:nvSpPr>
          <p:cNvPr id="328" name="Rectangle"/>
          <p:cNvSpPr/>
          <p:nvPr/>
        </p:nvSpPr>
        <p:spPr>
          <a:xfrm>
            <a:off x="7248744" y="1496652"/>
            <a:ext cx="3462649" cy="1179550"/>
          </a:xfrm>
          <a:prstGeom prst="rect">
            <a:avLst/>
          </a:prstGeom>
          <a:solidFill>
            <a:srgbClr val="5E5E5E">
              <a:alpha val="58022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9" name="overview of what is supported is produced based on…"/>
          <p:cNvSpPr txBox="1"/>
          <p:nvPr/>
        </p:nvSpPr>
        <p:spPr>
          <a:xfrm>
            <a:off x="7274610" y="1628458"/>
            <a:ext cx="3357328" cy="91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overview of </a:t>
            </a:r>
            <a:r>
              <a:rPr b="1">
                <a:solidFill>
                  <a:srgbClr val="00BB00"/>
                </a:solidFill>
              </a:rPr>
              <a:t>what is supported</a:t>
            </a:r>
            <a:r>
              <a:t> is produced based on</a:t>
            </a:r>
          </a:p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result of checks</a:t>
            </a:r>
          </a:p>
        </p:txBody>
      </p:sp>
      <p:sp>
        <p:nvSpPr>
          <p:cNvPr id="330" name="Rectangle"/>
          <p:cNvSpPr/>
          <p:nvPr/>
        </p:nvSpPr>
        <p:spPr>
          <a:xfrm>
            <a:off x="1735335" y="5085857"/>
            <a:ext cx="3954086" cy="1661987"/>
          </a:xfrm>
          <a:prstGeom prst="rect">
            <a:avLst/>
          </a:prstGeom>
          <a:ln w="25400">
            <a:solidFill>
              <a:srgbClr val="00BB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1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34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332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3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5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"/>
          <p:cNvSpPr/>
          <p:nvPr/>
        </p:nvSpPr>
        <p:spPr>
          <a:xfrm>
            <a:off x="1398007" y="1410890"/>
            <a:ext cx="9395986" cy="5500363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8" name="$ eb --new-pr sklearn.eb…"/>
          <p:cNvSpPr txBox="1"/>
          <p:nvPr/>
        </p:nvSpPr>
        <p:spPr>
          <a:xfrm>
            <a:off x="1660294" y="1557973"/>
            <a:ext cx="9260111" cy="503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defTabSz="410765">
              <a:defRPr b="1"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--new-pr sklearn.eb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/tmp/eb-Iv07fs/easybuild-inS8Ny.log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'develop' from</a:t>
            </a:r>
            <a:br/>
            <a:r>
              <a:t>   https://github.com/easybuilders/easybuild-easyconfigs.git...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</a:t>
            </a:r>
            <a:br/>
            <a:r>
              <a:t>   /tmp/eb-Iv07fs/git-working-dirhYsAA_/easybuild-easyconfigs...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Opening pull request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target: easybuilders/easybuild-easyconfigs:develop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from: boegel/easybuild-easyconfigs:20180125211924_new_pr_scikit-learn0191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title: "{data}[intel/2017b] scikit-learn v0.19.1"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description: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(created using `eb --new-pr`)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overview of changes: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31 +++++++++++++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31 insertions(+)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Opened pull request: https://github.com/easybuilders/easybuild-easyconfigs/pull/12345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/tmp/eb-Iv07fs/easybuild-inS8Ny.log* have been removed.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/tmp/eb-Iv07fs has been removed.</a:t>
            </a:r>
          </a:p>
        </p:txBody>
      </p:sp>
      <p:grpSp>
        <p:nvGrpSpPr>
          <p:cNvPr id="341" name="Group"/>
          <p:cNvGrpSpPr/>
          <p:nvPr/>
        </p:nvGrpSpPr>
        <p:grpSpPr>
          <a:xfrm>
            <a:off x="4982475" y="745117"/>
            <a:ext cx="2383525" cy="1470035"/>
            <a:chOff x="0" y="784"/>
            <a:chExt cx="2383524" cy="1470034"/>
          </a:xfrm>
        </p:grpSpPr>
        <p:sp>
          <p:nvSpPr>
            <p:cNvPr id="339" name="Rounded Rectangle"/>
            <p:cNvSpPr/>
            <p:nvPr/>
          </p:nvSpPr>
          <p:spPr>
            <a:xfrm>
              <a:off x="0" y="784"/>
              <a:ext cx="2227050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340" name="eb --new-pr"/>
            <p:cNvSpPr/>
            <p:nvPr/>
          </p:nvSpPr>
          <p:spPr>
            <a:xfrm>
              <a:off x="1113524" y="2008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--new-pr</a:t>
              </a:r>
            </a:p>
          </p:txBody>
        </p:sp>
      </p:grpSp>
      <p:sp>
        <p:nvSpPr>
          <p:cNvPr id="342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3" name="Opening new pull requests"/>
          <p:cNvSpPr txBox="1"/>
          <p:nvPr>
            <p:ph type="title"/>
          </p:nvPr>
        </p:nvSpPr>
        <p:spPr>
          <a:xfrm>
            <a:off x="1912098" y="38841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Opening new pull requests</a:t>
            </a:r>
          </a:p>
        </p:txBody>
      </p:sp>
      <p:sp>
        <p:nvSpPr>
          <p:cNvPr id="344" name="Rectangle"/>
          <p:cNvSpPr/>
          <p:nvPr/>
        </p:nvSpPr>
        <p:spPr>
          <a:xfrm>
            <a:off x="5732859" y="4199371"/>
            <a:ext cx="4716597" cy="756308"/>
          </a:xfrm>
          <a:prstGeom prst="rect">
            <a:avLst/>
          </a:prstGeom>
          <a:solidFill>
            <a:srgbClr val="5E5E5E">
              <a:alpha val="58022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5" name="one single 'eb' command…"/>
          <p:cNvSpPr txBox="1"/>
          <p:nvPr/>
        </p:nvSpPr>
        <p:spPr>
          <a:xfrm>
            <a:off x="5831165" y="4277153"/>
            <a:ext cx="4519984" cy="636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solidFill>
                  <a:srgbClr val="00BB00"/>
                </a:solidFill>
              </a:rPr>
              <a:t>one single 'eb' command</a:t>
            </a:r>
            <a:endParaRPr b="1">
              <a:solidFill>
                <a:srgbClr val="00BB00"/>
              </a:solidFill>
            </a:endParaRPr>
          </a:p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 'git' commands, no clickety on GitHub</a:t>
            </a:r>
          </a:p>
        </p:txBody>
      </p:sp>
      <p:sp>
        <p:nvSpPr>
          <p:cNvPr id="346" name="Rectangle"/>
          <p:cNvSpPr/>
          <p:nvPr/>
        </p:nvSpPr>
        <p:spPr>
          <a:xfrm>
            <a:off x="1869406" y="1589242"/>
            <a:ext cx="2432550" cy="261939"/>
          </a:xfrm>
          <a:prstGeom prst="rect">
            <a:avLst/>
          </a:prstGeom>
          <a:ln w="25400">
            <a:solidFill>
              <a:srgbClr val="00BB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49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347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50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Rectangle"/>
          <p:cNvSpPr/>
          <p:nvPr/>
        </p:nvSpPr>
        <p:spPr>
          <a:xfrm>
            <a:off x="1398007" y="1410890"/>
            <a:ext cx="9395986" cy="5500363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4" name="$ eb --new-pr sklearn.eb…"/>
          <p:cNvSpPr txBox="1"/>
          <p:nvPr/>
        </p:nvSpPr>
        <p:spPr>
          <a:xfrm>
            <a:off x="1660294" y="1557973"/>
            <a:ext cx="9260111" cy="503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defTabSz="410765">
              <a:defRPr b="1"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--new-pr sklearn.eb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/tmp/eb-Iv07fs/easybuild-inS8Ny.log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'develop' from</a:t>
            </a:r>
            <a:br/>
            <a:r>
              <a:t>   https://github.com/easybuilders/easybuild-easyconfigs.git...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</a:t>
            </a:r>
            <a:br/>
            <a:r>
              <a:t>   /tmp/eb-Iv07fs/git-working-dirhYsAA_/easybuild-easyconfigs...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Opening pull request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target: easybuilders/easybuild-easyconfigs:develop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from: boegel/easybuild-easyconfigs:20180125211924_new_pr_scikit-learn0191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title: "{data}[intel/2017b] scikit-learn v0.19.1"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description: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(created using `eb --new-pr`)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overview of changes: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31 +++++++++++++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31 insertions(+)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Opened pull request: https://github.com/easybuilders/easybuild-easyconfigs/pull/12345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/tmp/eb-Iv07fs/easybuild-inS8Ny.log* have been removed.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/tmp/eb-Iv07fs has been removed.</a:t>
            </a:r>
          </a:p>
        </p:txBody>
      </p:sp>
      <p:grpSp>
        <p:nvGrpSpPr>
          <p:cNvPr id="357" name="Group"/>
          <p:cNvGrpSpPr/>
          <p:nvPr/>
        </p:nvGrpSpPr>
        <p:grpSpPr>
          <a:xfrm>
            <a:off x="4982475" y="745117"/>
            <a:ext cx="2383525" cy="1470035"/>
            <a:chOff x="0" y="784"/>
            <a:chExt cx="2383524" cy="1470034"/>
          </a:xfrm>
        </p:grpSpPr>
        <p:sp>
          <p:nvSpPr>
            <p:cNvPr id="355" name="Rounded Rectangle"/>
            <p:cNvSpPr/>
            <p:nvPr/>
          </p:nvSpPr>
          <p:spPr>
            <a:xfrm>
              <a:off x="0" y="784"/>
              <a:ext cx="2227050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356" name="eb --new-pr"/>
            <p:cNvSpPr/>
            <p:nvPr/>
          </p:nvSpPr>
          <p:spPr>
            <a:xfrm>
              <a:off x="1113524" y="2008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--new-pr</a:t>
              </a:r>
            </a:p>
          </p:txBody>
        </p:sp>
      </p:grpSp>
      <p:sp>
        <p:nvSpPr>
          <p:cNvPr id="358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9" name="Rectangle"/>
          <p:cNvSpPr/>
          <p:nvPr/>
        </p:nvSpPr>
        <p:spPr>
          <a:xfrm>
            <a:off x="5732859" y="4199371"/>
            <a:ext cx="4716597" cy="756308"/>
          </a:xfrm>
          <a:prstGeom prst="rect">
            <a:avLst/>
          </a:prstGeom>
          <a:solidFill>
            <a:srgbClr val="5E5E5E">
              <a:alpha val="58022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0" name="repository is cloned to temporary directory,…"/>
          <p:cNvSpPr txBox="1"/>
          <p:nvPr/>
        </p:nvSpPr>
        <p:spPr>
          <a:xfrm>
            <a:off x="5831165" y="4277153"/>
            <a:ext cx="4519984" cy="649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repository is </a:t>
            </a:r>
            <a:r>
              <a:rPr b="1" i="1">
                <a:solidFill>
                  <a:srgbClr val="0099FF"/>
                </a:solidFill>
              </a:rPr>
              <a:t>cloned</a:t>
            </a:r>
            <a:r>
              <a:t> to temporary directory,</a:t>
            </a:r>
          </a:p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i="1">
                <a:solidFill>
                  <a:srgbClr val="0099FF"/>
                </a:solidFill>
              </a:rPr>
              <a:t>develop</a:t>
            </a:r>
            <a:r>
              <a:t> branch is </a:t>
            </a:r>
            <a:r>
              <a:rPr b="1" i="1">
                <a:solidFill>
                  <a:srgbClr val="0099FF"/>
                </a:solidFill>
              </a:rPr>
              <a:t>checked</a:t>
            </a:r>
            <a:r>
              <a:rPr b="1">
                <a:solidFill>
                  <a:srgbClr val="0099FF"/>
                </a:solidFill>
              </a:rPr>
              <a:t> </a:t>
            </a:r>
            <a:r>
              <a:rPr b="1" i="1">
                <a:solidFill>
                  <a:srgbClr val="0099FF"/>
                </a:solidFill>
              </a:rPr>
              <a:t>out</a:t>
            </a:r>
            <a:r>
              <a:t> as a base</a:t>
            </a:r>
          </a:p>
        </p:txBody>
      </p:sp>
      <p:sp>
        <p:nvSpPr>
          <p:cNvPr id="361" name="Rectangle"/>
          <p:cNvSpPr/>
          <p:nvPr/>
        </p:nvSpPr>
        <p:spPr>
          <a:xfrm>
            <a:off x="1952625" y="2029038"/>
            <a:ext cx="6479698" cy="928599"/>
          </a:xfrm>
          <a:prstGeom prst="rect">
            <a:avLst/>
          </a:prstGeom>
          <a:ln w="25400">
            <a:solidFill>
              <a:srgbClr val="009AFF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64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362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5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7" name="Opening new pull requests"/>
          <p:cNvSpPr txBox="1"/>
          <p:nvPr>
            <p:ph type="title"/>
          </p:nvPr>
        </p:nvSpPr>
        <p:spPr>
          <a:xfrm>
            <a:off x="1912098" y="38841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Opening new pull requests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Rectangle"/>
          <p:cNvSpPr/>
          <p:nvPr/>
        </p:nvSpPr>
        <p:spPr>
          <a:xfrm>
            <a:off x="1398007" y="1410890"/>
            <a:ext cx="9395986" cy="5500363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0" name="$ eb --new-pr sklearn.eb…"/>
          <p:cNvSpPr txBox="1"/>
          <p:nvPr/>
        </p:nvSpPr>
        <p:spPr>
          <a:xfrm>
            <a:off x="1660294" y="1557973"/>
            <a:ext cx="9260111" cy="503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defTabSz="410765">
              <a:defRPr b="1"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--new-pr sklearn.eb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/tmp/eb-Iv07fs/easybuild-inS8Ny.log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'develop' from</a:t>
            </a:r>
            <a:br/>
            <a:r>
              <a:t>   https://github.com/easybuilders/easybuild-easyconfigs.git...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</a:t>
            </a:r>
            <a:br/>
            <a:r>
              <a:t>   /tmp/eb-Iv07fs/git-working-dirhYsAA_/easybuild-easyconfigs...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Opening pull request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target: easybuilders/easybuild-easyconfigs:develop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from: boegel/easybuild-easyconfigs:20180125211924_new_pr_scikit-learn0191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title: "{data}[intel/2017b] scikit-learn v0.19.1"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description: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(created using `eb --new-pr`)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overview of changes: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31 +++++++++++++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31 insertions(+)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Opened pull request: https://github.com/easybuilders/easybuild-easyconfigs/pull/12345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/tmp/eb-Iv07fs/easybuild-inS8Ny.log* have been removed.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/tmp/eb-Iv07fs has been removed.</a:t>
            </a:r>
          </a:p>
        </p:txBody>
      </p:sp>
      <p:grpSp>
        <p:nvGrpSpPr>
          <p:cNvPr id="373" name="Group"/>
          <p:cNvGrpSpPr/>
          <p:nvPr/>
        </p:nvGrpSpPr>
        <p:grpSpPr>
          <a:xfrm>
            <a:off x="4982475" y="745117"/>
            <a:ext cx="2383525" cy="1470035"/>
            <a:chOff x="0" y="784"/>
            <a:chExt cx="2383524" cy="1470034"/>
          </a:xfrm>
        </p:grpSpPr>
        <p:sp>
          <p:nvSpPr>
            <p:cNvPr id="371" name="Rounded Rectangle"/>
            <p:cNvSpPr/>
            <p:nvPr/>
          </p:nvSpPr>
          <p:spPr>
            <a:xfrm>
              <a:off x="0" y="784"/>
              <a:ext cx="2227050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372" name="eb --new-pr"/>
            <p:cNvSpPr/>
            <p:nvPr/>
          </p:nvSpPr>
          <p:spPr>
            <a:xfrm>
              <a:off x="1113524" y="2008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--new-pr</a:t>
              </a:r>
            </a:p>
          </p:txBody>
        </p:sp>
      </p:grpSp>
      <p:sp>
        <p:nvSpPr>
          <p:cNvPr id="374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5" name="Opening new pull requests"/>
          <p:cNvSpPr txBox="1"/>
          <p:nvPr>
            <p:ph type="title"/>
          </p:nvPr>
        </p:nvSpPr>
        <p:spPr>
          <a:xfrm>
            <a:off x="1912098" y="38841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Opening new pull requests</a:t>
            </a:r>
          </a:p>
        </p:txBody>
      </p:sp>
      <p:sp>
        <p:nvSpPr>
          <p:cNvPr id="376" name="Rectangle"/>
          <p:cNvSpPr/>
          <p:nvPr/>
        </p:nvSpPr>
        <p:spPr>
          <a:xfrm>
            <a:off x="5732859" y="4199371"/>
            <a:ext cx="4716597" cy="756308"/>
          </a:xfrm>
          <a:prstGeom prst="rect">
            <a:avLst/>
          </a:prstGeom>
          <a:solidFill>
            <a:srgbClr val="5E5E5E">
              <a:alpha val="58022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7" name="a new branch is created &amp; pushed (you can specify the branch name yourself)"/>
          <p:cNvSpPr txBox="1"/>
          <p:nvPr/>
        </p:nvSpPr>
        <p:spPr>
          <a:xfrm>
            <a:off x="5831165" y="4277153"/>
            <a:ext cx="4519984" cy="636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 i="1">
                <a:solidFill>
                  <a:srgbClr val="CF780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a new branch is created &amp; pushed</a:t>
            </a:r>
            <a:br>
              <a:rPr b="1"/>
            </a:br>
            <a:r>
              <a:rPr i="0">
                <a:solidFill>
                  <a:srgbClr val="D6D5D5"/>
                </a:solidFill>
              </a:rPr>
              <a:t>(you can specify the branch name yourself)</a:t>
            </a:r>
          </a:p>
        </p:txBody>
      </p:sp>
      <p:sp>
        <p:nvSpPr>
          <p:cNvPr id="378" name="Rectangle"/>
          <p:cNvSpPr/>
          <p:nvPr/>
        </p:nvSpPr>
        <p:spPr>
          <a:xfrm>
            <a:off x="2495196" y="3529714"/>
            <a:ext cx="3014840" cy="261939"/>
          </a:xfrm>
          <a:prstGeom prst="rect">
            <a:avLst/>
          </a:prstGeom>
          <a:ln w="25400">
            <a:solidFill>
              <a:srgbClr val="CF7803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9" name="Rectangle"/>
          <p:cNvSpPr/>
          <p:nvPr/>
        </p:nvSpPr>
        <p:spPr>
          <a:xfrm>
            <a:off x="5519384" y="3529714"/>
            <a:ext cx="4268628" cy="261939"/>
          </a:xfrm>
          <a:prstGeom prst="rect">
            <a:avLst/>
          </a:prstGeom>
          <a:ln w="25400">
            <a:solidFill>
              <a:srgbClr val="CF7803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0" name="Line"/>
          <p:cNvSpPr/>
          <p:nvPr/>
        </p:nvSpPr>
        <p:spPr>
          <a:xfrm flipV="1">
            <a:off x="8292703" y="3042774"/>
            <a:ext cx="484453" cy="484453"/>
          </a:xfrm>
          <a:prstGeom prst="line">
            <a:avLst/>
          </a:prstGeom>
          <a:ln w="25400">
            <a:solidFill>
              <a:srgbClr val="CF7803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1" name="auto-derived branch name"/>
          <p:cNvSpPr txBox="1"/>
          <p:nvPr/>
        </p:nvSpPr>
        <p:spPr>
          <a:xfrm>
            <a:off x="8532389" y="2442031"/>
            <a:ext cx="1783513" cy="548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 i="1" sz="1600">
                <a:solidFill>
                  <a:srgbClr val="CF780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auto-derived</a:t>
            </a:r>
            <a:br>
              <a:rPr b="1"/>
            </a:br>
            <a:r>
              <a:rPr b="1"/>
              <a:t>branch name</a:t>
            </a:r>
          </a:p>
        </p:txBody>
      </p:sp>
      <p:sp>
        <p:nvSpPr>
          <p:cNvPr id="382" name="Line"/>
          <p:cNvSpPr/>
          <p:nvPr/>
        </p:nvSpPr>
        <p:spPr>
          <a:xfrm flipV="1">
            <a:off x="4214119" y="3124842"/>
            <a:ext cx="587702" cy="372182"/>
          </a:xfrm>
          <a:prstGeom prst="line">
            <a:avLst/>
          </a:prstGeom>
          <a:ln w="25400">
            <a:solidFill>
              <a:srgbClr val="CF7803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3" name="GitHub repository to push to"/>
          <p:cNvSpPr txBox="1"/>
          <p:nvPr/>
        </p:nvSpPr>
        <p:spPr>
          <a:xfrm>
            <a:off x="4781920" y="2964153"/>
            <a:ext cx="3231843" cy="30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ctr" defTabSz="410765">
              <a:defRPr b="1" i="1" sz="1600">
                <a:solidFill>
                  <a:srgbClr val="CF780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b="0"/>
            </a:pPr>
            <a:r>
              <a:rPr b="1"/>
              <a:t>GitHub repository to push to</a:t>
            </a:r>
          </a:p>
        </p:txBody>
      </p:sp>
      <p:grpSp>
        <p:nvGrpSpPr>
          <p:cNvPr id="386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384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7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"/>
          <p:cNvSpPr/>
          <p:nvPr/>
        </p:nvSpPr>
        <p:spPr>
          <a:xfrm>
            <a:off x="1398007" y="1410890"/>
            <a:ext cx="9395986" cy="5500363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1" name="$ eb --new-pr sklearn.eb…"/>
          <p:cNvSpPr txBox="1"/>
          <p:nvPr/>
        </p:nvSpPr>
        <p:spPr>
          <a:xfrm>
            <a:off x="1660294" y="1557973"/>
            <a:ext cx="9260111" cy="503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defTabSz="410765">
              <a:defRPr b="1"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--new-pr sklearn.eb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/tmp/eb-Iv07fs/easybuild-inS8Ny.log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'develop' from</a:t>
            </a:r>
            <a:br/>
            <a:r>
              <a:t>   https://github.com/easybuilders/easybuild-easyconfigs.git...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</a:t>
            </a:r>
            <a:br/>
            <a:r>
              <a:t>   /tmp/eb-Iv07fs/git-working-dirhYsAA_/easybuild-easyconfigs...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Opening pull request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target: easybuilders/easybuild-easyconfigs:develop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from: boegel/easybuild-easyconfigs:20180125211924_new_pr_scikit-learn0191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title: "{data}[intel/2017b] scikit-learn v0.19.1"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description: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(created using `eb --new-pr`)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overview of changes: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31 +++++++++++++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31 insertions(+)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Opened pull request: https://github.com/easybuilders/easybuild-easyconfigs/pull/12345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/tmp/eb-Iv07fs/easybuild-inS8Ny.log* have been removed.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/tmp/eb-Iv07fs has been removed.</a:t>
            </a:r>
          </a:p>
        </p:txBody>
      </p:sp>
      <p:grpSp>
        <p:nvGrpSpPr>
          <p:cNvPr id="394" name="Group"/>
          <p:cNvGrpSpPr/>
          <p:nvPr/>
        </p:nvGrpSpPr>
        <p:grpSpPr>
          <a:xfrm>
            <a:off x="4982475" y="745117"/>
            <a:ext cx="2383525" cy="1470035"/>
            <a:chOff x="0" y="784"/>
            <a:chExt cx="2383524" cy="1470034"/>
          </a:xfrm>
        </p:grpSpPr>
        <p:sp>
          <p:nvSpPr>
            <p:cNvPr id="392" name="Rounded Rectangle"/>
            <p:cNvSpPr/>
            <p:nvPr/>
          </p:nvSpPr>
          <p:spPr>
            <a:xfrm>
              <a:off x="0" y="784"/>
              <a:ext cx="2227050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393" name="eb --new-pr"/>
            <p:cNvSpPr/>
            <p:nvPr/>
          </p:nvSpPr>
          <p:spPr>
            <a:xfrm>
              <a:off x="1113524" y="2008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--new-pr</a:t>
              </a:r>
            </a:p>
          </p:txBody>
        </p:sp>
      </p:grpSp>
      <p:sp>
        <p:nvSpPr>
          <p:cNvPr id="395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6" name="Opening new pull requests"/>
          <p:cNvSpPr txBox="1"/>
          <p:nvPr>
            <p:ph type="title"/>
          </p:nvPr>
        </p:nvSpPr>
        <p:spPr>
          <a:xfrm>
            <a:off x="1912098" y="38841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Opening new pull requests</a:t>
            </a:r>
          </a:p>
        </p:txBody>
      </p:sp>
      <p:sp>
        <p:nvSpPr>
          <p:cNvPr id="397" name="Rectangle"/>
          <p:cNvSpPr/>
          <p:nvPr/>
        </p:nvSpPr>
        <p:spPr>
          <a:xfrm>
            <a:off x="5732859" y="4199371"/>
            <a:ext cx="4716597" cy="756308"/>
          </a:xfrm>
          <a:prstGeom prst="rect">
            <a:avLst/>
          </a:prstGeom>
          <a:solidFill>
            <a:srgbClr val="5E5E5E">
              <a:alpha val="58022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8" name="the easyconfig file is renamed and moved to the right location"/>
          <p:cNvSpPr txBox="1"/>
          <p:nvPr/>
        </p:nvSpPr>
        <p:spPr>
          <a:xfrm>
            <a:off x="5831165" y="4277153"/>
            <a:ext cx="4519984" cy="649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easyconfig file is </a:t>
            </a:r>
            <a:r>
              <a:rPr b="1" i="1">
                <a:solidFill>
                  <a:srgbClr val="00BB00"/>
                </a:solidFill>
              </a:rPr>
              <a:t>renamed</a:t>
            </a:r>
            <a:br/>
            <a:r>
              <a:t>and </a:t>
            </a:r>
            <a:r>
              <a:rPr b="1" i="1">
                <a:solidFill>
                  <a:srgbClr val="00BB00"/>
                </a:solidFill>
              </a:rPr>
              <a:t>moved to the right location</a:t>
            </a:r>
          </a:p>
        </p:txBody>
      </p:sp>
      <p:sp>
        <p:nvSpPr>
          <p:cNvPr id="399" name="Rectangle"/>
          <p:cNvSpPr/>
          <p:nvPr/>
        </p:nvSpPr>
        <p:spPr>
          <a:xfrm>
            <a:off x="3132917" y="1603331"/>
            <a:ext cx="1183464" cy="261939"/>
          </a:xfrm>
          <a:prstGeom prst="rect">
            <a:avLst/>
          </a:prstGeom>
          <a:ln w="25400">
            <a:solidFill>
              <a:srgbClr val="00BB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0" name="Rectangle"/>
          <p:cNvSpPr/>
          <p:nvPr/>
        </p:nvSpPr>
        <p:spPr>
          <a:xfrm>
            <a:off x="1777589" y="5241484"/>
            <a:ext cx="7162157" cy="261939"/>
          </a:xfrm>
          <a:prstGeom prst="rect">
            <a:avLst/>
          </a:prstGeom>
          <a:ln w="25400">
            <a:solidFill>
              <a:srgbClr val="00BB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03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401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4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"/>
          <p:cNvSpPr/>
          <p:nvPr/>
        </p:nvSpPr>
        <p:spPr>
          <a:xfrm>
            <a:off x="1398007" y="1518046"/>
            <a:ext cx="9395986" cy="5500363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8" name="$ eb --new-pr sklearn.eb…"/>
          <p:cNvSpPr txBox="1"/>
          <p:nvPr/>
        </p:nvSpPr>
        <p:spPr>
          <a:xfrm>
            <a:off x="1660294" y="1557973"/>
            <a:ext cx="9260111" cy="503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defTabSz="410765">
              <a:defRPr b="1"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--new-pr sklearn.eb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/tmp/eb-Iv07fs/easybuild-inS8Ny.log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'develop' from</a:t>
            </a:r>
            <a:br/>
            <a:r>
              <a:t>   https://github.com/easybuilders/easybuild-easyconfigs.git...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</a:t>
            </a:r>
            <a:br/>
            <a:r>
              <a:t>   /tmp/eb-Iv07fs/git-working-dirhYsAA_/easybuild-easyconfigs...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Opening pull request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target: easybuilders/easybuild-easyconfigs:develop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from: boegel/easybuild-easyconfigs:20180125211924_new_pr_scikit-learn0191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title: "{data}[intel/2017b] scikit-learn v0.19.1"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description: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(created using `eb --new-pr`)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overview of changes: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31 +++++++++++++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31 insertions(+)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Opened pull request: https://github.com/easybuilders/easybuild-easyconfigs/pull/12345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/tmp/eb-Iv07fs/easybuild-inS8Ny.log* have been removed.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/tmp/eb-Iv07fs has been removed.</a:t>
            </a:r>
          </a:p>
        </p:txBody>
      </p:sp>
      <p:grpSp>
        <p:nvGrpSpPr>
          <p:cNvPr id="411" name="Group"/>
          <p:cNvGrpSpPr/>
          <p:nvPr/>
        </p:nvGrpSpPr>
        <p:grpSpPr>
          <a:xfrm>
            <a:off x="4982475" y="745117"/>
            <a:ext cx="2383525" cy="1470035"/>
            <a:chOff x="0" y="784"/>
            <a:chExt cx="2383524" cy="1470034"/>
          </a:xfrm>
        </p:grpSpPr>
        <p:sp>
          <p:nvSpPr>
            <p:cNvPr id="409" name="Rounded Rectangle"/>
            <p:cNvSpPr/>
            <p:nvPr/>
          </p:nvSpPr>
          <p:spPr>
            <a:xfrm>
              <a:off x="0" y="784"/>
              <a:ext cx="2227050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410" name="eb --new-pr"/>
            <p:cNvSpPr/>
            <p:nvPr/>
          </p:nvSpPr>
          <p:spPr>
            <a:xfrm>
              <a:off x="1113524" y="2008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--new-pr</a:t>
              </a:r>
            </a:p>
          </p:txBody>
        </p:sp>
      </p:grpSp>
      <p:sp>
        <p:nvSpPr>
          <p:cNvPr id="412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13" name="Opening new pull requests"/>
          <p:cNvSpPr txBox="1"/>
          <p:nvPr>
            <p:ph type="title"/>
          </p:nvPr>
        </p:nvSpPr>
        <p:spPr>
          <a:xfrm>
            <a:off x="1912098" y="38841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Opening new pull requests</a:t>
            </a:r>
          </a:p>
        </p:txBody>
      </p:sp>
      <p:sp>
        <p:nvSpPr>
          <p:cNvPr id="414" name="Rectangle"/>
          <p:cNvSpPr/>
          <p:nvPr/>
        </p:nvSpPr>
        <p:spPr>
          <a:xfrm>
            <a:off x="5732859" y="4199371"/>
            <a:ext cx="4716597" cy="756308"/>
          </a:xfrm>
          <a:prstGeom prst="rect">
            <a:avLst/>
          </a:prstGeom>
          <a:solidFill>
            <a:srgbClr val="5E5E5E">
              <a:alpha val="58022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5" name="the pull request is prepared: target develop branch, title &amp; description"/>
          <p:cNvSpPr txBox="1"/>
          <p:nvPr/>
        </p:nvSpPr>
        <p:spPr>
          <a:xfrm>
            <a:off x="5831165" y="4277153"/>
            <a:ext cx="4519984" cy="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pull request is prepared:</a:t>
            </a:r>
            <a:br/>
            <a:r>
              <a:rPr b="1" i="1">
                <a:solidFill>
                  <a:srgbClr val="0099FF"/>
                </a:solidFill>
              </a:rPr>
              <a:t>target develop</a:t>
            </a:r>
            <a:r>
              <a:t> branch, </a:t>
            </a:r>
            <a:r>
              <a:rPr b="1" i="1">
                <a:solidFill>
                  <a:srgbClr val="0099FF"/>
                </a:solidFill>
              </a:rPr>
              <a:t>title &amp; description</a:t>
            </a:r>
          </a:p>
        </p:txBody>
      </p:sp>
      <p:sp>
        <p:nvSpPr>
          <p:cNvPr id="416" name="Rectangle"/>
          <p:cNvSpPr/>
          <p:nvPr/>
        </p:nvSpPr>
        <p:spPr>
          <a:xfrm>
            <a:off x="2672953" y="3324921"/>
            <a:ext cx="4691196" cy="250818"/>
          </a:xfrm>
          <a:prstGeom prst="rect">
            <a:avLst/>
          </a:prstGeom>
          <a:ln w="25400">
            <a:solidFill>
              <a:srgbClr val="009AFF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7" name="Rectangle"/>
          <p:cNvSpPr/>
          <p:nvPr/>
        </p:nvSpPr>
        <p:spPr>
          <a:xfrm>
            <a:off x="1863328" y="3762146"/>
            <a:ext cx="5319481" cy="250818"/>
          </a:xfrm>
          <a:prstGeom prst="rect">
            <a:avLst/>
          </a:prstGeom>
          <a:ln w="25400">
            <a:solidFill>
              <a:srgbClr val="009AFF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8" name="Rectangle"/>
          <p:cNvSpPr/>
          <p:nvPr/>
        </p:nvSpPr>
        <p:spPr>
          <a:xfrm>
            <a:off x="1678781" y="4013641"/>
            <a:ext cx="3256294" cy="969379"/>
          </a:xfrm>
          <a:prstGeom prst="rect">
            <a:avLst/>
          </a:prstGeom>
          <a:ln w="25400">
            <a:solidFill>
              <a:srgbClr val="009AFF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21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419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0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2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"/>
          <p:cNvSpPr/>
          <p:nvPr/>
        </p:nvSpPr>
        <p:spPr>
          <a:xfrm>
            <a:off x="1398007" y="1410890"/>
            <a:ext cx="9395986" cy="5500363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6" name="$ eb --new-pr sklearn.eb…"/>
          <p:cNvSpPr txBox="1"/>
          <p:nvPr/>
        </p:nvSpPr>
        <p:spPr>
          <a:xfrm>
            <a:off x="1660294" y="1557973"/>
            <a:ext cx="9260111" cy="503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defTabSz="410765">
              <a:defRPr b="1"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--new-pr sklearn.eb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/tmp/eb-Iv07fs/easybuild-inS8Ny.log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'develop' from</a:t>
            </a:r>
            <a:br/>
            <a:r>
              <a:t>   https://github.com/easybuilders/easybuild-easyconfigs.git...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</a:t>
            </a:r>
            <a:br/>
            <a:r>
              <a:t>   /tmp/eb-Iv07fs/git-working-dirhYsAA_/easybuild-easyconfigs...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Opening pull request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target: easybuilders/easybuild-easyconfigs:develop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from: boegel/easybuild-easyconfigs:20180125211924_new_pr_scikit-learn0191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title: "{data}[intel/2017b] scikit-learn v0.19.1"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description: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(created using `eb --new-pr`)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overview of changes: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31 +++++++++++++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31 insertions(+)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Opened pull request: https://github.com/easybuilders/easybuild-easyconfigs/pull/12345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/tmp/eb-Iv07fs/easybuild-inS8Ny.log* have been removed.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/tmp/eb-Iv07fs has been removed.</a:t>
            </a:r>
          </a:p>
        </p:txBody>
      </p:sp>
      <p:grpSp>
        <p:nvGrpSpPr>
          <p:cNvPr id="429" name="Group"/>
          <p:cNvGrpSpPr/>
          <p:nvPr/>
        </p:nvGrpSpPr>
        <p:grpSpPr>
          <a:xfrm>
            <a:off x="4982475" y="745117"/>
            <a:ext cx="2383525" cy="1470035"/>
            <a:chOff x="0" y="784"/>
            <a:chExt cx="2383524" cy="1470034"/>
          </a:xfrm>
        </p:grpSpPr>
        <p:sp>
          <p:nvSpPr>
            <p:cNvPr id="427" name="Rounded Rectangle"/>
            <p:cNvSpPr/>
            <p:nvPr/>
          </p:nvSpPr>
          <p:spPr>
            <a:xfrm>
              <a:off x="0" y="784"/>
              <a:ext cx="2227050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428" name="eb --new-pr"/>
            <p:cNvSpPr/>
            <p:nvPr/>
          </p:nvSpPr>
          <p:spPr>
            <a:xfrm>
              <a:off x="1113524" y="2008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--new-pr</a:t>
              </a:r>
            </a:p>
          </p:txBody>
        </p:sp>
      </p:grpSp>
      <p:sp>
        <p:nvSpPr>
          <p:cNvPr id="430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31" name="Opening new pull requests"/>
          <p:cNvSpPr txBox="1"/>
          <p:nvPr>
            <p:ph type="title"/>
          </p:nvPr>
        </p:nvSpPr>
        <p:spPr>
          <a:xfrm>
            <a:off x="1912098" y="38841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Opening new pull requests</a:t>
            </a:r>
          </a:p>
        </p:txBody>
      </p:sp>
      <p:sp>
        <p:nvSpPr>
          <p:cNvPr id="432" name="Rectangle"/>
          <p:cNvSpPr/>
          <p:nvPr/>
        </p:nvSpPr>
        <p:spPr>
          <a:xfrm>
            <a:off x="5732859" y="4110074"/>
            <a:ext cx="4716597" cy="756309"/>
          </a:xfrm>
          <a:prstGeom prst="rect">
            <a:avLst/>
          </a:prstGeom>
          <a:solidFill>
            <a:srgbClr val="5E5E5E">
              <a:alpha val="58022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33" name="a high-level overview of the changes is shown (similar to output of 'git stat')"/>
          <p:cNvSpPr txBox="1"/>
          <p:nvPr/>
        </p:nvSpPr>
        <p:spPr>
          <a:xfrm>
            <a:off x="5831165" y="4187856"/>
            <a:ext cx="4519984" cy="644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 i="1">
                <a:solidFill>
                  <a:srgbClr val="CF780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>
                <a:solidFill>
                  <a:srgbClr val="D6D5D5"/>
                </a:solidFill>
              </a:rPr>
              <a:t>a high-level </a:t>
            </a:r>
            <a:r>
              <a:rPr b="1"/>
              <a:t>overview of the changes</a:t>
            </a:r>
            <a:br>
              <a:rPr b="1"/>
            </a:br>
            <a:r>
              <a:rPr i="0">
                <a:solidFill>
                  <a:srgbClr val="D6D5D5"/>
                </a:solidFill>
              </a:rPr>
              <a:t>is shown (similar to output of '</a:t>
            </a:r>
            <a:r>
              <a:rPr i="0">
                <a:solidFill>
                  <a:srgbClr val="D6D5D5"/>
                </a:solidFill>
                <a:latin typeface="Courier"/>
                <a:ea typeface="Courier"/>
                <a:cs typeface="Courier"/>
                <a:sym typeface="Courier"/>
              </a:rPr>
              <a:t>git stat</a:t>
            </a:r>
            <a:r>
              <a:rPr i="0">
                <a:solidFill>
                  <a:srgbClr val="D6D5D5"/>
                </a:solidFill>
              </a:rPr>
              <a:t>')</a:t>
            </a:r>
          </a:p>
        </p:txBody>
      </p:sp>
      <p:sp>
        <p:nvSpPr>
          <p:cNvPr id="434" name="Rectangle"/>
          <p:cNvSpPr/>
          <p:nvPr/>
        </p:nvSpPr>
        <p:spPr>
          <a:xfrm>
            <a:off x="1718918" y="4958464"/>
            <a:ext cx="8924246" cy="843252"/>
          </a:xfrm>
          <a:prstGeom prst="rect">
            <a:avLst/>
          </a:prstGeom>
          <a:ln w="25400">
            <a:solidFill>
              <a:srgbClr val="CF7803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37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435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6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8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"/>
          <p:cNvSpPr/>
          <p:nvPr/>
        </p:nvSpPr>
        <p:spPr>
          <a:xfrm>
            <a:off x="1398007" y="1410890"/>
            <a:ext cx="9395986" cy="5500363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2" name="$ eb --new-pr sklearn.eb…"/>
          <p:cNvSpPr txBox="1"/>
          <p:nvPr/>
        </p:nvSpPr>
        <p:spPr>
          <a:xfrm>
            <a:off x="1660294" y="1557973"/>
            <a:ext cx="9260111" cy="503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defTabSz="410765">
              <a:defRPr b="1"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--new-pr sklearn.eb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/tmp/eb-Iv07fs/easybuild-inS8Ny.log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'develop' from</a:t>
            </a:r>
            <a:br/>
            <a:r>
              <a:t>   https://github.com/easybuilders/easybuild-easyconfigs.git...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</a:t>
            </a:r>
            <a:br/>
            <a:r>
              <a:t>   /tmp/eb-Iv07fs/git-working-dirhYsAA_/easybuild-easyconfigs...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Opening pull request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target: easybuilders/easybuild-easyconfigs:develop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from: boegel/easybuild-easyconfigs:20180125211924_new_pr_scikit-learn0191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title: "{data}[intel/2017b] scikit-learn v0.19.1"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description: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(created using `eb --new-pr`)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"""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overview of changes: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31 +++++++++++++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31 insertions(+)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Opened pull request: https://github.com/easybuilders/easybuild-easyconfigs/pull/12345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/tmp/eb-Iv07fs/easybuild-inS8Ny.log* have been removed.</a:t>
            </a:r>
          </a:p>
          <a:p>
            <a:pPr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/tmp/eb-Iv07fs has been removed.</a:t>
            </a:r>
          </a:p>
        </p:txBody>
      </p:sp>
      <p:grpSp>
        <p:nvGrpSpPr>
          <p:cNvPr id="445" name="Group"/>
          <p:cNvGrpSpPr/>
          <p:nvPr/>
        </p:nvGrpSpPr>
        <p:grpSpPr>
          <a:xfrm>
            <a:off x="4982475" y="745117"/>
            <a:ext cx="2383525" cy="1470035"/>
            <a:chOff x="0" y="784"/>
            <a:chExt cx="2383524" cy="1470034"/>
          </a:xfrm>
        </p:grpSpPr>
        <p:sp>
          <p:nvSpPr>
            <p:cNvPr id="443" name="Rounded Rectangle"/>
            <p:cNvSpPr/>
            <p:nvPr/>
          </p:nvSpPr>
          <p:spPr>
            <a:xfrm>
              <a:off x="0" y="784"/>
              <a:ext cx="2227050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444" name="eb --new-pr"/>
            <p:cNvSpPr/>
            <p:nvPr/>
          </p:nvSpPr>
          <p:spPr>
            <a:xfrm>
              <a:off x="1113524" y="2008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--new-pr</a:t>
              </a:r>
            </a:p>
          </p:txBody>
        </p:sp>
      </p:grpSp>
      <p:sp>
        <p:nvSpPr>
          <p:cNvPr id="446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47" name="Opening new pull requests"/>
          <p:cNvSpPr txBox="1"/>
          <p:nvPr>
            <p:ph type="title"/>
          </p:nvPr>
        </p:nvSpPr>
        <p:spPr>
          <a:xfrm>
            <a:off x="1912098" y="38841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Opening new pull requests</a:t>
            </a:r>
          </a:p>
        </p:txBody>
      </p:sp>
      <p:sp>
        <p:nvSpPr>
          <p:cNvPr id="448" name="Rectangle"/>
          <p:cNvSpPr/>
          <p:nvPr/>
        </p:nvSpPr>
        <p:spPr>
          <a:xfrm>
            <a:off x="5732859" y="4199371"/>
            <a:ext cx="4716597" cy="756308"/>
          </a:xfrm>
          <a:prstGeom prst="rect">
            <a:avLst/>
          </a:prstGeom>
          <a:solidFill>
            <a:srgbClr val="5E5E5E">
              <a:alpha val="58022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9" name="the pull request is opened automatically,…"/>
          <p:cNvSpPr txBox="1"/>
          <p:nvPr/>
        </p:nvSpPr>
        <p:spPr>
          <a:xfrm>
            <a:off x="5831165" y="4277153"/>
            <a:ext cx="4519984" cy="636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</a:t>
            </a:r>
            <a:r>
              <a:rPr b="1" i="1">
                <a:solidFill>
                  <a:srgbClr val="00BB00"/>
                </a:solidFill>
              </a:rPr>
              <a:t>pull request is opened automatically</a:t>
            </a:r>
            <a:r>
              <a:t>,</a:t>
            </a:r>
          </a:p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using the GitHub API &amp; token</a:t>
            </a:r>
          </a:p>
        </p:txBody>
      </p:sp>
      <p:sp>
        <p:nvSpPr>
          <p:cNvPr id="450" name="Rectangle"/>
          <p:cNvSpPr/>
          <p:nvPr/>
        </p:nvSpPr>
        <p:spPr>
          <a:xfrm>
            <a:off x="1646620" y="5881445"/>
            <a:ext cx="9149000" cy="261939"/>
          </a:xfrm>
          <a:prstGeom prst="rect">
            <a:avLst/>
          </a:prstGeom>
          <a:ln w="25400">
            <a:solidFill>
              <a:srgbClr val="00BB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53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451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2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54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Opening a pull request is now... easy!"/>
          <p:cNvSpPr txBox="1"/>
          <p:nvPr>
            <p:ph type="title"/>
          </p:nvPr>
        </p:nvSpPr>
        <p:spPr>
          <a:xfrm>
            <a:off x="1696198" y="74560"/>
            <a:ext cx="8367804" cy="6591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Opening a pull request is now... easy!</a:t>
            </a:r>
          </a:p>
        </p:txBody>
      </p:sp>
      <p:sp>
        <p:nvSpPr>
          <p:cNvPr id="458" name="Rectangle"/>
          <p:cNvSpPr/>
          <p:nvPr/>
        </p:nvSpPr>
        <p:spPr>
          <a:xfrm>
            <a:off x="1775695" y="1102186"/>
            <a:ext cx="8640610" cy="3066605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9" name="$ mv sklearn.eb scikit-learn-0.19.1-intel-2017b-Python-3.6.3.eb…"/>
          <p:cNvSpPr txBox="1"/>
          <p:nvPr/>
        </p:nvSpPr>
        <p:spPr>
          <a:xfrm>
            <a:off x="2020742" y="1289849"/>
            <a:ext cx="8367804" cy="248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</a:t>
            </a:r>
            <a:r>
              <a:rPr b="0"/>
              <a:t>mv sklearn.eb scikit-learn-0.19.1-intel-2017b-Python-3.6.3.eb</a:t>
            </a:r>
          </a:p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</a:t>
            </a:r>
            <a:r>
              <a:rPr b="0"/>
              <a:t>mv scikit*.eb easybuild/easyconfigs/s/scikit-learn</a:t>
            </a:r>
          </a:p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checkout develop &amp;&amp; git pull upstream develop</a:t>
            </a:r>
          </a:p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checkout -b scikit_learn_0191_intel_2017b</a:t>
            </a:r>
          </a:p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add easybuild/easyconfigs/s/scikit-learn</a:t>
            </a:r>
          </a:p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commit -m "{data}[intel/2017b] scikit-learn v0.19.1"</a:t>
            </a:r>
          </a:p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push origin scikit_learn_0191_intel_2017b</a:t>
            </a:r>
          </a:p>
        </p:txBody>
      </p:sp>
      <p:sp>
        <p:nvSpPr>
          <p:cNvPr id="460" name="+ log into GitHub to actually open the pull request (clickety, clickety...)"/>
          <p:cNvSpPr txBox="1"/>
          <p:nvPr/>
        </p:nvSpPr>
        <p:spPr>
          <a:xfrm>
            <a:off x="1912098" y="4192115"/>
            <a:ext cx="8367804" cy="33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ctr" defTabSz="410765">
              <a:lnSpc>
                <a:spcPct val="150000"/>
              </a:lnSpc>
              <a:defRPr i="1">
                <a:solidFill>
                  <a:schemeClr val="accent1"/>
                </a:solidFill>
              </a:defRPr>
            </a:lvl1pPr>
          </a:lstStyle>
          <a:p>
            <a:pPr/>
            <a:r>
              <a:t>+ log into GitHub to actually open the pull request (clickety, clickety...)</a:t>
            </a:r>
          </a:p>
        </p:txBody>
      </p:sp>
      <p:sp>
        <p:nvSpPr>
          <p:cNvPr id="461" name="Rectangle"/>
          <p:cNvSpPr/>
          <p:nvPr/>
        </p:nvSpPr>
        <p:spPr>
          <a:xfrm>
            <a:off x="4324131" y="6297291"/>
            <a:ext cx="3761028" cy="489335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2" name="eb --new-pr sklearn.eb"/>
          <p:cNvSpPr txBox="1"/>
          <p:nvPr/>
        </p:nvSpPr>
        <p:spPr>
          <a:xfrm>
            <a:off x="4324839" y="6340075"/>
            <a:ext cx="3687662" cy="36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>
            <a:lvl1pPr algn="ctr" defTabSz="410765">
              <a:defRPr b="1" sz="20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eb --new-pr sklearn.eb</a:t>
            </a:r>
          </a:p>
        </p:txBody>
      </p:sp>
      <p:sp>
        <p:nvSpPr>
          <p:cNvPr id="463" name="Line"/>
          <p:cNvSpPr/>
          <p:nvPr/>
        </p:nvSpPr>
        <p:spPr>
          <a:xfrm>
            <a:off x="6204644" y="4717430"/>
            <a:ext cx="1" cy="1186502"/>
          </a:xfrm>
          <a:prstGeom prst="line">
            <a:avLst/>
          </a:prstGeom>
          <a:ln w="88900">
            <a:solidFill>
              <a:srgbClr val="3A8001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4" name="one single eb command no git commands…"/>
          <p:cNvSpPr txBox="1"/>
          <p:nvPr/>
        </p:nvSpPr>
        <p:spPr>
          <a:xfrm>
            <a:off x="1779571" y="4667433"/>
            <a:ext cx="3646418" cy="15986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lnSpc>
                <a:spcPct val="120000"/>
              </a:lnSpc>
              <a:defRPr sz="2200">
                <a:solidFill>
                  <a:srgbClr val="3A8001"/>
                </a:solidFill>
              </a:defRPr>
            </a:pPr>
            <a:r>
              <a:t>one single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eb</a:t>
            </a:r>
            <a:r>
              <a:t> command</a:t>
            </a:r>
            <a:br/>
            <a:r>
              <a:t>no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git</a:t>
            </a:r>
            <a:r>
              <a:t> commands</a:t>
            </a:r>
          </a:p>
          <a:p>
            <a:pPr algn="ctr" defTabSz="410765">
              <a:lnSpc>
                <a:spcPct val="120000"/>
              </a:lnSpc>
              <a:defRPr sz="2200">
                <a:solidFill>
                  <a:srgbClr val="3A8001"/>
                </a:solidFill>
              </a:defRPr>
            </a:pPr>
            <a:r>
              <a:t>no GitHub interaction</a:t>
            </a:r>
          </a:p>
          <a:p>
            <a:pPr algn="ctr" defTabSz="410765">
              <a:lnSpc>
                <a:spcPct val="120000"/>
              </a:lnSpc>
              <a:defRPr sz="2200">
                <a:solidFill>
                  <a:srgbClr val="3A8001"/>
                </a:solidFill>
              </a:defRPr>
            </a:pPr>
            <a:r>
              <a:t>no (local) branch to clean up</a:t>
            </a:r>
          </a:p>
        </p:txBody>
      </p:sp>
      <p:sp>
        <p:nvSpPr>
          <p:cNvPr id="465" name="metadata is automatically derived from easyconfig"/>
          <p:cNvSpPr txBox="1"/>
          <p:nvPr/>
        </p:nvSpPr>
        <p:spPr>
          <a:xfrm>
            <a:off x="6983300" y="4616036"/>
            <a:ext cx="3865170" cy="7226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 sz="2200">
                <a:solidFill>
                  <a:srgbClr val="3A8001"/>
                </a:solidFill>
              </a:defRPr>
            </a:pPr>
            <a:r>
              <a:t>metadata is automatically</a:t>
            </a:r>
            <a:br/>
            <a:r>
              <a:t>derived from easyconfig</a:t>
            </a:r>
          </a:p>
        </p:txBody>
      </p:sp>
      <p:sp>
        <p:nvSpPr>
          <p:cNvPr id="466" name="saves a lot of time!"/>
          <p:cNvSpPr txBox="1"/>
          <p:nvPr/>
        </p:nvSpPr>
        <p:spPr>
          <a:xfrm>
            <a:off x="7286897" y="5537283"/>
            <a:ext cx="3257976" cy="3924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ctr" defTabSz="410765">
              <a:defRPr b="1" i="1" sz="2200">
                <a:solidFill>
                  <a:srgbClr val="3A8001"/>
                </a:solidFill>
              </a:defRPr>
            </a:lvl1pPr>
          </a:lstStyle>
          <a:p>
            <a:pPr/>
            <a:r>
              <a:t>saves a lot of time!</a:t>
            </a:r>
          </a:p>
        </p:txBody>
      </p:sp>
      <p:sp>
        <p:nvSpPr>
          <p:cNvPr id="467" name="Dingbat X"/>
          <p:cNvSpPr/>
          <p:nvPr/>
        </p:nvSpPr>
        <p:spPr>
          <a:xfrm rot="660000">
            <a:off x="4909557" y="940842"/>
            <a:ext cx="3273533" cy="386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EE220C">
              <a:alpha val="61748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70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468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9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71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dding support for additional software"/>
          <p:cNvSpPr txBox="1"/>
          <p:nvPr/>
        </p:nvSpPr>
        <p:spPr>
          <a:xfrm>
            <a:off x="290976" y="169760"/>
            <a:ext cx="10997099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Adding support for additional software</a:t>
            </a:r>
          </a:p>
        </p:txBody>
      </p:sp>
      <p:sp>
        <p:nvSpPr>
          <p:cNvPr id="145" name="for each software installation, an easyconfig file is required…"/>
          <p:cNvSpPr txBox="1"/>
          <p:nvPr>
            <p:ph type="body" idx="1"/>
          </p:nvPr>
        </p:nvSpPr>
        <p:spPr>
          <a:xfrm>
            <a:off x="502005" y="1154722"/>
            <a:ext cx="11187990" cy="532772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for each software installation, an </a:t>
            </a:r>
            <a:r>
              <a:rPr b="1"/>
              <a:t>easyconfig file</a:t>
            </a:r>
            <a:r>
              <a:t> is required</a:t>
            </a:r>
          </a:p>
          <a:p>
            <a:pPr lvl="1" marL="457200" indent="-228600">
              <a:lnSpc>
                <a:spcPct val="15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defines easyconfig parameters that specify to EasyBuild what to install, and how</a:t>
            </a:r>
          </a:p>
          <a:p>
            <a:pPr lvl="1" marL="457200" indent="-228600">
              <a:lnSpc>
                <a:spcPct val="15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existing easyconfig files can serve as examples</a:t>
            </a:r>
          </a:p>
          <a:p>
            <a:pPr lvl="1" marL="457200" indent="-228600">
              <a:lnSpc>
                <a:spcPct val="15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for version or toolchain updates, a tweaked easyconfig can be </a:t>
            </a:r>
            <a:r>
              <a:rPr i="1"/>
              <a:t>generated</a:t>
            </a:r>
            <a:r>
              <a:t> via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eb --try-*</a:t>
            </a:r>
          </a:p>
          <a:p>
            <a:pPr lvl="1" marL="457200" indent="-228600">
              <a:lnSpc>
                <a:spcPct val="18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see </a:t>
            </a:r>
            <a:r>
              <a:rPr b="1" i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https://easybuild.readthedocs.io/en/latest/Writing_easyconfig_files.html</a:t>
            </a:r>
          </a:p>
          <a:p>
            <a:pPr>
              <a:lnSpc>
                <a:spcPct val="15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for 'standard' installation procedures, a </a:t>
            </a:r>
            <a:r>
              <a:rPr b="1"/>
              <a:t>generic easyblock</a:t>
            </a:r>
            <a:r>
              <a:t> can be used</a:t>
            </a:r>
          </a:p>
          <a:p>
            <a:pPr lvl="1" marL="457200" indent="-228600">
              <a:lnSpc>
                <a:spcPct val="18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installation can be controlled where needed via easyconfig parameters</a:t>
            </a:r>
          </a:p>
          <a:p>
            <a:pPr>
              <a:lnSpc>
                <a:spcPct val="15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for custom installation procedures, a </a:t>
            </a:r>
            <a:r>
              <a:rPr b="1"/>
              <a:t>software-specific easyblock</a:t>
            </a:r>
            <a:r>
              <a:t> is required</a:t>
            </a:r>
          </a:p>
          <a:p>
            <a:pPr lvl="1" marL="457200" indent="-228600">
              <a:lnSpc>
                <a:spcPct val="12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see </a:t>
            </a:r>
            <a:r>
              <a:rPr b="1" i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https://easybuild.readthedocs.io/en/latest/Implementing-easyblocks.html</a:t>
            </a:r>
          </a:p>
        </p:txBody>
      </p:sp>
      <p:pic>
        <p:nvPicPr>
          <p:cNvPr id="146" name="easybuild_logo_alpha.png" descr="easybuild_logo_alph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65030" y="257999"/>
            <a:ext cx="1563691" cy="5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"/>
          <p:cNvSpPr txBox="1"/>
          <p:nvPr/>
        </p:nvSpPr>
        <p:spPr>
          <a:xfrm>
            <a:off x="11834221" y="6439353"/>
            <a:ext cx="2171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Rectangle"/>
          <p:cNvSpPr/>
          <p:nvPr/>
        </p:nvSpPr>
        <p:spPr>
          <a:xfrm>
            <a:off x="1398007" y="2661046"/>
            <a:ext cx="9395986" cy="4083845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75" name="$ eb --update-pr 12345 sklearn.eb --pr-commit-msg &quot;minor style fixes&quot;…"/>
          <p:cNvSpPr txBox="1"/>
          <p:nvPr/>
        </p:nvSpPr>
        <p:spPr>
          <a:xfrm>
            <a:off x="1527885" y="2724150"/>
            <a:ext cx="9263230" cy="372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b="1"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--update-pr 12345 sklearn.eb --pr-commit-msg "minor style fixes"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/tmp/eb-EKe1WF/easybuild-w1Ycat.log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Determined branch name corresponding to easybuilders/easybuild-easyconfigs</a:t>
            </a:r>
            <a:br/>
            <a:r>
              <a:t>PR #12345: 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'20180125211924_new_pr_scikit-learn0191' from https://github.com/boegel/easybuild-easyconfigs.git...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 /tmp/eb-EKe1WF/git-working-dirbIzGHn/easybuild-easyconfigs...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Overview of changes: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2 +-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1 insertion(+), 1 deletion(-)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Updated easybuilders/easybuild-easyconfigs PR #12345 by pushing to branch boegel/20180125211924_new_pr_scikit-learn0191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/tmp/eb-EKe1WF/easybuild-w1Ycat.log* have been removed.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/tmp/eb-EKe1WF has been removed.</a:t>
            </a:r>
          </a:p>
        </p:txBody>
      </p:sp>
      <p:grpSp>
        <p:nvGrpSpPr>
          <p:cNvPr id="478" name="Group"/>
          <p:cNvGrpSpPr/>
          <p:nvPr/>
        </p:nvGrpSpPr>
        <p:grpSpPr>
          <a:xfrm>
            <a:off x="4718514" y="841506"/>
            <a:ext cx="2754972" cy="475181"/>
            <a:chOff x="0" y="7976"/>
            <a:chExt cx="2754970" cy="475180"/>
          </a:xfrm>
        </p:grpSpPr>
        <p:sp>
          <p:nvSpPr>
            <p:cNvPr id="476" name="Rounded Rectangle"/>
            <p:cNvSpPr/>
            <p:nvPr/>
          </p:nvSpPr>
          <p:spPr>
            <a:xfrm>
              <a:off x="0" y="7976"/>
              <a:ext cx="2754971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477" name="eb --update-pr"/>
            <p:cNvSpPr txBox="1"/>
            <p:nvPr/>
          </p:nvSpPr>
          <p:spPr>
            <a:xfrm>
              <a:off x="161745" y="17958"/>
              <a:ext cx="2431480" cy="40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--update-pr</a:t>
              </a:r>
            </a:p>
          </p:txBody>
        </p:sp>
      </p:grpSp>
      <p:sp>
        <p:nvSpPr>
          <p:cNvPr id="479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80" name="to update a PR: provide PR#, updated files and commit message"/>
          <p:cNvSpPr txBox="1"/>
          <p:nvPr/>
        </p:nvSpPr>
        <p:spPr>
          <a:xfrm>
            <a:off x="1912098" y="1850486"/>
            <a:ext cx="8367804" cy="39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ctr" defTabSz="410765">
              <a:lnSpc>
                <a:spcPct val="1500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pPr/>
            <a:r>
              <a:t>to update a PR: provide PR#, updated files and commit message</a:t>
            </a:r>
          </a:p>
        </p:txBody>
      </p:sp>
      <p:sp>
        <p:nvSpPr>
          <p:cNvPr id="481" name="Rectangle"/>
          <p:cNvSpPr/>
          <p:nvPr/>
        </p:nvSpPr>
        <p:spPr>
          <a:xfrm>
            <a:off x="1689457" y="2747552"/>
            <a:ext cx="7794599" cy="282867"/>
          </a:xfrm>
          <a:prstGeom prst="rect">
            <a:avLst/>
          </a:prstGeom>
          <a:ln w="25400">
            <a:solidFill>
              <a:srgbClr val="CF7803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84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482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3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5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87" name="Updating existing pull requests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Updating existing pull requests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"/>
          <p:cNvSpPr/>
          <p:nvPr/>
        </p:nvSpPr>
        <p:spPr>
          <a:xfrm>
            <a:off x="1398007" y="2661046"/>
            <a:ext cx="9395986" cy="4083845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0" name="$ eb --update-pr 12345 sklearn.eb --pr-commit-msg &quot;minor style fixes&quot;…"/>
          <p:cNvSpPr txBox="1"/>
          <p:nvPr/>
        </p:nvSpPr>
        <p:spPr>
          <a:xfrm>
            <a:off x="1527885" y="2724150"/>
            <a:ext cx="9263230" cy="372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b="1"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--update-pr 12345 sklearn.eb --pr-commit-msg "minor style fixes"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/tmp/eb-EKe1WF/easybuild-w1Ycat.log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Determined branch name corresponding to easybuilders/easybuild-easyconfigs</a:t>
            </a:r>
            <a:br/>
            <a:r>
              <a:t>PR #12345: 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'20180125211924_new_pr_scikit-learn0191' from https://github.com/boegel/easybuild-easyconfigs.git...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 /tmp/eb-EKe1WF/git-working-dirbIzGHn/easybuild-easyconfigs...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Overview of changes: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2 +-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1 insertion(+), 1 deletion(-)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Updated easybuilders/easybuild-easyconfigs PR #12345 by pushing to branch boegel/20180125211924_new_pr_scikit-learn0191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/tmp/eb-EKe1WF/easybuild-w1Ycat.log* have been removed.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/tmp/eb-EKe1WF has been removed.</a:t>
            </a:r>
          </a:p>
        </p:txBody>
      </p:sp>
      <p:grpSp>
        <p:nvGrpSpPr>
          <p:cNvPr id="493" name="Group"/>
          <p:cNvGrpSpPr/>
          <p:nvPr/>
        </p:nvGrpSpPr>
        <p:grpSpPr>
          <a:xfrm>
            <a:off x="4718514" y="841506"/>
            <a:ext cx="2754972" cy="475181"/>
            <a:chOff x="0" y="7976"/>
            <a:chExt cx="2754970" cy="475180"/>
          </a:xfrm>
        </p:grpSpPr>
        <p:sp>
          <p:nvSpPr>
            <p:cNvPr id="491" name="Rounded Rectangle"/>
            <p:cNvSpPr/>
            <p:nvPr/>
          </p:nvSpPr>
          <p:spPr>
            <a:xfrm>
              <a:off x="0" y="7976"/>
              <a:ext cx="2754971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492" name="eb --update-pr"/>
            <p:cNvSpPr txBox="1"/>
            <p:nvPr/>
          </p:nvSpPr>
          <p:spPr>
            <a:xfrm>
              <a:off x="161745" y="17958"/>
              <a:ext cx="2431480" cy="40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--update-pr</a:t>
              </a:r>
            </a:p>
          </p:txBody>
        </p:sp>
      </p:grpSp>
      <p:sp>
        <p:nvSpPr>
          <p:cNvPr id="494" name="Text"/>
          <p:cNvSpPr txBox="1"/>
          <p:nvPr/>
        </p:nvSpPr>
        <p:spPr>
          <a:xfrm>
            <a:off x="10270612" y="652025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95" name="Updating existing pull requests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Updating existing pull requests</a:t>
            </a:r>
          </a:p>
        </p:txBody>
      </p:sp>
      <p:sp>
        <p:nvSpPr>
          <p:cNvPr id="496" name="Rectangle"/>
          <p:cNvSpPr/>
          <p:nvPr/>
        </p:nvSpPr>
        <p:spPr>
          <a:xfrm>
            <a:off x="1860638" y="3245371"/>
            <a:ext cx="4236115" cy="192309"/>
          </a:xfrm>
          <a:prstGeom prst="rect">
            <a:avLst/>
          </a:prstGeom>
          <a:ln w="25400">
            <a:solidFill>
              <a:srgbClr val="00BB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7" name="Rectangle"/>
          <p:cNvSpPr/>
          <p:nvPr/>
        </p:nvSpPr>
        <p:spPr>
          <a:xfrm>
            <a:off x="2751476" y="3434703"/>
            <a:ext cx="4500936" cy="261938"/>
          </a:xfrm>
          <a:prstGeom prst="rect">
            <a:avLst/>
          </a:prstGeom>
          <a:ln w="25400">
            <a:solidFill>
              <a:srgbClr val="00BB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8" name="Rectangle"/>
          <p:cNvSpPr/>
          <p:nvPr/>
        </p:nvSpPr>
        <p:spPr>
          <a:xfrm>
            <a:off x="1515511" y="3434703"/>
            <a:ext cx="1107329" cy="261938"/>
          </a:xfrm>
          <a:prstGeom prst="rect">
            <a:avLst/>
          </a:prstGeom>
          <a:ln w="25400">
            <a:solidFill>
              <a:srgbClr val="00BB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9" name="branch that corresponds with PR is determined automatically"/>
          <p:cNvSpPr txBox="1"/>
          <p:nvPr/>
        </p:nvSpPr>
        <p:spPr>
          <a:xfrm>
            <a:off x="1912098" y="1796164"/>
            <a:ext cx="8367804" cy="39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lnSpc>
                <a:spcPct val="150000"/>
              </a:lnSpc>
              <a:defRPr sz="2200">
                <a:solidFill>
                  <a:schemeClr val="accent1"/>
                </a:solidFill>
              </a:defRPr>
            </a:pPr>
            <a:r>
              <a:t>branch that corresponds with PR is determined </a:t>
            </a:r>
            <a:r>
              <a:rPr i="1"/>
              <a:t>automatically</a:t>
            </a:r>
          </a:p>
        </p:txBody>
      </p:sp>
      <p:grpSp>
        <p:nvGrpSpPr>
          <p:cNvPr id="502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500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1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03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Rectangle"/>
          <p:cNvSpPr/>
          <p:nvPr/>
        </p:nvSpPr>
        <p:spPr>
          <a:xfrm>
            <a:off x="1398007" y="2661046"/>
            <a:ext cx="9395986" cy="4083845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7" name="$ eb --update-pr 12345 sklearn.eb --pr-commit-msg &quot;minor style fixes&quot;…"/>
          <p:cNvSpPr txBox="1"/>
          <p:nvPr/>
        </p:nvSpPr>
        <p:spPr>
          <a:xfrm>
            <a:off x="1527885" y="2724150"/>
            <a:ext cx="9263230" cy="372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b="1"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--update-pr 12345 sklearn.eb --pr-commit-msg "minor style fixes"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/tmp/eb-EKe1WF/easybuild-w1Ycat.log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Determined branch name corresponding to easybuilders/easybuild-easyconfigs</a:t>
            </a:r>
            <a:br/>
            <a:r>
              <a:t>PR #12345: 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'20180125211924_new_pr_scikit-learn0191' from https://github.com/boegel/easybuild-easyconfigs.git...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 /tmp/eb-EKe1WF/git-working-dirbIzGHn/easybuild-easyconfigs...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Overview of changes: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2 +-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1 insertion(+), 1 deletion(-)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Updated easybuilders/easybuild-easyconfigs PR #12345 by pushing to branch boegel/20180125211924_new_pr_scikit-learn0191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/tmp/eb-EKe1WF/easybuild-w1Ycat.log* have been removed.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/tmp/eb-EKe1WF has been removed.</a:t>
            </a:r>
          </a:p>
        </p:txBody>
      </p:sp>
      <p:grpSp>
        <p:nvGrpSpPr>
          <p:cNvPr id="510" name="Group"/>
          <p:cNvGrpSpPr/>
          <p:nvPr/>
        </p:nvGrpSpPr>
        <p:grpSpPr>
          <a:xfrm>
            <a:off x="4718514" y="841506"/>
            <a:ext cx="2754972" cy="475181"/>
            <a:chOff x="0" y="7976"/>
            <a:chExt cx="2754970" cy="475180"/>
          </a:xfrm>
        </p:grpSpPr>
        <p:sp>
          <p:nvSpPr>
            <p:cNvPr id="508" name="Rounded Rectangle"/>
            <p:cNvSpPr/>
            <p:nvPr/>
          </p:nvSpPr>
          <p:spPr>
            <a:xfrm>
              <a:off x="0" y="7976"/>
              <a:ext cx="2754971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509" name="eb --update-pr"/>
            <p:cNvSpPr txBox="1"/>
            <p:nvPr/>
          </p:nvSpPr>
          <p:spPr>
            <a:xfrm>
              <a:off x="161745" y="17958"/>
              <a:ext cx="2431480" cy="40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--update-pr</a:t>
              </a:r>
            </a:p>
          </p:txBody>
        </p:sp>
      </p:grpSp>
      <p:sp>
        <p:nvSpPr>
          <p:cNvPr id="511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12" name="Updating existing pull requests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Updating existing pull requests</a:t>
            </a:r>
          </a:p>
        </p:txBody>
      </p:sp>
      <p:sp>
        <p:nvSpPr>
          <p:cNvPr id="513" name="PR branch is downloaded to temporary directory, updated files are copied"/>
          <p:cNvSpPr txBox="1"/>
          <p:nvPr/>
        </p:nvSpPr>
        <p:spPr>
          <a:xfrm>
            <a:off x="1912098" y="1689752"/>
            <a:ext cx="8367804" cy="72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 sz="2200">
                <a:solidFill>
                  <a:schemeClr val="accent1"/>
                </a:solidFill>
              </a:defRPr>
            </a:pPr>
            <a:r>
              <a:t>PR branch is downloaded to temporary directory,</a:t>
            </a:r>
            <a:br/>
            <a:r>
              <a:t>updated files are copied</a:t>
            </a:r>
          </a:p>
        </p:txBody>
      </p:sp>
      <p:sp>
        <p:nvSpPr>
          <p:cNvPr id="514" name="Rectangle"/>
          <p:cNvSpPr/>
          <p:nvPr/>
        </p:nvSpPr>
        <p:spPr>
          <a:xfrm>
            <a:off x="1837134" y="3678638"/>
            <a:ext cx="6541815" cy="250818"/>
          </a:xfrm>
          <a:prstGeom prst="rect">
            <a:avLst/>
          </a:prstGeom>
          <a:ln w="25400">
            <a:solidFill>
              <a:srgbClr val="009AFF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5" name="Rectangle"/>
          <p:cNvSpPr/>
          <p:nvPr/>
        </p:nvSpPr>
        <p:spPr>
          <a:xfrm>
            <a:off x="1837134" y="4162429"/>
            <a:ext cx="2294027" cy="250818"/>
          </a:xfrm>
          <a:prstGeom prst="rect">
            <a:avLst/>
          </a:prstGeom>
          <a:ln w="25400">
            <a:solidFill>
              <a:srgbClr val="009AFF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518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516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7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19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"/>
          <p:cNvSpPr/>
          <p:nvPr/>
        </p:nvSpPr>
        <p:spPr>
          <a:xfrm>
            <a:off x="1398007" y="2661046"/>
            <a:ext cx="9395986" cy="4083845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23" name="$ eb --update-pr 12345 sklearn.eb --pr-commit-msg &quot;minor style fixes&quot;…"/>
          <p:cNvSpPr txBox="1"/>
          <p:nvPr/>
        </p:nvSpPr>
        <p:spPr>
          <a:xfrm>
            <a:off x="1527885" y="2724150"/>
            <a:ext cx="9263230" cy="372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b="1"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--update-pr 12345 sklearn.eb --pr-commit-msg "minor style fixes"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/tmp/eb-EKe1WF/easybuild-w1Ycat.log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Determined branch name corresponding to easybuilders/easybuild-easyconfigs</a:t>
            </a:r>
            <a:br/>
            <a:r>
              <a:t>PR #12345: 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'20180125211924_new_pr_scikit-learn0191' from https://github.com/boegel/easybuild-easyconfigs.git...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 /tmp/eb-EKe1WF/git-working-dirbIzGHn/easybuild-easyconfigs...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Overview of changes: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2 +-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1 insertion(+), 1 deletion(-)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Updated easybuilders/easybuild-easyconfigs PR #12345 by pushing to branch boegel/20180125211924_new_pr_scikit-learn0191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/tmp/eb-EKe1WF/easybuild-w1Ycat.log* have been removed.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/tmp/eb-EKe1WF has been removed.</a:t>
            </a:r>
          </a:p>
        </p:txBody>
      </p:sp>
      <p:grpSp>
        <p:nvGrpSpPr>
          <p:cNvPr id="526" name="Group"/>
          <p:cNvGrpSpPr/>
          <p:nvPr/>
        </p:nvGrpSpPr>
        <p:grpSpPr>
          <a:xfrm>
            <a:off x="4718514" y="841506"/>
            <a:ext cx="2754972" cy="475181"/>
            <a:chOff x="0" y="7976"/>
            <a:chExt cx="2754970" cy="475180"/>
          </a:xfrm>
        </p:grpSpPr>
        <p:sp>
          <p:nvSpPr>
            <p:cNvPr id="524" name="Rounded Rectangle"/>
            <p:cNvSpPr/>
            <p:nvPr/>
          </p:nvSpPr>
          <p:spPr>
            <a:xfrm>
              <a:off x="0" y="7976"/>
              <a:ext cx="2754971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525" name="eb --update-pr"/>
            <p:cNvSpPr txBox="1"/>
            <p:nvPr/>
          </p:nvSpPr>
          <p:spPr>
            <a:xfrm>
              <a:off x="161745" y="17958"/>
              <a:ext cx="2431480" cy="40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--update-pr</a:t>
              </a:r>
            </a:p>
          </p:txBody>
        </p:sp>
      </p:grpSp>
      <p:sp>
        <p:nvSpPr>
          <p:cNvPr id="527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28" name="Updating existing pull requests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Updating existing pull requests</a:t>
            </a:r>
          </a:p>
        </p:txBody>
      </p:sp>
      <p:sp>
        <p:nvSpPr>
          <p:cNvPr id="529" name="updated files are renamed and moved to right location"/>
          <p:cNvSpPr txBox="1"/>
          <p:nvPr/>
        </p:nvSpPr>
        <p:spPr>
          <a:xfrm>
            <a:off x="1912098" y="1850486"/>
            <a:ext cx="8367804" cy="39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ctr" defTabSz="410765">
              <a:lnSpc>
                <a:spcPct val="1500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pPr/>
            <a:r>
              <a:t>updated files are renamed and moved to right location</a:t>
            </a:r>
          </a:p>
        </p:txBody>
      </p:sp>
      <p:sp>
        <p:nvSpPr>
          <p:cNvPr id="530" name="Rectangle"/>
          <p:cNvSpPr/>
          <p:nvPr/>
        </p:nvSpPr>
        <p:spPr>
          <a:xfrm>
            <a:off x="1680014" y="4778382"/>
            <a:ext cx="7699071" cy="282867"/>
          </a:xfrm>
          <a:prstGeom prst="rect">
            <a:avLst/>
          </a:prstGeom>
          <a:ln w="25400">
            <a:solidFill>
              <a:srgbClr val="CF7803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1" name="Rectangle"/>
          <p:cNvSpPr/>
          <p:nvPr/>
        </p:nvSpPr>
        <p:spPr>
          <a:xfrm>
            <a:off x="4164901" y="2778100"/>
            <a:ext cx="1247930" cy="282867"/>
          </a:xfrm>
          <a:prstGeom prst="rect">
            <a:avLst/>
          </a:prstGeom>
          <a:ln w="25400">
            <a:solidFill>
              <a:srgbClr val="CF7803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534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532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35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ctangle"/>
          <p:cNvSpPr/>
          <p:nvPr/>
        </p:nvSpPr>
        <p:spPr>
          <a:xfrm>
            <a:off x="1398007" y="2661046"/>
            <a:ext cx="9395986" cy="4083845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9" name="$ eb --update-pr 12345 sklearn.eb --pr-commit-msg &quot;minor style fixes&quot;…"/>
          <p:cNvSpPr txBox="1"/>
          <p:nvPr/>
        </p:nvSpPr>
        <p:spPr>
          <a:xfrm>
            <a:off x="1527885" y="2724150"/>
            <a:ext cx="9263230" cy="372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b="1"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--update-pr 12345 sklearn.eb --pr-commit-msg "minor style fixes"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/tmp/eb-EKe1WF/easybuild-w1Ycat.log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Determined branch name corresponding to easybuilders/easybuild-easyconfigs</a:t>
            </a:r>
            <a:br/>
            <a:r>
              <a:t>PR #12345: 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'20180125211924_new_pr_scikit-learn0191' from https://github.com/boegel/easybuild-easyconfigs.git...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 /tmp/eb-EKe1WF/git-working-dirbIzGHn/easybuild-easyconfigs...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Overview of changes: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2 +-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1 insertion(+), 1 deletion(-)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Updated easybuilders/easybuild-easyconfigs PR #12345 by pushing to branch boegel/20180125211924_new_pr_scikit-learn0191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/tmp/eb-EKe1WF/easybuild-w1Ycat.log* have been removed.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/tmp/eb-EKe1WF has been removed.</a:t>
            </a:r>
          </a:p>
        </p:txBody>
      </p:sp>
      <p:grpSp>
        <p:nvGrpSpPr>
          <p:cNvPr id="542" name="Group"/>
          <p:cNvGrpSpPr/>
          <p:nvPr/>
        </p:nvGrpSpPr>
        <p:grpSpPr>
          <a:xfrm>
            <a:off x="4718514" y="841506"/>
            <a:ext cx="2754972" cy="475181"/>
            <a:chOff x="0" y="7976"/>
            <a:chExt cx="2754970" cy="475180"/>
          </a:xfrm>
        </p:grpSpPr>
        <p:sp>
          <p:nvSpPr>
            <p:cNvPr id="540" name="Rounded Rectangle"/>
            <p:cNvSpPr/>
            <p:nvPr/>
          </p:nvSpPr>
          <p:spPr>
            <a:xfrm>
              <a:off x="0" y="7976"/>
              <a:ext cx="2754971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541" name="eb --update-pr"/>
            <p:cNvSpPr txBox="1"/>
            <p:nvPr/>
          </p:nvSpPr>
          <p:spPr>
            <a:xfrm>
              <a:off x="161745" y="17958"/>
              <a:ext cx="2431480" cy="40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--update-pr</a:t>
              </a:r>
            </a:p>
          </p:txBody>
        </p:sp>
      </p:grpSp>
      <p:sp>
        <p:nvSpPr>
          <p:cNvPr id="543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44" name="Updating existing pull requests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Updating existing pull requests</a:t>
            </a:r>
          </a:p>
        </p:txBody>
      </p:sp>
      <p:sp>
        <p:nvSpPr>
          <p:cNvPr id="545" name="Rectangle"/>
          <p:cNvSpPr/>
          <p:nvPr/>
        </p:nvSpPr>
        <p:spPr>
          <a:xfrm>
            <a:off x="1488277" y="4587031"/>
            <a:ext cx="8767791" cy="759722"/>
          </a:xfrm>
          <a:prstGeom prst="rect">
            <a:avLst/>
          </a:prstGeom>
          <a:ln w="25400">
            <a:solidFill>
              <a:srgbClr val="00BB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46" name="changes are committed, high-level overview is shown (cfr. 'git stat')"/>
          <p:cNvSpPr txBox="1"/>
          <p:nvPr/>
        </p:nvSpPr>
        <p:spPr>
          <a:xfrm>
            <a:off x="1398007" y="1780986"/>
            <a:ext cx="9395986" cy="40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lnSpc>
                <a:spcPct val="150000"/>
              </a:lnSpc>
              <a:defRPr sz="2200">
                <a:solidFill>
                  <a:schemeClr val="accent1"/>
                </a:solidFill>
              </a:defRPr>
            </a:pPr>
            <a:r>
              <a:t>changes are committed, high-level overview is shown (cfr. '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git stat</a:t>
            </a:r>
            <a:r>
              <a:t>')</a:t>
            </a:r>
          </a:p>
        </p:txBody>
      </p:sp>
      <p:grpSp>
        <p:nvGrpSpPr>
          <p:cNvPr id="549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547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50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tangle"/>
          <p:cNvSpPr/>
          <p:nvPr/>
        </p:nvSpPr>
        <p:spPr>
          <a:xfrm>
            <a:off x="1398007" y="2661046"/>
            <a:ext cx="9395986" cy="4083845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4" name="$ eb --update-pr 12345 sklearn.eb --pr-commit-msg &quot;minor style fixes&quot;…"/>
          <p:cNvSpPr txBox="1"/>
          <p:nvPr/>
        </p:nvSpPr>
        <p:spPr>
          <a:xfrm>
            <a:off x="1527885" y="2724150"/>
            <a:ext cx="9263230" cy="372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b="1"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--update-pr 12345 sklearn.eb --pr-commit-msg "minor style fixes"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/tmp/eb-EKe1WF/easybuild-w1Ycat.log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Determined branch name corresponding to easybuilders/easybuild-easyconfigs</a:t>
            </a:r>
            <a:br/>
            <a:r>
              <a:t>PR #12345: 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branch '20180125211924_new_pr_scikit-learn0191' from https://github.com/boegel/easybuild-easyconfigs.git...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copying easyconfigs to /tmp/eb-EKe1WF/git-working-dirbIzGHn/easybuild-easyconfigs...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Overview of changes: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.../s/scikit-learn/scikit-learn-0.19.1-intel-2017b-Python-3.6.3.eb | 2 +-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1 file changed, 1 insertion(+), 1 deletion(-)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Updated easybuilders/easybuild-easyconfigs PR #12345 by pushing to branch boegel/20180125211924_new_pr_scikit-learn0191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file(s) /tmp/eb-EKe1WF/easybuild-w1Ycat.log* have been removed.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directory /tmp/eb-EKe1WF has been removed.</a:t>
            </a:r>
          </a:p>
        </p:txBody>
      </p:sp>
      <p:grpSp>
        <p:nvGrpSpPr>
          <p:cNvPr id="557" name="Group"/>
          <p:cNvGrpSpPr/>
          <p:nvPr/>
        </p:nvGrpSpPr>
        <p:grpSpPr>
          <a:xfrm>
            <a:off x="4718514" y="841506"/>
            <a:ext cx="2754972" cy="475181"/>
            <a:chOff x="0" y="7976"/>
            <a:chExt cx="2754970" cy="475180"/>
          </a:xfrm>
        </p:grpSpPr>
        <p:sp>
          <p:nvSpPr>
            <p:cNvPr id="555" name="Rounded Rectangle"/>
            <p:cNvSpPr/>
            <p:nvPr/>
          </p:nvSpPr>
          <p:spPr>
            <a:xfrm>
              <a:off x="0" y="7976"/>
              <a:ext cx="2754971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556" name="eb --update-pr"/>
            <p:cNvSpPr txBox="1"/>
            <p:nvPr/>
          </p:nvSpPr>
          <p:spPr>
            <a:xfrm>
              <a:off x="161745" y="17958"/>
              <a:ext cx="2431480" cy="40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--update-pr</a:t>
              </a:r>
            </a:p>
          </p:txBody>
        </p:sp>
      </p:grpSp>
      <p:sp>
        <p:nvSpPr>
          <p:cNvPr id="558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59" name="Updating existing pull requests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Updating existing pull requests</a:t>
            </a:r>
          </a:p>
        </p:txBody>
      </p:sp>
      <p:sp>
        <p:nvSpPr>
          <p:cNvPr id="560" name="modified branch is pushed to GitHub to update the PR"/>
          <p:cNvSpPr txBox="1"/>
          <p:nvPr/>
        </p:nvSpPr>
        <p:spPr>
          <a:xfrm>
            <a:off x="1912098" y="1850486"/>
            <a:ext cx="8367804" cy="39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ctr" defTabSz="410765">
              <a:lnSpc>
                <a:spcPct val="1500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pPr/>
            <a:r>
              <a:t>modified branch is pushed to GitHub to update the PR</a:t>
            </a:r>
          </a:p>
        </p:txBody>
      </p:sp>
      <p:sp>
        <p:nvSpPr>
          <p:cNvPr id="561" name="Rectangle"/>
          <p:cNvSpPr/>
          <p:nvPr/>
        </p:nvSpPr>
        <p:spPr>
          <a:xfrm>
            <a:off x="1479946" y="5480677"/>
            <a:ext cx="8542205" cy="537898"/>
          </a:xfrm>
          <a:prstGeom prst="rect">
            <a:avLst/>
          </a:prstGeom>
          <a:ln w="25400">
            <a:solidFill>
              <a:srgbClr val="009AFF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564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562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3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65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Updating a PR in 1, 2, 3"/>
          <p:cNvSpPr txBox="1"/>
          <p:nvPr>
            <p:ph type="title"/>
          </p:nvPr>
        </p:nvSpPr>
        <p:spPr>
          <a:xfrm>
            <a:off x="1912098" y="74560"/>
            <a:ext cx="8367804" cy="6591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>
                    <a:satOff val="-3547"/>
                    <a:lumOff val="-10352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Updating a PR in 1, 2, 3</a:t>
            </a:r>
          </a:p>
        </p:txBody>
      </p:sp>
      <p:sp>
        <p:nvSpPr>
          <p:cNvPr id="569" name="Rectangle"/>
          <p:cNvSpPr/>
          <p:nvPr/>
        </p:nvSpPr>
        <p:spPr>
          <a:xfrm>
            <a:off x="1775695" y="1684642"/>
            <a:ext cx="8640610" cy="2607051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0" name="$ git checkout scikit_learn_0191_intel_2017b…"/>
          <p:cNvSpPr txBox="1"/>
          <p:nvPr/>
        </p:nvSpPr>
        <p:spPr>
          <a:xfrm>
            <a:off x="2020742" y="1781845"/>
            <a:ext cx="8367804" cy="2122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checkout scikit_learn_0191_intel_2017b</a:t>
            </a:r>
          </a:p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</a:t>
            </a:r>
            <a:r>
              <a:rPr b="0"/>
              <a:t>cd easybuild/easyconfigs/s/scikit-learn</a:t>
            </a:r>
          </a:p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0"/>
              <a:t>$ vim scikit-learn-0.19.1-intel-2017b-Python-3.6.3.eb</a:t>
            </a:r>
          </a:p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add scikit*.eb</a:t>
            </a:r>
          </a:p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commit -m "fix typo"</a:t>
            </a:r>
          </a:p>
          <a:p>
            <a:pPr defTabSz="410765">
              <a:lnSpc>
                <a:spcPct val="150000"/>
              </a:lnSpc>
              <a:defRPr b="1" sz="16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git push origin scikit_learn_0191_intel_2017b</a:t>
            </a:r>
          </a:p>
        </p:txBody>
      </p:sp>
      <p:sp>
        <p:nvSpPr>
          <p:cNvPr id="571" name="First, figure out the (funny) branch name corresponding to the PR..."/>
          <p:cNvSpPr txBox="1"/>
          <p:nvPr/>
        </p:nvSpPr>
        <p:spPr>
          <a:xfrm>
            <a:off x="1912098" y="1171989"/>
            <a:ext cx="8367804" cy="33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ctr" defTabSz="410765">
              <a:lnSpc>
                <a:spcPct val="150000"/>
              </a:lnSpc>
              <a:defRPr i="1">
                <a:solidFill>
                  <a:schemeClr val="accent1"/>
                </a:solidFill>
              </a:defRPr>
            </a:lvl1pPr>
          </a:lstStyle>
          <a:p>
            <a:pPr/>
            <a:r>
              <a:t>First, figure out the (funny) branch name corresponding to the PR...</a:t>
            </a:r>
          </a:p>
        </p:txBody>
      </p:sp>
      <p:sp>
        <p:nvSpPr>
          <p:cNvPr id="572" name="Dingbat X"/>
          <p:cNvSpPr/>
          <p:nvPr/>
        </p:nvSpPr>
        <p:spPr>
          <a:xfrm>
            <a:off x="7732923" y="182552"/>
            <a:ext cx="375048" cy="443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5E5E5E">
              <a:alpha val="63558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3" name="Dingbat X"/>
          <p:cNvSpPr/>
          <p:nvPr/>
        </p:nvSpPr>
        <p:spPr>
          <a:xfrm rot="10800000">
            <a:off x="8203220" y="210177"/>
            <a:ext cx="375048" cy="443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5E5E5E">
              <a:alpha val="63558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582" name="Group"/>
          <p:cNvGrpSpPr/>
          <p:nvPr/>
        </p:nvGrpSpPr>
        <p:grpSpPr>
          <a:xfrm>
            <a:off x="1817027" y="524368"/>
            <a:ext cx="8819753" cy="6037155"/>
            <a:chOff x="0" y="0"/>
            <a:chExt cx="8819752" cy="6037154"/>
          </a:xfrm>
        </p:grpSpPr>
        <p:sp>
          <p:nvSpPr>
            <p:cNvPr id="574" name="Rectangle"/>
            <p:cNvSpPr/>
            <p:nvPr/>
          </p:nvSpPr>
          <p:spPr>
            <a:xfrm>
              <a:off x="259914" y="5583538"/>
              <a:ext cx="8255406" cy="453617"/>
            </a:xfrm>
            <a:prstGeom prst="rect">
              <a:avLst/>
            </a:prstGeom>
            <a:solidFill>
              <a:srgbClr val="000000"/>
            </a:solid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75" name="eb --update-pr 12345 sklearn.eb --pr-commit-msg &quot;fix typo&quot;"/>
            <p:cNvSpPr txBox="1"/>
            <p:nvPr/>
          </p:nvSpPr>
          <p:spPr>
            <a:xfrm>
              <a:off x="298912" y="5626324"/>
              <a:ext cx="8177410" cy="36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t">
              <a:noAutofit/>
            </a:bodyPr>
            <a:lstStyle>
              <a:lvl1pPr algn="ctr" defTabSz="410765">
                <a:defRPr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--update-pr 12345 sklearn.eb --pr-commit-msg "fix typo"</a:t>
              </a:r>
            </a:p>
          </p:txBody>
        </p:sp>
        <p:sp>
          <p:nvSpPr>
            <p:cNvPr id="576" name="Line"/>
            <p:cNvSpPr/>
            <p:nvPr/>
          </p:nvSpPr>
          <p:spPr>
            <a:xfrm>
              <a:off x="4387617" y="3911931"/>
              <a:ext cx="1" cy="1527001"/>
            </a:xfrm>
            <a:prstGeom prst="line">
              <a:avLst/>
            </a:prstGeom>
            <a:noFill/>
            <a:ln w="88900" cap="flat">
              <a:solidFill>
                <a:srgbClr val="3A800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580" name="Group"/>
            <p:cNvGrpSpPr/>
            <p:nvPr/>
          </p:nvGrpSpPr>
          <p:grpSpPr>
            <a:xfrm>
              <a:off x="0" y="3880872"/>
              <a:ext cx="8819753" cy="1023887"/>
              <a:chOff x="0" y="0"/>
              <a:chExt cx="8819752" cy="1023886"/>
            </a:xfrm>
          </p:grpSpPr>
          <p:sp>
            <p:nvSpPr>
              <p:cNvPr id="577" name="no local branch to clean up once PR is merged"/>
              <p:cNvSpPr/>
              <p:nvPr/>
            </p:nvSpPr>
            <p:spPr>
              <a:xfrm>
                <a:off x="5166273" y="135293"/>
                <a:ext cx="365348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8" tIns="35718" rIns="35718" bIns="35718" numCol="1" anchor="t">
                <a:spAutoFit/>
              </a:bodyPr>
              <a:lstStyle/>
              <a:p>
                <a:pPr algn="ctr" defTabSz="410765">
                  <a:defRPr sz="2200">
                    <a:solidFill>
                      <a:srgbClr val="3A8001"/>
                    </a:solidFill>
                  </a:defRPr>
                </a:pPr>
                <a:r>
                  <a:t>no local branch to clean up</a:t>
                </a:r>
                <a:br/>
                <a:r>
                  <a:t>once PR is merged</a:t>
                </a:r>
              </a:p>
            </p:txBody>
          </p:sp>
          <p:sp>
            <p:nvSpPr>
              <p:cNvPr id="578" name="saves a lot of time!"/>
              <p:cNvSpPr/>
              <p:nvPr/>
            </p:nvSpPr>
            <p:spPr>
              <a:xfrm>
                <a:off x="5364024" y="1023886"/>
                <a:ext cx="325797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8" tIns="35718" rIns="35718" bIns="35718" numCol="1" anchor="t">
                <a:spAutoFit/>
              </a:bodyPr>
              <a:lstStyle>
                <a:lvl1pPr algn="ctr" defTabSz="410765">
                  <a:defRPr b="1" i="1" sz="2200">
                    <a:solidFill>
                      <a:srgbClr val="3A8001"/>
                    </a:solidFill>
                  </a:defRPr>
                </a:lvl1pPr>
              </a:lstStyle>
              <a:p>
                <a:pPr/>
                <a:r>
                  <a:t>saves a lot of time!</a:t>
                </a:r>
              </a:p>
            </p:txBody>
          </p:sp>
          <p:sp>
            <p:nvSpPr>
              <p:cNvPr id="579" name="one single eb command no git commands…"/>
              <p:cNvSpPr/>
              <p:nvPr/>
            </p:nvSpPr>
            <p:spPr>
              <a:xfrm>
                <a:off x="0" y="0"/>
                <a:ext cx="3646418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8" tIns="35718" rIns="35718" bIns="35718" numCol="1" anchor="t">
                <a:spAutoFit/>
              </a:bodyPr>
              <a:lstStyle/>
              <a:p>
                <a:pPr algn="ctr" defTabSz="410765">
                  <a:lnSpc>
                    <a:spcPct val="120000"/>
                  </a:lnSpc>
                  <a:defRPr sz="2200">
                    <a:solidFill>
                      <a:srgbClr val="3A8001"/>
                    </a:solidFill>
                  </a:defRPr>
                </a:pPr>
                <a:r>
                  <a:t>one single </a:t>
                </a:r>
                <a:r>
                  <a:rPr>
                    <a:latin typeface="Courier"/>
                    <a:ea typeface="Courier"/>
                    <a:cs typeface="Courier"/>
                    <a:sym typeface="Courier"/>
                  </a:rPr>
                  <a:t>eb</a:t>
                </a:r>
                <a:r>
                  <a:t> command</a:t>
                </a:r>
                <a:br/>
                <a:r>
                  <a:t>no </a:t>
                </a:r>
                <a:r>
                  <a:rPr>
                    <a:latin typeface="Courier"/>
                    <a:ea typeface="Courier"/>
                    <a:cs typeface="Courier"/>
                    <a:sym typeface="Courier"/>
                  </a:rPr>
                  <a:t>git</a:t>
                </a:r>
                <a:r>
                  <a:t> commands</a:t>
                </a:r>
              </a:p>
              <a:p>
                <a:pPr algn="ctr" defTabSz="410765">
                  <a:lnSpc>
                    <a:spcPct val="120000"/>
                  </a:lnSpc>
                  <a:defRPr sz="2200">
                    <a:solidFill>
                      <a:srgbClr val="3A8001"/>
                    </a:solidFill>
                  </a:defRPr>
                </a:pPr>
                <a:r>
                  <a:t>no GitHub interaction</a:t>
                </a:r>
              </a:p>
              <a:p>
                <a:pPr algn="ctr" defTabSz="410765">
                  <a:lnSpc>
                    <a:spcPct val="120000"/>
                  </a:lnSpc>
                  <a:defRPr sz="2200">
                    <a:solidFill>
                      <a:srgbClr val="3A8001"/>
                    </a:solidFill>
                  </a:defRPr>
                </a:pPr>
                <a:r>
                  <a:t>no (local) branch to clean up</a:t>
                </a:r>
              </a:p>
            </p:txBody>
          </p:sp>
        </p:grpSp>
        <p:sp>
          <p:nvSpPr>
            <p:cNvPr id="581" name="Dingbat X"/>
            <p:cNvSpPr/>
            <p:nvPr/>
          </p:nvSpPr>
          <p:spPr>
            <a:xfrm rot="660000">
              <a:off x="3092530" y="276774"/>
              <a:ext cx="3273533" cy="386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fill="norm" stroke="1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rgbClr val="EE220C">
                <a:alpha val="6174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585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583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4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86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587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roup"/>
          <p:cNvGrpSpPr/>
          <p:nvPr/>
        </p:nvGrpSpPr>
        <p:grpSpPr>
          <a:xfrm>
            <a:off x="4946756" y="843343"/>
            <a:ext cx="2400807" cy="475182"/>
            <a:chOff x="0" y="7976"/>
            <a:chExt cx="2400806" cy="475180"/>
          </a:xfrm>
        </p:grpSpPr>
        <p:sp>
          <p:nvSpPr>
            <p:cNvPr id="589" name="Rounded Rectangle"/>
            <p:cNvSpPr/>
            <p:nvPr/>
          </p:nvSpPr>
          <p:spPr>
            <a:xfrm>
              <a:off x="0" y="7976"/>
              <a:ext cx="2400807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590" name="eb --from-pr"/>
            <p:cNvSpPr txBox="1"/>
            <p:nvPr/>
          </p:nvSpPr>
          <p:spPr>
            <a:xfrm>
              <a:off x="155214" y="17958"/>
              <a:ext cx="2096145" cy="40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--from-pr</a:t>
              </a:r>
            </a:p>
          </p:txBody>
        </p:sp>
      </p:grpSp>
      <p:sp>
        <p:nvSpPr>
          <p:cNvPr id="592" name="no need to manually download easyconfigs to feed them to eb…"/>
          <p:cNvSpPr txBox="1"/>
          <p:nvPr>
            <p:ph type="body" sz="quarter" idx="1"/>
          </p:nvPr>
        </p:nvSpPr>
        <p:spPr>
          <a:xfrm>
            <a:off x="1641666" y="1636559"/>
            <a:ext cx="8730868" cy="157267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4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no need to manually download easyconfigs to feed them to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eb</a:t>
            </a:r>
          </a:p>
          <a:p>
            <a:pPr>
              <a:lnSpc>
                <a:spcPct val="14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 is (virtually) merged with current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develop</a:t>
            </a:r>
            <a:r>
              <a:t> branch under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/tmp</a:t>
            </a:r>
          </a:p>
          <a:p>
            <a:pPr>
              <a:lnSpc>
                <a:spcPct val="14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very useful when testing contributions!</a:t>
            </a:r>
          </a:p>
        </p:txBody>
      </p:sp>
      <p:sp>
        <p:nvSpPr>
          <p:cNvPr id="593" name="Using easyconfigs from a PR"/>
          <p:cNvSpPr txBox="1"/>
          <p:nvPr>
            <p:ph type="title"/>
          </p:nvPr>
        </p:nvSpPr>
        <p:spPr>
          <a:xfrm>
            <a:off x="1912098" y="1205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Using easyconfigs from a PR</a:t>
            </a:r>
          </a:p>
        </p:txBody>
      </p:sp>
      <p:sp>
        <p:nvSpPr>
          <p:cNvPr id="594" name="Rectangle"/>
          <p:cNvSpPr/>
          <p:nvPr/>
        </p:nvSpPr>
        <p:spPr>
          <a:xfrm>
            <a:off x="1586880" y="3527273"/>
            <a:ext cx="8828479" cy="3693868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5" name="$ eb --from-pr 12345…"/>
          <p:cNvSpPr txBox="1"/>
          <p:nvPr/>
        </p:nvSpPr>
        <p:spPr>
          <a:xfrm>
            <a:off x="1730566" y="3543299"/>
            <a:ext cx="8730868" cy="327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b="1"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--from-pr 12345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temporary log file in case of crash /tmp/eb-kQRw7W/easybuild-HU4hce.log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processing EasyBuild easyconfig /tmp/eb-kQRw7W/files_pr12345/s/scikit-learn/scikit-learn-0.19.1-intel-2017b-Python-3.6.3.eb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building and installing scikit-learn/0.19.1-intel-2017b-Python-3.6.3...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fetching files...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creating build dir, resetting environment...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unpacking...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patching...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preparing...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configuring...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building...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testing...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installing...</a:t>
            </a:r>
          </a:p>
        </p:txBody>
      </p:sp>
      <p:sp>
        <p:nvSpPr>
          <p:cNvPr id="596" name="Rectangle"/>
          <p:cNvSpPr/>
          <p:nvPr/>
        </p:nvSpPr>
        <p:spPr>
          <a:xfrm>
            <a:off x="1935714" y="3560563"/>
            <a:ext cx="2213079" cy="282868"/>
          </a:xfrm>
          <a:prstGeom prst="rect">
            <a:avLst/>
          </a:prstGeom>
          <a:ln w="25400">
            <a:solidFill>
              <a:srgbClr val="CF7803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7" name="Rectangle"/>
          <p:cNvSpPr/>
          <p:nvPr/>
        </p:nvSpPr>
        <p:spPr>
          <a:xfrm>
            <a:off x="2429823" y="4262049"/>
            <a:ext cx="5508367" cy="282868"/>
          </a:xfrm>
          <a:prstGeom prst="rect">
            <a:avLst/>
          </a:prstGeom>
          <a:ln w="25400">
            <a:solidFill>
              <a:srgbClr val="CF7803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600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598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01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roup"/>
          <p:cNvGrpSpPr/>
          <p:nvPr/>
        </p:nvGrpSpPr>
        <p:grpSpPr>
          <a:xfrm>
            <a:off x="3846009" y="850436"/>
            <a:ext cx="4499982" cy="1471872"/>
            <a:chOff x="0" y="0"/>
            <a:chExt cx="4499980" cy="1471871"/>
          </a:xfrm>
        </p:grpSpPr>
        <p:sp>
          <p:nvSpPr>
            <p:cNvPr id="604" name="Rounded Rectangle"/>
            <p:cNvSpPr/>
            <p:nvPr/>
          </p:nvSpPr>
          <p:spPr>
            <a:xfrm>
              <a:off x="0" y="0"/>
              <a:ext cx="4499981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605" name="eb --upload-test-report"/>
            <p:cNvSpPr/>
            <p:nvPr/>
          </p:nvSpPr>
          <p:spPr>
            <a:xfrm>
              <a:off x="2249989" y="20187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--upload-test-report</a:t>
              </a:r>
            </a:p>
          </p:txBody>
        </p:sp>
      </p:grpSp>
      <p:sp>
        <p:nvSpPr>
          <p:cNvPr id="607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08" name="Uploading test reports to a PR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Uploading test reports to a PR</a:t>
            </a:r>
          </a:p>
        </p:txBody>
      </p:sp>
      <p:sp>
        <p:nvSpPr>
          <p:cNvPr id="609" name="Rectangle"/>
          <p:cNvSpPr/>
          <p:nvPr/>
        </p:nvSpPr>
        <p:spPr>
          <a:xfrm>
            <a:off x="1652007" y="3527273"/>
            <a:ext cx="9395986" cy="3693868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0" name="$ eb --from-pr 12345 --upload-test-report…"/>
          <p:cNvSpPr txBox="1"/>
          <p:nvPr/>
        </p:nvSpPr>
        <p:spPr>
          <a:xfrm>
            <a:off x="1730566" y="3580855"/>
            <a:ext cx="9395985" cy="3271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b="1"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--from-pr 12345 --upload-test-report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building and installing scikit-learn/0.19.1-intel-2017b-Python-3.6.3...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COMPLETED: Installation ended successfully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...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Adding comment to easybuild-easyconfigs issue #12345: 'Test report by @boegel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**SUCCESS**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Build succeeded for 1 out of 1 (1 easyconfigs in this PR)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&lt;hostname&gt; - Linux CentOS 7.5, Intel Xeon CPU E5-2680 v3 @ 2.50GHz, Python 2.7.5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See https://gist.github.com/3c...58 for a full test report.'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Test report uploaded to https://gist.github.com/3c...58 and mentioned in a comment in easyconfigs PR#12345</a:t>
            </a:r>
          </a:p>
          <a:p>
            <a:pPr defTabSz="410765">
              <a:defRPr sz="15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 Build succeeded for 1 out of 1</a:t>
            </a:r>
          </a:p>
        </p:txBody>
      </p:sp>
      <p:sp>
        <p:nvSpPr>
          <p:cNvPr id="611" name="combined with --from-pr    to test contribution and report results in PR…"/>
          <p:cNvSpPr txBox="1"/>
          <p:nvPr>
            <p:ph type="body" sz="quarter" idx="1"/>
          </p:nvPr>
        </p:nvSpPr>
        <p:spPr>
          <a:xfrm>
            <a:off x="1850616" y="1652805"/>
            <a:ext cx="8998768" cy="15726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4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combined with --from-pr    to test contribution and report results in PR</a:t>
            </a:r>
          </a:p>
          <a:p>
            <a:pPr>
              <a:lnSpc>
                <a:spcPct val="14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test report with info on host &amp; environment is uploaded as a gist</a:t>
            </a:r>
          </a:p>
          <a:p>
            <a:pPr>
              <a:lnSpc>
                <a:spcPct val="14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 comment is added in the PR to trigger a notification by GitHub</a:t>
            </a:r>
          </a:p>
        </p:txBody>
      </p:sp>
      <p:grpSp>
        <p:nvGrpSpPr>
          <p:cNvPr id="614" name="Group"/>
          <p:cNvGrpSpPr/>
          <p:nvPr/>
        </p:nvGrpSpPr>
        <p:grpSpPr>
          <a:xfrm>
            <a:off x="4024121" y="1627405"/>
            <a:ext cx="1365918" cy="400070"/>
            <a:chOff x="0" y="0"/>
            <a:chExt cx="1365916" cy="400068"/>
          </a:xfrm>
        </p:grpSpPr>
        <p:sp>
          <p:nvSpPr>
            <p:cNvPr id="612" name="Rounded Rectangle"/>
            <p:cNvSpPr/>
            <p:nvPr/>
          </p:nvSpPr>
          <p:spPr>
            <a:xfrm>
              <a:off x="0" y="0"/>
              <a:ext cx="1365917" cy="400069"/>
            </a:xfrm>
            <a:prstGeom prst="roundRect">
              <a:avLst>
                <a:gd name="adj" fmla="val 33481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613" name="--from-pr"/>
            <p:cNvSpPr txBox="1"/>
            <p:nvPr/>
          </p:nvSpPr>
          <p:spPr>
            <a:xfrm>
              <a:off x="48764" y="34735"/>
              <a:ext cx="1268389" cy="31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spAutoFit/>
            </a:bodyPr>
            <a:lstStyle>
              <a:lvl1pPr algn="ctr" defTabSz="410765">
                <a:defRPr b="1" sz="16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--from-pr</a:t>
              </a:r>
            </a:p>
          </p:txBody>
        </p:sp>
      </p:grpSp>
      <p:sp>
        <p:nvSpPr>
          <p:cNvPr id="615" name="Rectangle"/>
          <p:cNvSpPr/>
          <p:nvPr/>
        </p:nvSpPr>
        <p:spPr>
          <a:xfrm>
            <a:off x="1696640" y="5002396"/>
            <a:ext cx="8695149" cy="1603700"/>
          </a:xfrm>
          <a:prstGeom prst="rect">
            <a:avLst/>
          </a:prstGeom>
          <a:ln w="25400">
            <a:solidFill>
              <a:srgbClr val="009AFF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6" name="Rectangle"/>
          <p:cNvSpPr/>
          <p:nvPr/>
        </p:nvSpPr>
        <p:spPr>
          <a:xfrm>
            <a:off x="1929903" y="3623652"/>
            <a:ext cx="4613347" cy="260387"/>
          </a:xfrm>
          <a:prstGeom prst="rect">
            <a:avLst/>
          </a:prstGeom>
          <a:ln w="25400">
            <a:solidFill>
              <a:srgbClr val="009AFF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619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617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8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20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roup"/>
          <p:cNvGrpSpPr/>
          <p:nvPr/>
        </p:nvGrpSpPr>
        <p:grpSpPr>
          <a:xfrm>
            <a:off x="3846009" y="850436"/>
            <a:ext cx="4499982" cy="1471872"/>
            <a:chOff x="0" y="0"/>
            <a:chExt cx="4499980" cy="1471871"/>
          </a:xfrm>
        </p:grpSpPr>
        <p:sp>
          <p:nvSpPr>
            <p:cNvPr id="623" name="Rounded Rectangle"/>
            <p:cNvSpPr/>
            <p:nvPr/>
          </p:nvSpPr>
          <p:spPr>
            <a:xfrm>
              <a:off x="0" y="0"/>
              <a:ext cx="4499981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624" name="eb --upload-test-report"/>
            <p:cNvSpPr/>
            <p:nvPr/>
          </p:nvSpPr>
          <p:spPr>
            <a:xfrm>
              <a:off x="2249989" y="20187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--upload-test-report</a:t>
              </a:r>
            </a:p>
          </p:txBody>
        </p:sp>
      </p:grpSp>
      <p:sp>
        <p:nvSpPr>
          <p:cNvPr id="626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27" name="Uploading test reports to a PR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Uploading test reports to a PR</a:t>
            </a:r>
          </a:p>
        </p:txBody>
      </p:sp>
      <p:grpSp>
        <p:nvGrpSpPr>
          <p:cNvPr id="631" name="Group"/>
          <p:cNvGrpSpPr/>
          <p:nvPr/>
        </p:nvGrpSpPr>
        <p:grpSpPr>
          <a:xfrm>
            <a:off x="1293212" y="1370889"/>
            <a:ext cx="9605576" cy="3143156"/>
            <a:chOff x="0" y="0"/>
            <a:chExt cx="9605574" cy="3143155"/>
          </a:xfrm>
        </p:grpSpPr>
        <p:pic>
          <p:nvPicPr>
            <p:cNvPr id="628" name="Screen Shot 2018-01-27 at 15.24.25.png" descr="Screen Shot 2018-01-27 at 15.24.2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55433"/>
              <a:ext cx="9605575" cy="2777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9" name="Rectangle"/>
            <p:cNvSpPr/>
            <p:nvPr/>
          </p:nvSpPr>
          <p:spPr>
            <a:xfrm>
              <a:off x="993187" y="0"/>
              <a:ext cx="470721" cy="312468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30" name="Rectangle"/>
            <p:cNvSpPr/>
            <p:nvPr/>
          </p:nvSpPr>
          <p:spPr>
            <a:xfrm>
              <a:off x="993187" y="2830687"/>
              <a:ext cx="470721" cy="312469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632" name="Screen Shot 2018-01-27 at 15.28.42.png" descr="Screen Shot 2018-01-27 at 15.28.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0967" y="4368105"/>
            <a:ext cx="9439363" cy="2356789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Oval"/>
          <p:cNvSpPr/>
          <p:nvPr/>
        </p:nvSpPr>
        <p:spPr>
          <a:xfrm>
            <a:off x="2303969" y="2679115"/>
            <a:ext cx="1051053" cy="290798"/>
          </a:xfrm>
          <a:prstGeom prst="ellipse">
            <a:avLst/>
          </a:prstGeom>
          <a:ln w="63500">
            <a:solidFill>
              <a:srgbClr val="3A8001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34" name="Oval"/>
          <p:cNvSpPr/>
          <p:nvPr/>
        </p:nvSpPr>
        <p:spPr>
          <a:xfrm>
            <a:off x="2304752" y="5426501"/>
            <a:ext cx="824835" cy="290797"/>
          </a:xfrm>
          <a:prstGeom prst="ellipse">
            <a:avLst/>
          </a:prstGeom>
          <a:ln w="63500">
            <a:solidFill>
              <a:srgbClr val="CE0400">
                <a:alpha val="88912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637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635" name="Octocat.png" descr="Octoca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6" name="GitHub_Logo.png" descr="GitHub_Logo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38" name="easybuild_logo.png" descr="easybuild_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Writing easyconfig files"/>
          <p:cNvSpPr txBox="1"/>
          <p:nvPr/>
        </p:nvSpPr>
        <p:spPr>
          <a:xfrm>
            <a:off x="290976" y="169760"/>
            <a:ext cx="10997099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Writing easyconfig files</a:t>
            </a:r>
          </a:p>
        </p:txBody>
      </p:sp>
      <p:sp>
        <p:nvSpPr>
          <p:cNvPr id="150" name="set of values for easyconfig parameters (strictly speaking order doesn't matter, but we maintain a preferred order &amp; style)…"/>
          <p:cNvSpPr txBox="1"/>
          <p:nvPr>
            <p:ph type="body" idx="1"/>
          </p:nvPr>
        </p:nvSpPr>
        <p:spPr>
          <a:xfrm>
            <a:off x="502005" y="1765273"/>
            <a:ext cx="11187990" cy="471717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set of values for easyconfig parameters</a:t>
            </a:r>
            <a:br/>
            <a:r>
              <a:rPr sz="2000"/>
              <a:t>(strictly speaking order doesn't matter, but we maintain a preferred order &amp; style)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required:</a:t>
            </a:r>
          </a:p>
          <a:p>
            <a:pPr lvl="2" marL="0" indent="457200">
              <a:lnSpc>
                <a:spcPct val="150000"/>
              </a:lnSpc>
              <a:spcBef>
                <a:spcPts val="600"/>
              </a:spcBef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name</a:t>
            </a:r>
            <a:r>
              <a:t>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version</a:t>
            </a:r>
            <a:r>
              <a:t>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toolchain</a:t>
            </a:r>
            <a:r>
              <a:t>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homepage</a:t>
            </a:r>
            <a:r>
              <a:t>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description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commonly used:</a:t>
            </a:r>
          </a:p>
          <a:p>
            <a:pPr lvl="2" marL="0" indent="457200">
              <a:lnSpc>
                <a:spcPct val="150000"/>
              </a:lnSpc>
              <a:spcBef>
                <a:spcPts val="600"/>
              </a:spcBef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easyblock</a:t>
            </a:r>
            <a:r>
              <a:t>, 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versionsuffix</a:t>
            </a:r>
            <a:r>
              <a:rPr sz="2200"/>
              <a:t>, 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source_urls</a:t>
            </a:r>
            <a:r>
              <a:rPr sz="2200"/>
              <a:t>, 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sources</a:t>
            </a:r>
            <a:r>
              <a:rPr sz="2200"/>
              <a:t>, (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build</a:t>
            </a:r>
            <a:r>
              <a:rPr sz="2200"/>
              <a:t>)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dependencies</a:t>
            </a:r>
            <a:r>
              <a:rPr sz="2200"/>
              <a:t>, (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pre</a:t>
            </a:r>
            <a:r>
              <a:rPr sz="2200"/>
              <a:t>)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configopts</a:t>
            </a:r>
            <a:r>
              <a:rPr sz="2200"/>
              <a:t>, (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pre</a:t>
            </a:r>
            <a:r>
              <a:rPr sz="2200"/>
              <a:t>)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buildopts</a:t>
            </a:r>
            <a:r>
              <a:rPr sz="2200"/>
              <a:t>, (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pre</a:t>
            </a:r>
            <a:r>
              <a:rPr sz="2200"/>
              <a:t>)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installopts</a:t>
            </a:r>
            <a:r>
              <a:rPr sz="2200"/>
              <a:t>, 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exts_list</a:t>
            </a:r>
            <a:r>
              <a:rPr sz="2200"/>
              <a:t>, 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sanity_check_paths</a:t>
            </a:r>
            <a:r>
              <a:rPr sz="2200"/>
              <a:t>, 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moduleclass</a:t>
            </a:r>
            <a:r>
              <a:rPr sz="2200"/>
              <a:t> </a:t>
            </a:r>
          </a:p>
        </p:txBody>
      </p:sp>
      <p:pic>
        <p:nvPicPr>
          <p:cNvPr id="151" name="easybuild_logo_alpha.png" descr="easybuild_logo_alph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5030" y="257999"/>
            <a:ext cx="1563691" cy="5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"/>
          <p:cNvSpPr txBox="1"/>
          <p:nvPr/>
        </p:nvSpPr>
        <p:spPr>
          <a:xfrm>
            <a:off x="11834221" y="6439353"/>
            <a:ext cx="2171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3" name="https://easybuild.readthedocs.io/en/latest/Writing_easyconfig_files.html"/>
          <p:cNvSpPr txBox="1"/>
          <p:nvPr/>
        </p:nvSpPr>
        <p:spPr>
          <a:xfrm>
            <a:off x="83072" y="816276"/>
            <a:ext cx="8295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i="1" sz="20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chemeClr val="accent1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https://easybuild.readthedocs.io/en/latest/Writing_easyconfig_files.html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roup"/>
          <p:cNvGrpSpPr/>
          <p:nvPr/>
        </p:nvGrpSpPr>
        <p:grpSpPr>
          <a:xfrm>
            <a:off x="3846009" y="850436"/>
            <a:ext cx="4499982" cy="1471872"/>
            <a:chOff x="0" y="0"/>
            <a:chExt cx="4499980" cy="1471871"/>
          </a:xfrm>
        </p:grpSpPr>
        <p:sp>
          <p:nvSpPr>
            <p:cNvPr id="641" name="Rounded Rectangle"/>
            <p:cNvSpPr/>
            <p:nvPr/>
          </p:nvSpPr>
          <p:spPr>
            <a:xfrm>
              <a:off x="0" y="0"/>
              <a:ext cx="4499981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642" name="eb --upload-test-report"/>
            <p:cNvSpPr/>
            <p:nvPr/>
          </p:nvSpPr>
          <p:spPr>
            <a:xfrm>
              <a:off x="2249989" y="20187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--upload-test-report</a:t>
              </a:r>
            </a:p>
          </p:txBody>
        </p:sp>
      </p:grpSp>
      <p:sp>
        <p:nvSpPr>
          <p:cNvPr id="644" name="Uploading test reports to a PR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Uploading test reports to a PR</a:t>
            </a:r>
          </a:p>
        </p:txBody>
      </p:sp>
      <p:pic>
        <p:nvPicPr>
          <p:cNvPr id="645" name="Screen Shot 2018-01-27 at 15.39.09.png" descr="Screen Shot 2018-01-27 at 15.39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3546" y="1493537"/>
            <a:ext cx="8744909" cy="7371364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Oval"/>
          <p:cNvSpPr/>
          <p:nvPr/>
        </p:nvSpPr>
        <p:spPr>
          <a:xfrm>
            <a:off x="2622351" y="4938570"/>
            <a:ext cx="1015893" cy="332655"/>
          </a:xfrm>
          <a:prstGeom prst="ellipse">
            <a:avLst/>
          </a:prstGeom>
          <a:ln w="63500">
            <a:solidFill>
              <a:srgbClr val="3A8001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649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647" name="Octocat.png" descr="Octoca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8" name="GitHub_Logo.png" descr="GitHub_Logo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50" name="easybuild_logo.png" descr="easybuild_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roup"/>
          <p:cNvGrpSpPr/>
          <p:nvPr/>
        </p:nvGrpSpPr>
        <p:grpSpPr>
          <a:xfrm>
            <a:off x="3846009" y="850436"/>
            <a:ext cx="4499982" cy="1471872"/>
            <a:chOff x="0" y="0"/>
            <a:chExt cx="4499980" cy="1471871"/>
          </a:xfrm>
        </p:grpSpPr>
        <p:sp>
          <p:nvSpPr>
            <p:cNvPr id="653" name="Rounded Rectangle"/>
            <p:cNvSpPr/>
            <p:nvPr/>
          </p:nvSpPr>
          <p:spPr>
            <a:xfrm>
              <a:off x="0" y="0"/>
              <a:ext cx="4499981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654" name="eb --upload-test-report"/>
            <p:cNvSpPr/>
            <p:nvPr/>
          </p:nvSpPr>
          <p:spPr>
            <a:xfrm>
              <a:off x="2249989" y="20187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--upload-test-report</a:t>
              </a:r>
            </a:p>
          </p:txBody>
        </p:sp>
      </p:grpSp>
      <p:sp>
        <p:nvSpPr>
          <p:cNvPr id="656" name="Uploading test reports to a PR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Uploading test reports to a PR</a:t>
            </a:r>
          </a:p>
        </p:txBody>
      </p:sp>
      <p:pic>
        <p:nvPicPr>
          <p:cNvPr id="657" name="Screen Shot 2018-01-27 at 15.31.30.png" descr="Screen Shot 2018-01-27 at 15.31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098" y="1543449"/>
            <a:ext cx="8367804" cy="56777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1" name="Group"/>
          <p:cNvGrpSpPr/>
          <p:nvPr/>
        </p:nvGrpSpPr>
        <p:grpSpPr>
          <a:xfrm>
            <a:off x="2842617" y="5108595"/>
            <a:ext cx="5975946" cy="2258219"/>
            <a:chOff x="0" y="0"/>
            <a:chExt cx="5975945" cy="2258218"/>
          </a:xfrm>
        </p:grpSpPr>
        <p:sp>
          <p:nvSpPr>
            <p:cNvPr id="658" name="Oval"/>
            <p:cNvSpPr/>
            <p:nvPr/>
          </p:nvSpPr>
          <p:spPr>
            <a:xfrm>
              <a:off x="0" y="0"/>
              <a:ext cx="1700501" cy="420649"/>
            </a:xfrm>
            <a:prstGeom prst="ellipse">
              <a:avLst/>
            </a:prstGeom>
            <a:noFill/>
            <a:ln w="63500" cap="flat">
              <a:solidFill>
                <a:srgbClr val="CE0400">
                  <a:alpha val="88912"/>
                </a:srgbClr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59" name="a separate gist provides partial build log"/>
            <p:cNvSpPr/>
            <p:nvPr/>
          </p:nvSpPr>
          <p:spPr>
            <a:xfrm>
              <a:off x="4705945" y="9882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1600">
                  <a:solidFill>
                    <a:srgbClr val="D32427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a separate gist provides partial build log</a:t>
              </a:r>
            </a:p>
          </p:txBody>
        </p:sp>
        <p:sp>
          <p:nvSpPr>
            <p:cNvPr id="667" name="Connection Line"/>
            <p:cNvSpPr/>
            <p:nvPr/>
          </p:nvSpPr>
          <p:spPr>
            <a:xfrm>
              <a:off x="1700361" y="577383"/>
              <a:ext cx="884040" cy="4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38" y="14049"/>
                    <a:pt x="11038" y="21249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D32427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664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662" name="Octocat.png" descr="Octoca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3" name="GitHub_Logo.png" descr="GitHub_Logo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65" name="easybuild_logo.png" descr="easybuild_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Reviewing pull requests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Reviewing pull requests</a:t>
            </a:r>
          </a:p>
        </p:txBody>
      </p:sp>
      <p:sp>
        <p:nvSpPr>
          <p:cNvPr id="670" name="Rounded Rectangle"/>
          <p:cNvSpPr/>
          <p:nvPr/>
        </p:nvSpPr>
        <p:spPr>
          <a:xfrm>
            <a:off x="4697911" y="850436"/>
            <a:ext cx="2797527" cy="475181"/>
          </a:xfrm>
          <a:prstGeom prst="roundRect">
            <a:avLst>
              <a:gd name="adj" fmla="val 38933"/>
            </a:avLst>
          </a:prstGeom>
          <a:solidFill>
            <a:srgbClr val="000000"/>
          </a:solidFill>
          <a:ln w="3175">
            <a:miter lim="400000"/>
          </a:ln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671" name="eb --review-pr"/>
          <p:cNvSpPr txBox="1"/>
          <p:nvPr/>
        </p:nvSpPr>
        <p:spPr>
          <a:xfrm>
            <a:off x="4880260" y="860418"/>
            <a:ext cx="2431480" cy="40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b="1"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eb --review-pr</a:t>
            </a:r>
          </a:p>
        </p:txBody>
      </p:sp>
      <p:sp>
        <p:nvSpPr>
          <p:cNvPr id="672" name="reviewer should ideally also compare new easyconfig files…"/>
          <p:cNvSpPr txBox="1"/>
          <p:nvPr>
            <p:ph type="body" idx="1"/>
          </p:nvPr>
        </p:nvSpPr>
        <p:spPr>
          <a:xfrm>
            <a:off x="1362489" y="1690656"/>
            <a:ext cx="9467022" cy="49965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86774" indent="-286774">
              <a:lnSpc>
                <a:spcPct val="90000"/>
              </a:lnSpc>
              <a:spcBef>
                <a:spcPts val="700"/>
              </a:spcBef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reviewer should ideally also compare new easyconfig files</a:t>
            </a:r>
          </a:p>
          <a:p>
            <a:pPr marL="0" indent="0">
              <a:lnSpc>
                <a:spcPct val="120000"/>
              </a:lnSpc>
              <a:spcBef>
                <a:spcPts val="700"/>
              </a:spcBef>
              <a:buSzTx/>
              <a:buNone/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with existing ones for the same software</a:t>
            </a:r>
          </a:p>
          <a:p>
            <a:pPr lvl="2" marL="1195551" indent="-306551">
              <a:lnSpc>
                <a:spcPct val="110000"/>
              </a:lnSpc>
              <a:spcBef>
                <a:spcPts val="700"/>
              </a:spcBef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just a version bump or different toolchain?</a:t>
            </a:r>
          </a:p>
          <a:p>
            <a:pPr lvl="2" marL="1195551" indent="-306551">
              <a:lnSpc>
                <a:spcPct val="110000"/>
              </a:lnSpc>
              <a:spcBef>
                <a:spcPts val="700"/>
              </a:spcBef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also other changes?</a:t>
            </a:r>
          </a:p>
          <a:p>
            <a:pPr lvl="2" marL="1195551" indent="-306551">
              <a:lnSpc>
                <a:spcPct val="110000"/>
              </a:lnSpc>
              <a:spcBef>
                <a:spcPts val="700"/>
              </a:spcBef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to check whether fixes that are already in place in</a:t>
            </a:r>
          </a:p>
          <a:p>
            <a:pPr lvl="2" marL="0" indent="889000">
              <a:lnSpc>
                <a:spcPct val="140000"/>
              </a:lnSpc>
              <a:spcBef>
                <a:spcPts val="700"/>
              </a:spcBef>
              <a:buSzTx/>
              <a:buNone/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develop branch are not overlooked</a:t>
            </a:r>
          </a:p>
          <a:p>
            <a:pPr marL="286774" indent="-286774">
              <a:lnSpc>
                <a:spcPct val="130000"/>
              </a:lnSpc>
              <a:spcBef>
                <a:spcPts val="700"/>
              </a:spcBef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this goes beyond what GitHub can do</a:t>
            </a:r>
          </a:p>
          <a:p>
            <a:pPr marL="286774" indent="-286774">
              <a:lnSpc>
                <a:spcPct val="130000"/>
              </a:lnSpc>
              <a:spcBef>
                <a:spcPts val="700"/>
              </a:spcBef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quite tedious to do manually...</a:t>
            </a:r>
          </a:p>
          <a:p>
            <a:pPr marL="286774" indent="-286774">
              <a:lnSpc>
                <a:spcPct val="120000"/>
              </a:lnSpc>
              <a:spcBef>
                <a:spcPts val="700"/>
              </a:spcBef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what are the most relevant easyconfigs to compare with?</a:t>
            </a:r>
          </a:p>
          <a:p>
            <a:pPr lvl="2" marL="1195551" indent="-306551">
              <a:lnSpc>
                <a:spcPct val="120000"/>
              </a:lnSpc>
              <a:spcBef>
                <a:spcPts val="700"/>
              </a:spcBef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same software (major) version, same toolchain (version), ...</a:t>
            </a:r>
          </a:p>
        </p:txBody>
      </p:sp>
      <p:sp>
        <p:nvSpPr>
          <p:cNvPr id="673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76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674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5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77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"/>
          <p:cNvSpPr/>
          <p:nvPr/>
        </p:nvSpPr>
        <p:spPr>
          <a:xfrm>
            <a:off x="1477351" y="3019602"/>
            <a:ext cx="9478027" cy="3837293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80" name="Previewing &amp; reviewing pull requests"/>
          <p:cNvSpPr txBox="1"/>
          <p:nvPr>
            <p:ph type="title"/>
          </p:nvPr>
        </p:nvSpPr>
        <p:spPr>
          <a:xfrm>
            <a:off x="16961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Previewing &amp; reviewing pull requests</a:t>
            </a:r>
          </a:p>
        </p:txBody>
      </p:sp>
      <p:grpSp>
        <p:nvGrpSpPr>
          <p:cNvPr id="683" name="Group"/>
          <p:cNvGrpSpPr/>
          <p:nvPr/>
        </p:nvGrpSpPr>
        <p:grpSpPr>
          <a:xfrm>
            <a:off x="6698161" y="850436"/>
            <a:ext cx="2797528" cy="475181"/>
            <a:chOff x="0" y="7976"/>
            <a:chExt cx="2797526" cy="475180"/>
          </a:xfrm>
        </p:grpSpPr>
        <p:sp>
          <p:nvSpPr>
            <p:cNvPr id="681" name="Rounded Rectangle"/>
            <p:cNvSpPr/>
            <p:nvPr/>
          </p:nvSpPr>
          <p:spPr>
            <a:xfrm>
              <a:off x="0" y="7976"/>
              <a:ext cx="2797527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682" name="eb --review-pr"/>
            <p:cNvSpPr txBox="1"/>
            <p:nvPr/>
          </p:nvSpPr>
          <p:spPr>
            <a:xfrm>
              <a:off x="182349" y="17958"/>
              <a:ext cx="2431480" cy="40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--review-pr</a:t>
              </a:r>
            </a:p>
          </p:txBody>
        </p:sp>
      </p:grpSp>
      <p:sp>
        <p:nvSpPr>
          <p:cNvPr id="684" name="Rectangle"/>
          <p:cNvSpPr/>
          <p:nvPr/>
        </p:nvSpPr>
        <p:spPr>
          <a:xfrm>
            <a:off x="4499986" y="4756544"/>
            <a:ext cx="172223" cy="264264"/>
          </a:xfrm>
          <a:prstGeom prst="rect">
            <a:avLst/>
          </a:prstGeom>
          <a:solidFill>
            <a:srgbClr val="B517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85" name="Rectangle"/>
          <p:cNvSpPr/>
          <p:nvPr/>
        </p:nvSpPr>
        <p:spPr>
          <a:xfrm>
            <a:off x="4499986" y="5026739"/>
            <a:ext cx="172223" cy="264264"/>
          </a:xfrm>
          <a:prstGeom prst="rect">
            <a:avLst/>
          </a:prstGeom>
          <a:solidFill>
            <a:srgbClr val="1DB1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86" name="Rectangle"/>
          <p:cNvSpPr/>
          <p:nvPr/>
        </p:nvSpPr>
        <p:spPr>
          <a:xfrm>
            <a:off x="2500549" y="6153850"/>
            <a:ext cx="6702123" cy="254817"/>
          </a:xfrm>
          <a:prstGeom prst="rect">
            <a:avLst/>
          </a:prstGeom>
          <a:solidFill>
            <a:srgbClr val="B517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87" name="Rectangle"/>
          <p:cNvSpPr/>
          <p:nvPr/>
        </p:nvSpPr>
        <p:spPr>
          <a:xfrm>
            <a:off x="2494359" y="6415485"/>
            <a:ext cx="6714503" cy="254817"/>
          </a:xfrm>
          <a:prstGeom prst="rect">
            <a:avLst/>
          </a:prstGeom>
          <a:solidFill>
            <a:srgbClr val="1DB1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88" name="(multi)diff between contributed easyconfig and existing one(s)…"/>
          <p:cNvSpPr txBox="1"/>
          <p:nvPr>
            <p:ph type="body" sz="quarter" idx="1"/>
          </p:nvPr>
        </p:nvSpPr>
        <p:spPr>
          <a:xfrm>
            <a:off x="1937329" y="1663621"/>
            <a:ext cx="8754864" cy="1088178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96333" indent="-296333">
              <a:lnSpc>
                <a:spcPct val="140000"/>
              </a:lnSpc>
              <a:spcBef>
                <a:spcPts val="700"/>
              </a:spcBef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(multi)diff between contributed easyconfig and existing one(s)</a:t>
            </a:r>
          </a:p>
          <a:p>
            <a:pPr marL="296333" indent="-296333">
              <a:lnSpc>
                <a:spcPct val="140000"/>
              </a:lnSpc>
              <a:spcBef>
                <a:spcPts val="700"/>
              </a:spcBef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can be used both to </a:t>
            </a:r>
            <a:r>
              <a:rPr i="1"/>
              <a:t>preview</a:t>
            </a:r>
            <a:r>
              <a:t> a contribution and to </a:t>
            </a:r>
            <a:r>
              <a:rPr i="1"/>
              <a:t>review</a:t>
            </a:r>
            <a:r>
              <a:t> a PR</a:t>
            </a:r>
          </a:p>
        </p:txBody>
      </p:sp>
      <p:grpSp>
        <p:nvGrpSpPr>
          <p:cNvPr id="691" name="Group"/>
          <p:cNvGrpSpPr/>
          <p:nvPr/>
        </p:nvGrpSpPr>
        <p:grpSpPr>
          <a:xfrm>
            <a:off x="2639316" y="850436"/>
            <a:ext cx="3108903" cy="475181"/>
            <a:chOff x="0" y="7976"/>
            <a:chExt cx="3108902" cy="475180"/>
          </a:xfrm>
        </p:grpSpPr>
        <p:sp>
          <p:nvSpPr>
            <p:cNvPr id="689" name="Rounded Rectangle"/>
            <p:cNvSpPr/>
            <p:nvPr/>
          </p:nvSpPr>
          <p:spPr>
            <a:xfrm>
              <a:off x="0" y="7976"/>
              <a:ext cx="3108903" cy="475181"/>
            </a:xfrm>
            <a:prstGeom prst="roundRect">
              <a:avLst>
                <a:gd name="adj" fmla="val 38933"/>
              </a:avLst>
            </a:prstGeom>
            <a:solidFill>
              <a:srgbClr val="000000"/>
            </a:solidFill>
            <a:ln w="3175" cap="flat">
              <a:noFill/>
              <a:miter lim="400000"/>
            </a:ln>
            <a:effectLst>
              <a:outerShdw sx="100000" sy="100000" kx="0" ky="0" algn="b" rotWithShape="0" blurRad="38100" dist="38100" dir="54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690" name="eb --preview-pr"/>
            <p:cNvSpPr txBox="1"/>
            <p:nvPr/>
          </p:nvSpPr>
          <p:spPr>
            <a:xfrm>
              <a:off x="254877" y="17958"/>
              <a:ext cx="2599148" cy="40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b="1" sz="22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eb --preview-pr</a:t>
              </a:r>
            </a:p>
          </p:txBody>
        </p:sp>
      </p:grpSp>
      <p:grpSp>
        <p:nvGrpSpPr>
          <p:cNvPr id="694" name="Group"/>
          <p:cNvGrpSpPr/>
          <p:nvPr/>
        </p:nvGrpSpPr>
        <p:grpSpPr>
          <a:xfrm>
            <a:off x="9445724" y="3089803"/>
            <a:ext cx="1026035" cy="307601"/>
            <a:chOff x="0" y="0"/>
            <a:chExt cx="1026034" cy="307599"/>
          </a:xfrm>
        </p:grpSpPr>
        <p:sp>
          <p:nvSpPr>
            <p:cNvPr id="692" name="Rectangle"/>
            <p:cNvSpPr/>
            <p:nvPr/>
          </p:nvSpPr>
          <p:spPr>
            <a:xfrm>
              <a:off x="21000" y="43336"/>
              <a:ext cx="984034" cy="264264"/>
            </a:xfrm>
            <a:prstGeom prst="rect">
              <a:avLst/>
            </a:prstGeom>
            <a:solidFill>
              <a:srgbClr val="B51700"/>
            </a:solid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93" name="removed"/>
            <p:cNvSpPr/>
            <p:nvPr/>
          </p:nvSpPr>
          <p:spPr>
            <a:xfrm>
              <a:off x="0" y="0"/>
              <a:ext cx="1026035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t">
              <a:spAutoFit/>
            </a:bodyPr>
            <a:lstStyle>
              <a:lvl1pPr algn="ctr" defTabSz="410765">
                <a:defRPr i="1" sz="1600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removed</a:t>
              </a:r>
            </a:p>
          </p:txBody>
        </p:sp>
      </p:grpSp>
      <p:grpSp>
        <p:nvGrpSpPr>
          <p:cNvPr id="697" name="Group"/>
          <p:cNvGrpSpPr/>
          <p:nvPr/>
        </p:nvGrpSpPr>
        <p:grpSpPr>
          <a:xfrm>
            <a:off x="9445724" y="3423977"/>
            <a:ext cx="1026035" cy="298671"/>
            <a:chOff x="0" y="0"/>
            <a:chExt cx="1026034" cy="298670"/>
          </a:xfrm>
        </p:grpSpPr>
        <p:sp>
          <p:nvSpPr>
            <p:cNvPr id="695" name="Rectangle"/>
            <p:cNvSpPr/>
            <p:nvPr/>
          </p:nvSpPr>
          <p:spPr>
            <a:xfrm>
              <a:off x="120948" y="34407"/>
              <a:ext cx="784139" cy="264264"/>
            </a:xfrm>
            <a:prstGeom prst="rect">
              <a:avLst/>
            </a:prstGeom>
            <a:solidFill>
              <a:srgbClr val="1DB100"/>
            </a:solid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96" name="added"/>
            <p:cNvSpPr/>
            <p:nvPr/>
          </p:nvSpPr>
          <p:spPr>
            <a:xfrm>
              <a:off x="0" y="0"/>
              <a:ext cx="1026035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t">
              <a:spAutoFit/>
            </a:bodyPr>
            <a:lstStyle>
              <a:lvl1pPr algn="ctr" defTabSz="410765">
                <a:defRPr i="1" sz="1600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added</a:t>
              </a:r>
            </a:p>
          </p:txBody>
        </p:sp>
      </p:grpSp>
      <p:sp>
        <p:nvSpPr>
          <p:cNvPr id="698" name="Rectangle"/>
          <p:cNvSpPr/>
          <p:nvPr/>
        </p:nvSpPr>
        <p:spPr>
          <a:xfrm>
            <a:off x="1832271" y="4198125"/>
            <a:ext cx="4131610" cy="260387"/>
          </a:xfrm>
          <a:prstGeom prst="rect">
            <a:avLst/>
          </a:prstGeom>
          <a:ln w="25400">
            <a:solidFill>
              <a:srgbClr val="009AFF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99" name="Rectangle"/>
          <p:cNvSpPr/>
          <p:nvPr/>
        </p:nvSpPr>
        <p:spPr>
          <a:xfrm>
            <a:off x="6002052" y="4560094"/>
            <a:ext cx="4453171" cy="756309"/>
          </a:xfrm>
          <a:prstGeom prst="rect">
            <a:avLst/>
          </a:prstGeom>
          <a:solidFill>
            <a:srgbClr val="5E5E5E">
              <a:alpha val="58022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0" name="comparison is done with (most) relevant easyconfigs in current develop branch"/>
          <p:cNvSpPr txBox="1"/>
          <p:nvPr/>
        </p:nvSpPr>
        <p:spPr>
          <a:xfrm>
            <a:off x="6100358" y="4637876"/>
            <a:ext cx="4256558" cy="63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comparison is done with (most) relevant easyconfigs in current </a:t>
            </a:r>
            <a:r>
              <a:rPr b="1" i="1">
                <a:solidFill>
                  <a:srgbClr val="0099FF"/>
                </a:solidFill>
              </a:rPr>
              <a:t>develop</a:t>
            </a:r>
            <a:r>
              <a:t> branch</a:t>
            </a:r>
          </a:p>
        </p:txBody>
      </p:sp>
      <p:sp>
        <p:nvSpPr>
          <p:cNvPr id="701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04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702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3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05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706" name="$ eb --review-pr 5736…"/>
          <p:cNvSpPr txBox="1"/>
          <p:nvPr/>
        </p:nvSpPr>
        <p:spPr>
          <a:xfrm>
            <a:off x="1876438" y="3280303"/>
            <a:ext cx="9144000" cy="398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defTabSz="410765">
              <a:defRPr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--review-pr 5736</a:t>
            </a:r>
            <a:endParaRPr b="0"/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Comparing </a:t>
            </a:r>
            <a:r>
              <a:rPr>
                <a:solidFill>
                  <a:srgbClr val="DE35FF"/>
                </a:solidFill>
              </a:rPr>
              <a:t>BamTools-2.5.1-intel-2017b.eb</a:t>
            </a:r>
            <a:r>
              <a:t> with</a:t>
            </a:r>
            <a:br/>
            <a:r>
              <a:t>BamTools-2.5.0-intel-2017b.eb</a:t>
            </a:r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=====</a:t>
            </a:r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2 - version = '2.5.0' (1/1)</a:t>
            </a:r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2 + version = '2.5.1' (1/1)</a:t>
            </a:r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-----</a:t>
            </a:r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11 - checksums = ['dd4185bdba6e3adf2c24b7f93a57233d'] (1/1)</a:t>
            </a:r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11 + checksums = ['98e90632058f85bd5eed6088b3ff912e'] (1/1)</a:t>
            </a:r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-----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Merging pull requests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Merging pull requests</a:t>
            </a:r>
          </a:p>
        </p:txBody>
      </p:sp>
      <p:sp>
        <p:nvSpPr>
          <p:cNvPr id="709" name="Rounded Rectangle"/>
          <p:cNvSpPr/>
          <p:nvPr/>
        </p:nvSpPr>
        <p:spPr>
          <a:xfrm>
            <a:off x="4805067" y="850436"/>
            <a:ext cx="2601260" cy="475181"/>
          </a:xfrm>
          <a:prstGeom prst="roundRect">
            <a:avLst>
              <a:gd name="adj" fmla="val 38933"/>
            </a:avLst>
          </a:prstGeom>
          <a:solidFill>
            <a:srgbClr val="000000"/>
          </a:solidFill>
          <a:ln w="3175">
            <a:miter lim="400000"/>
          </a:ln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sp>
        <p:nvSpPr>
          <p:cNvPr id="710" name="eb --merge-pr"/>
          <p:cNvSpPr txBox="1"/>
          <p:nvPr/>
        </p:nvSpPr>
        <p:spPr>
          <a:xfrm>
            <a:off x="4964093" y="860418"/>
            <a:ext cx="2263814" cy="40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b="1"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eb --merge-pr</a:t>
            </a:r>
          </a:p>
        </p:txBody>
      </p:sp>
      <p:sp>
        <p:nvSpPr>
          <p:cNvPr id="711" name="Text"/>
          <p:cNvSpPr txBox="1"/>
          <p:nvPr/>
        </p:nvSpPr>
        <p:spPr>
          <a:xfrm>
            <a:off x="10390366" y="6536531"/>
            <a:ext cx="239485" cy="23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algn="ctr" defTabSz="410765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12" name="Rectangle"/>
          <p:cNvSpPr/>
          <p:nvPr/>
        </p:nvSpPr>
        <p:spPr>
          <a:xfrm>
            <a:off x="1523674" y="2249905"/>
            <a:ext cx="9395986" cy="4831732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13" name="$ eb --merge-pr 5722…"/>
          <p:cNvSpPr txBox="1"/>
          <p:nvPr/>
        </p:nvSpPr>
        <p:spPr>
          <a:xfrm>
            <a:off x="1679918" y="2332270"/>
            <a:ext cx="9083497" cy="438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b="1"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 eb --merge-pr 5722</a:t>
            </a:r>
          </a:p>
          <a:p>
            <a:pPr defTabSz="410765">
              <a:defRPr b="1"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easybuilders/easybuild-easyconfigs PR #5722 was submitted by vanzod, you are using GitHub account 'boegel'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Checking eligibility of easybuilders/easybuild-easyconfigs PR #5722 for merging...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targets develop branch: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test suite passes: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last test report is successful: OK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approved review: OK (by boegel)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 milestone is set: OK (3.6.0)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Review OK, merging pull request!</a:t>
            </a: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10765">
              <a:defRPr sz="17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Adding comment to easybuild-easyconfigs issue #5722:</a:t>
            </a:r>
            <a:br/>
            <a:r>
              <a:t>'Going in, thanks @vanzod!'</a:t>
            </a:r>
          </a:p>
        </p:txBody>
      </p:sp>
      <p:sp>
        <p:nvSpPr>
          <p:cNvPr id="714" name="verifies whether PR is eligible to be merged, and merges it if so"/>
          <p:cNvSpPr txBox="1"/>
          <p:nvPr/>
        </p:nvSpPr>
        <p:spPr>
          <a:xfrm>
            <a:off x="1912098" y="1615156"/>
            <a:ext cx="8367804" cy="39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lnSpc>
                <a:spcPct val="150000"/>
              </a:lnSpc>
              <a:defRPr sz="2200"/>
            </a:pPr>
            <a:r>
              <a:rPr>
                <a:solidFill>
                  <a:schemeClr val="accent1"/>
                </a:solidFill>
              </a:rPr>
              <a:t>verifies whether PR is</a:t>
            </a:r>
            <a:r>
              <a:t> </a:t>
            </a:r>
            <a:r>
              <a:rPr b="1">
                <a:solidFill>
                  <a:srgbClr val="00BB00"/>
                </a:solidFill>
              </a:rPr>
              <a:t>eligible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to be merged, and merges it if so</a:t>
            </a:r>
          </a:p>
        </p:txBody>
      </p:sp>
      <p:sp>
        <p:nvSpPr>
          <p:cNvPr id="715" name="Rectangle"/>
          <p:cNvSpPr/>
          <p:nvPr/>
        </p:nvSpPr>
        <p:spPr>
          <a:xfrm>
            <a:off x="1675804" y="4141271"/>
            <a:ext cx="4780082" cy="1330008"/>
          </a:xfrm>
          <a:prstGeom prst="rect">
            <a:avLst/>
          </a:prstGeom>
          <a:ln w="25400">
            <a:solidFill>
              <a:srgbClr val="00BB0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16" name="Rectangle"/>
          <p:cNvSpPr/>
          <p:nvPr/>
        </p:nvSpPr>
        <p:spPr>
          <a:xfrm>
            <a:off x="6677498" y="4287617"/>
            <a:ext cx="3861069" cy="1037315"/>
          </a:xfrm>
          <a:prstGeom prst="rect">
            <a:avLst/>
          </a:prstGeom>
          <a:solidFill>
            <a:srgbClr val="5E5E5E">
              <a:alpha val="58022"/>
            </a:srgbClr>
          </a:soli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410765"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17" name="merging pull requests can be…"/>
          <p:cNvSpPr txBox="1"/>
          <p:nvPr/>
        </p:nvSpPr>
        <p:spPr>
          <a:xfrm>
            <a:off x="6775805" y="4365399"/>
            <a:ext cx="3664455" cy="928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i="1">
                <a:solidFill>
                  <a:srgbClr val="00BB00"/>
                </a:solidFill>
              </a:rPr>
              <a:t>merging</a:t>
            </a:r>
            <a:r>
              <a:t> pull requests can be</a:t>
            </a:r>
          </a:p>
          <a:p>
            <a:pPr algn="ctr" defTabSz="410765">
              <a:defRPr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done </a:t>
            </a:r>
            <a:r>
              <a:rPr b="1" i="1">
                <a:solidFill>
                  <a:srgbClr val="00BB00"/>
                </a:solidFill>
              </a:rPr>
              <a:t>from the command line</a:t>
            </a:r>
            <a:endParaRPr b="1" i="1">
              <a:solidFill>
                <a:srgbClr val="00BB00"/>
              </a:solidFill>
            </a:endParaRPr>
          </a:p>
          <a:p>
            <a:pPr algn="ctr" defTabSz="410765">
              <a:defRPr i="1">
                <a:solidFill>
                  <a:srgbClr val="D6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(after approved visual review)</a:t>
            </a:r>
          </a:p>
        </p:txBody>
      </p:sp>
      <p:sp>
        <p:nvSpPr>
          <p:cNvPr id="718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21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719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0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22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boegelbot"/>
          <p:cNvSpPr txBox="1"/>
          <p:nvPr>
            <p:ph type="title"/>
          </p:nvPr>
        </p:nvSpPr>
        <p:spPr>
          <a:xfrm>
            <a:off x="1912098" y="145997"/>
            <a:ext cx="8367804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boegelbot</a:t>
            </a:r>
          </a:p>
        </p:txBody>
      </p:sp>
      <p:sp>
        <p:nvSpPr>
          <p:cNvPr id="725" name="bot that creates comments in PRs if tests fail in Travis CI…"/>
          <p:cNvSpPr txBox="1"/>
          <p:nvPr>
            <p:ph type="body" sz="half" idx="1"/>
          </p:nvPr>
        </p:nvSpPr>
        <p:spPr>
          <a:xfrm>
            <a:off x="1323511" y="1099800"/>
            <a:ext cx="9861072" cy="335154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86774" indent="-286774">
              <a:lnSpc>
                <a:spcPct val="15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bot that creates comments in PRs if tests fail in Travis CI</a:t>
            </a:r>
          </a:p>
          <a:p>
            <a:pPr lvl="1" marL="731274" indent="-286774">
              <a:lnSpc>
                <a:spcPct val="150000"/>
              </a:lnSpc>
              <a:spcBef>
                <a:spcPts val="700"/>
              </a:spcBef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mainly to trigger GitHub  to send notifications</a:t>
            </a:r>
          </a:p>
          <a:p>
            <a:pPr lvl="1" marL="731274" indent="-286774">
              <a:lnSpc>
                <a:spcPct val="150000"/>
              </a:lnSpc>
              <a:spcBef>
                <a:spcPts val="700"/>
              </a:spcBef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also to trigger contributor to fix problems w/o intervention of a human/maintainer</a:t>
            </a:r>
          </a:p>
          <a:p>
            <a:pPr marL="286774" indent="-286774">
              <a:lnSpc>
                <a:spcPct val="15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also automatically re-triggers tests that failed</a:t>
            </a:r>
            <a:br/>
            <a:r>
              <a:t>because of flukes in Travis CI (e.g. connectivity issues)</a:t>
            </a:r>
          </a:p>
          <a:p>
            <a:pPr marL="286774" indent="-286774">
              <a:lnSpc>
                <a:spcPct val="15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see </a:t>
            </a:r>
            <a:r>
              <a:rPr>
                <a:hlinkClick r:id="rId2" invalidUrl="" action="" tgtFrame="" tooltip="" history="1" highlightClick="0" endSnd="0"/>
              </a:rPr>
              <a:t>https://github.com/boegel/boegelbot</a:t>
            </a:r>
          </a:p>
        </p:txBody>
      </p:sp>
      <p:pic>
        <p:nvPicPr>
          <p:cNvPr id="7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50428" y="6276"/>
            <a:ext cx="1582575" cy="1582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7" name="Screen Shot 2018-01-29 at 12.39.10.png" descr="Screen Shot 2018-01-29 at 12.39.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2098" y="4452813"/>
            <a:ext cx="8367804" cy="5193057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31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729" name="Octocat.png" descr="Octoca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0" name="GitHub_Logo.png" descr="GitHub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32" name="easybuild_logo.png" descr="easybuild_logo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0609798" y="2338057"/>
            <a:ext cx="1582575" cy="1582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7717" y="5302100"/>
            <a:ext cx="1582576" cy="1582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7" grpId="1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Class="exit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Class="entr" nodeType="afterEffect" presetSubtype="2" presetID="7" grpId="3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Class="exit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Class="entr" nodeType="afterEffect" presetSubtype="4" presetID="7" grpId="5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Class="exit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6" grpId="2"/>
      <p:bldP build="whole" bldLvl="1" animBg="1" rev="0" advAuto="0" spid="733" grpId="3"/>
      <p:bldP build="whole" bldLvl="1" animBg="1" rev="0" advAuto="0" spid="733" grpId="4"/>
      <p:bldP build="whole" bldLvl="1" animBg="1" rev="0" advAuto="0" spid="734" grpId="5"/>
      <p:bldP build="whole" bldLvl="1" animBg="1" rev="0" advAuto="0" spid="734" grpId="6"/>
      <p:bldP build="whole" bldLvl="1" animBg="1" rev="0" advAuto="0" spid="726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Impact on contributions (easyconfigs)"/>
          <p:cNvSpPr txBox="1"/>
          <p:nvPr>
            <p:ph type="title"/>
          </p:nvPr>
        </p:nvSpPr>
        <p:spPr>
          <a:xfrm>
            <a:off x="1440997" y="145997"/>
            <a:ext cx="8677743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Impact on contributions (easyconfigs)</a:t>
            </a:r>
          </a:p>
        </p:txBody>
      </p:sp>
      <p:sp>
        <p:nvSpPr>
          <p:cNvPr id="737" name="&gt; 500 PRs opened using eb --new-pr in 2016 (34% of total)…"/>
          <p:cNvSpPr txBox="1"/>
          <p:nvPr>
            <p:ph type="body" sz="half" idx="1"/>
          </p:nvPr>
        </p:nvSpPr>
        <p:spPr>
          <a:xfrm>
            <a:off x="895951" y="5136633"/>
            <a:ext cx="11368575" cy="173101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&gt; 500 PRs opened using eb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--new-pr</a:t>
            </a:r>
            <a:r>
              <a:t> in 2016 (34% of total)</a:t>
            </a:r>
          </a:p>
          <a:p>
            <a:pPr marL="285750" indent="-285750">
              <a:lnSpc>
                <a:spcPct val="12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almost 1000 PRs in 2017 using --new-pr (63%), just over 1000 PRs in 2018 (63%)</a:t>
            </a:r>
          </a:p>
          <a:p>
            <a:pPr marL="285750" indent="-285750">
              <a:lnSpc>
                <a:spcPct val="120000"/>
              </a:lnSpc>
              <a:spcBef>
                <a:spcPts val="700"/>
              </a:spcBef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~80% more PRs in 2016 &amp; 2017 compared to 2015; </a:t>
            </a:r>
            <a:r>
              <a:rPr b="1"/>
              <a:t>over 1,600 PRs in 2018</a:t>
            </a:r>
          </a:p>
        </p:txBody>
      </p:sp>
      <p:sp>
        <p:nvSpPr>
          <p:cNvPr id="738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41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739" name="Octocat.png" descr="Octoca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0" name="GitHub_Logo.png" descr="GitHub_Log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42" name="easybuild_logo.png" descr="easybuild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74570" y="814625"/>
            <a:ext cx="8215014" cy="4373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1355" y="767022"/>
            <a:ext cx="7869290" cy="4892156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Text"/>
          <p:cNvSpPr txBox="1"/>
          <p:nvPr/>
        </p:nvSpPr>
        <p:spPr>
          <a:xfrm>
            <a:off x="11721211" y="6439353"/>
            <a:ext cx="33016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49" name="Group"/>
          <p:cNvGrpSpPr/>
          <p:nvPr/>
        </p:nvGrpSpPr>
        <p:grpSpPr>
          <a:xfrm>
            <a:off x="11345884" y="790393"/>
            <a:ext cx="804420" cy="899400"/>
            <a:chOff x="0" y="0"/>
            <a:chExt cx="804418" cy="899399"/>
          </a:xfrm>
        </p:grpSpPr>
        <p:pic>
          <p:nvPicPr>
            <p:cNvPr id="747" name="Octocat.png" descr="Octoca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04419" cy="668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8" name="GitHub_Logo.png" descr="GitHub_Logo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888" y="631815"/>
              <a:ext cx="652643" cy="26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50" name="easybuild_logo.png" descr="easybuild_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54279" y="105211"/>
            <a:ext cx="1988684" cy="740739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GitHub  integration has helped (a lot) to keep pace with incoming PRs…"/>
          <p:cNvSpPr txBox="1"/>
          <p:nvPr>
            <p:ph type="body" sz="quarter" idx="1"/>
          </p:nvPr>
        </p:nvSpPr>
        <p:spPr>
          <a:xfrm>
            <a:off x="1527252" y="5095895"/>
            <a:ext cx="9716814" cy="14569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700"/>
              </a:spcBef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GitHub  integration has helped (a lot) to keep pace with incoming PRs</a:t>
            </a:r>
          </a:p>
          <a:p>
            <a:pPr marL="285750" indent="-285750">
              <a:lnSpc>
                <a:spcPct val="130000"/>
              </a:lnSpc>
              <a:spcBef>
                <a:spcPts val="700"/>
              </a:spcBef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85-% of PRs gets merged </a:t>
            </a:r>
            <a:r>
              <a:rPr sz="1900"/>
              <a:t>(there's usually a good reason for the ones that are not)</a:t>
            </a:r>
          </a:p>
          <a:p>
            <a:pPr marL="285750" indent="-285750">
              <a:lnSpc>
                <a:spcPct val="130000"/>
              </a:lnSpc>
              <a:spcBef>
                <a:spcPts val="700"/>
              </a:spcBef>
              <a:defRPr sz="21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would have been difficult without automation due to amount of PRs</a:t>
            </a:r>
          </a:p>
        </p:txBody>
      </p:sp>
      <p:sp>
        <p:nvSpPr>
          <p:cNvPr id="752" name="Impact on contributions (easyconfigs)"/>
          <p:cNvSpPr txBox="1"/>
          <p:nvPr>
            <p:ph type="title"/>
          </p:nvPr>
        </p:nvSpPr>
        <p:spPr>
          <a:xfrm>
            <a:off x="1440997" y="145997"/>
            <a:ext cx="8677743" cy="6591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Impact on contributions (easyconfigs)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Tutorial: writing/contributing easyconfigs"/>
          <p:cNvSpPr txBox="1"/>
          <p:nvPr>
            <p:ph type="ctrTitle"/>
          </p:nvPr>
        </p:nvSpPr>
        <p:spPr>
          <a:xfrm>
            <a:off x="751242" y="2368506"/>
            <a:ext cx="10689516" cy="681151"/>
          </a:xfrm>
          <a:prstGeom prst="rect">
            <a:avLst/>
          </a:prstGeom>
        </p:spPr>
        <p:txBody>
          <a:bodyPr/>
          <a:lstStyle>
            <a:lvl1pPr defTabSz="704087">
              <a:defRPr b="1" sz="4235">
                <a:solidFill>
                  <a:schemeClr val="accent1"/>
                </a:solidFill>
              </a:defRPr>
            </a:lvl1pPr>
          </a:lstStyle>
          <a:p>
            <a:pPr/>
            <a:r>
              <a:t>Tutorial: writing/contributing easyconfigs</a:t>
            </a:r>
          </a:p>
        </p:txBody>
      </p:sp>
      <p:sp>
        <p:nvSpPr>
          <p:cNvPr id="755" name="4th EasyBuild User Meeting…"/>
          <p:cNvSpPr txBox="1"/>
          <p:nvPr>
            <p:ph type="subTitle" sz="half" idx="1"/>
          </p:nvPr>
        </p:nvSpPr>
        <p:spPr>
          <a:xfrm>
            <a:off x="388202" y="3217847"/>
            <a:ext cx="11415596" cy="2574693"/>
          </a:xfrm>
          <a:prstGeom prst="rect">
            <a:avLst/>
          </a:prstGeom>
        </p:spPr>
        <p:txBody>
          <a:bodyPr/>
          <a:lstStyle/>
          <a:p>
            <a:pPr defTabSz="667512">
              <a:lnSpc>
                <a:spcPct val="100000"/>
              </a:lnSpc>
              <a:spcBef>
                <a:spcPts val="700"/>
              </a:spcBef>
              <a:defRPr i="1" sz="2701">
                <a:solidFill>
                  <a:schemeClr val="accent1"/>
                </a:solidFill>
              </a:defRPr>
            </a:pPr>
            <a:r>
              <a:t>4th EasyBuild User Meeting</a:t>
            </a:r>
          </a:p>
          <a:p>
            <a:pPr defTabSz="667512">
              <a:lnSpc>
                <a:spcPct val="100000"/>
              </a:lnSpc>
              <a:spcBef>
                <a:spcPts val="1300"/>
              </a:spcBef>
              <a:defRPr sz="1898">
                <a:solidFill>
                  <a:schemeClr val="accent1"/>
                </a:solidFill>
              </a:defRPr>
            </a:pPr>
            <a:r>
              <a:t>January 30th 2019 - Louvain-la-Neuve (Belgium)</a:t>
            </a:r>
          </a:p>
          <a:p>
            <a:pPr defTabSz="667512">
              <a:lnSpc>
                <a:spcPct val="100000"/>
              </a:lnSpc>
              <a:spcBef>
                <a:spcPts val="700"/>
              </a:spcBef>
              <a:defRPr i="1" sz="1971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https://users.ugent.be/~kehoste/EasyBuild_20190130_tutorial-easyconfigs.pdf</a:t>
            </a:r>
          </a:p>
          <a:p>
            <a:pPr defTabSz="667512">
              <a:lnSpc>
                <a:spcPct val="72000"/>
              </a:lnSpc>
              <a:spcBef>
                <a:spcPts val="700"/>
              </a:spcBef>
              <a:defRPr i="1" sz="1606"/>
            </a:pPr>
          </a:p>
          <a:p>
            <a:pPr defTabSz="667512">
              <a:lnSpc>
                <a:spcPct val="130000"/>
              </a:lnSpc>
              <a:spcBef>
                <a:spcPts val="700"/>
              </a:spcBef>
              <a:defRPr i="1" sz="1752"/>
            </a:pPr>
            <a:r>
              <a:t>       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kenneth.hoste@ugent.be</a:t>
            </a:r>
            <a:r>
              <a:t>			   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https://easybuilders.github.io/easybuild</a:t>
            </a:r>
            <a:br>
              <a:rPr>
                <a:solidFill>
                  <a:srgbClr val="2564BB"/>
                </a:solidFill>
              </a:rPr>
            </a:br>
            <a:r>
              <a:rPr>
                <a:solidFill>
                  <a:srgbClr val="2564BB"/>
                </a:solidFill>
              </a:rPr>
              <a:t> easybuild@lists.ugent.be      </a:t>
            </a:r>
            <a:r>
              <a:t>                                        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https://easybuild.readthedocs.io</a:t>
            </a:r>
          </a:p>
        </p:txBody>
      </p:sp>
      <p:pic>
        <p:nvPicPr>
          <p:cNvPr id="756" name="image1.png" descr="image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0685" y="5641128"/>
            <a:ext cx="1252868" cy="1087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easybuild_logo_alpha.png" descr="easybuild_logo_alpha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07590" y="230485"/>
            <a:ext cx="4576820" cy="1714610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https://www.ugent.be/hpc"/>
          <p:cNvSpPr txBox="1"/>
          <p:nvPr/>
        </p:nvSpPr>
        <p:spPr>
          <a:xfrm>
            <a:off x="1651687" y="6346554"/>
            <a:ext cx="2955652" cy="41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spcBef>
                <a:spcPts val="1000"/>
              </a:spcBef>
              <a:defRPr sz="20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chemeClr val="accent1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https://www.ugent.be/hpc</a:t>
            </a:r>
          </a:p>
        </p:txBody>
      </p:sp>
      <p:sp>
        <p:nvSpPr>
          <p:cNvPr id="759" name="https://www.vscentrum.be"/>
          <p:cNvSpPr txBox="1"/>
          <p:nvPr/>
        </p:nvSpPr>
        <p:spPr>
          <a:xfrm>
            <a:off x="6531390" y="6346554"/>
            <a:ext cx="2955652" cy="41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 defTabSz="896111">
              <a:spcBef>
                <a:spcPts val="900"/>
              </a:spcBef>
              <a:defRPr sz="196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chemeClr val="accent1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 invalidUrl="" action="" tgtFrame="" tooltip="" history="1" highlightClick="0" endSnd="0"/>
              </a:rPr>
              <a:t>https://www.vscentrum.be</a:t>
            </a:r>
          </a:p>
        </p:txBody>
      </p:sp>
      <p:pic>
        <p:nvPicPr>
          <p:cNvPr id="760" name="vlaanderen_is_computing.png" descr="vlaanderen_is_computing.png"/>
          <p:cNvPicPr>
            <a:picLocks noChangeAspect="1"/>
          </p:cNvPicPr>
          <p:nvPr/>
        </p:nvPicPr>
        <p:blipFill>
          <a:blip r:embed="rId10">
            <a:extLst/>
          </a:blip>
          <a:srcRect l="6102" t="0" r="0" b="16"/>
          <a:stretch>
            <a:fillRect/>
          </a:stretch>
        </p:blipFill>
        <p:spPr>
          <a:xfrm>
            <a:off x="9595572" y="5752014"/>
            <a:ext cx="2635074" cy="1133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757" y="0"/>
                </a:moveTo>
                <a:lnTo>
                  <a:pt x="3839" y="583"/>
                </a:lnTo>
                <a:cubicBezTo>
                  <a:pt x="3883" y="902"/>
                  <a:pt x="4173" y="2896"/>
                  <a:pt x="4483" y="5016"/>
                </a:cubicBezTo>
                <a:cubicBezTo>
                  <a:pt x="4793" y="7137"/>
                  <a:pt x="5179" y="9787"/>
                  <a:pt x="5342" y="10902"/>
                </a:cubicBezTo>
                <a:cubicBezTo>
                  <a:pt x="5504" y="12017"/>
                  <a:pt x="5802" y="14048"/>
                  <a:pt x="6002" y="15419"/>
                </a:cubicBezTo>
                <a:cubicBezTo>
                  <a:pt x="6202" y="16790"/>
                  <a:pt x="6479" y="18709"/>
                  <a:pt x="6620" y="19678"/>
                </a:cubicBezTo>
                <a:cubicBezTo>
                  <a:pt x="6761" y="20647"/>
                  <a:pt x="6879" y="21479"/>
                  <a:pt x="6887" y="21524"/>
                </a:cubicBezTo>
                <a:cubicBezTo>
                  <a:pt x="6898" y="21591"/>
                  <a:pt x="8399" y="21600"/>
                  <a:pt x="14252" y="21600"/>
                </a:cubicBez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2677" y="0"/>
                </a:lnTo>
                <a:lnTo>
                  <a:pt x="10097" y="0"/>
                </a:lnTo>
                <a:lnTo>
                  <a:pt x="3757" y="0"/>
                </a:lnTo>
                <a:close/>
                <a:moveTo>
                  <a:pt x="875" y="3904"/>
                </a:moveTo>
                <a:cubicBezTo>
                  <a:pt x="871" y="3900"/>
                  <a:pt x="865" y="3909"/>
                  <a:pt x="859" y="3934"/>
                </a:cubicBezTo>
                <a:cubicBezTo>
                  <a:pt x="843" y="3996"/>
                  <a:pt x="721" y="4227"/>
                  <a:pt x="589" y="4449"/>
                </a:cubicBezTo>
                <a:cubicBezTo>
                  <a:pt x="297" y="4939"/>
                  <a:pt x="202" y="5309"/>
                  <a:pt x="202" y="5931"/>
                </a:cubicBezTo>
                <a:cubicBezTo>
                  <a:pt x="202" y="6144"/>
                  <a:pt x="206" y="6317"/>
                  <a:pt x="212" y="6317"/>
                </a:cubicBezTo>
                <a:cubicBezTo>
                  <a:pt x="217" y="6317"/>
                  <a:pt x="257" y="6190"/>
                  <a:pt x="303" y="6037"/>
                </a:cubicBezTo>
                <a:cubicBezTo>
                  <a:pt x="348" y="5885"/>
                  <a:pt x="477" y="5602"/>
                  <a:pt x="589" y="5409"/>
                </a:cubicBezTo>
                <a:cubicBezTo>
                  <a:pt x="712" y="5198"/>
                  <a:pt x="811" y="4974"/>
                  <a:pt x="839" y="4834"/>
                </a:cubicBezTo>
                <a:cubicBezTo>
                  <a:pt x="885" y="4611"/>
                  <a:pt x="906" y="3933"/>
                  <a:pt x="875" y="3904"/>
                </a:cubicBezTo>
                <a:close/>
                <a:moveTo>
                  <a:pt x="1422" y="5198"/>
                </a:moveTo>
                <a:cubicBezTo>
                  <a:pt x="1396" y="5148"/>
                  <a:pt x="1421" y="5468"/>
                  <a:pt x="1493" y="6136"/>
                </a:cubicBezTo>
                <a:cubicBezTo>
                  <a:pt x="1553" y="6693"/>
                  <a:pt x="1661" y="7837"/>
                  <a:pt x="1734" y="8678"/>
                </a:cubicBezTo>
                <a:cubicBezTo>
                  <a:pt x="1960" y="11302"/>
                  <a:pt x="2011" y="11671"/>
                  <a:pt x="2284" y="12831"/>
                </a:cubicBezTo>
                <a:cubicBezTo>
                  <a:pt x="2487" y="13696"/>
                  <a:pt x="2490" y="13719"/>
                  <a:pt x="2521" y="14730"/>
                </a:cubicBezTo>
                <a:cubicBezTo>
                  <a:pt x="2538" y="15273"/>
                  <a:pt x="2566" y="15713"/>
                  <a:pt x="2593" y="15843"/>
                </a:cubicBezTo>
                <a:cubicBezTo>
                  <a:pt x="2709" y="16407"/>
                  <a:pt x="3111" y="17197"/>
                  <a:pt x="3393" y="17424"/>
                </a:cubicBezTo>
                <a:cubicBezTo>
                  <a:pt x="3473" y="17488"/>
                  <a:pt x="3579" y="17544"/>
                  <a:pt x="3631" y="17545"/>
                </a:cubicBezTo>
                <a:lnTo>
                  <a:pt x="3725" y="17552"/>
                </a:lnTo>
                <a:lnTo>
                  <a:pt x="3725" y="17091"/>
                </a:lnTo>
                <a:lnTo>
                  <a:pt x="3725" y="16637"/>
                </a:lnTo>
                <a:lnTo>
                  <a:pt x="3549" y="16599"/>
                </a:lnTo>
                <a:cubicBezTo>
                  <a:pt x="3339" y="16548"/>
                  <a:pt x="2908" y="16222"/>
                  <a:pt x="2729" y="15979"/>
                </a:cubicBezTo>
                <a:lnTo>
                  <a:pt x="2599" y="15797"/>
                </a:lnTo>
                <a:lnTo>
                  <a:pt x="2616" y="15479"/>
                </a:lnTo>
                <a:cubicBezTo>
                  <a:pt x="2632" y="15156"/>
                  <a:pt x="2720" y="14688"/>
                  <a:pt x="2804" y="14466"/>
                </a:cubicBezTo>
                <a:cubicBezTo>
                  <a:pt x="2830" y="14398"/>
                  <a:pt x="2901" y="14282"/>
                  <a:pt x="2964" y="14208"/>
                </a:cubicBezTo>
                <a:cubicBezTo>
                  <a:pt x="3061" y="14093"/>
                  <a:pt x="3111" y="14083"/>
                  <a:pt x="3321" y="14118"/>
                </a:cubicBezTo>
                <a:cubicBezTo>
                  <a:pt x="3456" y="14139"/>
                  <a:pt x="3600" y="14177"/>
                  <a:pt x="3644" y="14201"/>
                </a:cubicBezTo>
                <a:lnTo>
                  <a:pt x="3722" y="14239"/>
                </a:lnTo>
                <a:lnTo>
                  <a:pt x="3705" y="12551"/>
                </a:lnTo>
                <a:cubicBezTo>
                  <a:pt x="3693" y="11445"/>
                  <a:pt x="3674" y="10851"/>
                  <a:pt x="3653" y="10819"/>
                </a:cubicBezTo>
                <a:cubicBezTo>
                  <a:pt x="3606" y="10746"/>
                  <a:pt x="3495" y="10761"/>
                  <a:pt x="3390" y="10849"/>
                </a:cubicBezTo>
                <a:cubicBezTo>
                  <a:pt x="3306" y="10920"/>
                  <a:pt x="3285" y="10907"/>
                  <a:pt x="3178" y="10743"/>
                </a:cubicBezTo>
                <a:cubicBezTo>
                  <a:pt x="3031" y="10517"/>
                  <a:pt x="2962" y="10533"/>
                  <a:pt x="2970" y="10796"/>
                </a:cubicBezTo>
                <a:cubicBezTo>
                  <a:pt x="2979" y="11073"/>
                  <a:pt x="3115" y="11431"/>
                  <a:pt x="3295" y="11644"/>
                </a:cubicBezTo>
                <a:cubicBezTo>
                  <a:pt x="3539" y="11930"/>
                  <a:pt x="3595" y="12097"/>
                  <a:pt x="3595" y="12567"/>
                </a:cubicBezTo>
                <a:cubicBezTo>
                  <a:pt x="3595" y="12933"/>
                  <a:pt x="3589" y="12977"/>
                  <a:pt x="3484" y="13225"/>
                </a:cubicBezTo>
                <a:cubicBezTo>
                  <a:pt x="3336" y="13577"/>
                  <a:pt x="3218" y="13694"/>
                  <a:pt x="3022" y="13694"/>
                </a:cubicBezTo>
                <a:cubicBezTo>
                  <a:pt x="2869" y="13694"/>
                  <a:pt x="2854" y="13675"/>
                  <a:pt x="2720" y="13384"/>
                </a:cubicBezTo>
                <a:cubicBezTo>
                  <a:pt x="2600" y="13125"/>
                  <a:pt x="2569" y="13002"/>
                  <a:pt x="2518" y="12604"/>
                </a:cubicBezTo>
                <a:cubicBezTo>
                  <a:pt x="2485" y="12344"/>
                  <a:pt x="2395" y="11859"/>
                  <a:pt x="2320" y="11530"/>
                </a:cubicBezTo>
                <a:cubicBezTo>
                  <a:pt x="2235" y="11160"/>
                  <a:pt x="2160" y="10722"/>
                  <a:pt x="2124" y="10373"/>
                </a:cubicBezTo>
                <a:cubicBezTo>
                  <a:pt x="1880" y="7981"/>
                  <a:pt x="1817" y="7403"/>
                  <a:pt x="1741" y="6847"/>
                </a:cubicBezTo>
                <a:cubicBezTo>
                  <a:pt x="1645" y="6154"/>
                  <a:pt x="1483" y="5315"/>
                  <a:pt x="1422" y="5198"/>
                </a:cubicBezTo>
                <a:close/>
                <a:moveTo>
                  <a:pt x="1054" y="5326"/>
                </a:moveTo>
                <a:cubicBezTo>
                  <a:pt x="1050" y="5341"/>
                  <a:pt x="1014" y="5497"/>
                  <a:pt x="976" y="5674"/>
                </a:cubicBezTo>
                <a:cubicBezTo>
                  <a:pt x="928" y="5894"/>
                  <a:pt x="781" y="6270"/>
                  <a:pt x="511" y="6862"/>
                </a:cubicBezTo>
                <a:cubicBezTo>
                  <a:pt x="86" y="7794"/>
                  <a:pt x="0" y="8084"/>
                  <a:pt x="0" y="8579"/>
                </a:cubicBezTo>
                <a:cubicBezTo>
                  <a:pt x="0" y="8863"/>
                  <a:pt x="78" y="9278"/>
                  <a:pt x="153" y="9389"/>
                </a:cubicBezTo>
                <a:cubicBezTo>
                  <a:pt x="175" y="9421"/>
                  <a:pt x="194" y="9323"/>
                  <a:pt x="208" y="9102"/>
                </a:cubicBezTo>
                <a:cubicBezTo>
                  <a:pt x="244" y="8552"/>
                  <a:pt x="331" y="8251"/>
                  <a:pt x="719" y="7369"/>
                </a:cubicBezTo>
                <a:cubicBezTo>
                  <a:pt x="936" y="6875"/>
                  <a:pt x="1107" y="6436"/>
                  <a:pt x="1132" y="6295"/>
                </a:cubicBezTo>
                <a:cubicBezTo>
                  <a:pt x="1194" y="5950"/>
                  <a:pt x="1186" y="5564"/>
                  <a:pt x="1116" y="5417"/>
                </a:cubicBezTo>
                <a:cubicBezTo>
                  <a:pt x="1084" y="5351"/>
                  <a:pt x="1058" y="5311"/>
                  <a:pt x="1054" y="5326"/>
                </a:cubicBezTo>
                <a:close/>
                <a:moveTo>
                  <a:pt x="2411" y="5992"/>
                </a:moveTo>
                <a:cubicBezTo>
                  <a:pt x="2275" y="5977"/>
                  <a:pt x="2160" y="6000"/>
                  <a:pt x="2144" y="6037"/>
                </a:cubicBezTo>
                <a:cubicBezTo>
                  <a:pt x="2110" y="6117"/>
                  <a:pt x="2267" y="6664"/>
                  <a:pt x="2381" y="6862"/>
                </a:cubicBezTo>
                <a:cubicBezTo>
                  <a:pt x="2423" y="6935"/>
                  <a:pt x="2554" y="7039"/>
                  <a:pt x="2668" y="7089"/>
                </a:cubicBezTo>
                <a:cubicBezTo>
                  <a:pt x="2909" y="7195"/>
                  <a:pt x="2958" y="7267"/>
                  <a:pt x="2934" y="7482"/>
                </a:cubicBezTo>
                <a:cubicBezTo>
                  <a:pt x="2925" y="7568"/>
                  <a:pt x="2924" y="7670"/>
                  <a:pt x="2934" y="7709"/>
                </a:cubicBezTo>
                <a:cubicBezTo>
                  <a:pt x="2983" y="7892"/>
                  <a:pt x="3015" y="7663"/>
                  <a:pt x="3003" y="7210"/>
                </a:cubicBezTo>
                <a:cubicBezTo>
                  <a:pt x="2979" y="6336"/>
                  <a:pt x="2833" y="6037"/>
                  <a:pt x="2411" y="5992"/>
                </a:cubicBezTo>
                <a:close/>
                <a:moveTo>
                  <a:pt x="14665" y="6000"/>
                </a:moveTo>
                <a:cubicBezTo>
                  <a:pt x="14684" y="5994"/>
                  <a:pt x="14702" y="5994"/>
                  <a:pt x="14717" y="6000"/>
                </a:cubicBezTo>
                <a:cubicBezTo>
                  <a:pt x="14817" y="6036"/>
                  <a:pt x="14808" y="6425"/>
                  <a:pt x="14801" y="8368"/>
                </a:cubicBezTo>
                <a:lnTo>
                  <a:pt x="14795" y="10600"/>
                </a:lnTo>
                <a:lnTo>
                  <a:pt x="14665" y="10622"/>
                </a:lnTo>
                <a:cubicBezTo>
                  <a:pt x="14576" y="10636"/>
                  <a:pt x="14522" y="10611"/>
                  <a:pt x="14499" y="10547"/>
                </a:cubicBezTo>
                <a:cubicBezTo>
                  <a:pt x="14469" y="10463"/>
                  <a:pt x="14452" y="10461"/>
                  <a:pt x="14372" y="10554"/>
                </a:cubicBezTo>
                <a:cubicBezTo>
                  <a:pt x="14321" y="10613"/>
                  <a:pt x="14208" y="10671"/>
                  <a:pt x="14121" y="10683"/>
                </a:cubicBezTo>
                <a:cubicBezTo>
                  <a:pt x="13847" y="10721"/>
                  <a:pt x="13639" y="10394"/>
                  <a:pt x="13533" y="9745"/>
                </a:cubicBezTo>
                <a:cubicBezTo>
                  <a:pt x="13458" y="9293"/>
                  <a:pt x="13486" y="8491"/>
                  <a:pt x="13588" y="8088"/>
                </a:cubicBezTo>
                <a:cubicBezTo>
                  <a:pt x="13738" y="7495"/>
                  <a:pt x="13939" y="7248"/>
                  <a:pt x="14261" y="7248"/>
                </a:cubicBezTo>
                <a:lnTo>
                  <a:pt x="14434" y="7248"/>
                </a:lnTo>
                <a:lnTo>
                  <a:pt x="14443" y="6665"/>
                </a:lnTo>
                <a:lnTo>
                  <a:pt x="14453" y="6083"/>
                </a:lnTo>
                <a:lnTo>
                  <a:pt x="14590" y="6030"/>
                </a:lnTo>
                <a:cubicBezTo>
                  <a:pt x="14619" y="6019"/>
                  <a:pt x="14643" y="6006"/>
                  <a:pt x="14665" y="6000"/>
                </a:cubicBezTo>
                <a:close/>
                <a:moveTo>
                  <a:pt x="8578" y="6083"/>
                </a:moveTo>
                <a:lnTo>
                  <a:pt x="8738" y="6083"/>
                </a:lnTo>
                <a:lnTo>
                  <a:pt x="8894" y="6083"/>
                </a:lnTo>
                <a:lnTo>
                  <a:pt x="8894" y="8345"/>
                </a:lnTo>
                <a:lnTo>
                  <a:pt x="8894" y="10600"/>
                </a:lnTo>
                <a:lnTo>
                  <a:pt x="8744" y="10622"/>
                </a:lnTo>
                <a:cubicBezTo>
                  <a:pt x="8640" y="10636"/>
                  <a:pt x="8588" y="10614"/>
                  <a:pt x="8578" y="10554"/>
                </a:cubicBezTo>
                <a:cubicBezTo>
                  <a:pt x="8570" y="10506"/>
                  <a:pt x="8568" y="9483"/>
                  <a:pt x="8572" y="8277"/>
                </a:cubicBezTo>
                <a:lnTo>
                  <a:pt x="8578" y="6083"/>
                </a:lnTo>
                <a:close/>
                <a:moveTo>
                  <a:pt x="6932" y="6454"/>
                </a:moveTo>
                <a:cubicBezTo>
                  <a:pt x="7006" y="6456"/>
                  <a:pt x="7080" y="6479"/>
                  <a:pt x="7098" y="6529"/>
                </a:cubicBezTo>
                <a:cubicBezTo>
                  <a:pt x="7123" y="6599"/>
                  <a:pt x="7389" y="8343"/>
                  <a:pt x="7518" y="9276"/>
                </a:cubicBezTo>
                <a:cubicBezTo>
                  <a:pt x="7542" y="9454"/>
                  <a:pt x="7561" y="9509"/>
                  <a:pt x="7573" y="9442"/>
                </a:cubicBezTo>
                <a:cubicBezTo>
                  <a:pt x="7583" y="9387"/>
                  <a:pt x="7684" y="8692"/>
                  <a:pt x="7801" y="7906"/>
                </a:cubicBezTo>
                <a:lnTo>
                  <a:pt x="8012" y="6484"/>
                </a:lnTo>
                <a:lnTo>
                  <a:pt x="8165" y="6461"/>
                </a:lnTo>
                <a:cubicBezTo>
                  <a:pt x="8248" y="6450"/>
                  <a:pt x="8327" y="6467"/>
                  <a:pt x="8341" y="6499"/>
                </a:cubicBezTo>
                <a:cubicBezTo>
                  <a:pt x="8362" y="6547"/>
                  <a:pt x="7912" y="9713"/>
                  <a:pt x="7775" y="10486"/>
                </a:cubicBezTo>
                <a:cubicBezTo>
                  <a:pt x="7738" y="10695"/>
                  <a:pt x="7731" y="10705"/>
                  <a:pt x="7567" y="10705"/>
                </a:cubicBezTo>
                <a:cubicBezTo>
                  <a:pt x="7465" y="10705"/>
                  <a:pt x="7385" y="10672"/>
                  <a:pt x="7368" y="10622"/>
                </a:cubicBezTo>
                <a:cubicBezTo>
                  <a:pt x="7316" y="10470"/>
                  <a:pt x="6754" y="6593"/>
                  <a:pt x="6773" y="6522"/>
                </a:cubicBezTo>
                <a:cubicBezTo>
                  <a:pt x="6786" y="6472"/>
                  <a:pt x="6859" y="6451"/>
                  <a:pt x="6932" y="6454"/>
                </a:cubicBezTo>
                <a:close/>
                <a:moveTo>
                  <a:pt x="1288" y="7218"/>
                </a:moveTo>
                <a:lnTo>
                  <a:pt x="1210" y="7573"/>
                </a:lnTo>
                <a:cubicBezTo>
                  <a:pt x="1167" y="7769"/>
                  <a:pt x="1019" y="8253"/>
                  <a:pt x="882" y="8648"/>
                </a:cubicBezTo>
                <a:cubicBezTo>
                  <a:pt x="482" y="9798"/>
                  <a:pt x="359" y="10476"/>
                  <a:pt x="361" y="11530"/>
                </a:cubicBezTo>
                <a:cubicBezTo>
                  <a:pt x="363" y="12120"/>
                  <a:pt x="374" y="12261"/>
                  <a:pt x="456" y="12733"/>
                </a:cubicBezTo>
                <a:cubicBezTo>
                  <a:pt x="506" y="13026"/>
                  <a:pt x="554" y="13431"/>
                  <a:pt x="563" y="13641"/>
                </a:cubicBezTo>
                <a:cubicBezTo>
                  <a:pt x="572" y="13851"/>
                  <a:pt x="586" y="14027"/>
                  <a:pt x="592" y="14027"/>
                </a:cubicBezTo>
                <a:cubicBezTo>
                  <a:pt x="599" y="14027"/>
                  <a:pt x="625" y="13919"/>
                  <a:pt x="648" y="13792"/>
                </a:cubicBezTo>
                <a:cubicBezTo>
                  <a:pt x="678" y="13622"/>
                  <a:pt x="687" y="13272"/>
                  <a:pt x="687" y="12446"/>
                </a:cubicBezTo>
                <a:cubicBezTo>
                  <a:pt x="687" y="11661"/>
                  <a:pt x="701" y="11211"/>
                  <a:pt x="732" y="10932"/>
                </a:cubicBezTo>
                <a:cubicBezTo>
                  <a:pt x="783" y="10468"/>
                  <a:pt x="963" y="9567"/>
                  <a:pt x="1090" y="9139"/>
                </a:cubicBezTo>
                <a:cubicBezTo>
                  <a:pt x="1261" y="8562"/>
                  <a:pt x="1310" y="8163"/>
                  <a:pt x="1295" y="7452"/>
                </a:cubicBezTo>
                <a:lnTo>
                  <a:pt x="1288" y="7218"/>
                </a:lnTo>
                <a:close/>
                <a:moveTo>
                  <a:pt x="11093" y="7248"/>
                </a:moveTo>
                <a:cubicBezTo>
                  <a:pt x="11233" y="7248"/>
                  <a:pt x="11321" y="7281"/>
                  <a:pt x="11402" y="7377"/>
                </a:cubicBezTo>
                <a:cubicBezTo>
                  <a:pt x="11592" y="7602"/>
                  <a:pt x="11615" y="7739"/>
                  <a:pt x="11633" y="8829"/>
                </a:cubicBezTo>
                <a:cubicBezTo>
                  <a:pt x="11643" y="9490"/>
                  <a:pt x="11658" y="9802"/>
                  <a:pt x="11682" y="9820"/>
                </a:cubicBezTo>
                <a:cubicBezTo>
                  <a:pt x="11701" y="9835"/>
                  <a:pt x="11744" y="9905"/>
                  <a:pt x="11779" y="9972"/>
                </a:cubicBezTo>
                <a:lnTo>
                  <a:pt x="11844" y="10093"/>
                </a:lnTo>
                <a:lnTo>
                  <a:pt x="11782" y="10350"/>
                </a:lnTo>
                <a:cubicBezTo>
                  <a:pt x="11687" y="10740"/>
                  <a:pt x="11651" y="10765"/>
                  <a:pt x="11486" y="10562"/>
                </a:cubicBezTo>
                <a:cubicBezTo>
                  <a:pt x="11408" y="10465"/>
                  <a:pt x="11336" y="10415"/>
                  <a:pt x="11327" y="10448"/>
                </a:cubicBezTo>
                <a:cubicBezTo>
                  <a:pt x="11318" y="10481"/>
                  <a:pt x="11266" y="10545"/>
                  <a:pt x="11210" y="10600"/>
                </a:cubicBezTo>
                <a:cubicBezTo>
                  <a:pt x="11064" y="10741"/>
                  <a:pt x="10887" y="10728"/>
                  <a:pt x="10742" y="10554"/>
                </a:cubicBezTo>
                <a:cubicBezTo>
                  <a:pt x="10570" y="10350"/>
                  <a:pt x="10506" y="10055"/>
                  <a:pt x="10520" y="9555"/>
                </a:cubicBezTo>
                <a:cubicBezTo>
                  <a:pt x="10539" y="8906"/>
                  <a:pt x="10710" y="8640"/>
                  <a:pt x="11116" y="8640"/>
                </a:cubicBezTo>
                <a:lnTo>
                  <a:pt x="11295" y="8640"/>
                </a:lnTo>
                <a:lnTo>
                  <a:pt x="11275" y="8428"/>
                </a:lnTo>
                <a:cubicBezTo>
                  <a:pt x="11265" y="8309"/>
                  <a:pt x="11236" y="8171"/>
                  <a:pt x="11210" y="8126"/>
                </a:cubicBezTo>
                <a:cubicBezTo>
                  <a:pt x="11144" y="8012"/>
                  <a:pt x="10905" y="8020"/>
                  <a:pt x="10781" y="8141"/>
                </a:cubicBezTo>
                <a:cubicBezTo>
                  <a:pt x="10724" y="8195"/>
                  <a:pt x="10669" y="8226"/>
                  <a:pt x="10657" y="8209"/>
                </a:cubicBezTo>
                <a:cubicBezTo>
                  <a:pt x="10622" y="8158"/>
                  <a:pt x="10563" y="7565"/>
                  <a:pt x="10589" y="7513"/>
                </a:cubicBezTo>
                <a:cubicBezTo>
                  <a:pt x="10649" y="7388"/>
                  <a:pt x="10916" y="7248"/>
                  <a:pt x="11093" y="7248"/>
                </a:cubicBezTo>
                <a:close/>
                <a:moveTo>
                  <a:pt x="15702" y="7248"/>
                </a:moveTo>
                <a:cubicBezTo>
                  <a:pt x="15814" y="7266"/>
                  <a:pt x="15923" y="7340"/>
                  <a:pt x="15995" y="7467"/>
                </a:cubicBezTo>
                <a:cubicBezTo>
                  <a:pt x="16160" y="7759"/>
                  <a:pt x="16224" y="8111"/>
                  <a:pt x="16226" y="8738"/>
                </a:cubicBezTo>
                <a:lnTo>
                  <a:pt x="16226" y="9276"/>
                </a:lnTo>
                <a:lnTo>
                  <a:pt x="15819" y="9291"/>
                </a:lnTo>
                <a:cubicBezTo>
                  <a:pt x="15559" y="9302"/>
                  <a:pt x="15413" y="9337"/>
                  <a:pt x="15413" y="9381"/>
                </a:cubicBezTo>
                <a:cubicBezTo>
                  <a:pt x="15413" y="9420"/>
                  <a:pt x="15447" y="9536"/>
                  <a:pt x="15491" y="9639"/>
                </a:cubicBezTo>
                <a:cubicBezTo>
                  <a:pt x="15596" y="9884"/>
                  <a:pt x="15759" y="9938"/>
                  <a:pt x="15966" y="9813"/>
                </a:cubicBezTo>
                <a:cubicBezTo>
                  <a:pt x="16054" y="9759"/>
                  <a:pt x="16133" y="9739"/>
                  <a:pt x="16141" y="9760"/>
                </a:cubicBezTo>
                <a:cubicBezTo>
                  <a:pt x="16150" y="9780"/>
                  <a:pt x="16155" y="9950"/>
                  <a:pt x="16155" y="10146"/>
                </a:cubicBezTo>
                <a:cubicBezTo>
                  <a:pt x="16155" y="10471"/>
                  <a:pt x="16149" y="10515"/>
                  <a:pt x="16076" y="10584"/>
                </a:cubicBezTo>
                <a:cubicBezTo>
                  <a:pt x="15952" y="10704"/>
                  <a:pt x="15615" y="10711"/>
                  <a:pt x="15465" y="10600"/>
                </a:cubicBezTo>
                <a:cubicBezTo>
                  <a:pt x="15305" y="10481"/>
                  <a:pt x="15083" y="9958"/>
                  <a:pt x="15039" y="9586"/>
                </a:cubicBezTo>
                <a:cubicBezTo>
                  <a:pt x="14992" y="9195"/>
                  <a:pt x="15006" y="8508"/>
                  <a:pt x="15065" y="8209"/>
                </a:cubicBezTo>
                <a:cubicBezTo>
                  <a:pt x="15139" y="7832"/>
                  <a:pt x="15256" y="7528"/>
                  <a:pt x="15390" y="7369"/>
                </a:cubicBezTo>
                <a:cubicBezTo>
                  <a:pt x="15476" y="7267"/>
                  <a:pt x="15591" y="7230"/>
                  <a:pt x="15702" y="7248"/>
                </a:cubicBezTo>
                <a:close/>
                <a:moveTo>
                  <a:pt x="18119" y="7248"/>
                </a:moveTo>
                <a:cubicBezTo>
                  <a:pt x="18196" y="7251"/>
                  <a:pt x="18272" y="7290"/>
                  <a:pt x="18347" y="7369"/>
                </a:cubicBezTo>
                <a:cubicBezTo>
                  <a:pt x="18580" y="7615"/>
                  <a:pt x="18688" y="8092"/>
                  <a:pt x="18672" y="8837"/>
                </a:cubicBezTo>
                <a:lnTo>
                  <a:pt x="18663" y="9276"/>
                </a:lnTo>
                <a:lnTo>
                  <a:pt x="18256" y="9291"/>
                </a:lnTo>
                <a:cubicBezTo>
                  <a:pt x="18031" y="9301"/>
                  <a:pt x="17846" y="9331"/>
                  <a:pt x="17846" y="9359"/>
                </a:cubicBezTo>
                <a:cubicBezTo>
                  <a:pt x="17846" y="9467"/>
                  <a:pt x="17940" y="9711"/>
                  <a:pt x="18018" y="9805"/>
                </a:cubicBezTo>
                <a:cubicBezTo>
                  <a:pt x="18124" y="9932"/>
                  <a:pt x="18321" y="9931"/>
                  <a:pt x="18474" y="9805"/>
                </a:cubicBezTo>
                <a:cubicBezTo>
                  <a:pt x="18615" y="9690"/>
                  <a:pt x="18628" y="9724"/>
                  <a:pt x="18614" y="10176"/>
                </a:cubicBezTo>
                <a:cubicBezTo>
                  <a:pt x="18606" y="10415"/>
                  <a:pt x="18593" y="10483"/>
                  <a:pt x="18529" y="10554"/>
                </a:cubicBezTo>
                <a:cubicBezTo>
                  <a:pt x="18487" y="10601"/>
                  <a:pt x="18368" y="10657"/>
                  <a:pt x="18269" y="10675"/>
                </a:cubicBezTo>
                <a:cubicBezTo>
                  <a:pt x="17945" y="10734"/>
                  <a:pt x="17652" y="10362"/>
                  <a:pt x="17527" y="9737"/>
                </a:cubicBezTo>
                <a:cubicBezTo>
                  <a:pt x="17444" y="9318"/>
                  <a:pt x="17453" y="8564"/>
                  <a:pt x="17547" y="8126"/>
                </a:cubicBezTo>
                <a:cubicBezTo>
                  <a:pt x="17667" y="7565"/>
                  <a:pt x="17890" y="7240"/>
                  <a:pt x="18119" y="7248"/>
                </a:cubicBezTo>
                <a:close/>
                <a:moveTo>
                  <a:pt x="9733" y="7255"/>
                </a:moveTo>
                <a:cubicBezTo>
                  <a:pt x="9926" y="7279"/>
                  <a:pt x="10092" y="7445"/>
                  <a:pt x="10182" y="7732"/>
                </a:cubicBezTo>
                <a:cubicBezTo>
                  <a:pt x="10234" y="7896"/>
                  <a:pt x="10242" y="8037"/>
                  <a:pt x="10250" y="8852"/>
                </a:cubicBezTo>
                <a:lnTo>
                  <a:pt x="10260" y="9782"/>
                </a:lnTo>
                <a:lnTo>
                  <a:pt x="10358" y="9919"/>
                </a:lnTo>
                <a:lnTo>
                  <a:pt x="10455" y="10047"/>
                </a:lnTo>
                <a:lnTo>
                  <a:pt x="10384" y="10373"/>
                </a:lnTo>
                <a:cubicBezTo>
                  <a:pt x="10302" y="10745"/>
                  <a:pt x="10265" y="10769"/>
                  <a:pt x="10097" y="10547"/>
                </a:cubicBezTo>
                <a:lnTo>
                  <a:pt x="9980" y="10395"/>
                </a:lnTo>
                <a:lnTo>
                  <a:pt x="9857" y="10547"/>
                </a:lnTo>
                <a:cubicBezTo>
                  <a:pt x="9704" y="10734"/>
                  <a:pt x="9539" y="10742"/>
                  <a:pt x="9375" y="10569"/>
                </a:cubicBezTo>
                <a:cubicBezTo>
                  <a:pt x="9211" y="10396"/>
                  <a:pt x="9138" y="10112"/>
                  <a:pt x="9138" y="9624"/>
                </a:cubicBezTo>
                <a:cubicBezTo>
                  <a:pt x="9138" y="9283"/>
                  <a:pt x="9149" y="9210"/>
                  <a:pt x="9232" y="9003"/>
                </a:cubicBezTo>
                <a:cubicBezTo>
                  <a:pt x="9307" y="8817"/>
                  <a:pt x="9359" y="8758"/>
                  <a:pt x="9496" y="8701"/>
                </a:cubicBezTo>
                <a:cubicBezTo>
                  <a:pt x="9589" y="8661"/>
                  <a:pt x="9720" y="8647"/>
                  <a:pt x="9788" y="8670"/>
                </a:cubicBezTo>
                <a:cubicBezTo>
                  <a:pt x="9901" y="8709"/>
                  <a:pt x="9912" y="8701"/>
                  <a:pt x="9912" y="8572"/>
                </a:cubicBezTo>
                <a:cubicBezTo>
                  <a:pt x="9912" y="8412"/>
                  <a:pt x="9862" y="8168"/>
                  <a:pt x="9814" y="8095"/>
                </a:cubicBezTo>
                <a:cubicBezTo>
                  <a:pt x="9760" y="8011"/>
                  <a:pt x="9486" y="8040"/>
                  <a:pt x="9382" y="8141"/>
                </a:cubicBezTo>
                <a:cubicBezTo>
                  <a:pt x="9290" y="8230"/>
                  <a:pt x="9279" y="8230"/>
                  <a:pt x="9252" y="8110"/>
                </a:cubicBezTo>
                <a:cubicBezTo>
                  <a:pt x="9235" y="8040"/>
                  <a:pt x="9219" y="7867"/>
                  <a:pt x="9216" y="7732"/>
                </a:cubicBezTo>
                <a:cubicBezTo>
                  <a:pt x="9210" y="7489"/>
                  <a:pt x="9213" y="7484"/>
                  <a:pt x="9369" y="7369"/>
                </a:cubicBezTo>
                <a:cubicBezTo>
                  <a:pt x="9494" y="7276"/>
                  <a:pt x="9618" y="7241"/>
                  <a:pt x="9733" y="7255"/>
                </a:cubicBezTo>
                <a:close/>
                <a:moveTo>
                  <a:pt x="12862" y="7255"/>
                </a:moveTo>
                <a:cubicBezTo>
                  <a:pt x="12909" y="7264"/>
                  <a:pt x="12948" y="7281"/>
                  <a:pt x="12976" y="7308"/>
                </a:cubicBezTo>
                <a:cubicBezTo>
                  <a:pt x="13114" y="7441"/>
                  <a:pt x="13255" y="7857"/>
                  <a:pt x="13276" y="8186"/>
                </a:cubicBezTo>
                <a:cubicBezTo>
                  <a:pt x="13285" y="8344"/>
                  <a:pt x="13290" y="8955"/>
                  <a:pt x="13285" y="9540"/>
                </a:cubicBezTo>
                <a:lnTo>
                  <a:pt x="13276" y="10600"/>
                </a:lnTo>
                <a:lnTo>
                  <a:pt x="13106" y="10600"/>
                </a:lnTo>
                <a:lnTo>
                  <a:pt x="12934" y="10600"/>
                </a:lnTo>
                <a:lnTo>
                  <a:pt x="12918" y="9450"/>
                </a:lnTo>
                <a:cubicBezTo>
                  <a:pt x="12904" y="8338"/>
                  <a:pt x="12902" y="8293"/>
                  <a:pt x="12836" y="8171"/>
                </a:cubicBezTo>
                <a:cubicBezTo>
                  <a:pt x="12757" y="8022"/>
                  <a:pt x="12544" y="8004"/>
                  <a:pt x="12433" y="8133"/>
                </a:cubicBezTo>
                <a:cubicBezTo>
                  <a:pt x="12362" y="8217"/>
                  <a:pt x="12360" y="8219"/>
                  <a:pt x="12345" y="9412"/>
                </a:cubicBezTo>
                <a:lnTo>
                  <a:pt x="12332" y="10600"/>
                </a:lnTo>
                <a:lnTo>
                  <a:pt x="12183" y="10622"/>
                </a:lnTo>
                <a:cubicBezTo>
                  <a:pt x="12078" y="10636"/>
                  <a:pt x="12027" y="10615"/>
                  <a:pt x="12017" y="10554"/>
                </a:cubicBezTo>
                <a:cubicBezTo>
                  <a:pt x="12009" y="10506"/>
                  <a:pt x="12006" y="9763"/>
                  <a:pt x="12010" y="8905"/>
                </a:cubicBezTo>
                <a:lnTo>
                  <a:pt x="12017" y="7346"/>
                </a:lnTo>
                <a:lnTo>
                  <a:pt x="12144" y="7324"/>
                </a:lnTo>
                <a:cubicBezTo>
                  <a:pt x="12234" y="7309"/>
                  <a:pt x="12283" y="7333"/>
                  <a:pt x="12306" y="7407"/>
                </a:cubicBezTo>
                <a:cubicBezTo>
                  <a:pt x="12336" y="7501"/>
                  <a:pt x="12349" y="7502"/>
                  <a:pt x="12436" y="7399"/>
                </a:cubicBezTo>
                <a:cubicBezTo>
                  <a:pt x="12530" y="7290"/>
                  <a:pt x="12724" y="7230"/>
                  <a:pt x="12862" y="7255"/>
                </a:cubicBezTo>
                <a:close/>
                <a:moveTo>
                  <a:pt x="17176" y="7255"/>
                </a:moveTo>
                <a:cubicBezTo>
                  <a:pt x="17263" y="7258"/>
                  <a:pt x="17338" y="7302"/>
                  <a:pt x="17371" y="7384"/>
                </a:cubicBezTo>
                <a:cubicBezTo>
                  <a:pt x="17422" y="7511"/>
                  <a:pt x="17337" y="8156"/>
                  <a:pt x="17274" y="8118"/>
                </a:cubicBezTo>
                <a:cubicBezTo>
                  <a:pt x="17126" y="8029"/>
                  <a:pt x="16961" y="8040"/>
                  <a:pt x="16877" y="8141"/>
                </a:cubicBezTo>
                <a:lnTo>
                  <a:pt x="16782" y="8247"/>
                </a:lnTo>
                <a:lnTo>
                  <a:pt x="16789" y="9427"/>
                </a:lnTo>
                <a:lnTo>
                  <a:pt x="16792" y="10600"/>
                </a:lnTo>
                <a:lnTo>
                  <a:pt x="16629" y="10622"/>
                </a:lnTo>
                <a:cubicBezTo>
                  <a:pt x="16516" y="10636"/>
                  <a:pt x="16467" y="10616"/>
                  <a:pt x="16457" y="10554"/>
                </a:cubicBezTo>
                <a:cubicBezTo>
                  <a:pt x="16449" y="10506"/>
                  <a:pt x="16443" y="9763"/>
                  <a:pt x="16447" y="8905"/>
                </a:cubicBezTo>
                <a:lnTo>
                  <a:pt x="16457" y="7346"/>
                </a:lnTo>
                <a:lnTo>
                  <a:pt x="16584" y="7324"/>
                </a:lnTo>
                <a:cubicBezTo>
                  <a:pt x="16675" y="7308"/>
                  <a:pt x="16723" y="7332"/>
                  <a:pt x="16747" y="7407"/>
                </a:cubicBezTo>
                <a:cubicBezTo>
                  <a:pt x="16776" y="7501"/>
                  <a:pt x="16792" y="7496"/>
                  <a:pt x="16916" y="7369"/>
                </a:cubicBezTo>
                <a:cubicBezTo>
                  <a:pt x="16992" y="7290"/>
                  <a:pt x="17089" y="7253"/>
                  <a:pt x="17176" y="7255"/>
                </a:cubicBezTo>
                <a:close/>
                <a:moveTo>
                  <a:pt x="19661" y="7271"/>
                </a:moveTo>
                <a:cubicBezTo>
                  <a:pt x="19784" y="7275"/>
                  <a:pt x="19903" y="7329"/>
                  <a:pt x="19957" y="7422"/>
                </a:cubicBezTo>
                <a:cubicBezTo>
                  <a:pt x="20168" y="7785"/>
                  <a:pt x="20202" y="8122"/>
                  <a:pt x="20188" y="9639"/>
                </a:cubicBezTo>
                <a:lnTo>
                  <a:pt x="20182" y="10600"/>
                </a:lnTo>
                <a:lnTo>
                  <a:pt x="20009" y="10600"/>
                </a:lnTo>
                <a:lnTo>
                  <a:pt x="19837" y="10600"/>
                </a:lnTo>
                <a:lnTo>
                  <a:pt x="19824" y="9450"/>
                </a:lnTo>
                <a:cubicBezTo>
                  <a:pt x="19810" y="8338"/>
                  <a:pt x="19805" y="8293"/>
                  <a:pt x="19739" y="8171"/>
                </a:cubicBezTo>
                <a:cubicBezTo>
                  <a:pt x="19663" y="8027"/>
                  <a:pt x="19480" y="8004"/>
                  <a:pt x="19339" y="8118"/>
                </a:cubicBezTo>
                <a:lnTo>
                  <a:pt x="19251" y="8186"/>
                </a:lnTo>
                <a:lnTo>
                  <a:pt x="19242" y="9397"/>
                </a:lnTo>
                <a:lnTo>
                  <a:pt x="19235" y="10600"/>
                </a:lnTo>
                <a:lnTo>
                  <a:pt x="19085" y="10622"/>
                </a:lnTo>
                <a:cubicBezTo>
                  <a:pt x="18980" y="10636"/>
                  <a:pt x="18930" y="10615"/>
                  <a:pt x="18920" y="10554"/>
                </a:cubicBezTo>
                <a:cubicBezTo>
                  <a:pt x="18912" y="10506"/>
                  <a:pt x="18909" y="9763"/>
                  <a:pt x="18913" y="8905"/>
                </a:cubicBezTo>
                <a:lnTo>
                  <a:pt x="18920" y="7346"/>
                </a:lnTo>
                <a:lnTo>
                  <a:pt x="19050" y="7324"/>
                </a:lnTo>
                <a:cubicBezTo>
                  <a:pt x="19141" y="7309"/>
                  <a:pt x="19186" y="7333"/>
                  <a:pt x="19209" y="7407"/>
                </a:cubicBezTo>
                <a:cubicBezTo>
                  <a:pt x="19239" y="7501"/>
                  <a:pt x="19251" y="7496"/>
                  <a:pt x="19339" y="7392"/>
                </a:cubicBezTo>
                <a:cubicBezTo>
                  <a:pt x="19413" y="7304"/>
                  <a:pt x="19539" y="7266"/>
                  <a:pt x="19661" y="7271"/>
                </a:cubicBezTo>
                <a:close/>
                <a:moveTo>
                  <a:pt x="14258" y="8042"/>
                </a:moveTo>
                <a:cubicBezTo>
                  <a:pt x="14050" y="8042"/>
                  <a:pt x="13963" y="8148"/>
                  <a:pt x="13903" y="8481"/>
                </a:cubicBezTo>
                <a:cubicBezTo>
                  <a:pt x="13813" y="8983"/>
                  <a:pt x="13884" y="9648"/>
                  <a:pt x="14047" y="9813"/>
                </a:cubicBezTo>
                <a:cubicBezTo>
                  <a:pt x="14156" y="9923"/>
                  <a:pt x="14155" y="9918"/>
                  <a:pt x="14310" y="9828"/>
                </a:cubicBezTo>
                <a:lnTo>
                  <a:pt x="14437" y="9760"/>
                </a:lnTo>
                <a:lnTo>
                  <a:pt x="14437" y="8897"/>
                </a:lnTo>
                <a:lnTo>
                  <a:pt x="14437" y="8042"/>
                </a:lnTo>
                <a:lnTo>
                  <a:pt x="14258" y="8042"/>
                </a:lnTo>
                <a:close/>
                <a:moveTo>
                  <a:pt x="15696" y="8042"/>
                </a:moveTo>
                <a:cubicBezTo>
                  <a:pt x="15624" y="8029"/>
                  <a:pt x="15555" y="8098"/>
                  <a:pt x="15494" y="8239"/>
                </a:cubicBezTo>
                <a:cubicBezTo>
                  <a:pt x="15448" y="8346"/>
                  <a:pt x="15413" y="8464"/>
                  <a:pt x="15413" y="8504"/>
                </a:cubicBezTo>
                <a:cubicBezTo>
                  <a:pt x="15413" y="8549"/>
                  <a:pt x="15499" y="8572"/>
                  <a:pt x="15654" y="8572"/>
                </a:cubicBezTo>
                <a:cubicBezTo>
                  <a:pt x="15787" y="8572"/>
                  <a:pt x="15898" y="8554"/>
                  <a:pt x="15898" y="8534"/>
                </a:cubicBezTo>
                <a:cubicBezTo>
                  <a:pt x="15898" y="8430"/>
                  <a:pt x="15808" y="8124"/>
                  <a:pt x="15767" y="8088"/>
                </a:cubicBezTo>
                <a:cubicBezTo>
                  <a:pt x="15743" y="8066"/>
                  <a:pt x="15720" y="8047"/>
                  <a:pt x="15696" y="8042"/>
                </a:cubicBezTo>
                <a:close/>
                <a:moveTo>
                  <a:pt x="18106" y="8042"/>
                </a:moveTo>
                <a:cubicBezTo>
                  <a:pt x="18016" y="8042"/>
                  <a:pt x="17980" y="8082"/>
                  <a:pt x="17921" y="8247"/>
                </a:cubicBezTo>
                <a:cubicBezTo>
                  <a:pt x="17880" y="8359"/>
                  <a:pt x="17846" y="8497"/>
                  <a:pt x="17846" y="8549"/>
                </a:cubicBezTo>
                <a:cubicBezTo>
                  <a:pt x="17846" y="8624"/>
                  <a:pt x="17900" y="8640"/>
                  <a:pt x="18106" y="8640"/>
                </a:cubicBezTo>
                <a:cubicBezTo>
                  <a:pt x="18332" y="8640"/>
                  <a:pt x="18365" y="8625"/>
                  <a:pt x="18350" y="8534"/>
                </a:cubicBezTo>
                <a:cubicBezTo>
                  <a:pt x="18341" y="8476"/>
                  <a:pt x="18334" y="8401"/>
                  <a:pt x="18334" y="8368"/>
                </a:cubicBezTo>
                <a:cubicBezTo>
                  <a:pt x="18334" y="8213"/>
                  <a:pt x="18213" y="8042"/>
                  <a:pt x="18106" y="8042"/>
                </a:cubicBezTo>
                <a:close/>
                <a:moveTo>
                  <a:pt x="9775" y="9306"/>
                </a:moveTo>
                <a:cubicBezTo>
                  <a:pt x="9586" y="9307"/>
                  <a:pt x="9496" y="9423"/>
                  <a:pt x="9496" y="9669"/>
                </a:cubicBezTo>
                <a:cubicBezTo>
                  <a:pt x="9496" y="9811"/>
                  <a:pt x="9515" y="9888"/>
                  <a:pt x="9567" y="9949"/>
                </a:cubicBezTo>
                <a:cubicBezTo>
                  <a:pt x="9655" y="10052"/>
                  <a:pt x="9652" y="10056"/>
                  <a:pt x="9766" y="9964"/>
                </a:cubicBezTo>
                <a:cubicBezTo>
                  <a:pt x="9857" y="9890"/>
                  <a:pt x="9912" y="9692"/>
                  <a:pt x="9912" y="9434"/>
                </a:cubicBezTo>
                <a:cubicBezTo>
                  <a:pt x="9912" y="9325"/>
                  <a:pt x="9891" y="9305"/>
                  <a:pt x="9775" y="9306"/>
                </a:cubicBezTo>
                <a:close/>
                <a:moveTo>
                  <a:pt x="11164" y="9313"/>
                </a:moveTo>
                <a:cubicBezTo>
                  <a:pt x="10964" y="9324"/>
                  <a:pt x="10902" y="9387"/>
                  <a:pt x="10891" y="9593"/>
                </a:cubicBezTo>
                <a:cubicBezTo>
                  <a:pt x="10886" y="9695"/>
                  <a:pt x="10895" y="9821"/>
                  <a:pt x="10914" y="9873"/>
                </a:cubicBezTo>
                <a:cubicBezTo>
                  <a:pt x="10933" y="9926"/>
                  <a:pt x="10999" y="9972"/>
                  <a:pt x="11060" y="9972"/>
                </a:cubicBezTo>
                <a:cubicBezTo>
                  <a:pt x="11197" y="9972"/>
                  <a:pt x="11285" y="9784"/>
                  <a:pt x="11285" y="9502"/>
                </a:cubicBezTo>
                <a:cubicBezTo>
                  <a:pt x="11285" y="9311"/>
                  <a:pt x="11281" y="9307"/>
                  <a:pt x="11164" y="9313"/>
                </a:cubicBezTo>
                <a:close/>
                <a:moveTo>
                  <a:pt x="1418" y="9495"/>
                </a:moveTo>
                <a:cubicBezTo>
                  <a:pt x="1409" y="9515"/>
                  <a:pt x="1405" y="9619"/>
                  <a:pt x="1396" y="9843"/>
                </a:cubicBezTo>
                <a:cubicBezTo>
                  <a:pt x="1386" y="10076"/>
                  <a:pt x="1345" y="10523"/>
                  <a:pt x="1305" y="10834"/>
                </a:cubicBezTo>
                <a:cubicBezTo>
                  <a:pt x="1111" y="12315"/>
                  <a:pt x="1056" y="12917"/>
                  <a:pt x="1054" y="13596"/>
                </a:cubicBezTo>
                <a:cubicBezTo>
                  <a:pt x="1053" y="14114"/>
                  <a:pt x="1067" y="14352"/>
                  <a:pt x="1116" y="14685"/>
                </a:cubicBezTo>
                <a:cubicBezTo>
                  <a:pt x="1226" y="15434"/>
                  <a:pt x="1333" y="15720"/>
                  <a:pt x="1832" y="16569"/>
                </a:cubicBezTo>
                <a:cubicBezTo>
                  <a:pt x="2030" y="16908"/>
                  <a:pt x="2078" y="16960"/>
                  <a:pt x="2085" y="16864"/>
                </a:cubicBezTo>
                <a:cubicBezTo>
                  <a:pt x="2098" y="16697"/>
                  <a:pt x="1921" y="15995"/>
                  <a:pt x="1747" y="15525"/>
                </a:cubicBezTo>
                <a:cubicBezTo>
                  <a:pt x="1572" y="15051"/>
                  <a:pt x="1505" y="14759"/>
                  <a:pt x="1448" y="14246"/>
                </a:cubicBezTo>
                <a:cubicBezTo>
                  <a:pt x="1393" y="13762"/>
                  <a:pt x="1391" y="12841"/>
                  <a:pt x="1445" y="12249"/>
                </a:cubicBezTo>
                <a:cubicBezTo>
                  <a:pt x="1555" y="11030"/>
                  <a:pt x="1558" y="10062"/>
                  <a:pt x="1451" y="9586"/>
                </a:cubicBezTo>
                <a:cubicBezTo>
                  <a:pt x="1442" y="9547"/>
                  <a:pt x="1434" y="9517"/>
                  <a:pt x="1428" y="9502"/>
                </a:cubicBezTo>
                <a:cubicBezTo>
                  <a:pt x="1424" y="9492"/>
                  <a:pt x="1421" y="9488"/>
                  <a:pt x="1418" y="9495"/>
                </a:cubicBezTo>
                <a:close/>
                <a:moveTo>
                  <a:pt x="7232" y="12249"/>
                </a:moveTo>
                <a:cubicBezTo>
                  <a:pt x="7254" y="12249"/>
                  <a:pt x="7278" y="12275"/>
                  <a:pt x="7300" y="12324"/>
                </a:cubicBezTo>
                <a:cubicBezTo>
                  <a:pt x="7336" y="12409"/>
                  <a:pt x="7340" y="12463"/>
                  <a:pt x="7316" y="12551"/>
                </a:cubicBezTo>
                <a:cubicBezTo>
                  <a:pt x="7274" y="12706"/>
                  <a:pt x="7208" y="12721"/>
                  <a:pt x="7163" y="12597"/>
                </a:cubicBezTo>
                <a:cubicBezTo>
                  <a:pt x="7105" y="12435"/>
                  <a:pt x="7163" y="12248"/>
                  <a:pt x="7232" y="12249"/>
                </a:cubicBezTo>
                <a:close/>
                <a:moveTo>
                  <a:pt x="14092" y="12264"/>
                </a:moveTo>
                <a:cubicBezTo>
                  <a:pt x="14173" y="12264"/>
                  <a:pt x="14206" y="12443"/>
                  <a:pt x="14151" y="12597"/>
                </a:cubicBezTo>
                <a:cubicBezTo>
                  <a:pt x="14132" y="12650"/>
                  <a:pt x="14104" y="12695"/>
                  <a:pt x="14092" y="12695"/>
                </a:cubicBezTo>
                <a:cubicBezTo>
                  <a:pt x="14051" y="12695"/>
                  <a:pt x="14004" y="12505"/>
                  <a:pt x="14014" y="12385"/>
                </a:cubicBezTo>
                <a:cubicBezTo>
                  <a:pt x="14020" y="12308"/>
                  <a:pt x="14047" y="12264"/>
                  <a:pt x="14092" y="12264"/>
                </a:cubicBezTo>
                <a:close/>
                <a:moveTo>
                  <a:pt x="13477" y="12589"/>
                </a:moveTo>
                <a:cubicBezTo>
                  <a:pt x="13507" y="12590"/>
                  <a:pt x="13536" y="12653"/>
                  <a:pt x="13542" y="12778"/>
                </a:cubicBezTo>
                <a:cubicBezTo>
                  <a:pt x="13550" y="12932"/>
                  <a:pt x="13569" y="12958"/>
                  <a:pt x="13659" y="12975"/>
                </a:cubicBezTo>
                <a:cubicBezTo>
                  <a:pt x="13743" y="12991"/>
                  <a:pt x="13764" y="13021"/>
                  <a:pt x="13764" y="13126"/>
                </a:cubicBezTo>
                <a:cubicBezTo>
                  <a:pt x="13764" y="13232"/>
                  <a:pt x="13742" y="13269"/>
                  <a:pt x="13656" y="13285"/>
                </a:cubicBezTo>
                <a:lnTo>
                  <a:pt x="13549" y="13300"/>
                </a:lnTo>
                <a:lnTo>
                  <a:pt x="13549" y="13853"/>
                </a:lnTo>
                <a:cubicBezTo>
                  <a:pt x="13549" y="14533"/>
                  <a:pt x="13583" y="14659"/>
                  <a:pt x="13734" y="14602"/>
                </a:cubicBezTo>
                <a:cubicBezTo>
                  <a:pt x="13859" y="14555"/>
                  <a:pt x="13912" y="14714"/>
                  <a:pt x="13822" y="14867"/>
                </a:cubicBezTo>
                <a:cubicBezTo>
                  <a:pt x="13729" y="15024"/>
                  <a:pt x="13583" y="14976"/>
                  <a:pt x="13490" y="14761"/>
                </a:cubicBezTo>
                <a:cubicBezTo>
                  <a:pt x="13410" y="14573"/>
                  <a:pt x="13406" y="14542"/>
                  <a:pt x="13406" y="13936"/>
                </a:cubicBezTo>
                <a:cubicBezTo>
                  <a:pt x="13406" y="13363"/>
                  <a:pt x="13399" y="13309"/>
                  <a:pt x="13347" y="13278"/>
                </a:cubicBezTo>
                <a:cubicBezTo>
                  <a:pt x="13274" y="13233"/>
                  <a:pt x="13274" y="13027"/>
                  <a:pt x="13347" y="12983"/>
                </a:cubicBezTo>
                <a:cubicBezTo>
                  <a:pt x="13381" y="12962"/>
                  <a:pt x="13407" y="12878"/>
                  <a:pt x="13412" y="12771"/>
                </a:cubicBezTo>
                <a:cubicBezTo>
                  <a:pt x="13418" y="12646"/>
                  <a:pt x="13447" y="12589"/>
                  <a:pt x="13477" y="12589"/>
                </a:cubicBezTo>
                <a:close/>
                <a:moveTo>
                  <a:pt x="15946" y="12801"/>
                </a:moveTo>
                <a:cubicBezTo>
                  <a:pt x="15962" y="12808"/>
                  <a:pt x="15973" y="12838"/>
                  <a:pt x="15985" y="12892"/>
                </a:cubicBezTo>
                <a:cubicBezTo>
                  <a:pt x="16026" y="13069"/>
                  <a:pt x="16020" y="13089"/>
                  <a:pt x="15943" y="13157"/>
                </a:cubicBezTo>
                <a:cubicBezTo>
                  <a:pt x="15881" y="13211"/>
                  <a:pt x="15878" y="13248"/>
                  <a:pt x="15891" y="13520"/>
                </a:cubicBezTo>
                <a:cubicBezTo>
                  <a:pt x="15905" y="13799"/>
                  <a:pt x="15897" y="13840"/>
                  <a:pt x="15800" y="14065"/>
                </a:cubicBezTo>
                <a:cubicBezTo>
                  <a:pt x="15702" y="14292"/>
                  <a:pt x="15686" y="14306"/>
                  <a:pt x="15553" y="14276"/>
                </a:cubicBezTo>
                <a:cubicBezTo>
                  <a:pt x="15452" y="14254"/>
                  <a:pt x="15413" y="14272"/>
                  <a:pt x="15413" y="14329"/>
                </a:cubicBezTo>
                <a:cubicBezTo>
                  <a:pt x="15413" y="14382"/>
                  <a:pt x="15482" y="14421"/>
                  <a:pt x="15615" y="14443"/>
                </a:cubicBezTo>
                <a:cubicBezTo>
                  <a:pt x="15839" y="14480"/>
                  <a:pt x="15950" y="14617"/>
                  <a:pt x="15995" y="14912"/>
                </a:cubicBezTo>
                <a:cubicBezTo>
                  <a:pt x="16031" y="15143"/>
                  <a:pt x="15987" y="15360"/>
                  <a:pt x="15855" y="15593"/>
                </a:cubicBezTo>
                <a:cubicBezTo>
                  <a:pt x="15780" y="15726"/>
                  <a:pt x="15707" y="15783"/>
                  <a:pt x="15595" y="15805"/>
                </a:cubicBezTo>
                <a:cubicBezTo>
                  <a:pt x="15449" y="15833"/>
                  <a:pt x="15437" y="15822"/>
                  <a:pt x="15341" y="15600"/>
                </a:cubicBezTo>
                <a:cubicBezTo>
                  <a:pt x="15231" y="15345"/>
                  <a:pt x="15217" y="15161"/>
                  <a:pt x="15283" y="14867"/>
                </a:cubicBezTo>
                <a:cubicBezTo>
                  <a:pt x="15316" y="14718"/>
                  <a:pt x="15316" y="14658"/>
                  <a:pt x="15289" y="14556"/>
                </a:cubicBezTo>
                <a:cubicBezTo>
                  <a:pt x="15263" y="14457"/>
                  <a:pt x="15263" y="14378"/>
                  <a:pt x="15289" y="14216"/>
                </a:cubicBezTo>
                <a:cubicBezTo>
                  <a:pt x="15312" y="14076"/>
                  <a:pt x="15314" y="13970"/>
                  <a:pt x="15296" y="13891"/>
                </a:cubicBezTo>
                <a:cubicBezTo>
                  <a:pt x="15239" y="13645"/>
                  <a:pt x="15262" y="13332"/>
                  <a:pt x="15354" y="13126"/>
                </a:cubicBezTo>
                <a:cubicBezTo>
                  <a:pt x="15431" y="12956"/>
                  <a:pt x="15466" y="12928"/>
                  <a:pt x="15621" y="12922"/>
                </a:cubicBezTo>
                <a:cubicBezTo>
                  <a:pt x="15718" y="12919"/>
                  <a:pt x="15832" y="12880"/>
                  <a:pt x="15875" y="12839"/>
                </a:cubicBezTo>
                <a:cubicBezTo>
                  <a:pt x="15908" y="12807"/>
                  <a:pt x="15931" y="12794"/>
                  <a:pt x="15946" y="12801"/>
                </a:cubicBezTo>
                <a:close/>
                <a:moveTo>
                  <a:pt x="10680" y="12899"/>
                </a:moveTo>
                <a:cubicBezTo>
                  <a:pt x="10708" y="12900"/>
                  <a:pt x="10731" y="12923"/>
                  <a:pt x="10771" y="12975"/>
                </a:cubicBezTo>
                <a:cubicBezTo>
                  <a:pt x="10848" y="13078"/>
                  <a:pt x="10864" y="13083"/>
                  <a:pt x="10959" y="12990"/>
                </a:cubicBezTo>
                <a:cubicBezTo>
                  <a:pt x="11102" y="12853"/>
                  <a:pt x="11234" y="12916"/>
                  <a:pt x="11327" y="13172"/>
                </a:cubicBezTo>
                <a:cubicBezTo>
                  <a:pt x="11399" y="13370"/>
                  <a:pt x="11403" y="13400"/>
                  <a:pt x="11395" y="14148"/>
                </a:cubicBezTo>
                <a:cubicBezTo>
                  <a:pt x="11388" y="14871"/>
                  <a:pt x="11384" y="14927"/>
                  <a:pt x="11330" y="14927"/>
                </a:cubicBezTo>
                <a:cubicBezTo>
                  <a:pt x="11277" y="14927"/>
                  <a:pt x="11272" y="14869"/>
                  <a:pt x="11259" y="14171"/>
                </a:cubicBezTo>
                <a:cubicBezTo>
                  <a:pt x="11246" y="13524"/>
                  <a:pt x="11235" y="13404"/>
                  <a:pt x="11187" y="13323"/>
                </a:cubicBezTo>
                <a:cubicBezTo>
                  <a:pt x="11127" y="13221"/>
                  <a:pt x="11071" y="13210"/>
                  <a:pt x="10989" y="13285"/>
                </a:cubicBezTo>
                <a:cubicBezTo>
                  <a:pt x="10942" y="13328"/>
                  <a:pt x="10937" y="13421"/>
                  <a:pt x="10933" y="14125"/>
                </a:cubicBezTo>
                <a:lnTo>
                  <a:pt x="10927" y="14927"/>
                </a:lnTo>
                <a:lnTo>
                  <a:pt x="10855" y="14927"/>
                </a:lnTo>
                <a:cubicBezTo>
                  <a:pt x="10784" y="14927"/>
                  <a:pt x="10785" y="14923"/>
                  <a:pt x="10771" y="14140"/>
                </a:cubicBezTo>
                <a:cubicBezTo>
                  <a:pt x="10755" y="13292"/>
                  <a:pt x="10735" y="13188"/>
                  <a:pt x="10598" y="13263"/>
                </a:cubicBezTo>
                <a:cubicBezTo>
                  <a:pt x="10468" y="13334"/>
                  <a:pt x="10457" y="13401"/>
                  <a:pt x="10449" y="14178"/>
                </a:cubicBezTo>
                <a:cubicBezTo>
                  <a:pt x="10442" y="14784"/>
                  <a:pt x="10433" y="14926"/>
                  <a:pt x="10397" y="14942"/>
                </a:cubicBezTo>
                <a:cubicBezTo>
                  <a:pt x="10372" y="14953"/>
                  <a:pt x="10343" y="14938"/>
                  <a:pt x="10332" y="14912"/>
                </a:cubicBezTo>
                <a:cubicBezTo>
                  <a:pt x="10321" y="14886"/>
                  <a:pt x="10312" y="14455"/>
                  <a:pt x="10312" y="13951"/>
                </a:cubicBezTo>
                <a:cubicBezTo>
                  <a:pt x="10312" y="13062"/>
                  <a:pt x="10334" y="12851"/>
                  <a:pt x="10403" y="13013"/>
                </a:cubicBezTo>
                <a:cubicBezTo>
                  <a:pt x="10421" y="13055"/>
                  <a:pt x="10477" y="13036"/>
                  <a:pt x="10559" y="12968"/>
                </a:cubicBezTo>
                <a:cubicBezTo>
                  <a:pt x="10619" y="12918"/>
                  <a:pt x="10651" y="12899"/>
                  <a:pt x="10680" y="12899"/>
                </a:cubicBezTo>
                <a:close/>
                <a:moveTo>
                  <a:pt x="7814" y="12907"/>
                </a:moveTo>
                <a:cubicBezTo>
                  <a:pt x="7904" y="12914"/>
                  <a:pt x="7976" y="12987"/>
                  <a:pt x="7976" y="13126"/>
                </a:cubicBezTo>
                <a:cubicBezTo>
                  <a:pt x="7976" y="13241"/>
                  <a:pt x="7961" y="13256"/>
                  <a:pt x="7846" y="13240"/>
                </a:cubicBezTo>
                <a:cubicBezTo>
                  <a:pt x="7705" y="13220"/>
                  <a:pt x="7634" y="13328"/>
                  <a:pt x="7664" y="13512"/>
                </a:cubicBezTo>
                <a:cubicBezTo>
                  <a:pt x="7674" y="13569"/>
                  <a:pt x="7751" y="13681"/>
                  <a:pt x="7837" y="13762"/>
                </a:cubicBezTo>
                <a:cubicBezTo>
                  <a:pt x="8002" y="13918"/>
                  <a:pt x="8048" y="14038"/>
                  <a:pt x="8048" y="14322"/>
                </a:cubicBezTo>
                <a:cubicBezTo>
                  <a:pt x="8048" y="14567"/>
                  <a:pt x="8006" y="14742"/>
                  <a:pt x="7908" y="14859"/>
                </a:cubicBezTo>
                <a:cubicBezTo>
                  <a:pt x="7796" y="14993"/>
                  <a:pt x="7537" y="14993"/>
                  <a:pt x="7515" y="14859"/>
                </a:cubicBezTo>
                <a:cubicBezTo>
                  <a:pt x="7480" y="14652"/>
                  <a:pt x="7525" y="14575"/>
                  <a:pt x="7654" y="14609"/>
                </a:cubicBezTo>
                <a:cubicBezTo>
                  <a:pt x="7749" y="14634"/>
                  <a:pt x="7794" y="14610"/>
                  <a:pt x="7846" y="14511"/>
                </a:cubicBezTo>
                <a:cubicBezTo>
                  <a:pt x="7932" y="14350"/>
                  <a:pt x="7911" y="14266"/>
                  <a:pt x="7733" y="14057"/>
                </a:cubicBezTo>
                <a:cubicBezTo>
                  <a:pt x="7656" y="13967"/>
                  <a:pt x="7575" y="13829"/>
                  <a:pt x="7550" y="13747"/>
                </a:cubicBezTo>
                <a:cubicBezTo>
                  <a:pt x="7489" y="13544"/>
                  <a:pt x="7493" y="13252"/>
                  <a:pt x="7560" y="13096"/>
                </a:cubicBezTo>
                <a:cubicBezTo>
                  <a:pt x="7618" y="12961"/>
                  <a:pt x="7724" y="12900"/>
                  <a:pt x="7814" y="12907"/>
                </a:cubicBezTo>
                <a:close/>
                <a:moveTo>
                  <a:pt x="11926" y="12915"/>
                </a:moveTo>
                <a:cubicBezTo>
                  <a:pt x="11949" y="12907"/>
                  <a:pt x="11973" y="12910"/>
                  <a:pt x="11997" y="12915"/>
                </a:cubicBezTo>
                <a:cubicBezTo>
                  <a:pt x="12070" y="12929"/>
                  <a:pt x="12143" y="12998"/>
                  <a:pt x="12196" y="13111"/>
                </a:cubicBezTo>
                <a:cubicBezTo>
                  <a:pt x="12402" y="13553"/>
                  <a:pt x="12393" y="14352"/>
                  <a:pt x="12176" y="14776"/>
                </a:cubicBezTo>
                <a:cubicBezTo>
                  <a:pt x="12101" y="14922"/>
                  <a:pt x="12054" y="14957"/>
                  <a:pt x="11929" y="14957"/>
                </a:cubicBezTo>
                <a:lnTo>
                  <a:pt x="11776" y="14957"/>
                </a:lnTo>
                <a:lnTo>
                  <a:pt x="11766" y="15373"/>
                </a:lnTo>
                <a:cubicBezTo>
                  <a:pt x="11760" y="15681"/>
                  <a:pt x="11746" y="15790"/>
                  <a:pt x="11714" y="15805"/>
                </a:cubicBezTo>
                <a:cubicBezTo>
                  <a:pt x="11612" y="15850"/>
                  <a:pt x="11600" y="15695"/>
                  <a:pt x="11600" y="14345"/>
                </a:cubicBezTo>
                <a:cubicBezTo>
                  <a:pt x="11600" y="13209"/>
                  <a:pt x="11607" y="13017"/>
                  <a:pt x="11646" y="12983"/>
                </a:cubicBezTo>
                <a:cubicBezTo>
                  <a:pt x="11671" y="12961"/>
                  <a:pt x="11705" y="12976"/>
                  <a:pt x="11721" y="13013"/>
                </a:cubicBezTo>
                <a:cubicBezTo>
                  <a:pt x="11740" y="13059"/>
                  <a:pt x="11776" y="13050"/>
                  <a:pt x="11835" y="12983"/>
                </a:cubicBezTo>
                <a:cubicBezTo>
                  <a:pt x="11862" y="12951"/>
                  <a:pt x="11894" y="12924"/>
                  <a:pt x="11926" y="12915"/>
                </a:cubicBezTo>
                <a:close/>
                <a:moveTo>
                  <a:pt x="14762" y="12922"/>
                </a:moveTo>
                <a:cubicBezTo>
                  <a:pt x="14863" y="12897"/>
                  <a:pt x="14953" y="12982"/>
                  <a:pt x="15022" y="13172"/>
                </a:cubicBezTo>
                <a:cubicBezTo>
                  <a:pt x="15094" y="13370"/>
                  <a:pt x="15099" y="13400"/>
                  <a:pt x="15091" y="14148"/>
                </a:cubicBezTo>
                <a:cubicBezTo>
                  <a:pt x="15083" y="14871"/>
                  <a:pt x="15079" y="14927"/>
                  <a:pt x="15026" y="14927"/>
                </a:cubicBezTo>
                <a:cubicBezTo>
                  <a:pt x="14973" y="14927"/>
                  <a:pt x="14965" y="14869"/>
                  <a:pt x="14951" y="14171"/>
                </a:cubicBezTo>
                <a:cubicBezTo>
                  <a:pt x="14938" y="13531"/>
                  <a:pt x="14929" y="13401"/>
                  <a:pt x="14883" y="13323"/>
                </a:cubicBezTo>
                <a:cubicBezTo>
                  <a:pt x="14817" y="13212"/>
                  <a:pt x="14787" y="13207"/>
                  <a:pt x="14671" y="13300"/>
                </a:cubicBezTo>
                <a:lnTo>
                  <a:pt x="14583" y="13376"/>
                </a:lnTo>
                <a:lnTo>
                  <a:pt x="14574" y="14148"/>
                </a:lnTo>
                <a:cubicBezTo>
                  <a:pt x="14566" y="14870"/>
                  <a:pt x="14563" y="14924"/>
                  <a:pt x="14508" y="14942"/>
                </a:cubicBezTo>
                <a:cubicBezTo>
                  <a:pt x="14476" y="14953"/>
                  <a:pt x="14442" y="14938"/>
                  <a:pt x="14430" y="14912"/>
                </a:cubicBezTo>
                <a:cubicBezTo>
                  <a:pt x="14419" y="14886"/>
                  <a:pt x="14408" y="14450"/>
                  <a:pt x="14408" y="13944"/>
                </a:cubicBezTo>
                <a:cubicBezTo>
                  <a:pt x="14408" y="13168"/>
                  <a:pt x="14415" y="13016"/>
                  <a:pt x="14453" y="12983"/>
                </a:cubicBezTo>
                <a:cubicBezTo>
                  <a:pt x="14478" y="12961"/>
                  <a:pt x="14512" y="12975"/>
                  <a:pt x="14528" y="13013"/>
                </a:cubicBezTo>
                <a:cubicBezTo>
                  <a:pt x="14549" y="13061"/>
                  <a:pt x="14588" y="13051"/>
                  <a:pt x="14658" y="12983"/>
                </a:cubicBezTo>
                <a:cubicBezTo>
                  <a:pt x="14693" y="12949"/>
                  <a:pt x="14729" y="12931"/>
                  <a:pt x="14762" y="12922"/>
                </a:cubicBezTo>
                <a:close/>
                <a:moveTo>
                  <a:pt x="9089" y="12930"/>
                </a:moveTo>
                <a:cubicBezTo>
                  <a:pt x="9211" y="12945"/>
                  <a:pt x="9304" y="13056"/>
                  <a:pt x="9271" y="13255"/>
                </a:cubicBezTo>
                <a:cubicBezTo>
                  <a:pt x="9258" y="13333"/>
                  <a:pt x="9235" y="13340"/>
                  <a:pt x="9151" y="13285"/>
                </a:cubicBezTo>
                <a:cubicBezTo>
                  <a:pt x="8925" y="13140"/>
                  <a:pt x="8793" y="13375"/>
                  <a:pt x="8793" y="13928"/>
                </a:cubicBezTo>
                <a:cubicBezTo>
                  <a:pt x="8793" y="14235"/>
                  <a:pt x="8807" y="14325"/>
                  <a:pt x="8868" y="14466"/>
                </a:cubicBezTo>
                <a:cubicBezTo>
                  <a:pt x="8929" y="14606"/>
                  <a:pt x="8960" y="14632"/>
                  <a:pt x="9060" y="14609"/>
                </a:cubicBezTo>
                <a:cubicBezTo>
                  <a:pt x="9126" y="14594"/>
                  <a:pt x="9199" y="14572"/>
                  <a:pt x="9222" y="14556"/>
                </a:cubicBezTo>
                <a:cubicBezTo>
                  <a:pt x="9249" y="14538"/>
                  <a:pt x="9268" y="14583"/>
                  <a:pt x="9274" y="14677"/>
                </a:cubicBezTo>
                <a:cubicBezTo>
                  <a:pt x="9282" y="14789"/>
                  <a:pt x="9266" y="14840"/>
                  <a:pt x="9209" y="14889"/>
                </a:cubicBezTo>
                <a:cubicBezTo>
                  <a:pt x="9120" y="14968"/>
                  <a:pt x="8948" y="14967"/>
                  <a:pt x="8865" y="14889"/>
                </a:cubicBezTo>
                <a:cubicBezTo>
                  <a:pt x="8629" y="14668"/>
                  <a:pt x="8555" y="13646"/>
                  <a:pt x="8741" y="13187"/>
                </a:cubicBezTo>
                <a:cubicBezTo>
                  <a:pt x="8819" y="12994"/>
                  <a:pt x="8967" y="12914"/>
                  <a:pt x="9089" y="12930"/>
                </a:cubicBezTo>
                <a:close/>
                <a:moveTo>
                  <a:pt x="9753" y="12930"/>
                </a:moveTo>
                <a:cubicBezTo>
                  <a:pt x="9876" y="12930"/>
                  <a:pt x="9922" y="12962"/>
                  <a:pt x="9984" y="13096"/>
                </a:cubicBezTo>
                <a:cubicBezTo>
                  <a:pt x="10111" y="13373"/>
                  <a:pt x="10147" y="13608"/>
                  <a:pt x="10133" y="14049"/>
                </a:cubicBezTo>
                <a:cubicBezTo>
                  <a:pt x="10122" y="14414"/>
                  <a:pt x="10112" y="14465"/>
                  <a:pt x="10003" y="14700"/>
                </a:cubicBezTo>
                <a:cubicBezTo>
                  <a:pt x="9899" y="14926"/>
                  <a:pt x="9867" y="14957"/>
                  <a:pt x="9743" y="14957"/>
                </a:cubicBezTo>
                <a:cubicBezTo>
                  <a:pt x="9627" y="14957"/>
                  <a:pt x="9588" y="14918"/>
                  <a:pt x="9515" y="14761"/>
                </a:cubicBezTo>
                <a:cubicBezTo>
                  <a:pt x="9407" y="14526"/>
                  <a:pt x="9369" y="14310"/>
                  <a:pt x="9369" y="13921"/>
                </a:cubicBezTo>
                <a:cubicBezTo>
                  <a:pt x="9369" y="13581"/>
                  <a:pt x="9414" y="13336"/>
                  <a:pt x="9525" y="13096"/>
                </a:cubicBezTo>
                <a:cubicBezTo>
                  <a:pt x="9587" y="12962"/>
                  <a:pt x="9629" y="12930"/>
                  <a:pt x="9753" y="12930"/>
                </a:cubicBezTo>
                <a:close/>
                <a:moveTo>
                  <a:pt x="7232" y="12998"/>
                </a:moveTo>
                <a:cubicBezTo>
                  <a:pt x="7286" y="12998"/>
                  <a:pt x="7290" y="13040"/>
                  <a:pt x="7290" y="13959"/>
                </a:cubicBezTo>
                <a:cubicBezTo>
                  <a:pt x="7290" y="14824"/>
                  <a:pt x="7286" y="14922"/>
                  <a:pt x="7241" y="14942"/>
                </a:cubicBezTo>
                <a:cubicBezTo>
                  <a:pt x="7167" y="14975"/>
                  <a:pt x="7158" y="14873"/>
                  <a:pt x="7167" y="13891"/>
                </a:cubicBezTo>
                <a:cubicBezTo>
                  <a:pt x="7174" y="13047"/>
                  <a:pt x="7178" y="12998"/>
                  <a:pt x="7232" y="12998"/>
                </a:cubicBezTo>
                <a:close/>
                <a:moveTo>
                  <a:pt x="12505" y="12998"/>
                </a:moveTo>
                <a:lnTo>
                  <a:pt x="12576" y="12998"/>
                </a:lnTo>
                <a:cubicBezTo>
                  <a:pt x="12648" y="12998"/>
                  <a:pt x="12647" y="13000"/>
                  <a:pt x="12661" y="13754"/>
                </a:cubicBezTo>
                <a:cubicBezTo>
                  <a:pt x="12677" y="14625"/>
                  <a:pt x="12697" y="14693"/>
                  <a:pt x="12882" y="14587"/>
                </a:cubicBezTo>
                <a:lnTo>
                  <a:pt x="12989" y="14526"/>
                </a:lnTo>
                <a:lnTo>
                  <a:pt x="13006" y="13762"/>
                </a:lnTo>
                <a:cubicBezTo>
                  <a:pt x="13020" y="13000"/>
                  <a:pt x="13019" y="12998"/>
                  <a:pt x="13090" y="12998"/>
                </a:cubicBezTo>
                <a:lnTo>
                  <a:pt x="13162" y="12998"/>
                </a:lnTo>
                <a:lnTo>
                  <a:pt x="13172" y="13921"/>
                </a:lnTo>
                <a:cubicBezTo>
                  <a:pt x="13180" y="14863"/>
                  <a:pt x="13154" y="15111"/>
                  <a:pt x="13080" y="14882"/>
                </a:cubicBezTo>
                <a:cubicBezTo>
                  <a:pt x="13051" y="14792"/>
                  <a:pt x="13037" y="14793"/>
                  <a:pt x="12963" y="14867"/>
                </a:cubicBezTo>
                <a:cubicBezTo>
                  <a:pt x="12818" y="15011"/>
                  <a:pt x="12702" y="14975"/>
                  <a:pt x="12599" y="14761"/>
                </a:cubicBezTo>
                <a:lnTo>
                  <a:pt x="12505" y="14571"/>
                </a:lnTo>
                <a:lnTo>
                  <a:pt x="12505" y="13785"/>
                </a:lnTo>
                <a:lnTo>
                  <a:pt x="12505" y="12998"/>
                </a:lnTo>
                <a:close/>
                <a:moveTo>
                  <a:pt x="14024" y="12998"/>
                </a:moveTo>
                <a:lnTo>
                  <a:pt x="14092" y="12998"/>
                </a:lnTo>
                <a:lnTo>
                  <a:pt x="14167" y="12998"/>
                </a:lnTo>
                <a:lnTo>
                  <a:pt x="14173" y="13883"/>
                </a:lnTo>
                <a:cubicBezTo>
                  <a:pt x="14179" y="14481"/>
                  <a:pt x="14170" y="14804"/>
                  <a:pt x="14147" y="14867"/>
                </a:cubicBezTo>
                <a:cubicBezTo>
                  <a:pt x="14129" y="14917"/>
                  <a:pt x="14104" y="14957"/>
                  <a:pt x="14092" y="14957"/>
                </a:cubicBezTo>
                <a:cubicBezTo>
                  <a:pt x="14022" y="14957"/>
                  <a:pt x="14006" y="14726"/>
                  <a:pt x="14014" y="13883"/>
                </a:cubicBezTo>
                <a:lnTo>
                  <a:pt x="14024" y="12998"/>
                </a:lnTo>
                <a:close/>
                <a:moveTo>
                  <a:pt x="15588" y="13225"/>
                </a:moveTo>
                <a:cubicBezTo>
                  <a:pt x="15511" y="13225"/>
                  <a:pt x="15413" y="13420"/>
                  <a:pt x="15413" y="13565"/>
                </a:cubicBezTo>
                <a:cubicBezTo>
                  <a:pt x="15413" y="13636"/>
                  <a:pt x="15437" y="13749"/>
                  <a:pt x="15468" y="13822"/>
                </a:cubicBezTo>
                <a:cubicBezTo>
                  <a:pt x="15500" y="13896"/>
                  <a:pt x="15550" y="13959"/>
                  <a:pt x="15582" y="13959"/>
                </a:cubicBezTo>
                <a:cubicBezTo>
                  <a:pt x="15649" y="13959"/>
                  <a:pt x="15754" y="13739"/>
                  <a:pt x="15754" y="13596"/>
                </a:cubicBezTo>
                <a:cubicBezTo>
                  <a:pt x="15754" y="13458"/>
                  <a:pt x="15651" y="13225"/>
                  <a:pt x="15588" y="13225"/>
                </a:cubicBezTo>
                <a:close/>
                <a:moveTo>
                  <a:pt x="9720" y="13255"/>
                </a:moveTo>
                <a:cubicBezTo>
                  <a:pt x="9661" y="13277"/>
                  <a:pt x="9606" y="13366"/>
                  <a:pt x="9564" y="13520"/>
                </a:cubicBezTo>
                <a:cubicBezTo>
                  <a:pt x="9485" y="13813"/>
                  <a:pt x="9506" y="14267"/>
                  <a:pt x="9609" y="14473"/>
                </a:cubicBezTo>
                <a:cubicBezTo>
                  <a:pt x="9826" y="14906"/>
                  <a:pt x="10060" y="14361"/>
                  <a:pt x="9961" y="13656"/>
                </a:cubicBezTo>
                <a:cubicBezTo>
                  <a:pt x="9919" y="13363"/>
                  <a:pt x="9818" y="13218"/>
                  <a:pt x="9720" y="13255"/>
                </a:cubicBezTo>
                <a:close/>
                <a:moveTo>
                  <a:pt x="11932" y="13255"/>
                </a:moveTo>
                <a:cubicBezTo>
                  <a:pt x="11906" y="13260"/>
                  <a:pt x="11880" y="13276"/>
                  <a:pt x="11854" y="13300"/>
                </a:cubicBezTo>
                <a:cubicBezTo>
                  <a:pt x="11773" y="13378"/>
                  <a:pt x="11773" y="13385"/>
                  <a:pt x="11773" y="13959"/>
                </a:cubicBezTo>
                <a:cubicBezTo>
                  <a:pt x="11773" y="14277"/>
                  <a:pt x="11784" y="14559"/>
                  <a:pt x="11796" y="14587"/>
                </a:cubicBezTo>
                <a:cubicBezTo>
                  <a:pt x="11839" y="14690"/>
                  <a:pt x="12071" y="14571"/>
                  <a:pt x="12124" y="14420"/>
                </a:cubicBezTo>
                <a:cubicBezTo>
                  <a:pt x="12188" y="14236"/>
                  <a:pt x="12191" y="13653"/>
                  <a:pt x="12131" y="13452"/>
                </a:cubicBezTo>
                <a:cubicBezTo>
                  <a:pt x="12089" y="13314"/>
                  <a:pt x="12011" y="13241"/>
                  <a:pt x="11932" y="13255"/>
                </a:cubicBezTo>
                <a:close/>
                <a:moveTo>
                  <a:pt x="15696" y="14829"/>
                </a:moveTo>
                <a:cubicBezTo>
                  <a:pt x="15661" y="14825"/>
                  <a:pt x="15616" y="14829"/>
                  <a:pt x="15566" y="14836"/>
                </a:cubicBezTo>
                <a:cubicBezTo>
                  <a:pt x="15429" y="14856"/>
                  <a:pt x="15425" y="14865"/>
                  <a:pt x="15416" y="15078"/>
                </a:cubicBezTo>
                <a:cubicBezTo>
                  <a:pt x="15411" y="15200"/>
                  <a:pt x="15425" y="15340"/>
                  <a:pt x="15445" y="15396"/>
                </a:cubicBezTo>
                <a:cubicBezTo>
                  <a:pt x="15472" y="15470"/>
                  <a:pt x="15515" y="15495"/>
                  <a:pt x="15605" y="15472"/>
                </a:cubicBezTo>
                <a:cubicBezTo>
                  <a:pt x="15749" y="15434"/>
                  <a:pt x="15842" y="15268"/>
                  <a:pt x="15842" y="15048"/>
                </a:cubicBezTo>
                <a:cubicBezTo>
                  <a:pt x="15842" y="14909"/>
                  <a:pt x="15801" y="14840"/>
                  <a:pt x="15696" y="1482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mmon generic easyblocks"/>
          <p:cNvSpPr txBox="1"/>
          <p:nvPr/>
        </p:nvSpPr>
        <p:spPr>
          <a:xfrm>
            <a:off x="290976" y="157060"/>
            <a:ext cx="10997099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Common generic easyblocks</a:t>
            </a:r>
          </a:p>
        </p:txBody>
      </p:sp>
      <p:sp>
        <p:nvSpPr>
          <p:cNvPr id="156" name="ConfigureMake standard './configure' - 'make' - 'make install' installation procedure…"/>
          <p:cNvSpPr txBox="1"/>
          <p:nvPr>
            <p:ph type="body" idx="1"/>
          </p:nvPr>
        </p:nvSpPr>
        <p:spPr>
          <a:xfrm>
            <a:off x="597451" y="1403197"/>
            <a:ext cx="10997098" cy="64643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7818" indent="-207818">
              <a:lnSpc>
                <a:spcPct val="110000"/>
              </a:lnSpc>
              <a:buFontTx/>
              <a:defRPr sz="2200">
                <a:solidFill>
                  <a:schemeClr val="accent1"/>
                </a:solidFill>
              </a:defRPr>
            </a:pPr>
            <a:r>
              <a:rPr b="1" sz="2000">
                <a:latin typeface="Courier"/>
                <a:ea typeface="Courier"/>
                <a:cs typeface="Courier"/>
                <a:sym typeface="Courier"/>
              </a:rPr>
              <a:t>ConfigureMake</a:t>
            </a:r>
            <a:br>
              <a:rPr sz="2000">
                <a:latin typeface="Courier"/>
                <a:ea typeface="Courier"/>
                <a:cs typeface="Courier"/>
                <a:sym typeface="Courier"/>
              </a:rPr>
            </a:br>
            <a:r>
              <a:t>standard '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./configure</a:t>
            </a:r>
            <a:r>
              <a:t>' - '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make</a:t>
            </a:r>
            <a:r>
              <a:t>' - '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make install</a:t>
            </a:r>
            <a:r>
              <a:t>' installation procedure</a:t>
            </a:r>
          </a:p>
          <a:p>
            <a:pPr marL="207818" indent="-207818">
              <a:lnSpc>
                <a:spcPct val="110000"/>
              </a:lnSpc>
              <a:buFontTx/>
              <a:defRPr sz="2200">
                <a:solidFill>
                  <a:schemeClr val="accent1"/>
                </a:solidFill>
              </a:defRPr>
            </a:pPr>
            <a:r>
              <a:rPr b="1" sz="2000">
                <a:latin typeface="Courier"/>
                <a:ea typeface="Courier"/>
                <a:cs typeface="Courier"/>
                <a:sym typeface="Courier"/>
              </a:rPr>
              <a:t>CMakeMake</a:t>
            </a:r>
            <a:br>
              <a:rPr sz="2000">
                <a:latin typeface="Courier"/>
                <a:ea typeface="Courier"/>
                <a:cs typeface="Courier"/>
                <a:sym typeface="Courier"/>
              </a:rPr>
            </a:br>
            <a:r>
              <a:t>same as ConfigureMake, but using '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cmake</a:t>
            </a:r>
            <a:r>
              <a:t>' for configuring</a:t>
            </a:r>
          </a:p>
          <a:p>
            <a:pPr marL="207818" indent="-207818">
              <a:lnSpc>
                <a:spcPct val="110000"/>
              </a:lnSpc>
              <a:buFontTx/>
              <a:defRPr sz="2200">
                <a:solidFill>
                  <a:schemeClr val="accent1"/>
                </a:solidFill>
              </a:defRPr>
            </a:pPr>
            <a:r>
              <a:rPr b="1" sz="2000">
                <a:latin typeface="Courier"/>
                <a:ea typeface="Courier"/>
                <a:cs typeface="Courier"/>
                <a:sym typeface="Courier"/>
              </a:rPr>
              <a:t>PythonPackage</a:t>
            </a:r>
            <a:br>
              <a:rPr sz="2000">
                <a:latin typeface="Courier"/>
                <a:ea typeface="Courier"/>
                <a:cs typeface="Courier"/>
                <a:sym typeface="Courier"/>
              </a:rPr>
            </a:br>
            <a:r>
              <a:t>installing an individual Python package ('</a:t>
            </a:r>
            <a:r>
              <a:rPr sz="1900">
                <a:latin typeface="Courier"/>
                <a:ea typeface="Courier"/>
                <a:cs typeface="Courier"/>
                <a:sym typeface="Courier"/>
              </a:rPr>
              <a:t>python</a:t>
            </a:r>
            <a:r>
              <a:rPr sz="1900"/>
              <a:t> </a:t>
            </a:r>
            <a:r>
              <a:rPr sz="1900">
                <a:latin typeface="Courier"/>
                <a:ea typeface="Courier"/>
                <a:cs typeface="Courier"/>
                <a:sym typeface="Courier"/>
              </a:rPr>
              <a:t>setup.py</a:t>
            </a:r>
            <a:r>
              <a:rPr sz="1900"/>
              <a:t> </a:t>
            </a:r>
            <a:r>
              <a:rPr sz="1900">
                <a:latin typeface="Courier"/>
                <a:ea typeface="Courier"/>
                <a:cs typeface="Courier"/>
                <a:sym typeface="Courier"/>
              </a:rPr>
              <a:t>install</a:t>
            </a:r>
            <a:r>
              <a:t>', '</a:t>
            </a:r>
            <a:r>
              <a:rPr sz="1900">
                <a:latin typeface="Courier"/>
                <a:ea typeface="Courier"/>
                <a:cs typeface="Courier"/>
                <a:sym typeface="Courier"/>
              </a:rPr>
              <a:t>pip install</a:t>
            </a:r>
            <a:r>
              <a:t>', ...)</a:t>
            </a:r>
          </a:p>
          <a:p>
            <a:pPr marL="207818" indent="-207818">
              <a:lnSpc>
                <a:spcPct val="110000"/>
              </a:lnSpc>
              <a:buFontTx/>
              <a:defRPr sz="2200">
                <a:solidFill>
                  <a:schemeClr val="accent1"/>
                </a:solidFill>
              </a:defRPr>
            </a:pPr>
            <a:r>
              <a:rPr b="1" sz="2000">
                <a:latin typeface="Courier"/>
                <a:ea typeface="Courier"/>
                <a:cs typeface="Courier"/>
                <a:sym typeface="Courier"/>
              </a:rPr>
              <a:t>PythonBundle</a:t>
            </a:r>
            <a:br/>
            <a:r>
              <a:t>installing a bundle of Python packages</a:t>
            </a:r>
          </a:p>
          <a:p>
            <a:pPr marL="207818" indent="-207818">
              <a:lnSpc>
                <a:spcPct val="110000"/>
              </a:lnSpc>
              <a:buFontTx/>
              <a:defRPr sz="2200">
                <a:solidFill>
                  <a:schemeClr val="accent1"/>
                </a:solidFill>
              </a:defRPr>
            </a:pPr>
            <a:r>
              <a:rPr b="1" sz="2000">
                <a:latin typeface="Courier"/>
                <a:ea typeface="Courier"/>
                <a:cs typeface="Courier"/>
                <a:sym typeface="Courier"/>
              </a:rPr>
              <a:t>MakeCp</a:t>
            </a:r>
            <a:br/>
            <a:r>
              <a:t>no (standard) configuration step, build with '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make</a:t>
            </a:r>
            <a:r>
              <a:t>', install by copying binaries/libraries</a:t>
            </a:r>
          </a:p>
          <a:p>
            <a:pPr marL="207818" indent="-207818">
              <a:lnSpc>
                <a:spcPct val="110000"/>
              </a:lnSpc>
              <a:buFontTx/>
              <a:defRPr sz="2200">
                <a:solidFill>
                  <a:schemeClr val="accent1"/>
                </a:solidFill>
              </a:defRPr>
            </a:pPr>
            <a:r>
              <a:rPr b="1" sz="2000">
                <a:latin typeface="Courier"/>
                <a:ea typeface="Courier"/>
                <a:cs typeface="Courier"/>
                <a:sym typeface="Courier"/>
              </a:rPr>
              <a:t>Tarball</a:t>
            </a:r>
            <a:r>
              <a:t>: just unpack sources and copy everything to installation directory</a:t>
            </a:r>
          </a:p>
          <a:p>
            <a:pPr marL="207818" indent="-207818">
              <a:lnSpc>
                <a:spcPct val="110000"/>
              </a:lnSpc>
              <a:buFontTx/>
              <a:defRPr sz="2200">
                <a:solidFill>
                  <a:schemeClr val="accent1"/>
                </a:solidFill>
              </a:defRPr>
            </a:pPr>
            <a:r>
              <a:rPr b="1" sz="2000">
                <a:latin typeface="Courier"/>
                <a:ea typeface="Courier"/>
                <a:cs typeface="Courier"/>
                <a:sym typeface="Courier"/>
              </a:rPr>
              <a:t>Binary</a:t>
            </a:r>
            <a:r>
              <a:t>: run binary installer (specified via '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install_cmd</a:t>
            </a:r>
            <a:r>
              <a:t>' easyconfig parameter)</a:t>
            </a:r>
          </a:p>
        </p:txBody>
      </p:sp>
      <p:pic>
        <p:nvPicPr>
          <p:cNvPr id="157" name="easybuild_logo_alpha.png" descr="easybuild_logo_alph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5030" y="257999"/>
            <a:ext cx="1563691" cy="5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http://easybuild.readthedocs.io/en/latest/version-specific/generic_easyblocks.html"/>
          <p:cNvSpPr txBox="1"/>
          <p:nvPr/>
        </p:nvSpPr>
        <p:spPr>
          <a:xfrm>
            <a:off x="83072" y="816276"/>
            <a:ext cx="948157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i="1" sz="20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chemeClr val="accent1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http://easybuild.readthedocs.io/en/latest/version-specific/generic_easyblocks.html</a:t>
            </a:r>
          </a:p>
        </p:txBody>
      </p:sp>
      <p:sp>
        <p:nvSpPr>
          <p:cNvPr id="159" name="Text"/>
          <p:cNvSpPr txBox="1"/>
          <p:nvPr/>
        </p:nvSpPr>
        <p:spPr>
          <a:xfrm>
            <a:off x="11834221" y="6439353"/>
            <a:ext cx="2171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Easyconfig files vs easyblocks"/>
          <p:cNvSpPr txBox="1"/>
          <p:nvPr/>
        </p:nvSpPr>
        <p:spPr>
          <a:xfrm>
            <a:off x="290976" y="157060"/>
            <a:ext cx="10997099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Easyconfig files vs easyblocks</a:t>
            </a:r>
          </a:p>
        </p:txBody>
      </p:sp>
      <p:sp>
        <p:nvSpPr>
          <p:cNvPr id="162" name="thin line between using custom easyblock and 'fat' easyconfig with generic easyblock…"/>
          <p:cNvSpPr txBox="1"/>
          <p:nvPr>
            <p:ph type="body" idx="1"/>
          </p:nvPr>
        </p:nvSpPr>
        <p:spPr>
          <a:xfrm>
            <a:off x="452673" y="1590162"/>
            <a:ext cx="11286654" cy="50342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thin line between using custom easyblock and 'fat' easyconfig with generic easyblock</a:t>
            </a:r>
          </a:p>
          <a:p>
            <a:pPr>
              <a:lnSpc>
                <a:spcPct val="13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custom easyblocks are "do once and forget", </a:t>
            </a:r>
            <a:r>
              <a:rPr b="1"/>
              <a:t>central solution to build peculiarities</a:t>
            </a:r>
          </a:p>
          <a:p>
            <a:pPr>
              <a:lnSpc>
                <a:spcPct val="15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reasons to consider implementing a software-specific easyblock include:</a:t>
            </a:r>
          </a:p>
          <a:p>
            <a:pPr lvl="2" marL="685800" indent="-228600">
              <a:lnSpc>
                <a:spcPct val="15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'critical' values for easyconfig parameters required to make installation succeed</a:t>
            </a:r>
          </a:p>
          <a:p>
            <a:pPr lvl="2" marL="685800" indent="-228600">
              <a:lnSpc>
                <a:spcPct val="15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toolchain-specific aspects of the build and installation procedure (e.g., configure options)</a:t>
            </a:r>
          </a:p>
          <a:p>
            <a:pPr lvl="2" marL="685800" indent="-228600">
              <a:lnSpc>
                <a:spcPct val="15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interactive commands that need to be run</a:t>
            </a:r>
          </a:p>
          <a:p>
            <a:pPr lvl="2" marL="685800" indent="-228600">
              <a:lnSpc>
                <a:spcPct val="15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custom (configure) options for dependencies</a:t>
            </a:r>
          </a:p>
          <a:p>
            <a:pPr lvl="2" marL="685800" indent="-228600">
              <a:lnSpc>
                <a:spcPct val="15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having to create or adjust specific (configuration) files</a:t>
            </a:r>
          </a:p>
          <a:p>
            <a:pPr lvl="2" marL="685800" indent="-228600">
              <a:lnSpc>
                <a:spcPct val="150000"/>
              </a:lnSpc>
              <a:spcBef>
                <a:spcPts val="600"/>
              </a:spcBef>
              <a:buFontTx/>
              <a:defRPr sz="2100">
                <a:solidFill>
                  <a:schemeClr val="accent1"/>
                </a:solidFill>
              </a:defRPr>
            </a:pPr>
            <a:r>
              <a:t>'hackish' usage of a generic easyblock</a:t>
            </a:r>
          </a:p>
        </p:txBody>
      </p:sp>
      <p:pic>
        <p:nvPicPr>
          <p:cNvPr id="163" name="easybuild_logo_alpha.png" descr="easybuild_logo_alph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5030" y="257999"/>
            <a:ext cx="1563691" cy="5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http://easybuild.readthedocs.io/en/latest/Implementing-easyblocks.html"/>
          <p:cNvSpPr txBox="1"/>
          <p:nvPr/>
        </p:nvSpPr>
        <p:spPr>
          <a:xfrm>
            <a:off x="83072" y="816276"/>
            <a:ext cx="8295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i="1" sz="20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chemeClr val="accent1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http://easybuild.readthedocs.io/en/latest/Implementing-easyblocks.html</a:t>
            </a:r>
          </a:p>
        </p:txBody>
      </p:sp>
      <p:sp>
        <p:nvSpPr>
          <p:cNvPr id="165" name="Text"/>
          <p:cNvSpPr txBox="1"/>
          <p:nvPr/>
        </p:nvSpPr>
        <p:spPr>
          <a:xfrm>
            <a:off x="11834221" y="6439353"/>
            <a:ext cx="2171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ome useful EasyBuild features"/>
          <p:cNvSpPr txBox="1"/>
          <p:nvPr/>
        </p:nvSpPr>
        <p:spPr>
          <a:xfrm>
            <a:off x="290976" y="169760"/>
            <a:ext cx="10997099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Some useful EasyBuild features</a:t>
            </a:r>
          </a:p>
        </p:txBody>
      </p:sp>
      <p:sp>
        <p:nvSpPr>
          <p:cNvPr id="168" name="eb --inject-checksums *.eb…"/>
          <p:cNvSpPr txBox="1"/>
          <p:nvPr>
            <p:ph type="body" idx="1"/>
          </p:nvPr>
        </p:nvSpPr>
        <p:spPr>
          <a:xfrm>
            <a:off x="502005" y="1335165"/>
            <a:ext cx="11187990" cy="514728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eb --inject-checksums *.eb</a:t>
            </a:r>
          </a:p>
          <a:p>
            <a:pPr lvl="2" marL="685800" indent="-228600"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inject (SHA256) checksums for all sources/patches (incl. extensions)</a:t>
            </a:r>
          </a:p>
          <a:p>
            <a:pPr lvl="2" marL="685800" indent="-228600">
              <a:lnSpc>
                <a:spcPct val="15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requirement to contribute back easyconfigs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eb --check-contrib *.eb</a:t>
            </a:r>
          </a:p>
          <a:p>
            <a:pPr lvl="2" marL="685800" indent="-228600"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check whether easyconfigs is ready to contribute back</a:t>
            </a:r>
          </a:p>
          <a:p>
            <a:pPr lvl="2" marL="685800" indent="-228600"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checks for (some) code style issues (equivalent to --check-style)</a:t>
            </a:r>
          </a:p>
          <a:p>
            <a:pPr lvl="4" marL="1143000" indent="-228600"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does not (yet) take into account order of easyconfig parameters</a:t>
            </a:r>
          </a:p>
          <a:p>
            <a:pPr lvl="2" marL="685800" indent="-228600">
              <a:lnSpc>
                <a:spcPct val="150000"/>
              </a:lnSpc>
              <a:spcBef>
                <a:spcPts val="6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also verifies whether SHA256 checksums are present for all sources/patches</a:t>
            </a:r>
          </a:p>
        </p:txBody>
      </p:sp>
      <p:pic>
        <p:nvPicPr>
          <p:cNvPr id="169" name="easybuild_logo_alpha.png" descr="easybuild_logo_alph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5030" y="257999"/>
            <a:ext cx="1563691" cy="5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"/>
          <p:cNvSpPr txBox="1"/>
          <p:nvPr/>
        </p:nvSpPr>
        <p:spPr>
          <a:xfrm>
            <a:off x="11834221" y="6439353"/>
            <a:ext cx="2171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How to contribute easyconfig files"/>
          <p:cNvSpPr txBox="1"/>
          <p:nvPr/>
        </p:nvSpPr>
        <p:spPr>
          <a:xfrm>
            <a:off x="290976" y="157060"/>
            <a:ext cx="10997099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How to contribute easyconfig files</a:t>
            </a:r>
          </a:p>
        </p:txBody>
      </p:sp>
      <p:sp>
        <p:nvSpPr>
          <p:cNvPr id="173" name="open pull request (PR) to develop branch of easybuild-easyconfigs repository…"/>
          <p:cNvSpPr txBox="1"/>
          <p:nvPr>
            <p:ph type="body" idx="1"/>
          </p:nvPr>
        </p:nvSpPr>
        <p:spPr>
          <a:xfrm>
            <a:off x="452673" y="1675260"/>
            <a:ext cx="11286654" cy="483238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open pull request (PR) to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develop</a:t>
            </a:r>
            <a:r>
              <a:t> branch of </a:t>
            </a:r>
            <a:r>
              <a:rPr sz="2200">
                <a:latin typeface="Courier"/>
                <a:ea typeface="Courier"/>
                <a:cs typeface="Courier"/>
                <a:sym typeface="Courier"/>
              </a:rPr>
              <a:t>easybuild-easyconfigs</a:t>
            </a:r>
            <a:r>
              <a:t> repository</a:t>
            </a:r>
          </a:p>
          <a:p>
            <a:pPr>
              <a:lnSpc>
                <a:spcPct val="17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keep PRs limited in scope (rule of thumb: max. 10 easyconfigs touched per PR)</a:t>
            </a:r>
          </a:p>
          <a:p>
            <a:pPr>
              <a:lnSpc>
                <a:spcPct val="17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if possible, submit test report to show the easyconfig(s) works for you</a:t>
            </a:r>
            <a:endParaRPr sz="2100">
              <a:latin typeface="Courier"/>
              <a:ea typeface="Courier"/>
              <a:cs typeface="Courier"/>
              <a:sym typeface="Courier"/>
            </a:endParaRPr>
          </a:p>
          <a:p>
            <a:pPr>
              <a:lnSpc>
                <a:spcPct val="17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take into account failing unit tests (if any) and comments by reviewer (if any)</a:t>
            </a:r>
          </a:p>
          <a:p>
            <a:pPr>
              <a:lnSpc>
                <a:spcPct val="17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be patient...</a:t>
            </a:r>
          </a:p>
          <a:p>
            <a:pPr>
              <a:lnSpc>
                <a:spcPct val="170000"/>
              </a:lnSpc>
              <a:spcBef>
                <a:spcPts val="2000"/>
              </a:spcBef>
              <a:buFontTx/>
              <a:defRPr sz="2300">
                <a:solidFill>
                  <a:schemeClr val="accent1"/>
                </a:solidFill>
              </a:defRPr>
            </a:pPr>
            <a:r>
              <a:t>enjoy eternal glory once your pull request has been merged!</a:t>
            </a:r>
          </a:p>
        </p:txBody>
      </p:sp>
      <p:pic>
        <p:nvPicPr>
          <p:cNvPr id="174" name="easybuild_logo_alpha.png" descr="easybuild_logo_alph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5030" y="257999"/>
            <a:ext cx="1563691" cy="58580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ttps://easybuild.readthedocs.io/en/latest/Contributing.html"/>
          <p:cNvSpPr txBox="1"/>
          <p:nvPr/>
        </p:nvSpPr>
        <p:spPr>
          <a:xfrm>
            <a:off x="83072" y="816276"/>
            <a:ext cx="692644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i="1" sz="20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chemeClr val="accent1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https://easybuild.readthedocs.io/en/latest/Contributing.html</a:t>
            </a:r>
          </a:p>
        </p:txBody>
      </p:sp>
      <p:sp>
        <p:nvSpPr>
          <p:cNvPr id="176" name="Text"/>
          <p:cNvSpPr txBox="1"/>
          <p:nvPr/>
        </p:nvSpPr>
        <p:spPr>
          <a:xfrm>
            <a:off x="11834221" y="6439353"/>
            <a:ext cx="2171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an be a major hurdle for contributors"/>
          <p:cNvSpPr txBox="1"/>
          <p:nvPr/>
        </p:nvSpPr>
        <p:spPr>
          <a:xfrm>
            <a:off x="1514845" y="205096"/>
            <a:ext cx="916231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          can be a major hurdle for contributors</a:t>
            </a:r>
          </a:p>
        </p:txBody>
      </p:sp>
      <p:sp>
        <p:nvSpPr>
          <p:cNvPr id="179" name="Potential contributors may not be familiar (yet) with git...…"/>
          <p:cNvSpPr txBox="1"/>
          <p:nvPr>
            <p:ph type="body" sz="quarter" idx="1"/>
          </p:nvPr>
        </p:nvSpPr>
        <p:spPr>
          <a:xfrm>
            <a:off x="1991221" y="1441873"/>
            <a:ext cx="8209558" cy="128626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80000"/>
              </a:lnSpc>
              <a:spcBef>
                <a:spcPts val="700"/>
              </a:spcBef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Potential contributors may not be familiar (yet) with git...</a:t>
            </a:r>
          </a:p>
          <a:p>
            <a:pPr>
              <a:lnSpc>
                <a:spcPct val="180000"/>
              </a:lnSpc>
              <a:spcBef>
                <a:spcPts val="700"/>
              </a:spcBef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Do they </a:t>
            </a:r>
            <a:r>
              <a:rPr b="1" i="1"/>
              <a:t>have</a:t>
            </a:r>
            <a:r>
              <a:t> to learn git first before they can contribute?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9026" y="313584"/>
            <a:ext cx="1183775" cy="49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9860" y="3109903"/>
            <a:ext cx="6232280" cy="377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"/>
          <p:cNvSpPr txBox="1"/>
          <p:nvPr/>
        </p:nvSpPr>
        <p:spPr>
          <a:xfrm>
            <a:off x="11834221" y="6439353"/>
            <a:ext cx="2171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