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lnSpc>
                <a:spcPct val="100000"/>
              </a:lnSpc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sz="quarter" idx="1"/>
          </p:nvPr>
        </p:nvSpPr>
        <p:spPr>
          <a:xfrm>
            <a:off x="2416968" y="3536156"/>
            <a:ext cx="7358064" cy="794743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/>
          <p:nvPr>
            <p:ph type="title"/>
          </p:nvPr>
        </p:nvSpPr>
        <p:spPr>
          <a:xfrm>
            <a:off x="2193726" y="85287"/>
            <a:ext cx="7804548" cy="979634"/>
          </a:xfrm>
          <a:prstGeom prst="rect">
            <a:avLst/>
          </a:prstGeom>
        </p:spPr>
        <p:txBody>
          <a:bodyPr lIns="35718" tIns="35718" rIns="35718" bIns="35718"/>
          <a:lstStyle>
            <a:lvl1pPr algn="ctr" defTabSz="410765">
              <a:lnSpc>
                <a:spcPct val="100000"/>
              </a:lnSpc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xfrm>
            <a:off x="2193726" y="1360593"/>
            <a:ext cx="7804548" cy="5205887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296333" indent="-29633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0833" indent="-29633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85333" indent="-29633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29833" indent="-29633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74333" indent="-296333" defTabSz="410765">
              <a:lnSpc>
                <a:spcPct val="100000"/>
              </a:lnSpc>
              <a:spcBef>
                <a:spcPts val="2900"/>
              </a:spcBef>
              <a:buSzPct val="145000"/>
              <a:buFontTx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Rectangle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Rectangle"/>
          <p:cNvSpPr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Image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550130" y="6420608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users.ugent.be/~kehoste/EasyBuild_20190130_state-of-the-union.pdf" TargetMode="External"/><Relationship Id="rId3" Type="http://schemas.openxmlformats.org/officeDocument/2006/relationships/hyperlink" Target="mailto:kenneth.hoste@ugent.be" TargetMode="External"/><Relationship Id="rId4" Type="http://schemas.openxmlformats.org/officeDocument/2006/relationships/hyperlink" Target="https://easybuilders.github.io/easybuild" TargetMode="External"/><Relationship Id="rId5" Type="http://schemas.openxmlformats.org/officeDocument/2006/relationships/hyperlink" Target="https://easybuild.readthedocs.io" TargetMode="Externa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hyperlink" Target="https://www.ugent.be/hpc" TargetMode="External"/><Relationship Id="rId9" Type="http://schemas.openxmlformats.org/officeDocument/2006/relationships/hyperlink" Target="https://www.vscentrum.be/" TargetMode="External"/><Relationship Id="rId10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channel/UCqPyXwACj3sjtOho7m4haVA" TargetMode="External"/><Relationship Id="rId3" Type="http://schemas.openxmlformats.org/officeDocument/2006/relationships/hyperlink" Target="https://tiny.cc/easybuild_youtube" TargetMode="External"/><Relationship Id="rId4" Type="http://schemas.openxmlformats.org/officeDocument/2006/relationships/image" Target="../media/image1.tif"/><Relationship Id="rId5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hyperlink" Target="https://easybuild.readthedocs.io/en/latest/Contributing.html" TargetMode="External"/><Relationship Id="rId5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vscentrum.be" TargetMode="External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2.jpe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1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.png"/><Relationship Id="rId4" Type="http://schemas.openxmlformats.org/officeDocument/2006/relationships/hyperlink" Target="https://easybuild.readthedocs.io/en/latest/Contributing.html" TargetMode="Externa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2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2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hyperlink" Target="https://www.python.org/dev/peps/pep-0373" TargetMode="External"/><Relationship Id="rId5" Type="http://schemas.openxmlformats.org/officeDocument/2006/relationships/image" Target="../media/image2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hyperlink" Target="https://github.com/easybuilders/easybuild/issues/447" TargetMode="External"/><Relationship Id="rId5" Type="http://schemas.openxmlformats.org/officeDocument/2006/relationships/image" Target="../media/image2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23.png"/><Relationship Id="rId5" Type="http://schemas.openxmlformats.org/officeDocument/2006/relationships/hyperlink" Target="https://github.com/easybuilders/easybuild-framework/labels/python3" TargetMode="External"/><Relationship Id="rId6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easybuild.readthedocs.io/en/latest/Common-toolchains.html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mailto:kenneth.hoste@ugent.be" TargetMode="External"/><Relationship Id="rId4" Type="http://schemas.openxmlformats.org/officeDocument/2006/relationships/hyperlink" Target="https://twitter.com/kehoste" TargetMode="Externa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asybuild.readthedocs.io/en/latest/Contributing.html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asybuild.readthedocs.io/en/latest/Contributing.html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2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asybuild.readthedocs.io/en/latest/Contributing.html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3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2.png"/><Relationship Id="rId6" Type="http://schemas.openxmlformats.org/officeDocument/2006/relationships/hyperlink" Target="http://easybuild.slack.com" TargetMode="External"/><Relationship Id="rId7" Type="http://schemas.openxmlformats.org/officeDocument/2006/relationships/hyperlink" Target="https://easybuild-slack.herokuapp.com" TargetMode="Externa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asybuild.readthedocs.io" TargetMode="External"/><Relationship Id="rId3" Type="http://schemas.openxmlformats.org/officeDocument/2006/relationships/image" Target="../media/image40.png"/><Relationship Id="rId4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NSemlYagjIU" TargetMode="External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asybuild.readthedocs.io" TargetMode="External"/><Relationship Id="rId3" Type="http://schemas.openxmlformats.org/officeDocument/2006/relationships/image" Target="../media/image41.png"/><Relationship Id="rId4" Type="http://schemas.openxmlformats.org/officeDocument/2006/relationships/image" Target="../media/image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4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4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asybuild.readthedocs.io/en/latest/Contributing.html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4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48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4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5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1.gif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asybuild.readthedocs.io/en/latest/Contributing.html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51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52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5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2.png"/><Relationship Id="rId4" Type="http://schemas.openxmlformats.org/officeDocument/2006/relationships/hyperlink" Target="https://easybuild.readthedocs.io/en/latest/Contributing.html" TargetMode="Externa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55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5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2.png"/><Relationship Id="rId4" Type="http://schemas.openxmlformats.org/officeDocument/2006/relationships/hyperlink" Target="https://easybuild.readthedocs.io/en/latest/Contributing.html" TargetMode="Externa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asybuild.readthedocs.io/en/latest/Maintainers.html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Relationship Id="rId11" Type="http://schemas.openxmlformats.org/officeDocument/2006/relationships/image" Target="../media/image57.png"/><Relationship Id="rId12" Type="http://schemas.openxmlformats.org/officeDocument/2006/relationships/image" Target="../media/image12.jpeg"/><Relationship Id="rId13" Type="http://schemas.openxmlformats.org/officeDocument/2006/relationships/image" Target="../media/image58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59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easybuild.readthedocs.io/en/latest/Contributing.html" TargetMode="External"/><Relationship Id="rId4" Type="http://schemas.openxmlformats.org/officeDocument/2006/relationships/image" Target="../media/image13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mailto:kenneth.hoste@ugent.be" TargetMode="External"/><Relationship Id="rId4" Type="http://schemas.openxmlformats.org/officeDocument/2006/relationships/hyperlink" Target="http://easybuilders.github.io/easybuild/" TargetMode="External"/><Relationship Id="rId5" Type="http://schemas.openxmlformats.org/officeDocument/2006/relationships/hyperlink" Target="http://easybuild.readthedocs.io" TargetMode="Externa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users.ugent.be/~kehoste/EasyBuild_20190130_state-of-the-union.pdf" TargetMode="External"/><Relationship Id="rId3" Type="http://schemas.openxmlformats.org/officeDocument/2006/relationships/hyperlink" Target="mailto:kenneth.hoste@ugent.be" TargetMode="External"/><Relationship Id="rId4" Type="http://schemas.openxmlformats.org/officeDocument/2006/relationships/hyperlink" Target="https://easybuilders.github.io/easybuild" TargetMode="External"/><Relationship Id="rId5" Type="http://schemas.openxmlformats.org/officeDocument/2006/relationships/hyperlink" Target="https://easybuild.readthedocs.io" TargetMode="Externa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hyperlink" Target="https://www.ugent.be/hpc" TargetMode="External"/><Relationship Id="rId9" Type="http://schemas.openxmlformats.org/officeDocument/2006/relationships/hyperlink" Target="https://www.vscentrum.be/" TargetMode="External"/><Relationship Id="rId10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tate of the Union"/>
          <p:cNvSpPr txBox="1"/>
          <p:nvPr>
            <p:ph type="ctrTitle"/>
          </p:nvPr>
        </p:nvSpPr>
        <p:spPr>
          <a:xfrm>
            <a:off x="751242" y="2368506"/>
            <a:ext cx="10689516" cy="681151"/>
          </a:xfrm>
          <a:prstGeom prst="rect">
            <a:avLst/>
          </a:prstGeom>
        </p:spPr>
        <p:txBody>
          <a:bodyPr/>
          <a:lstStyle>
            <a:lvl1pPr defTabSz="704087">
              <a:defRPr b="1" sz="4235">
                <a:solidFill>
                  <a:schemeClr val="accent1"/>
                </a:solidFill>
              </a:defRPr>
            </a:lvl1pPr>
          </a:lstStyle>
          <a:p>
            <a:pPr/>
            <a:r>
              <a:t>State of the Union</a:t>
            </a:r>
          </a:p>
        </p:txBody>
      </p:sp>
      <p:sp>
        <p:nvSpPr>
          <p:cNvPr id="131" name="4th EasyBuild User Meeting…"/>
          <p:cNvSpPr txBox="1"/>
          <p:nvPr>
            <p:ph type="subTitle" sz="half" idx="1"/>
          </p:nvPr>
        </p:nvSpPr>
        <p:spPr>
          <a:xfrm>
            <a:off x="649386" y="3228871"/>
            <a:ext cx="10893228" cy="2319108"/>
          </a:xfrm>
          <a:prstGeom prst="rect">
            <a:avLst/>
          </a:prstGeom>
        </p:spPr>
        <p:txBody>
          <a:bodyPr/>
          <a:lstStyle/>
          <a:p>
            <a:pPr defTabSz="685800">
              <a:lnSpc>
                <a:spcPct val="100000"/>
              </a:lnSpc>
              <a:spcBef>
                <a:spcPts val="700"/>
              </a:spcBef>
              <a:defRPr i="1" sz="2775">
                <a:solidFill>
                  <a:schemeClr val="accent1"/>
                </a:solidFill>
              </a:defRPr>
            </a:pPr>
            <a:r>
              <a:t>4th EasyBuild User Meeting</a:t>
            </a:r>
          </a:p>
          <a:p>
            <a:pPr defTabSz="685800">
              <a:lnSpc>
                <a:spcPct val="100000"/>
              </a:lnSpc>
              <a:spcBef>
                <a:spcPts val="1400"/>
              </a:spcBef>
              <a:defRPr sz="1950">
                <a:solidFill>
                  <a:schemeClr val="accent1"/>
                </a:solidFill>
              </a:defRPr>
            </a:pPr>
            <a:r>
              <a:t>January 30th 2019 - Louvain-la-Neuve (Belgium)</a:t>
            </a:r>
          </a:p>
          <a:p>
            <a:pPr defTabSz="685800">
              <a:lnSpc>
                <a:spcPct val="100000"/>
              </a:lnSpc>
              <a:spcBef>
                <a:spcPts val="700"/>
              </a:spcBef>
              <a:defRPr i="1" sz="1800">
                <a:solidFill>
                  <a:schemeClr val="accent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https://users.ugent.be/~kehoste/EasyBuild_20190130_state-of-the-union.pdf</a:t>
            </a:r>
          </a:p>
          <a:p>
            <a:pPr defTabSz="685800">
              <a:lnSpc>
                <a:spcPct val="72000"/>
              </a:lnSpc>
              <a:spcBef>
                <a:spcPts val="700"/>
              </a:spcBef>
              <a:defRPr i="1" sz="1650"/>
            </a:pPr>
          </a:p>
          <a:p>
            <a:pPr defTabSz="685800">
              <a:lnSpc>
                <a:spcPct val="130000"/>
              </a:lnSpc>
              <a:spcBef>
                <a:spcPts val="700"/>
              </a:spcBef>
              <a:defRPr i="1" sz="1800"/>
            </a:pPr>
            <a:r>
              <a:t>       </a:t>
            </a: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kenneth.hoste@ugent.be</a:t>
            </a:r>
            <a:r>
              <a:t>			   </a:t>
            </a: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https://easybuilders.github.io/easybuild</a:t>
            </a:r>
            <a:br>
              <a:rPr>
                <a:solidFill>
                  <a:srgbClr val="2564BB"/>
                </a:solidFill>
              </a:rPr>
            </a:br>
            <a:r>
              <a:rPr>
                <a:solidFill>
                  <a:srgbClr val="2564BB"/>
                </a:solidFill>
              </a:rPr>
              <a:t> easybuild@lists.ugent.be      </a:t>
            </a:r>
            <a:r>
              <a:t>                                        </a:t>
            </a: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 invalidUrl="" action="" tgtFrame="" tooltip="" history="1" highlightClick="0" endSnd="0"/>
              </a:rPr>
              <a:t>https://easybuild.readthedocs.io</a:t>
            </a:r>
          </a:p>
        </p:txBody>
      </p:sp>
      <p:pic>
        <p:nvPicPr>
          <p:cNvPr id="132" name="image1.png" descr="image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0685" y="5641128"/>
            <a:ext cx="1252868" cy="108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easybuild_logo_alpha.png" descr="easybuild_logo_alpha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07590" y="230485"/>
            <a:ext cx="4576820" cy="171461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https://www.ugent.be/hpc"/>
          <p:cNvSpPr txBox="1"/>
          <p:nvPr/>
        </p:nvSpPr>
        <p:spPr>
          <a:xfrm>
            <a:off x="1651687" y="6346554"/>
            <a:ext cx="2955652" cy="41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spcBef>
                <a:spcPts val="1000"/>
              </a:spcBef>
              <a:defRPr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8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8" invalidUrl="" action="" tgtFrame="" tooltip="" history="1" highlightClick="0" endSnd="0"/>
              </a:rPr>
              <a:t>https://www.ugent.be/hpc</a:t>
            </a:r>
          </a:p>
        </p:txBody>
      </p:sp>
      <p:sp>
        <p:nvSpPr>
          <p:cNvPr id="135" name="https://www.vscentrum.be"/>
          <p:cNvSpPr txBox="1"/>
          <p:nvPr/>
        </p:nvSpPr>
        <p:spPr>
          <a:xfrm>
            <a:off x="6404390" y="6346554"/>
            <a:ext cx="2955652" cy="41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896111">
              <a:spcBef>
                <a:spcPts val="900"/>
              </a:spcBef>
              <a:defRPr sz="196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9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9" invalidUrl="" action="" tgtFrame="" tooltip="" history="1" highlightClick="0" endSnd="0"/>
              </a:rPr>
              <a:t>https://www.vscentrum.be</a:t>
            </a:r>
          </a:p>
        </p:txBody>
      </p:sp>
      <p:pic>
        <p:nvPicPr>
          <p:cNvPr id="136" name="vlaanderen_is_computing.png" descr="vlaanderen_is_computing.png"/>
          <p:cNvPicPr>
            <a:picLocks noChangeAspect="1"/>
          </p:cNvPicPr>
          <p:nvPr/>
        </p:nvPicPr>
        <p:blipFill>
          <a:blip r:embed="rId10">
            <a:extLst/>
          </a:blip>
          <a:srcRect l="6102" t="0" r="0" b="0"/>
          <a:stretch>
            <a:fillRect/>
          </a:stretch>
        </p:blipFill>
        <p:spPr>
          <a:xfrm>
            <a:off x="9496448" y="5727193"/>
            <a:ext cx="2693421" cy="1158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759" y="0"/>
                </a:moveTo>
                <a:lnTo>
                  <a:pt x="3838" y="585"/>
                </a:lnTo>
                <a:cubicBezTo>
                  <a:pt x="3882" y="904"/>
                  <a:pt x="4171" y="2897"/>
                  <a:pt x="4481" y="5017"/>
                </a:cubicBezTo>
                <a:cubicBezTo>
                  <a:pt x="4791" y="7137"/>
                  <a:pt x="5178" y="9785"/>
                  <a:pt x="5340" y="10900"/>
                </a:cubicBezTo>
                <a:cubicBezTo>
                  <a:pt x="5503" y="12015"/>
                  <a:pt x="5799" y="14051"/>
                  <a:pt x="5999" y="15421"/>
                </a:cubicBezTo>
                <a:cubicBezTo>
                  <a:pt x="6199" y="16792"/>
                  <a:pt x="6479" y="18700"/>
                  <a:pt x="6620" y="19669"/>
                </a:cubicBezTo>
                <a:cubicBezTo>
                  <a:pt x="6760" y="20637"/>
                  <a:pt x="6880" y="21473"/>
                  <a:pt x="6887" y="21519"/>
                </a:cubicBezTo>
                <a:cubicBezTo>
                  <a:pt x="6898" y="21585"/>
                  <a:pt x="8399" y="21600"/>
                  <a:pt x="14252" y="21600"/>
                </a:cubicBezTo>
                <a:lnTo>
                  <a:pt x="21600" y="21600"/>
                </a:lnTo>
                <a:lnTo>
                  <a:pt x="21600" y="10796"/>
                </a:lnTo>
                <a:lnTo>
                  <a:pt x="21600" y="0"/>
                </a:lnTo>
                <a:lnTo>
                  <a:pt x="12679" y="0"/>
                </a:lnTo>
                <a:lnTo>
                  <a:pt x="10098" y="0"/>
                </a:lnTo>
                <a:lnTo>
                  <a:pt x="3759" y="0"/>
                </a:lnTo>
                <a:close/>
                <a:moveTo>
                  <a:pt x="875" y="3900"/>
                </a:moveTo>
                <a:cubicBezTo>
                  <a:pt x="871" y="3896"/>
                  <a:pt x="866" y="3911"/>
                  <a:pt x="859" y="3937"/>
                </a:cubicBezTo>
                <a:cubicBezTo>
                  <a:pt x="844" y="3999"/>
                  <a:pt x="721" y="4226"/>
                  <a:pt x="589" y="4447"/>
                </a:cubicBezTo>
                <a:cubicBezTo>
                  <a:pt x="296" y="4937"/>
                  <a:pt x="201" y="5305"/>
                  <a:pt x="201" y="5927"/>
                </a:cubicBezTo>
                <a:cubicBezTo>
                  <a:pt x="201" y="6139"/>
                  <a:pt x="204" y="6312"/>
                  <a:pt x="210" y="6312"/>
                </a:cubicBezTo>
                <a:cubicBezTo>
                  <a:pt x="216" y="6312"/>
                  <a:pt x="260" y="6191"/>
                  <a:pt x="306" y="6038"/>
                </a:cubicBezTo>
                <a:cubicBezTo>
                  <a:pt x="351" y="5886"/>
                  <a:pt x="477" y="5601"/>
                  <a:pt x="589" y="5409"/>
                </a:cubicBezTo>
                <a:cubicBezTo>
                  <a:pt x="712" y="5198"/>
                  <a:pt x="812" y="4972"/>
                  <a:pt x="840" y="4832"/>
                </a:cubicBezTo>
                <a:cubicBezTo>
                  <a:pt x="886" y="4609"/>
                  <a:pt x="906" y="3928"/>
                  <a:pt x="875" y="3900"/>
                </a:cubicBezTo>
                <a:close/>
                <a:moveTo>
                  <a:pt x="1423" y="5195"/>
                </a:moveTo>
                <a:cubicBezTo>
                  <a:pt x="1397" y="5145"/>
                  <a:pt x="1421" y="5466"/>
                  <a:pt x="1493" y="6134"/>
                </a:cubicBezTo>
                <a:cubicBezTo>
                  <a:pt x="1553" y="6691"/>
                  <a:pt x="1662" y="7832"/>
                  <a:pt x="1735" y="8673"/>
                </a:cubicBezTo>
                <a:cubicBezTo>
                  <a:pt x="1961" y="11296"/>
                  <a:pt x="2009" y="11663"/>
                  <a:pt x="2282" y="12824"/>
                </a:cubicBezTo>
                <a:cubicBezTo>
                  <a:pt x="2485" y="13688"/>
                  <a:pt x="2490" y="13714"/>
                  <a:pt x="2521" y="14726"/>
                </a:cubicBezTo>
                <a:cubicBezTo>
                  <a:pt x="2537" y="15268"/>
                  <a:pt x="2564" y="15706"/>
                  <a:pt x="2591" y="15836"/>
                </a:cubicBezTo>
                <a:cubicBezTo>
                  <a:pt x="2707" y="16400"/>
                  <a:pt x="3110" y="17193"/>
                  <a:pt x="3393" y="17419"/>
                </a:cubicBezTo>
                <a:cubicBezTo>
                  <a:pt x="3473" y="17483"/>
                  <a:pt x="3580" y="17544"/>
                  <a:pt x="3631" y="17545"/>
                </a:cubicBezTo>
                <a:lnTo>
                  <a:pt x="3724" y="17545"/>
                </a:lnTo>
                <a:lnTo>
                  <a:pt x="3724" y="17086"/>
                </a:lnTo>
                <a:lnTo>
                  <a:pt x="3724" y="16635"/>
                </a:lnTo>
                <a:lnTo>
                  <a:pt x="3549" y="16590"/>
                </a:lnTo>
                <a:cubicBezTo>
                  <a:pt x="3339" y="16539"/>
                  <a:pt x="2909" y="16212"/>
                  <a:pt x="2731" y="15969"/>
                </a:cubicBezTo>
                <a:lnTo>
                  <a:pt x="2600" y="15791"/>
                </a:lnTo>
                <a:lnTo>
                  <a:pt x="2616" y="15480"/>
                </a:lnTo>
                <a:cubicBezTo>
                  <a:pt x="2633" y="15157"/>
                  <a:pt x="2720" y="14689"/>
                  <a:pt x="2804" y="14467"/>
                </a:cubicBezTo>
                <a:cubicBezTo>
                  <a:pt x="2830" y="14399"/>
                  <a:pt x="2901" y="14281"/>
                  <a:pt x="2963" y="14208"/>
                </a:cubicBezTo>
                <a:cubicBezTo>
                  <a:pt x="3061" y="14092"/>
                  <a:pt x="3112" y="14077"/>
                  <a:pt x="3323" y="14111"/>
                </a:cubicBezTo>
                <a:cubicBezTo>
                  <a:pt x="3457" y="14133"/>
                  <a:pt x="3601" y="14169"/>
                  <a:pt x="3644" y="14193"/>
                </a:cubicBezTo>
                <a:lnTo>
                  <a:pt x="3724" y="14237"/>
                </a:lnTo>
                <a:lnTo>
                  <a:pt x="3705" y="12550"/>
                </a:lnTo>
                <a:cubicBezTo>
                  <a:pt x="3693" y="11444"/>
                  <a:pt x="3674" y="10851"/>
                  <a:pt x="3654" y="10818"/>
                </a:cubicBezTo>
                <a:cubicBezTo>
                  <a:pt x="3607" y="10746"/>
                  <a:pt x="3498" y="10752"/>
                  <a:pt x="3393" y="10841"/>
                </a:cubicBezTo>
                <a:cubicBezTo>
                  <a:pt x="3309" y="10911"/>
                  <a:pt x="3286" y="10901"/>
                  <a:pt x="3180" y="10737"/>
                </a:cubicBezTo>
                <a:cubicBezTo>
                  <a:pt x="3032" y="10511"/>
                  <a:pt x="2961" y="10533"/>
                  <a:pt x="2969" y="10796"/>
                </a:cubicBezTo>
                <a:cubicBezTo>
                  <a:pt x="2978" y="11073"/>
                  <a:pt x="3117" y="11427"/>
                  <a:pt x="3297" y="11640"/>
                </a:cubicBezTo>
                <a:cubicBezTo>
                  <a:pt x="3541" y="11926"/>
                  <a:pt x="3593" y="12095"/>
                  <a:pt x="3593" y="12565"/>
                </a:cubicBezTo>
                <a:cubicBezTo>
                  <a:pt x="3593" y="12931"/>
                  <a:pt x="3586" y="12975"/>
                  <a:pt x="3482" y="13223"/>
                </a:cubicBezTo>
                <a:cubicBezTo>
                  <a:pt x="3334" y="13575"/>
                  <a:pt x="3219" y="13690"/>
                  <a:pt x="3024" y="13690"/>
                </a:cubicBezTo>
                <a:cubicBezTo>
                  <a:pt x="2871" y="13690"/>
                  <a:pt x="2855" y="13670"/>
                  <a:pt x="2721" y="13379"/>
                </a:cubicBezTo>
                <a:cubicBezTo>
                  <a:pt x="2602" y="13120"/>
                  <a:pt x="2568" y="12999"/>
                  <a:pt x="2518" y="12602"/>
                </a:cubicBezTo>
                <a:cubicBezTo>
                  <a:pt x="2484" y="12342"/>
                  <a:pt x="2396" y="11858"/>
                  <a:pt x="2320" y="11529"/>
                </a:cubicBezTo>
                <a:cubicBezTo>
                  <a:pt x="2235" y="11159"/>
                  <a:pt x="2162" y="10716"/>
                  <a:pt x="2126" y="10367"/>
                </a:cubicBezTo>
                <a:cubicBezTo>
                  <a:pt x="1882" y="7977"/>
                  <a:pt x="1817" y="7400"/>
                  <a:pt x="1741" y="6845"/>
                </a:cubicBezTo>
                <a:cubicBezTo>
                  <a:pt x="1646" y="6152"/>
                  <a:pt x="1484" y="5312"/>
                  <a:pt x="1423" y="5195"/>
                </a:cubicBezTo>
                <a:close/>
                <a:moveTo>
                  <a:pt x="1054" y="5320"/>
                </a:moveTo>
                <a:cubicBezTo>
                  <a:pt x="1050" y="5335"/>
                  <a:pt x="1016" y="5499"/>
                  <a:pt x="977" y="5676"/>
                </a:cubicBezTo>
                <a:cubicBezTo>
                  <a:pt x="930" y="5895"/>
                  <a:pt x="782" y="6268"/>
                  <a:pt x="513" y="6860"/>
                </a:cubicBezTo>
                <a:cubicBezTo>
                  <a:pt x="88" y="7792"/>
                  <a:pt x="0" y="8081"/>
                  <a:pt x="0" y="8576"/>
                </a:cubicBezTo>
                <a:cubicBezTo>
                  <a:pt x="0" y="8859"/>
                  <a:pt x="78" y="9272"/>
                  <a:pt x="153" y="9383"/>
                </a:cubicBezTo>
                <a:cubicBezTo>
                  <a:pt x="174" y="9415"/>
                  <a:pt x="193" y="9324"/>
                  <a:pt x="207" y="9102"/>
                </a:cubicBezTo>
                <a:cubicBezTo>
                  <a:pt x="242" y="8552"/>
                  <a:pt x="332" y="8252"/>
                  <a:pt x="719" y="7370"/>
                </a:cubicBezTo>
                <a:cubicBezTo>
                  <a:pt x="937" y="6877"/>
                  <a:pt x="1105" y="6431"/>
                  <a:pt x="1130" y="6290"/>
                </a:cubicBezTo>
                <a:cubicBezTo>
                  <a:pt x="1192" y="5945"/>
                  <a:pt x="1187" y="5564"/>
                  <a:pt x="1117" y="5417"/>
                </a:cubicBezTo>
                <a:cubicBezTo>
                  <a:pt x="1086" y="5350"/>
                  <a:pt x="1057" y="5305"/>
                  <a:pt x="1054" y="5320"/>
                </a:cubicBezTo>
                <a:close/>
                <a:moveTo>
                  <a:pt x="2409" y="5994"/>
                </a:moveTo>
                <a:cubicBezTo>
                  <a:pt x="2273" y="5979"/>
                  <a:pt x="2161" y="5993"/>
                  <a:pt x="2145" y="6031"/>
                </a:cubicBezTo>
                <a:cubicBezTo>
                  <a:pt x="2111" y="6110"/>
                  <a:pt x="2270" y="6669"/>
                  <a:pt x="2384" y="6867"/>
                </a:cubicBezTo>
                <a:cubicBezTo>
                  <a:pt x="2426" y="6940"/>
                  <a:pt x="2553" y="7039"/>
                  <a:pt x="2667" y="7089"/>
                </a:cubicBezTo>
                <a:cubicBezTo>
                  <a:pt x="2908" y="7195"/>
                  <a:pt x="2958" y="7266"/>
                  <a:pt x="2934" y="7481"/>
                </a:cubicBezTo>
                <a:cubicBezTo>
                  <a:pt x="2925" y="7566"/>
                  <a:pt x="2924" y="7664"/>
                  <a:pt x="2934" y="7703"/>
                </a:cubicBezTo>
                <a:cubicBezTo>
                  <a:pt x="2983" y="7885"/>
                  <a:pt x="3014" y="7660"/>
                  <a:pt x="3001" y="7207"/>
                </a:cubicBezTo>
                <a:cubicBezTo>
                  <a:pt x="2977" y="6334"/>
                  <a:pt x="2831" y="6039"/>
                  <a:pt x="2409" y="5994"/>
                </a:cubicBezTo>
                <a:close/>
                <a:moveTo>
                  <a:pt x="14716" y="5994"/>
                </a:moveTo>
                <a:cubicBezTo>
                  <a:pt x="14817" y="6030"/>
                  <a:pt x="14809" y="6427"/>
                  <a:pt x="14802" y="8369"/>
                </a:cubicBezTo>
                <a:lnTo>
                  <a:pt x="14796" y="10597"/>
                </a:lnTo>
                <a:lnTo>
                  <a:pt x="14665" y="10619"/>
                </a:lnTo>
                <a:cubicBezTo>
                  <a:pt x="14577" y="10632"/>
                  <a:pt x="14520" y="10610"/>
                  <a:pt x="14497" y="10545"/>
                </a:cubicBezTo>
                <a:cubicBezTo>
                  <a:pt x="14467" y="10461"/>
                  <a:pt x="14453" y="10459"/>
                  <a:pt x="14372" y="10552"/>
                </a:cubicBezTo>
                <a:cubicBezTo>
                  <a:pt x="14322" y="10611"/>
                  <a:pt x="14208" y="10673"/>
                  <a:pt x="14121" y="10685"/>
                </a:cubicBezTo>
                <a:cubicBezTo>
                  <a:pt x="13847" y="10724"/>
                  <a:pt x="13642" y="10387"/>
                  <a:pt x="13535" y="9738"/>
                </a:cubicBezTo>
                <a:cubicBezTo>
                  <a:pt x="13461" y="9287"/>
                  <a:pt x="13485" y="8491"/>
                  <a:pt x="13586" y="8088"/>
                </a:cubicBezTo>
                <a:cubicBezTo>
                  <a:pt x="13736" y="7496"/>
                  <a:pt x="13938" y="7244"/>
                  <a:pt x="14261" y="7244"/>
                </a:cubicBezTo>
                <a:lnTo>
                  <a:pt x="14436" y="7244"/>
                </a:lnTo>
                <a:lnTo>
                  <a:pt x="14442" y="6660"/>
                </a:lnTo>
                <a:lnTo>
                  <a:pt x="14452" y="6083"/>
                </a:lnTo>
                <a:lnTo>
                  <a:pt x="14592" y="6031"/>
                </a:lnTo>
                <a:cubicBezTo>
                  <a:pt x="14621" y="6020"/>
                  <a:pt x="14643" y="6008"/>
                  <a:pt x="14665" y="6001"/>
                </a:cubicBezTo>
                <a:cubicBezTo>
                  <a:pt x="14684" y="5995"/>
                  <a:pt x="14702" y="5989"/>
                  <a:pt x="14716" y="5994"/>
                </a:cubicBezTo>
                <a:close/>
                <a:moveTo>
                  <a:pt x="8580" y="6083"/>
                </a:moveTo>
                <a:lnTo>
                  <a:pt x="8736" y="6083"/>
                </a:lnTo>
                <a:lnTo>
                  <a:pt x="8895" y="6083"/>
                </a:lnTo>
                <a:lnTo>
                  <a:pt x="8895" y="8340"/>
                </a:lnTo>
                <a:lnTo>
                  <a:pt x="8895" y="10597"/>
                </a:lnTo>
                <a:lnTo>
                  <a:pt x="8743" y="10619"/>
                </a:lnTo>
                <a:cubicBezTo>
                  <a:pt x="8638" y="10633"/>
                  <a:pt x="8587" y="10612"/>
                  <a:pt x="8577" y="10552"/>
                </a:cubicBezTo>
                <a:cubicBezTo>
                  <a:pt x="8569" y="10504"/>
                  <a:pt x="8567" y="9479"/>
                  <a:pt x="8571" y="8273"/>
                </a:cubicBezTo>
                <a:lnTo>
                  <a:pt x="8580" y="6083"/>
                </a:lnTo>
                <a:close/>
                <a:moveTo>
                  <a:pt x="6932" y="6445"/>
                </a:moveTo>
                <a:cubicBezTo>
                  <a:pt x="7005" y="6448"/>
                  <a:pt x="7079" y="6476"/>
                  <a:pt x="7097" y="6527"/>
                </a:cubicBezTo>
                <a:cubicBezTo>
                  <a:pt x="7122" y="6596"/>
                  <a:pt x="7389" y="8340"/>
                  <a:pt x="7517" y="9272"/>
                </a:cubicBezTo>
                <a:cubicBezTo>
                  <a:pt x="7542" y="9450"/>
                  <a:pt x="7559" y="9502"/>
                  <a:pt x="7571" y="9435"/>
                </a:cubicBezTo>
                <a:cubicBezTo>
                  <a:pt x="7581" y="9380"/>
                  <a:pt x="7684" y="8696"/>
                  <a:pt x="7801" y="7910"/>
                </a:cubicBezTo>
                <a:lnTo>
                  <a:pt x="8014" y="6482"/>
                </a:lnTo>
                <a:lnTo>
                  <a:pt x="8167" y="6460"/>
                </a:lnTo>
                <a:cubicBezTo>
                  <a:pt x="8249" y="6449"/>
                  <a:pt x="8328" y="6465"/>
                  <a:pt x="8342" y="6497"/>
                </a:cubicBezTo>
                <a:cubicBezTo>
                  <a:pt x="8362" y="6545"/>
                  <a:pt x="7912" y="9712"/>
                  <a:pt x="7775" y="10486"/>
                </a:cubicBezTo>
                <a:cubicBezTo>
                  <a:pt x="7738" y="10695"/>
                  <a:pt x="7733" y="10700"/>
                  <a:pt x="7568" y="10700"/>
                </a:cubicBezTo>
                <a:cubicBezTo>
                  <a:pt x="7467" y="10700"/>
                  <a:pt x="7388" y="10668"/>
                  <a:pt x="7371" y="10619"/>
                </a:cubicBezTo>
                <a:cubicBezTo>
                  <a:pt x="7319" y="10466"/>
                  <a:pt x="6753" y="6591"/>
                  <a:pt x="6773" y="6519"/>
                </a:cubicBezTo>
                <a:cubicBezTo>
                  <a:pt x="6786" y="6470"/>
                  <a:pt x="6858" y="6442"/>
                  <a:pt x="6932" y="6445"/>
                </a:cubicBezTo>
                <a:close/>
                <a:moveTo>
                  <a:pt x="1289" y="7215"/>
                </a:moveTo>
                <a:lnTo>
                  <a:pt x="1210" y="7570"/>
                </a:lnTo>
                <a:cubicBezTo>
                  <a:pt x="1166" y="7765"/>
                  <a:pt x="1019" y="8248"/>
                  <a:pt x="882" y="8643"/>
                </a:cubicBezTo>
                <a:cubicBezTo>
                  <a:pt x="482" y="9793"/>
                  <a:pt x="361" y="10475"/>
                  <a:pt x="363" y="11529"/>
                </a:cubicBezTo>
                <a:cubicBezTo>
                  <a:pt x="364" y="12119"/>
                  <a:pt x="373" y="12256"/>
                  <a:pt x="455" y="12728"/>
                </a:cubicBezTo>
                <a:cubicBezTo>
                  <a:pt x="506" y="13020"/>
                  <a:pt x="554" y="13428"/>
                  <a:pt x="563" y="13638"/>
                </a:cubicBezTo>
                <a:cubicBezTo>
                  <a:pt x="573" y="13848"/>
                  <a:pt x="586" y="14023"/>
                  <a:pt x="592" y="14023"/>
                </a:cubicBezTo>
                <a:cubicBezTo>
                  <a:pt x="599" y="14023"/>
                  <a:pt x="623" y="13920"/>
                  <a:pt x="646" y="13793"/>
                </a:cubicBezTo>
                <a:cubicBezTo>
                  <a:pt x="677" y="13623"/>
                  <a:pt x="688" y="13272"/>
                  <a:pt x="688" y="12446"/>
                </a:cubicBezTo>
                <a:cubicBezTo>
                  <a:pt x="688" y="11662"/>
                  <a:pt x="701" y="11208"/>
                  <a:pt x="732" y="10929"/>
                </a:cubicBezTo>
                <a:cubicBezTo>
                  <a:pt x="783" y="10465"/>
                  <a:pt x="962" y="9566"/>
                  <a:pt x="1089" y="9139"/>
                </a:cubicBezTo>
                <a:cubicBezTo>
                  <a:pt x="1260" y="8562"/>
                  <a:pt x="1307" y="8155"/>
                  <a:pt x="1292" y="7444"/>
                </a:cubicBezTo>
                <a:lnTo>
                  <a:pt x="1289" y="7215"/>
                </a:lnTo>
                <a:close/>
                <a:moveTo>
                  <a:pt x="11091" y="7244"/>
                </a:moveTo>
                <a:cubicBezTo>
                  <a:pt x="11232" y="7244"/>
                  <a:pt x="11322" y="7282"/>
                  <a:pt x="11403" y="7378"/>
                </a:cubicBezTo>
                <a:cubicBezTo>
                  <a:pt x="11593" y="7603"/>
                  <a:pt x="11615" y="7738"/>
                  <a:pt x="11632" y="8828"/>
                </a:cubicBezTo>
                <a:cubicBezTo>
                  <a:pt x="11643" y="9489"/>
                  <a:pt x="11656" y="9801"/>
                  <a:pt x="11680" y="9820"/>
                </a:cubicBezTo>
                <a:cubicBezTo>
                  <a:pt x="11699" y="9834"/>
                  <a:pt x="11743" y="9901"/>
                  <a:pt x="11779" y="9968"/>
                </a:cubicBezTo>
                <a:lnTo>
                  <a:pt x="11846" y="10086"/>
                </a:lnTo>
                <a:lnTo>
                  <a:pt x="11782" y="10345"/>
                </a:lnTo>
                <a:cubicBezTo>
                  <a:pt x="11686" y="10735"/>
                  <a:pt x="11651" y="10763"/>
                  <a:pt x="11486" y="10560"/>
                </a:cubicBezTo>
                <a:cubicBezTo>
                  <a:pt x="11407" y="10463"/>
                  <a:pt x="11336" y="10408"/>
                  <a:pt x="11327" y="10441"/>
                </a:cubicBezTo>
                <a:cubicBezTo>
                  <a:pt x="11318" y="10474"/>
                  <a:pt x="11265" y="10542"/>
                  <a:pt x="11209" y="10597"/>
                </a:cubicBezTo>
                <a:cubicBezTo>
                  <a:pt x="11063" y="10738"/>
                  <a:pt x="10887" y="10726"/>
                  <a:pt x="10741" y="10552"/>
                </a:cubicBezTo>
                <a:cubicBezTo>
                  <a:pt x="10570" y="10348"/>
                  <a:pt x="10508" y="10053"/>
                  <a:pt x="10522" y="9553"/>
                </a:cubicBezTo>
                <a:cubicBezTo>
                  <a:pt x="10540" y="8904"/>
                  <a:pt x="10712" y="8636"/>
                  <a:pt x="11117" y="8636"/>
                </a:cubicBezTo>
                <a:lnTo>
                  <a:pt x="11295" y="8636"/>
                </a:lnTo>
                <a:lnTo>
                  <a:pt x="11276" y="8421"/>
                </a:lnTo>
                <a:cubicBezTo>
                  <a:pt x="11266" y="8302"/>
                  <a:pt x="11235" y="8171"/>
                  <a:pt x="11209" y="8125"/>
                </a:cubicBezTo>
                <a:cubicBezTo>
                  <a:pt x="11143" y="8011"/>
                  <a:pt x="10904" y="8019"/>
                  <a:pt x="10779" y="8140"/>
                </a:cubicBezTo>
                <a:cubicBezTo>
                  <a:pt x="10723" y="8194"/>
                  <a:pt x="10667" y="8224"/>
                  <a:pt x="10655" y="8206"/>
                </a:cubicBezTo>
                <a:cubicBezTo>
                  <a:pt x="10620" y="8156"/>
                  <a:pt x="10563" y="7564"/>
                  <a:pt x="10588" y="7511"/>
                </a:cubicBezTo>
                <a:cubicBezTo>
                  <a:pt x="10649" y="7386"/>
                  <a:pt x="10915" y="7244"/>
                  <a:pt x="11091" y="7244"/>
                </a:cubicBezTo>
                <a:close/>
                <a:moveTo>
                  <a:pt x="15703" y="7244"/>
                </a:moveTo>
                <a:cubicBezTo>
                  <a:pt x="15814" y="7263"/>
                  <a:pt x="15924" y="7339"/>
                  <a:pt x="15996" y="7466"/>
                </a:cubicBezTo>
                <a:cubicBezTo>
                  <a:pt x="16160" y="7758"/>
                  <a:pt x="16223" y="8112"/>
                  <a:pt x="16225" y="8739"/>
                </a:cubicBezTo>
                <a:lnTo>
                  <a:pt x="16228" y="9272"/>
                </a:lnTo>
                <a:lnTo>
                  <a:pt x="15821" y="9287"/>
                </a:lnTo>
                <a:cubicBezTo>
                  <a:pt x="15560" y="9299"/>
                  <a:pt x="15410" y="9331"/>
                  <a:pt x="15410" y="9376"/>
                </a:cubicBezTo>
                <a:cubicBezTo>
                  <a:pt x="15410" y="9414"/>
                  <a:pt x="15449" y="9532"/>
                  <a:pt x="15493" y="9635"/>
                </a:cubicBezTo>
                <a:cubicBezTo>
                  <a:pt x="15598" y="9879"/>
                  <a:pt x="15757" y="9937"/>
                  <a:pt x="15964" y="9812"/>
                </a:cubicBezTo>
                <a:cubicBezTo>
                  <a:pt x="16052" y="9759"/>
                  <a:pt x="16130" y="9733"/>
                  <a:pt x="16139" y="9753"/>
                </a:cubicBezTo>
                <a:cubicBezTo>
                  <a:pt x="16148" y="9773"/>
                  <a:pt x="16155" y="9949"/>
                  <a:pt x="16155" y="10145"/>
                </a:cubicBezTo>
                <a:cubicBezTo>
                  <a:pt x="16155" y="10471"/>
                  <a:pt x="16150" y="10513"/>
                  <a:pt x="16078" y="10582"/>
                </a:cubicBezTo>
                <a:cubicBezTo>
                  <a:pt x="15953" y="10702"/>
                  <a:pt x="15615" y="10708"/>
                  <a:pt x="15464" y="10597"/>
                </a:cubicBezTo>
                <a:cubicBezTo>
                  <a:pt x="15304" y="10478"/>
                  <a:pt x="15085" y="9955"/>
                  <a:pt x="15041" y="9583"/>
                </a:cubicBezTo>
                <a:cubicBezTo>
                  <a:pt x="14994" y="9192"/>
                  <a:pt x="15004" y="8506"/>
                  <a:pt x="15063" y="8206"/>
                </a:cubicBezTo>
                <a:cubicBezTo>
                  <a:pt x="15137" y="7830"/>
                  <a:pt x="15256" y="7522"/>
                  <a:pt x="15391" y="7363"/>
                </a:cubicBezTo>
                <a:cubicBezTo>
                  <a:pt x="15477" y="7261"/>
                  <a:pt x="15591" y="7226"/>
                  <a:pt x="15703" y="7244"/>
                </a:cubicBezTo>
                <a:close/>
                <a:moveTo>
                  <a:pt x="18121" y="7244"/>
                </a:moveTo>
                <a:cubicBezTo>
                  <a:pt x="18198" y="7247"/>
                  <a:pt x="18273" y="7291"/>
                  <a:pt x="18347" y="7370"/>
                </a:cubicBezTo>
                <a:cubicBezTo>
                  <a:pt x="18581" y="7616"/>
                  <a:pt x="18688" y="8091"/>
                  <a:pt x="18672" y="8835"/>
                </a:cubicBezTo>
                <a:lnTo>
                  <a:pt x="18663" y="9272"/>
                </a:lnTo>
                <a:lnTo>
                  <a:pt x="18255" y="9287"/>
                </a:lnTo>
                <a:cubicBezTo>
                  <a:pt x="18031" y="9297"/>
                  <a:pt x="17845" y="9326"/>
                  <a:pt x="17845" y="9353"/>
                </a:cubicBezTo>
                <a:cubicBezTo>
                  <a:pt x="17845" y="9462"/>
                  <a:pt x="17941" y="9711"/>
                  <a:pt x="18020" y="9805"/>
                </a:cubicBezTo>
                <a:cubicBezTo>
                  <a:pt x="18125" y="9931"/>
                  <a:pt x="18321" y="9930"/>
                  <a:pt x="18475" y="9805"/>
                </a:cubicBezTo>
                <a:cubicBezTo>
                  <a:pt x="18615" y="9690"/>
                  <a:pt x="18629" y="9723"/>
                  <a:pt x="18615" y="10175"/>
                </a:cubicBezTo>
                <a:cubicBezTo>
                  <a:pt x="18607" y="10414"/>
                  <a:pt x="18593" y="10481"/>
                  <a:pt x="18529" y="10552"/>
                </a:cubicBezTo>
                <a:cubicBezTo>
                  <a:pt x="18486" y="10599"/>
                  <a:pt x="18370" y="10652"/>
                  <a:pt x="18271" y="10671"/>
                </a:cubicBezTo>
                <a:cubicBezTo>
                  <a:pt x="17948" y="10730"/>
                  <a:pt x="17654" y="10363"/>
                  <a:pt x="17530" y="9738"/>
                </a:cubicBezTo>
                <a:cubicBezTo>
                  <a:pt x="17446" y="9319"/>
                  <a:pt x="17454" y="8556"/>
                  <a:pt x="17549" y="8118"/>
                </a:cubicBezTo>
                <a:cubicBezTo>
                  <a:pt x="17669" y="7557"/>
                  <a:pt x="17892" y="7236"/>
                  <a:pt x="18121" y="7244"/>
                </a:cubicBezTo>
                <a:close/>
                <a:moveTo>
                  <a:pt x="9732" y="7252"/>
                </a:moveTo>
                <a:cubicBezTo>
                  <a:pt x="9925" y="7276"/>
                  <a:pt x="10091" y="7445"/>
                  <a:pt x="10181" y="7733"/>
                </a:cubicBezTo>
                <a:cubicBezTo>
                  <a:pt x="10233" y="7897"/>
                  <a:pt x="10243" y="8036"/>
                  <a:pt x="10251" y="8850"/>
                </a:cubicBezTo>
                <a:lnTo>
                  <a:pt x="10261" y="9783"/>
                </a:lnTo>
                <a:lnTo>
                  <a:pt x="10356" y="9916"/>
                </a:lnTo>
                <a:lnTo>
                  <a:pt x="10455" y="10042"/>
                </a:lnTo>
                <a:lnTo>
                  <a:pt x="10382" y="10375"/>
                </a:lnTo>
                <a:cubicBezTo>
                  <a:pt x="10300" y="10747"/>
                  <a:pt x="10263" y="10768"/>
                  <a:pt x="10095" y="10545"/>
                </a:cubicBezTo>
                <a:lnTo>
                  <a:pt x="9981" y="10389"/>
                </a:lnTo>
                <a:lnTo>
                  <a:pt x="9856" y="10545"/>
                </a:lnTo>
                <a:cubicBezTo>
                  <a:pt x="9703" y="10732"/>
                  <a:pt x="9540" y="10739"/>
                  <a:pt x="9376" y="10567"/>
                </a:cubicBezTo>
                <a:cubicBezTo>
                  <a:pt x="9211" y="10393"/>
                  <a:pt x="9137" y="10108"/>
                  <a:pt x="9137" y="9620"/>
                </a:cubicBezTo>
                <a:cubicBezTo>
                  <a:pt x="9137" y="9279"/>
                  <a:pt x="9147" y="9212"/>
                  <a:pt x="9230" y="9006"/>
                </a:cubicBezTo>
                <a:cubicBezTo>
                  <a:pt x="9304" y="8819"/>
                  <a:pt x="9357" y="8759"/>
                  <a:pt x="9494" y="8702"/>
                </a:cubicBezTo>
                <a:cubicBezTo>
                  <a:pt x="9587" y="8663"/>
                  <a:pt x="9719" y="8649"/>
                  <a:pt x="9786" y="8673"/>
                </a:cubicBezTo>
                <a:cubicBezTo>
                  <a:pt x="9899" y="8712"/>
                  <a:pt x="9911" y="8705"/>
                  <a:pt x="9911" y="8576"/>
                </a:cubicBezTo>
                <a:cubicBezTo>
                  <a:pt x="9911" y="8417"/>
                  <a:pt x="9862" y="8161"/>
                  <a:pt x="9815" y="8088"/>
                </a:cubicBezTo>
                <a:cubicBezTo>
                  <a:pt x="9761" y="8004"/>
                  <a:pt x="9483" y="8039"/>
                  <a:pt x="9379" y="8140"/>
                </a:cubicBezTo>
                <a:cubicBezTo>
                  <a:pt x="9287" y="8229"/>
                  <a:pt x="9279" y="8222"/>
                  <a:pt x="9252" y="8103"/>
                </a:cubicBezTo>
                <a:cubicBezTo>
                  <a:pt x="9235" y="8032"/>
                  <a:pt x="9220" y="7868"/>
                  <a:pt x="9217" y="7733"/>
                </a:cubicBezTo>
                <a:cubicBezTo>
                  <a:pt x="9211" y="7490"/>
                  <a:pt x="9211" y="7485"/>
                  <a:pt x="9366" y="7370"/>
                </a:cubicBezTo>
                <a:cubicBezTo>
                  <a:pt x="9492" y="7278"/>
                  <a:pt x="9617" y="7238"/>
                  <a:pt x="9732" y="7252"/>
                </a:cubicBezTo>
                <a:close/>
                <a:moveTo>
                  <a:pt x="12861" y="7259"/>
                </a:moveTo>
                <a:cubicBezTo>
                  <a:pt x="12907" y="7268"/>
                  <a:pt x="12947" y="7284"/>
                  <a:pt x="12975" y="7311"/>
                </a:cubicBezTo>
                <a:cubicBezTo>
                  <a:pt x="13113" y="7443"/>
                  <a:pt x="13257" y="7855"/>
                  <a:pt x="13278" y="8184"/>
                </a:cubicBezTo>
                <a:cubicBezTo>
                  <a:pt x="13288" y="8342"/>
                  <a:pt x="13292" y="8954"/>
                  <a:pt x="13287" y="9538"/>
                </a:cubicBezTo>
                <a:lnTo>
                  <a:pt x="13278" y="10597"/>
                </a:lnTo>
                <a:lnTo>
                  <a:pt x="13106" y="10597"/>
                </a:lnTo>
                <a:lnTo>
                  <a:pt x="12934" y="10597"/>
                </a:lnTo>
                <a:lnTo>
                  <a:pt x="12918" y="9450"/>
                </a:lnTo>
                <a:cubicBezTo>
                  <a:pt x="12904" y="8338"/>
                  <a:pt x="12904" y="8292"/>
                  <a:pt x="12838" y="8169"/>
                </a:cubicBezTo>
                <a:cubicBezTo>
                  <a:pt x="12759" y="8021"/>
                  <a:pt x="12542" y="7995"/>
                  <a:pt x="12431" y="8125"/>
                </a:cubicBezTo>
                <a:cubicBezTo>
                  <a:pt x="12360" y="8209"/>
                  <a:pt x="12360" y="8212"/>
                  <a:pt x="12345" y="9405"/>
                </a:cubicBezTo>
                <a:lnTo>
                  <a:pt x="12332" y="10597"/>
                </a:lnTo>
                <a:lnTo>
                  <a:pt x="12180" y="10619"/>
                </a:lnTo>
                <a:cubicBezTo>
                  <a:pt x="12075" y="10633"/>
                  <a:pt x="12028" y="10613"/>
                  <a:pt x="12017" y="10552"/>
                </a:cubicBezTo>
                <a:cubicBezTo>
                  <a:pt x="12009" y="10504"/>
                  <a:pt x="12004" y="9760"/>
                  <a:pt x="12008" y="8902"/>
                </a:cubicBezTo>
                <a:lnTo>
                  <a:pt x="12017" y="7341"/>
                </a:lnTo>
                <a:lnTo>
                  <a:pt x="12145" y="7326"/>
                </a:lnTo>
                <a:cubicBezTo>
                  <a:pt x="12236" y="7311"/>
                  <a:pt x="12281" y="7333"/>
                  <a:pt x="12304" y="7407"/>
                </a:cubicBezTo>
                <a:cubicBezTo>
                  <a:pt x="12333" y="7501"/>
                  <a:pt x="12346" y="7495"/>
                  <a:pt x="12434" y="7392"/>
                </a:cubicBezTo>
                <a:cubicBezTo>
                  <a:pt x="12528" y="7284"/>
                  <a:pt x="12722" y="7234"/>
                  <a:pt x="12861" y="7259"/>
                </a:cubicBezTo>
                <a:close/>
                <a:moveTo>
                  <a:pt x="17176" y="7259"/>
                </a:moveTo>
                <a:cubicBezTo>
                  <a:pt x="17263" y="7262"/>
                  <a:pt x="17340" y="7303"/>
                  <a:pt x="17374" y="7385"/>
                </a:cubicBezTo>
                <a:cubicBezTo>
                  <a:pt x="17425" y="7512"/>
                  <a:pt x="17335" y="8156"/>
                  <a:pt x="17272" y="8118"/>
                </a:cubicBezTo>
                <a:cubicBezTo>
                  <a:pt x="17124" y="8029"/>
                  <a:pt x="16961" y="8039"/>
                  <a:pt x="16877" y="8140"/>
                </a:cubicBezTo>
                <a:lnTo>
                  <a:pt x="16785" y="8243"/>
                </a:lnTo>
                <a:lnTo>
                  <a:pt x="16788" y="9420"/>
                </a:lnTo>
                <a:lnTo>
                  <a:pt x="16791" y="10597"/>
                </a:lnTo>
                <a:lnTo>
                  <a:pt x="16632" y="10619"/>
                </a:lnTo>
                <a:cubicBezTo>
                  <a:pt x="16519" y="10633"/>
                  <a:pt x="16467" y="10614"/>
                  <a:pt x="16457" y="10552"/>
                </a:cubicBezTo>
                <a:cubicBezTo>
                  <a:pt x="16449" y="10504"/>
                  <a:pt x="16443" y="9760"/>
                  <a:pt x="16447" y="8902"/>
                </a:cubicBezTo>
                <a:lnTo>
                  <a:pt x="16457" y="7341"/>
                </a:lnTo>
                <a:lnTo>
                  <a:pt x="16584" y="7326"/>
                </a:lnTo>
                <a:cubicBezTo>
                  <a:pt x="16676" y="7311"/>
                  <a:pt x="16723" y="7333"/>
                  <a:pt x="16747" y="7407"/>
                </a:cubicBezTo>
                <a:cubicBezTo>
                  <a:pt x="16776" y="7501"/>
                  <a:pt x="16792" y="7497"/>
                  <a:pt x="16915" y="7370"/>
                </a:cubicBezTo>
                <a:cubicBezTo>
                  <a:pt x="16992" y="7292"/>
                  <a:pt x="17090" y="7256"/>
                  <a:pt x="17176" y="7259"/>
                </a:cubicBezTo>
                <a:close/>
                <a:moveTo>
                  <a:pt x="19662" y="7267"/>
                </a:moveTo>
                <a:cubicBezTo>
                  <a:pt x="19785" y="7271"/>
                  <a:pt x="19904" y="7322"/>
                  <a:pt x="19958" y="7415"/>
                </a:cubicBezTo>
                <a:cubicBezTo>
                  <a:pt x="20169" y="7777"/>
                  <a:pt x="20204" y="8118"/>
                  <a:pt x="20190" y="9635"/>
                </a:cubicBezTo>
                <a:lnTo>
                  <a:pt x="20181" y="10597"/>
                </a:lnTo>
                <a:lnTo>
                  <a:pt x="20009" y="10597"/>
                </a:lnTo>
                <a:lnTo>
                  <a:pt x="19837" y="10597"/>
                </a:lnTo>
                <a:lnTo>
                  <a:pt x="19824" y="9450"/>
                </a:lnTo>
                <a:cubicBezTo>
                  <a:pt x="19810" y="8338"/>
                  <a:pt x="19807" y="8292"/>
                  <a:pt x="19741" y="8169"/>
                </a:cubicBezTo>
                <a:cubicBezTo>
                  <a:pt x="19665" y="8026"/>
                  <a:pt x="19482" y="8003"/>
                  <a:pt x="19340" y="8118"/>
                </a:cubicBezTo>
                <a:lnTo>
                  <a:pt x="19251" y="8184"/>
                </a:lnTo>
                <a:lnTo>
                  <a:pt x="19242" y="9390"/>
                </a:lnTo>
                <a:lnTo>
                  <a:pt x="19235" y="10597"/>
                </a:lnTo>
                <a:lnTo>
                  <a:pt x="19086" y="10619"/>
                </a:lnTo>
                <a:cubicBezTo>
                  <a:pt x="18981" y="10633"/>
                  <a:pt x="18930" y="10613"/>
                  <a:pt x="18920" y="10552"/>
                </a:cubicBezTo>
                <a:cubicBezTo>
                  <a:pt x="18912" y="10504"/>
                  <a:pt x="18910" y="9760"/>
                  <a:pt x="18914" y="8902"/>
                </a:cubicBezTo>
                <a:lnTo>
                  <a:pt x="18920" y="7341"/>
                </a:lnTo>
                <a:lnTo>
                  <a:pt x="19048" y="7326"/>
                </a:lnTo>
                <a:cubicBezTo>
                  <a:pt x="19139" y="7311"/>
                  <a:pt x="19187" y="7333"/>
                  <a:pt x="19210" y="7407"/>
                </a:cubicBezTo>
                <a:cubicBezTo>
                  <a:pt x="19239" y="7501"/>
                  <a:pt x="19249" y="7497"/>
                  <a:pt x="19337" y="7392"/>
                </a:cubicBezTo>
                <a:cubicBezTo>
                  <a:pt x="19411" y="7305"/>
                  <a:pt x="19539" y="7262"/>
                  <a:pt x="19662" y="7267"/>
                </a:cubicBezTo>
                <a:close/>
                <a:moveTo>
                  <a:pt x="14258" y="8044"/>
                </a:moveTo>
                <a:cubicBezTo>
                  <a:pt x="14050" y="8044"/>
                  <a:pt x="13965" y="8147"/>
                  <a:pt x="13905" y="8480"/>
                </a:cubicBezTo>
                <a:cubicBezTo>
                  <a:pt x="13814" y="8982"/>
                  <a:pt x="13885" y="9640"/>
                  <a:pt x="14048" y="9805"/>
                </a:cubicBezTo>
                <a:cubicBezTo>
                  <a:pt x="14157" y="9915"/>
                  <a:pt x="14154" y="9917"/>
                  <a:pt x="14309" y="9827"/>
                </a:cubicBezTo>
                <a:lnTo>
                  <a:pt x="14436" y="9753"/>
                </a:lnTo>
                <a:lnTo>
                  <a:pt x="14436" y="8895"/>
                </a:lnTo>
                <a:lnTo>
                  <a:pt x="14436" y="8044"/>
                </a:lnTo>
                <a:lnTo>
                  <a:pt x="14258" y="8044"/>
                </a:lnTo>
                <a:close/>
                <a:moveTo>
                  <a:pt x="15696" y="8044"/>
                </a:moveTo>
                <a:cubicBezTo>
                  <a:pt x="15625" y="8030"/>
                  <a:pt x="15557" y="8095"/>
                  <a:pt x="15496" y="8236"/>
                </a:cubicBezTo>
                <a:cubicBezTo>
                  <a:pt x="15450" y="8343"/>
                  <a:pt x="15410" y="8463"/>
                  <a:pt x="15410" y="8502"/>
                </a:cubicBezTo>
                <a:cubicBezTo>
                  <a:pt x="15410" y="8548"/>
                  <a:pt x="15500" y="8576"/>
                  <a:pt x="15655" y="8576"/>
                </a:cubicBezTo>
                <a:cubicBezTo>
                  <a:pt x="15789" y="8576"/>
                  <a:pt x="15897" y="8552"/>
                  <a:pt x="15897" y="8532"/>
                </a:cubicBezTo>
                <a:cubicBezTo>
                  <a:pt x="15897" y="8427"/>
                  <a:pt x="15810" y="8116"/>
                  <a:pt x="15770" y="8081"/>
                </a:cubicBezTo>
                <a:cubicBezTo>
                  <a:pt x="15745" y="8059"/>
                  <a:pt x="15720" y="8048"/>
                  <a:pt x="15696" y="8044"/>
                </a:cubicBezTo>
                <a:close/>
                <a:moveTo>
                  <a:pt x="18106" y="8044"/>
                </a:moveTo>
                <a:cubicBezTo>
                  <a:pt x="18016" y="8044"/>
                  <a:pt x="17981" y="8079"/>
                  <a:pt x="17921" y="8243"/>
                </a:cubicBezTo>
                <a:cubicBezTo>
                  <a:pt x="17880" y="8356"/>
                  <a:pt x="17845" y="8495"/>
                  <a:pt x="17845" y="8547"/>
                </a:cubicBezTo>
                <a:cubicBezTo>
                  <a:pt x="17845" y="8622"/>
                  <a:pt x="17902" y="8636"/>
                  <a:pt x="18109" y="8636"/>
                </a:cubicBezTo>
                <a:cubicBezTo>
                  <a:pt x="18335" y="8636"/>
                  <a:pt x="18366" y="8623"/>
                  <a:pt x="18351" y="8532"/>
                </a:cubicBezTo>
                <a:cubicBezTo>
                  <a:pt x="18341" y="8474"/>
                  <a:pt x="18332" y="8403"/>
                  <a:pt x="18332" y="8369"/>
                </a:cubicBezTo>
                <a:cubicBezTo>
                  <a:pt x="18332" y="8215"/>
                  <a:pt x="18213" y="8044"/>
                  <a:pt x="18106" y="8044"/>
                </a:cubicBezTo>
                <a:close/>
                <a:moveTo>
                  <a:pt x="9774" y="9302"/>
                </a:moveTo>
                <a:cubicBezTo>
                  <a:pt x="9584" y="9303"/>
                  <a:pt x="9497" y="9426"/>
                  <a:pt x="9497" y="9672"/>
                </a:cubicBezTo>
                <a:cubicBezTo>
                  <a:pt x="9497" y="9813"/>
                  <a:pt x="9515" y="9892"/>
                  <a:pt x="9567" y="9953"/>
                </a:cubicBezTo>
                <a:cubicBezTo>
                  <a:pt x="9655" y="10056"/>
                  <a:pt x="9654" y="10052"/>
                  <a:pt x="9767" y="9960"/>
                </a:cubicBezTo>
                <a:cubicBezTo>
                  <a:pt x="9859" y="9886"/>
                  <a:pt x="9911" y="9693"/>
                  <a:pt x="9911" y="9435"/>
                </a:cubicBezTo>
                <a:cubicBezTo>
                  <a:pt x="9911" y="9326"/>
                  <a:pt x="9889" y="9301"/>
                  <a:pt x="9774" y="9302"/>
                </a:cubicBezTo>
                <a:close/>
                <a:moveTo>
                  <a:pt x="11164" y="9309"/>
                </a:moveTo>
                <a:cubicBezTo>
                  <a:pt x="10964" y="9320"/>
                  <a:pt x="10901" y="9383"/>
                  <a:pt x="10891" y="9590"/>
                </a:cubicBezTo>
                <a:cubicBezTo>
                  <a:pt x="10886" y="9691"/>
                  <a:pt x="10897" y="9819"/>
                  <a:pt x="10916" y="9871"/>
                </a:cubicBezTo>
                <a:cubicBezTo>
                  <a:pt x="10935" y="9924"/>
                  <a:pt x="10998" y="9968"/>
                  <a:pt x="11059" y="9968"/>
                </a:cubicBezTo>
                <a:cubicBezTo>
                  <a:pt x="11196" y="9968"/>
                  <a:pt x="11285" y="9782"/>
                  <a:pt x="11285" y="9501"/>
                </a:cubicBezTo>
                <a:cubicBezTo>
                  <a:pt x="11285" y="9310"/>
                  <a:pt x="11281" y="9303"/>
                  <a:pt x="11164" y="9309"/>
                </a:cubicBezTo>
                <a:close/>
                <a:moveTo>
                  <a:pt x="1420" y="9494"/>
                </a:moveTo>
                <a:cubicBezTo>
                  <a:pt x="1411" y="9514"/>
                  <a:pt x="1403" y="9618"/>
                  <a:pt x="1394" y="9842"/>
                </a:cubicBezTo>
                <a:cubicBezTo>
                  <a:pt x="1385" y="10075"/>
                  <a:pt x="1346" y="10523"/>
                  <a:pt x="1305" y="10833"/>
                </a:cubicBezTo>
                <a:cubicBezTo>
                  <a:pt x="1111" y="12314"/>
                  <a:pt x="1055" y="12915"/>
                  <a:pt x="1054" y="13593"/>
                </a:cubicBezTo>
                <a:cubicBezTo>
                  <a:pt x="1052" y="14111"/>
                  <a:pt x="1065" y="14349"/>
                  <a:pt x="1114" y="14681"/>
                </a:cubicBezTo>
                <a:cubicBezTo>
                  <a:pt x="1224" y="15430"/>
                  <a:pt x="1335" y="15719"/>
                  <a:pt x="1833" y="16568"/>
                </a:cubicBezTo>
                <a:cubicBezTo>
                  <a:pt x="2032" y="16907"/>
                  <a:pt x="2077" y="16961"/>
                  <a:pt x="2085" y="16864"/>
                </a:cubicBezTo>
                <a:cubicBezTo>
                  <a:pt x="2098" y="16697"/>
                  <a:pt x="1921" y="15988"/>
                  <a:pt x="1747" y="15517"/>
                </a:cubicBezTo>
                <a:cubicBezTo>
                  <a:pt x="1572" y="15043"/>
                  <a:pt x="1506" y="14758"/>
                  <a:pt x="1448" y="14245"/>
                </a:cubicBezTo>
                <a:cubicBezTo>
                  <a:pt x="1394" y="13760"/>
                  <a:pt x="1391" y="12831"/>
                  <a:pt x="1445" y="12239"/>
                </a:cubicBezTo>
                <a:cubicBezTo>
                  <a:pt x="1555" y="11021"/>
                  <a:pt x="1559" y="10059"/>
                  <a:pt x="1451" y="9583"/>
                </a:cubicBezTo>
                <a:cubicBezTo>
                  <a:pt x="1443" y="9544"/>
                  <a:pt x="1435" y="9515"/>
                  <a:pt x="1429" y="9501"/>
                </a:cubicBezTo>
                <a:cubicBezTo>
                  <a:pt x="1425" y="9491"/>
                  <a:pt x="1423" y="9487"/>
                  <a:pt x="1420" y="9494"/>
                </a:cubicBezTo>
                <a:close/>
                <a:moveTo>
                  <a:pt x="7231" y="12247"/>
                </a:moveTo>
                <a:cubicBezTo>
                  <a:pt x="7254" y="12247"/>
                  <a:pt x="7276" y="12271"/>
                  <a:pt x="7298" y="12321"/>
                </a:cubicBezTo>
                <a:cubicBezTo>
                  <a:pt x="7334" y="12405"/>
                  <a:pt x="7341" y="12454"/>
                  <a:pt x="7317" y="12543"/>
                </a:cubicBezTo>
                <a:cubicBezTo>
                  <a:pt x="7275" y="12697"/>
                  <a:pt x="7205" y="12719"/>
                  <a:pt x="7161" y="12594"/>
                </a:cubicBezTo>
                <a:cubicBezTo>
                  <a:pt x="7103" y="12432"/>
                  <a:pt x="7162" y="12246"/>
                  <a:pt x="7231" y="12247"/>
                </a:cubicBezTo>
                <a:close/>
                <a:moveTo>
                  <a:pt x="14092" y="12261"/>
                </a:moveTo>
                <a:cubicBezTo>
                  <a:pt x="14173" y="12261"/>
                  <a:pt x="14205" y="12441"/>
                  <a:pt x="14150" y="12594"/>
                </a:cubicBezTo>
                <a:cubicBezTo>
                  <a:pt x="14131" y="12648"/>
                  <a:pt x="14104" y="12691"/>
                  <a:pt x="14092" y="12691"/>
                </a:cubicBezTo>
                <a:cubicBezTo>
                  <a:pt x="14052" y="12691"/>
                  <a:pt x="14003" y="12499"/>
                  <a:pt x="14013" y="12380"/>
                </a:cubicBezTo>
                <a:cubicBezTo>
                  <a:pt x="14019" y="12303"/>
                  <a:pt x="14047" y="12261"/>
                  <a:pt x="14092" y="12261"/>
                </a:cubicBezTo>
                <a:close/>
                <a:moveTo>
                  <a:pt x="13478" y="12580"/>
                </a:moveTo>
                <a:cubicBezTo>
                  <a:pt x="13508" y="12580"/>
                  <a:pt x="13539" y="12647"/>
                  <a:pt x="13545" y="12772"/>
                </a:cubicBezTo>
                <a:cubicBezTo>
                  <a:pt x="13553" y="12926"/>
                  <a:pt x="13569" y="12954"/>
                  <a:pt x="13660" y="12972"/>
                </a:cubicBezTo>
                <a:cubicBezTo>
                  <a:pt x="13743" y="12988"/>
                  <a:pt x="13765" y="13022"/>
                  <a:pt x="13765" y="13127"/>
                </a:cubicBezTo>
                <a:cubicBezTo>
                  <a:pt x="13765" y="13233"/>
                  <a:pt x="13742" y="13259"/>
                  <a:pt x="13656" y="13275"/>
                </a:cubicBezTo>
                <a:lnTo>
                  <a:pt x="13548" y="13297"/>
                </a:lnTo>
                <a:lnTo>
                  <a:pt x="13548" y="13845"/>
                </a:lnTo>
                <a:cubicBezTo>
                  <a:pt x="13548" y="14525"/>
                  <a:pt x="13581" y="14657"/>
                  <a:pt x="13733" y="14600"/>
                </a:cubicBezTo>
                <a:cubicBezTo>
                  <a:pt x="13858" y="14553"/>
                  <a:pt x="13912" y="14707"/>
                  <a:pt x="13822" y="14859"/>
                </a:cubicBezTo>
                <a:cubicBezTo>
                  <a:pt x="13729" y="15016"/>
                  <a:pt x="13584" y="14971"/>
                  <a:pt x="13491" y="14755"/>
                </a:cubicBezTo>
                <a:cubicBezTo>
                  <a:pt x="13410" y="14568"/>
                  <a:pt x="13405" y="14540"/>
                  <a:pt x="13405" y="13934"/>
                </a:cubicBezTo>
                <a:cubicBezTo>
                  <a:pt x="13405" y="13361"/>
                  <a:pt x="13400" y="13300"/>
                  <a:pt x="13348" y="13268"/>
                </a:cubicBezTo>
                <a:cubicBezTo>
                  <a:pt x="13274" y="13223"/>
                  <a:pt x="13275" y="13023"/>
                  <a:pt x="13348" y="12979"/>
                </a:cubicBezTo>
                <a:cubicBezTo>
                  <a:pt x="13382" y="12959"/>
                  <a:pt x="13406" y="12880"/>
                  <a:pt x="13411" y="12772"/>
                </a:cubicBezTo>
                <a:cubicBezTo>
                  <a:pt x="13418" y="12647"/>
                  <a:pt x="13448" y="12579"/>
                  <a:pt x="13478" y="12580"/>
                </a:cubicBezTo>
                <a:close/>
                <a:moveTo>
                  <a:pt x="15945" y="12802"/>
                </a:moveTo>
                <a:cubicBezTo>
                  <a:pt x="15960" y="12809"/>
                  <a:pt x="15970" y="12836"/>
                  <a:pt x="15983" y="12890"/>
                </a:cubicBezTo>
                <a:cubicBezTo>
                  <a:pt x="16024" y="13068"/>
                  <a:pt x="16022" y="13089"/>
                  <a:pt x="15945" y="13157"/>
                </a:cubicBezTo>
                <a:cubicBezTo>
                  <a:pt x="15883" y="13211"/>
                  <a:pt x="15877" y="13247"/>
                  <a:pt x="15891" y="13519"/>
                </a:cubicBezTo>
                <a:cubicBezTo>
                  <a:pt x="15904" y="13798"/>
                  <a:pt x="15898" y="13835"/>
                  <a:pt x="15801" y="14060"/>
                </a:cubicBezTo>
                <a:cubicBezTo>
                  <a:pt x="15703" y="14287"/>
                  <a:pt x="15687" y="14304"/>
                  <a:pt x="15553" y="14274"/>
                </a:cubicBezTo>
                <a:cubicBezTo>
                  <a:pt x="15453" y="14252"/>
                  <a:pt x="15410" y="14262"/>
                  <a:pt x="15410" y="14319"/>
                </a:cubicBezTo>
                <a:cubicBezTo>
                  <a:pt x="15410" y="14372"/>
                  <a:pt x="15481" y="14415"/>
                  <a:pt x="15614" y="14437"/>
                </a:cubicBezTo>
                <a:cubicBezTo>
                  <a:pt x="15838" y="14474"/>
                  <a:pt x="15950" y="14609"/>
                  <a:pt x="15996" y="14903"/>
                </a:cubicBezTo>
                <a:cubicBezTo>
                  <a:pt x="16031" y="15134"/>
                  <a:pt x="15987" y="15359"/>
                  <a:pt x="15856" y="15591"/>
                </a:cubicBezTo>
                <a:cubicBezTo>
                  <a:pt x="15780" y="15725"/>
                  <a:pt x="15706" y="15784"/>
                  <a:pt x="15595" y="15806"/>
                </a:cubicBezTo>
                <a:cubicBezTo>
                  <a:pt x="15448" y="15834"/>
                  <a:pt x="15435" y="15820"/>
                  <a:pt x="15340" y="15599"/>
                </a:cubicBezTo>
                <a:cubicBezTo>
                  <a:pt x="15230" y="15344"/>
                  <a:pt x="15217" y="15160"/>
                  <a:pt x="15283" y="14866"/>
                </a:cubicBezTo>
                <a:cubicBezTo>
                  <a:pt x="15316" y="14718"/>
                  <a:pt x="15316" y="14649"/>
                  <a:pt x="15289" y="14548"/>
                </a:cubicBezTo>
                <a:cubicBezTo>
                  <a:pt x="15262" y="14449"/>
                  <a:pt x="15263" y="14377"/>
                  <a:pt x="15289" y="14215"/>
                </a:cubicBezTo>
                <a:cubicBezTo>
                  <a:pt x="15312" y="14075"/>
                  <a:pt x="15314" y="13962"/>
                  <a:pt x="15295" y="13882"/>
                </a:cubicBezTo>
                <a:cubicBezTo>
                  <a:pt x="15239" y="13636"/>
                  <a:pt x="15264" y="13325"/>
                  <a:pt x="15356" y="13120"/>
                </a:cubicBezTo>
                <a:cubicBezTo>
                  <a:pt x="15433" y="12949"/>
                  <a:pt x="15465" y="12925"/>
                  <a:pt x="15620" y="12920"/>
                </a:cubicBezTo>
                <a:cubicBezTo>
                  <a:pt x="15717" y="12917"/>
                  <a:pt x="15835" y="12880"/>
                  <a:pt x="15878" y="12839"/>
                </a:cubicBezTo>
                <a:cubicBezTo>
                  <a:pt x="15911" y="12807"/>
                  <a:pt x="15929" y="12794"/>
                  <a:pt x="15945" y="12802"/>
                </a:cubicBezTo>
                <a:close/>
                <a:moveTo>
                  <a:pt x="10681" y="12890"/>
                </a:moveTo>
                <a:cubicBezTo>
                  <a:pt x="10709" y="12891"/>
                  <a:pt x="10730" y="12919"/>
                  <a:pt x="10770" y="12972"/>
                </a:cubicBezTo>
                <a:cubicBezTo>
                  <a:pt x="10847" y="13075"/>
                  <a:pt x="10865" y="13080"/>
                  <a:pt x="10961" y="12987"/>
                </a:cubicBezTo>
                <a:cubicBezTo>
                  <a:pt x="11103" y="12849"/>
                  <a:pt x="11234" y="12908"/>
                  <a:pt x="11327" y="13164"/>
                </a:cubicBezTo>
                <a:cubicBezTo>
                  <a:pt x="11399" y="13362"/>
                  <a:pt x="11401" y="13400"/>
                  <a:pt x="11394" y="14148"/>
                </a:cubicBezTo>
                <a:cubicBezTo>
                  <a:pt x="11386" y="14871"/>
                  <a:pt x="11384" y="14918"/>
                  <a:pt x="11330" y="14918"/>
                </a:cubicBezTo>
                <a:cubicBezTo>
                  <a:pt x="11277" y="14918"/>
                  <a:pt x="11270" y="14861"/>
                  <a:pt x="11257" y="14163"/>
                </a:cubicBezTo>
                <a:cubicBezTo>
                  <a:pt x="11244" y="13517"/>
                  <a:pt x="11234" y="13400"/>
                  <a:pt x="11187" y="13320"/>
                </a:cubicBezTo>
                <a:cubicBezTo>
                  <a:pt x="11127" y="13218"/>
                  <a:pt x="11072" y="13207"/>
                  <a:pt x="10989" y="13283"/>
                </a:cubicBezTo>
                <a:cubicBezTo>
                  <a:pt x="10943" y="13325"/>
                  <a:pt x="10936" y="13422"/>
                  <a:pt x="10932" y="14126"/>
                </a:cubicBezTo>
                <a:lnTo>
                  <a:pt x="10929" y="14918"/>
                </a:lnTo>
                <a:lnTo>
                  <a:pt x="10856" y="14918"/>
                </a:lnTo>
                <a:cubicBezTo>
                  <a:pt x="10784" y="14918"/>
                  <a:pt x="10784" y="14916"/>
                  <a:pt x="10770" y="14134"/>
                </a:cubicBezTo>
                <a:cubicBezTo>
                  <a:pt x="10754" y="13286"/>
                  <a:pt x="10734" y="13186"/>
                  <a:pt x="10598" y="13260"/>
                </a:cubicBezTo>
                <a:cubicBezTo>
                  <a:pt x="10468" y="13332"/>
                  <a:pt x="10457" y="13401"/>
                  <a:pt x="10448" y="14178"/>
                </a:cubicBezTo>
                <a:cubicBezTo>
                  <a:pt x="10442" y="14784"/>
                  <a:pt x="10434" y="14924"/>
                  <a:pt x="10398" y="14940"/>
                </a:cubicBezTo>
                <a:cubicBezTo>
                  <a:pt x="10373" y="14951"/>
                  <a:pt x="10345" y="14936"/>
                  <a:pt x="10334" y="14911"/>
                </a:cubicBezTo>
                <a:cubicBezTo>
                  <a:pt x="10323" y="14885"/>
                  <a:pt x="10312" y="14452"/>
                  <a:pt x="10312" y="13949"/>
                </a:cubicBezTo>
                <a:cubicBezTo>
                  <a:pt x="10312" y="13060"/>
                  <a:pt x="10334" y="12847"/>
                  <a:pt x="10404" y="13009"/>
                </a:cubicBezTo>
                <a:cubicBezTo>
                  <a:pt x="10422" y="13050"/>
                  <a:pt x="10477" y="13033"/>
                  <a:pt x="10560" y="12964"/>
                </a:cubicBezTo>
                <a:cubicBezTo>
                  <a:pt x="10619" y="12915"/>
                  <a:pt x="10652" y="12890"/>
                  <a:pt x="10681" y="12890"/>
                </a:cubicBezTo>
                <a:close/>
                <a:moveTo>
                  <a:pt x="7813" y="12905"/>
                </a:moveTo>
                <a:cubicBezTo>
                  <a:pt x="7903" y="12912"/>
                  <a:pt x="7979" y="12988"/>
                  <a:pt x="7979" y="13127"/>
                </a:cubicBezTo>
                <a:cubicBezTo>
                  <a:pt x="7979" y="13242"/>
                  <a:pt x="7960" y="13255"/>
                  <a:pt x="7845" y="13238"/>
                </a:cubicBezTo>
                <a:cubicBezTo>
                  <a:pt x="7704" y="13218"/>
                  <a:pt x="7633" y="13328"/>
                  <a:pt x="7664" y="13512"/>
                </a:cubicBezTo>
                <a:cubicBezTo>
                  <a:pt x="7673" y="13568"/>
                  <a:pt x="7753" y="13683"/>
                  <a:pt x="7839" y="13764"/>
                </a:cubicBezTo>
                <a:cubicBezTo>
                  <a:pt x="8004" y="13920"/>
                  <a:pt x="8049" y="14035"/>
                  <a:pt x="8049" y="14319"/>
                </a:cubicBezTo>
                <a:cubicBezTo>
                  <a:pt x="8049" y="14564"/>
                  <a:pt x="8003" y="14735"/>
                  <a:pt x="7906" y="14851"/>
                </a:cubicBezTo>
                <a:cubicBezTo>
                  <a:pt x="7794" y="14986"/>
                  <a:pt x="7539" y="14985"/>
                  <a:pt x="7517" y="14851"/>
                </a:cubicBezTo>
                <a:cubicBezTo>
                  <a:pt x="7483" y="14644"/>
                  <a:pt x="7525" y="14566"/>
                  <a:pt x="7654" y="14600"/>
                </a:cubicBezTo>
                <a:cubicBezTo>
                  <a:pt x="7749" y="14625"/>
                  <a:pt x="7793" y="14602"/>
                  <a:pt x="7845" y="14504"/>
                </a:cubicBezTo>
                <a:cubicBezTo>
                  <a:pt x="7931" y="14343"/>
                  <a:pt x="7912" y="14262"/>
                  <a:pt x="7734" y="14052"/>
                </a:cubicBezTo>
                <a:cubicBezTo>
                  <a:pt x="7657" y="13962"/>
                  <a:pt x="7574" y="13823"/>
                  <a:pt x="7549" y="13741"/>
                </a:cubicBezTo>
                <a:cubicBezTo>
                  <a:pt x="7488" y="13538"/>
                  <a:pt x="7495" y="13254"/>
                  <a:pt x="7562" y="13098"/>
                </a:cubicBezTo>
                <a:cubicBezTo>
                  <a:pt x="7620" y="12962"/>
                  <a:pt x="7724" y="12899"/>
                  <a:pt x="7813" y="12905"/>
                </a:cubicBezTo>
                <a:close/>
                <a:moveTo>
                  <a:pt x="11925" y="12913"/>
                </a:moveTo>
                <a:cubicBezTo>
                  <a:pt x="11949" y="12905"/>
                  <a:pt x="11974" y="12908"/>
                  <a:pt x="11998" y="12913"/>
                </a:cubicBezTo>
                <a:cubicBezTo>
                  <a:pt x="12072" y="12927"/>
                  <a:pt x="12143" y="12992"/>
                  <a:pt x="12196" y="13105"/>
                </a:cubicBezTo>
                <a:cubicBezTo>
                  <a:pt x="12402" y="13546"/>
                  <a:pt x="12394" y="14346"/>
                  <a:pt x="12177" y="14770"/>
                </a:cubicBezTo>
                <a:cubicBezTo>
                  <a:pt x="12102" y="14916"/>
                  <a:pt x="12054" y="14955"/>
                  <a:pt x="11928" y="14955"/>
                </a:cubicBezTo>
                <a:lnTo>
                  <a:pt x="11776" y="14955"/>
                </a:lnTo>
                <a:lnTo>
                  <a:pt x="11766" y="15369"/>
                </a:lnTo>
                <a:cubicBezTo>
                  <a:pt x="11760" y="15677"/>
                  <a:pt x="11747" y="15784"/>
                  <a:pt x="11715" y="15799"/>
                </a:cubicBezTo>
                <a:cubicBezTo>
                  <a:pt x="11613" y="15843"/>
                  <a:pt x="11600" y="15691"/>
                  <a:pt x="11600" y="14341"/>
                </a:cubicBezTo>
                <a:cubicBezTo>
                  <a:pt x="11600" y="13206"/>
                  <a:pt x="11606" y="13014"/>
                  <a:pt x="11645" y="12979"/>
                </a:cubicBezTo>
                <a:cubicBezTo>
                  <a:pt x="11670" y="12957"/>
                  <a:pt x="11705" y="12972"/>
                  <a:pt x="11721" y="13009"/>
                </a:cubicBezTo>
                <a:cubicBezTo>
                  <a:pt x="11741" y="13054"/>
                  <a:pt x="11778" y="13047"/>
                  <a:pt x="11836" y="12979"/>
                </a:cubicBezTo>
                <a:cubicBezTo>
                  <a:pt x="11864" y="12947"/>
                  <a:pt x="11893" y="12922"/>
                  <a:pt x="11925" y="12913"/>
                </a:cubicBezTo>
                <a:close/>
                <a:moveTo>
                  <a:pt x="9089" y="12920"/>
                </a:moveTo>
                <a:cubicBezTo>
                  <a:pt x="9211" y="12936"/>
                  <a:pt x="9304" y="13054"/>
                  <a:pt x="9271" y="13253"/>
                </a:cubicBezTo>
                <a:cubicBezTo>
                  <a:pt x="9258" y="13330"/>
                  <a:pt x="9235" y="13337"/>
                  <a:pt x="9150" y="13283"/>
                </a:cubicBezTo>
                <a:cubicBezTo>
                  <a:pt x="8924" y="13138"/>
                  <a:pt x="8794" y="13373"/>
                  <a:pt x="8794" y="13926"/>
                </a:cubicBezTo>
                <a:cubicBezTo>
                  <a:pt x="8794" y="14233"/>
                  <a:pt x="8806" y="14326"/>
                  <a:pt x="8867" y="14467"/>
                </a:cubicBezTo>
                <a:cubicBezTo>
                  <a:pt x="8927" y="14607"/>
                  <a:pt x="8961" y="14630"/>
                  <a:pt x="9061" y="14607"/>
                </a:cubicBezTo>
                <a:cubicBezTo>
                  <a:pt x="9127" y="14592"/>
                  <a:pt x="9200" y="14564"/>
                  <a:pt x="9223" y="14548"/>
                </a:cubicBezTo>
                <a:cubicBezTo>
                  <a:pt x="9250" y="14530"/>
                  <a:pt x="9268" y="14572"/>
                  <a:pt x="9274" y="14666"/>
                </a:cubicBezTo>
                <a:cubicBezTo>
                  <a:pt x="9281" y="14778"/>
                  <a:pt x="9267" y="14839"/>
                  <a:pt x="9210" y="14888"/>
                </a:cubicBezTo>
                <a:cubicBezTo>
                  <a:pt x="9121" y="14968"/>
                  <a:pt x="8947" y="14967"/>
                  <a:pt x="8864" y="14888"/>
                </a:cubicBezTo>
                <a:cubicBezTo>
                  <a:pt x="8628" y="14668"/>
                  <a:pt x="8553" y="13646"/>
                  <a:pt x="8739" y="13186"/>
                </a:cubicBezTo>
                <a:cubicBezTo>
                  <a:pt x="8818" y="12993"/>
                  <a:pt x="8968" y="12904"/>
                  <a:pt x="9089" y="12920"/>
                </a:cubicBezTo>
                <a:close/>
                <a:moveTo>
                  <a:pt x="14761" y="12920"/>
                </a:moveTo>
                <a:cubicBezTo>
                  <a:pt x="14861" y="12894"/>
                  <a:pt x="14956" y="12974"/>
                  <a:pt x="15025" y="13164"/>
                </a:cubicBezTo>
                <a:cubicBezTo>
                  <a:pt x="15097" y="13362"/>
                  <a:pt x="15096" y="13400"/>
                  <a:pt x="15089" y="14148"/>
                </a:cubicBezTo>
                <a:cubicBezTo>
                  <a:pt x="15081" y="14871"/>
                  <a:pt x="15078" y="14918"/>
                  <a:pt x="15025" y="14918"/>
                </a:cubicBezTo>
                <a:cubicBezTo>
                  <a:pt x="14972" y="14918"/>
                  <a:pt x="14966" y="14862"/>
                  <a:pt x="14952" y="14163"/>
                </a:cubicBezTo>
                <a:cubicBezTo>
                  <a:pt x="14938" y="13524"/>
                  <a:pt x="14928" y="13398"/>
                  <a:pt x="14882" y="13320"/>
                </a:cubicBezTo>
                <a:cubicBezTo>
                  <a:pt x="14816" y="13209"/>
                  <a:pt x="14788" y="13204"/>
                  <a:pt x="14672" y="13297"/>
                </a:cubicBezTo>
                <a:lnTo>
                  <a:pt x="14583" y="13371"/>
                </a:lnTo>
                <a:lnTo>
                  <a:pt x="14576" y="14141"/>
                </a:lnTo>
                <a:cubicBezTo>
                  <a:pt x="14569" y="14863"/>
                  <a:pt x="14561" y="14922"/>
                  <a:pt x="14506" y="14940"/>
                </a:cubicBezTo>
                <a:cubicBezTo>
                  <a:pt x="14474" y="14951"/>
                  <a:pt x="14441" y="14936"/>
                  <a:pt x="14430" y="14911"/>
                </a:cubicBezTo>
                <a:cubicBezTo>
                  <a:pt x="14419" y="14885"/>
                  <a:pt x="14407" y="14448"/>
                  <a:pt x="14407" y="13941"/>
                </a:cubicBezTo>
                <a:cubicBezTo>
                  <a:pt x="14407" y="13166"/>
                  <a:pt x="14414" y="13013"/>
                  <a:pt x="14452" y="12979"/>
                </a:cubicBezTo>
                <a:cubicBezTo>
                  <a:pt x="14477" y="12957"/>
                  <a:pt x="14512" y="12971"/>
                  <a:pt x="14528" y="13009"/>
                </a:cubicBezTo>
                <a:cubicBezTo>
                  <a:pt x="14549" y="13056"/>
                  <a:pt x="14589" y="13047"/>
                  <a:pt x="14659" y="12979"/>
                </a:cubicBezTo>
                <a:cubicBezTo>
                  <a:pt x="14694" y="12946"/>
                  <a:pt x="14727" y="12929"/>
                  <a:pt x="14761" y="12920"/>
                </a:cubicBezTo>
                <a:close/>
                <a:moveTo>
                  <a:pt x="9755" y="12927"/>
                </a:moveTo>
                <a:cubicBezTo>
                  <a:pt x="9878" y="12927"/>
                  <a:pt x="9922" y="12956"/>
                  <a:pt x="9984" y="13090"/>
                </a:cubicBezTo>
                <a:cubicBezTo>
                  <a:pt x="10112" y="13367"/>
                  <a:pt x="10147" y="13604"/>
                  <a:pt x="10133" y="14045"/>
                </a:cubicBezTo>
                <a:cubicBezTo>
                  <a:pt x="10122" y="14409"/>
                  <a:pt x="10112" y="14461"/>
                  <a:pt x="10003" y="14696"/>
                </a:cubicBezTo>
                <a:cubicBezTo>
                  <a:pt x="9899" y="14922"/>
                  <a:pt x="9866" y="14955"/>
                  <a:pt x="9742" y="14955"/>
                </a:cubicBezTo>
                <a:cubicBezTo>
                  <a:pt x="9626" y="14955"/>
                  <a:pt x="9585" y="14920"/>
                  <a:pt x="9513" y="14763"/>
                </a:cubicBezTo>
                <a:cubicBezTo>
                  <a:pt x="9404" y="14528"/>
                  <a:pt x="9366" y="14301"/>
                  <a:pt x="9366" y="13912"/>
                </a:cubicBezTo>
                <a:cubicBezTo>
                  <a:pt x="9366" y="13572"/>
                  <a:pt x="9415" y="13330"/>
                  <a:pt x="9525" y="13090"/>
                </a:cubicBezTo>
                <a:cubicBezTo>
                  <a:pt x="9587" y="12956"/>
                  <a:pt x="9631" y="12927"/>
                  <a:pt x="9755" y="12927"/>
                </a:cubicBezTo>
                <a:close/>
                <a:moveTo>
                  <a:pt x="7234" y="12994"/>
                </a:moveTo>
                <a:cubicBezTo>
                  <a:pt x="7289" y="12994"/>
                  <a:pt x="7291" y="13038"/>
                  <a:pt x="7291" y="13956"/>
                </a:cubicBezTo>
                <a:cubicBezTo>
                  <a:pt x="7291" y="14821"/>
                  <a:pt x="7286" y="14920"/>
                  <a:pt x="7240" y="14940"/>
                </a:cubicBezTo>
                <a:cubicBezTo>
                  <a:pt x="7166" y="14973"/>
                  <a:pt x="7158" y="14872"/>
                  <a:pt x="7167" y="13889"/>
                </a:cubicBezTo>
                <a:cubicBezTo>
                  <a:pt x="7175" y="13046"/>
                  <a:pt x="7180" y="12994"/>
                  <a:pt x="7234" y="12994"/>
                </a:cubicBezTo>
                <a:close/>
                <a:moveTo>
                  <a:pt x="12504" y="12994"/>
                </a:moveTo>
                <a:lnTo>
                  <a:pt x="12574" y="12994"/>
                </a:lnTo>
                <a:cubicBezTo>
                  <a:pt x="12646" y="12994"/>
                  <a:pt x="12646" y="12994"/>
                  <a:pt x="12660" y="13749"/>
                </a:cubicBezTo>
                <a:cubicBezTo>
                  <a:pt x="12677" y="14619"/>
                  <a:pt x="12695" y="14691"/>
                  <a:pt x="12880" y="14585"/>
                </a:cubicBezTo>
                <a:lnTo>
                  <a:pt x="12991" y="14518"/>
                </a:lnTo>
                <a:lnTo>
                  <a:pt x="13004" y="13756"/>
                </a:lnTo>
                <a:cubicBezTo>
                  <a:pt x="13018" y="12994"/>
                  <a:pt x="13019" y="12994"/>
                  <a:pt x="13090" y="12994"/>
                </a:cubicBezTo>
                <a:lnTo>
                  <a:pt x="13163" y="12994"/>
                </a:lnTo>
                <a:lnTo>
                  <a:pt x="13169" y="13919"/>
                </a:lnTo>
                <a:cubicBezTo>
                  <a:pt x="13178" y="14861"/>
                  <a:pt x="13157" y="15110"/>
                  <a:pt x="13084" y="14881"/>
                </a:cubicBezTo>
                <a:cubicBezTo>
                  <a:pt x="13055" y="14791"/>
                  <a:pt x="13036" y="14786"/>
                  <a:pt x="12963" y="14859"/>
                </a:cubicBezTo>
                <a:cubicBezTo>
                  <a:pt x="12817" y="15003"/>
                  <a:pt x="12700" y="14969"/>
                  <a:pt x="12597" y="14755"/>
                </a:cubicBezTo>
                <a:lnTo>
                  <a:pt x="12504" y="14563"/>
                </a:lnTo>
                <a:lnTo>
                  <a:pt x="12504" y="13778"/>
                </a:lnTo>
                <a:lnTo>
                  <a:pt x="12504" y="12994"/>
                </a:lnTo>
                <a:close/>
                <a:moveTo>
                  <a:pt x="14022" y="12994"/>
                </a:moveTo>
                <a:lnTo>
                  <a:pt x="14092" y="12994"/>
                </a:lnTo>
                <a:lnTo>
                  <a:pt x="14166" y="12994"/>
                </a:lnTo>
                <a:lnTo>
                  <a:pt x="14172" y="13882"/>
                </a:lnTo>
                <a:cubicBezTo>
                  <a:pt x="14177" y="14480"/>
                  <a:pt x="14172" y="14797"/>
                  <a:pt x="14150" y="14859"/>
                </a:cubicBezTo>
                <a:cubicBezTo>
                  <a:pt x="14132" y="14910"/>
                  <a:pt x="14104" y="14955"/>
                  <a:pt x="14092" y="14955"/>
                </a:cubicBezTo>
                <a:cubicBezTo>
                  <a:pt x="14022" y="14955"/>
                  <a:pt x="14005" y="14725"/>
                  <a:pt x="14013" y="13882"/>
                </a:cubicBezTo>
                <a:lnTo>
                  <a:pt x="14022" y="12994"/>
                </a:lnTo>
                <a:close/>
                <a:moveTo>
                  <a:pt x="15588" y="13223"/>
                </a:moveTo>
                <a:cubicBezTo>
                  <a:pt x="15511" y="13223"/>
                  <a:pt x="15410" y="13418"/>
                  <a:pt x="15410" y="13564"/>
                </a:cubicBezTo>
                <a:cubicBezTo>
                  <a:pt x="15410" y="13635"/>
                  <a:pt x="15439" y="13750"/>
                  <a:pt x="15470" y="13823"/>
                </a:cubicBezTo>
                <a:cubicBezTo>
                  <a:pt x="15502" y="13896"/>
                  <a:pt x="15550" y="13956"/>
                  <a:pt x="15582" y="13956"/>
                </a:cubicBezTo>
                <a:cubicBezTo>
                  <a:pt x="15649" y="13956"/>
                  <a:pt x="15754" y="13737"/>
                  <a:pt x="15754" y="13593"/>
                </a:cubicBezTo>
                <a:cubicBezTo>
                  <a:pt x="15754" y="13456"/>
                  <a:pt x="15650" y="13223"/>
                  <a:pt x="15588" y="13223"/>
                </a:cubicBezTo>
                <a:close/>
                <a:moveTo>
                  <a:pt x="9720" y="13253"/>
                </a:moveTo>
                <a:cubicBezTo>
                  <a:pt x="9661" y="13275"/>
                  <a:pt x="9605" y="13359"/>
                  <a:pt x="9564" y="13512"/>
                </a:cubicBezTo>
                <a:cubicBezTo>
                  <a:pt x="9484" y="13805"/>
                  <a:pt x="9505" y="14260"/>
                  <a:pt x="9608" y="14467"/>
                </a:cubicBezTo>
                <a:cubicBezTo>
                  <a:pt x="9825" y="14899"/>
                  <a:pt x="10061" y="14357"/>
                  <a:pt x="9961" y="13653"/>
                </a:cubicBezTo>
                <a:cubicBezTo>
                  <a:pt x="9920" y="13360"/>
                  <a:pt x="9817" y="13216"/>
                  <a:pt x="9720" y="13253"/>
                </a:cubicBezTo>
                <a:close/>
                <a:moveTo>
                  <a:pt x="11931" y="13253"/>
                </a:moveTo>
                <a:cubicBezTo>
                  <a:pt x="11905" y="13258"/>
                  <a:pt x="11881" y="13273"/>
                  <a:pt x="11855" y="13297"/>
                </a:cubicBezTo>
                <a:cubicBezTo>
                  <a:pt x="11774" y="13375"/>
                  <a:pt x="11772" y="13375"/>
                  <a:pt x="11772" y="13949"/>
                </a:cubicBezTo>
                <a:cubicBezTo>
                  <a:pt x="11772" y="14267"/>
                  <a:pt x="11783" y="14557"/>
                  <a:pt x="11795" y="14585"/>
                </a:cubicBezTo>
                <a:cubicBezTo>
                  <a:pt x="11838" y="14688"/>
                  <a:pt x="12070" y="14573"/>
                  <a:pt x="12122" y="14422"/>
                </a:cubicBezTo>
                <a:cubicBezTo>
                  <a:pt x="12187" y="14238"/>
                  <a:pt x="12193" y="13646"/>
                  <a:pt x="12132" y="13445"/>
                </a:cubicBezTo>
                <a:cubicBezTo>
                  <a:pt x="12090" y="13308"/>
                  <a:pt x="12011" y="13239"/>
                  <a:pt x="11931" y="13253"/>
                </a:cubicBezTo>
                <a:close/>
                <a:moveTo>
                  <a:pt x="15566" y="14829"/>
                </a:moveTo>
                <a:cubicBezTo>
                  <a:pt x="15429" y="14849"/>
                  <a:pt x="15425" y="14860"/>
                  <a:pt x="15416" y="15073"/>
                </a:cubicBezTo>
                <a:cubicBezTo>
                  <a:pt x="15411" y="15195"/>
                  <a:pt x="15425" y="15343"/>
                  <a:pt x="15445" y="15399"/>
                </a:cubicBezTo>
                <a:cubicBezTo>
                  <a:pt x="15472" y="15473"/>
                  <a:pt x="15514" y="15489"/>
                  <a:pt x="15604" y="15466"/>
                </a:cubicBezTo>
                <a:cubicBezTo>
                  <a:pt x="15748" y="15428"/>
                  <a:pt x="15840" y="15264"/>
                  <a:pt x="15840" y="15044"/>
                </a:cubicBezTo>
                <a:cubicBezTo>
                  <a:pt x="15840" y="14904"/>
                  <a:pt x="15802" y="14841"/>
                  <a:pt x="15696" y="14829"/>
                </a:cubicBezTo>
                <a:cubicBezTo>
                  <a:pt x="15661" y="14825"/>
                  <a:pt x="15617" y="14822"/>
                  <a:pt x="15566" y="1482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"/>
          <p:cNvSpPr txBox="1"/>
          <p:nvPr/>
        </p:nvSpPr>
        <p:spPr>
          <a:xfrm>
            <a:off x="5891806" y="31663"/>
            <a:ext cx="1803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5" name="Live streaming &amp; recording of all EUM19 talks"/>
          <p:cNvSpPr txBox="1"/>
          <p:nvPr/>
        </p:nvSpPr>
        <p:spPr>
          <a:xfrm>
            <a:off x="320473" y="201832"/>
            <a:ext cx="1178491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Live streaming &amp; recording of all EUM19 talks</a:t>
            </a:r>
          </a:p>
        </p:txBody>
      </p:sp>
      <p:sp>
        <p:nvSpPr>
          <p:cNvPr id="196" name="Live streaming of all talks via the (brand new) EasyBuild YouTube channel https://www.youtube.com/channel/UCqPyXwACj3sjtOho7m4haVA…"/>
          <p:cNvSpPr txBox="1"/>
          <p:nvPr>
            <p:ph type="body" idx="1"/>
          </p:nvPr>
        </p:nvSpPr>
        <p:spPr>
          <a:xfrm>
            <a:off x="626523" y="2482586"/>
            <a:ext cx="10710907" cy="392673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40000"/>
              </a:lnSpc>
              <a:defRPr b="1" sz="2400">
                <a:solidFill>
                  <a:schemeClr val="accent1"/>
                </a:solidFill>
              </a:defRPr>
            </a:pPr>
            <a:r>
              <a:rPr b="0"/>
              <a:t>Live streaming of all talks via the (brand new) </a:t>
            </a:r>
            <a:r>
              <a:t>EasyBuild YouTube channel</a:t>
            </a:r>
            <a:br/>
            <a:r>
              <a:rPr b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https://www.youtube.com/channel/UCqPyXwACj3sjtOho7m4haVA</a:t>
            </a:r>
          </a:p>
          <a:p>
            <a:pPr marL="0" indent="0" algn="ctr">
              <a:lnSpc>
                <a:spcPct val="190000"/>
              </a:lnSpc>
              <a:buSzTx/>
              <a:buNone/>
              <a:defRPr i="1" sz="2400">
                <a:solidFill>
                  <a:schemeClr val="accent1"/>
                </a:solidFill>
              </a:defRPr>
            </a:pPr>
            <a:r>
              <a:t>(or </a:t>
            </a:r>
            <a:r>
              <a:rPr b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https://tiny.cc/easybuild_youtube</a:t>
            </a:r>
            <a:r>
              <a:t>)</a:t>
            </a:r>
          </a:p>
          <a:p>
            <a:pPr>
              <a:lnSpc>
                <a:spcPct val="190000"/>
              </a:lnSpc>
              <a:defRPr sz="2400">
                <a:solidFill>
                  <a:schemeClr val="accent1"/>
                </a:solidFill>
              </a:defRPr>
            </a:pPr>
            <a:r>
              <a:t>Talk recordings should be available there shortly after each talk</a:t>
            </a:r>
          </a:p>
          <a:p>
            <a:pPr>
              <a:lnSpc>
                <a:spcPct val="130000"/>
              </a:lnSpc>
              <a:defRPr sz="2400">
                <a:solidFill>
                  <a:schemeClr val="accent1"/>
                </a:solidFill>
              </a:defRPr>
            </a:pPr>
            <a:r>
              <a:t>Talks from all 4 previous EasyBuild User Meetings are also listed there,</a:t>
            </a:r>
            <a:br/>
            <a:r>
              <a:t>together with other talks on EasyBuild and related tools (see playlists)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98173" y="1131447"/>
            <a:ext cx="1963743" cy="825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easybuild_logo_alpha.png" descr="easybuild_logo_alph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30083" y="1083698"/>
            <a:ext cx="2458154" cy="920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201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203" name="Text"/>
          <p:cNvSpPr txBox="1"/>
          <p:nvPr/>
        </p:nvSpPr>
        <p:spPr>
          <a:xfrm>
            <a:off x="11736292" y="6439353"/>
            <a:ext cx="31508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204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anonymous survey via…"/>
          <p:cNvSpPr txBox="1"/>
          <p:nvPr>
            <p:ph type="body" idx="1"/>
          </p:nvPr>
        </p:nvSpPr>
        <p:spPr>
          <a:xfrm>
            <a:off x="415471" y="1368134"/>
            <a:ext cx="11361058" cy="5025401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marL="457200" indent="-228600">
              <a:lnSpc>
                <a:spcPct val="100000"/>
              </a:lnSpc>
              <a:spcBef>
                <a:spcPts val="30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t>anonymous survey via</a:t>
            </a:r>
          </a:p>
          <a:p>
            <a:pPr lvl="1" marL="457200" indent="-228600">
              <a:lnSpc>
                <a:spcPct val="100000"/>
              </a:lnSpc>
              <a:spcBef>
                <a:spcPts val="30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t>intention was to get better insight in EasyBuild community &amp; usage</a:t>
            </a:r>
          </a:p>
          <a:p>
            <a:pPr lvl="1" marL="457200" indent="-228600">
              <a:lnSpc>
                <a:spcPct val="100000"/>
              </a:lnSpc>
              <a:spcBef>
                <a:spcPts val="30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t>survey invitations sent via EasyBuild mailing list, Slack/IRC + Twitter</a:t>
            </a:r>
          </a:p>
          <a:p>
            <a:pPr lvl="1" marL="457200" indent="-228600">
              <a:lnSpc>
                <a:spcPct val="100000"/>
              </a:lnSpc>
              <a:spcBef>
                <a:spcPts val="30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t>36 questions, 11 min. to fill out (on average)</a:t>
            </a:r>
          </a:p>
          <a:p>
            <a:pPr lvl="1" marL="457200" indent="-228600">
              <a:lnSpc>
                <a:spcPct val="100000"/>
              </a:lnSpc>
              <a:spcBef>
                <a:spcPts val="30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rPr b="1"/>
              <a:t>93 responses</a:t>
            </a:r>
            <a:r>
              <a:t> (up from 77 last year)</a:t>
            </a:r>
          </a:p>
          <a:p>
            <a:pPr lvl="1" marL="457200" indent="-228600">
              <a:lnSpc>
                <a:spcPct val="100000"/>
              </a:lnSpc>
              <a:spcBef>
                <a:spcPts val="30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t>assumed to give a fairly relevant view </a:t>
            </a:r>
            <a:r>
              <a:rPr sz="2000"/>
              <a:t>(but results interpreted with a grain of salt)</a:t>
            </a:r>
            <a:endParaRPr sz="2000"/>
          </a:p>
          <a:p>
            <a:pPr lvl="1" marL="457200" indent="-228600">
              <a:lnSpc>
                <a:spcPct val="100000"/>
              </a:lnSpc>
              <a:buFontTx/>
              <a:defRPr sz="2400">
                <a:solidFill>
                  <a:schemeClr val="accent1"/>
                </a:solidFill>
              </a:defRPr>
            </a:pPr>
            <a:r>
              <a:t>(results are discussed out of order compared to order of questions in survey)</a:t>
            </a:r>
          </a:p>
        </p:txBody>
      </p:sp>
      <p:pic>
        <p:nvPicPr>
          <p:cNvPr id="206" name="unknown.png" descr="unknow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6821" y="1310393"/>
            <a:ext cx="3449406" cy="508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EasyBuild community has been growing rapidly the last couple of years…"/>
          <p:cNvSpPr txBox="1"/>
          <p:nvPr>
            <p:ph type="body" sz="half" idx="1"/>
          </p:nvPr>
        </p:nvSpPr>
        <p:spPr>
          <a:xfrm>
            <a:off x="901729" y="4447558"/>
            <a:ext cx="10388542" cy="24328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Tx/>
              <a:defRPr sz="2300">
                <a:solidFill>
                  <a:schemeClr val="accent1"/>
                </a:solidFill>
              </a:defRPr>
            </a:pPr>
            <a:r>
              <a:t>EasyBuild community has been growing rapidly the last couple of years</a:t>
            </a:r>
          </a:p>
          <a:p>
            <a:pPr>
              <a:lnSpc>
                <a:spcPct val="130000"/>
              </a:lnSpc>
              <a:buFontTx/>
              <a:defRPr sz="2300">
                <a:solidFill>
                  <a:schemeClr val="accent1"/>
                </a:solidFill>
              </a:defRPr>
            </a:pPr>
            <a:r>
              <a:rPr b="1"/>
              <a:t>hundreds of HPC sites and companies worldwide,</a:t>
            </a:r>
            <a:br>
              <a:rPr b="1"/>
            </a:br>
            <a:r>
              <a:rPr b="1"/>
              <a:t>incl. JSC, CSCS, SURFsara, Pfizer, ...</a:t>
            </a:r>
            <a:endParaRPr b="1"/>
          </a:p>
          <a:p>
            <a:pPr>
              <a:lnSpc>
                <a:spcPct val="170000"/>
              </a:lnSpc>
              <a:buFontTx/>
              <a:defRPr sz="2300">
                <a:solidFill>
                  <a:schemeClr val="accent1"/>
                </a:solidFill>
              </a:defRPr>
            </a:pPr>
            <a:r>
              <a:t>very welcoming &amp; supportive to newcomers</a:t>
            </a:r>
          </a:p>
        </p:txBody>
      </p:sp>
      <p:sp>
        <p:nvSpPr>
          <p:cNvPr id="209" name="The EasyBuild community"/>
          <p:cNvSpPr txBox="1"/>
          <p:nvPr/>
        </p:nvSpPr>
        <p:spPr>
          <a:xfrm>
            <a:off x="290976" y="245960"/>
            <a:ext cx="7115586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The </a:t>
            </a:r>
            <a:r>
              <a:rPr>
                <a:solidFill>
                  <a:srgbClr val="FFFFFF"/>
                </a:solidFill>
              </a:rPr>
              <a:t>EasyBuild </a:t>
            </a:r>
            <a:r>
              <a:t>community</a:t>
            </a:r>
          </a:p>
        </p:txBody>
      </p:sp>
      <p:sp>
        <p:nvSpPr>
          <p:cNvPr id="210" name="Europe Globe"/>
          <p:cNvSpPr/>
          <p:nvPr/>
        </p:nvSpPr>
        <p:spPr>
          <a:xfrm>
            <a:off x="5836830" y="132970"/>
            <a:ext cx="836753" cy="835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600" fill="norm" stroke="1" extrusionOk="0">
                <a:moveTo>
                  <a:pt x="10763" y="0"/>
                </a:moveTo>
                <a:cubicBezTo>
                  <a:pt x="8816" y="0"/>
                  <a:pt x="6993" y="533"/>
                  <a:pt x="5416" y="1448"/>
                </a:cubicBezTo>
                <a:lnTo>
                  <a:pt x="5364" y="1475"/>
                </a:lnTo>
                <a:lnTo>
                  <a:pt x="5259" y="1533"/>
                </a:lnTo>
                <a:lnTo>
                  <a:pt x="5173" y="1582"/>
                </a:lnTo>
                <a:lnTo>
                  <a:pt x="5091" y="1633"/>
                </a:lnTo>
                <a:lnTo>
                  <a:pt x="4999" y="1690"/>
                </a:lnTo>
                <a:lnTo>
                  <a:pt x="4949" y="1724"/>
                </a:lnTo>
                <a:lnTo>
                  <a:pt x="5018" y="1682"/>
                </a:lnTo>
                <a:lnTo>
                  <a:pt x="5073" y="1651"/>
                </a:lnTo>
                <a:lnTo>
                  <a:pt x="5123" y="1623"/>
                </a:lnTo>
                <a:lnTo>
                  <a:pt x="5126" y="1624"/>
                </a:lnTo>
                <a:lnTo>
                  <a:pt x="5039" y="1678"/>
                </a:lnTo>
                <a:cubicBezTo>
                  <a:pt x="4968" y="1723"/>
                  <a:pt x="4893" y="1763"/>
                  <a:pt x="4824" y="1810"/>
                </a:cubicBezTo>
                <a:lnTo>
                  <a:pt x="4926" y="1741"/>
                </a:lnTo>
                <a:lnTo>
                  <a:pt x="4931" y="1737"/>
                </a:lnTo>
                <a:lnTo>
                  <a:pt x="4949" y="1724"/>
                </a:lnTo>
                <a:lnTo>
                  <a:pt x="4860" y="1781"/>
                </a:lnTo>
                <a:lnTo>
                  <a:pt x="4840" y="1794"/>
                </a:lnTo>
                <a:lnTo>
                  <a:pt x="4817" y="1811"/>
                </a:lnTo>
                <a:lnTo>
                  <a:pt x="4782" y="1833"/>
                </a:lnTo>
                <a:lnTo>
                  <a:pt x="4762" y="1848"/>
                </a:lnTo>
                <a:lnTo>
                  <a:pt x="4758" y="1850"/>
                </a:lnTo>
                <a:lnTo>
                  <a:pt x="4723" y="1874"/>
                </a:lnTo>
                <a:lnTo>
                  <a:pt x="4701" y="1889"/>
                </a:lnTo>
                <a:lnTo>
                  <a:pt x="4639" y="1932"/>
                </a:lnTo>
                <a:lnTo>
                  <a:pt x="4664" y="1917"/>
                </a:lnTo>
                <a:lnTo>
                  <a:pt x="4562" y="1993"/>
                </a:lnTo>
                <a:lnTo>
                  <a:pt x="4484" y="2049"/>
                </a:lnTo>
                <a:lnTo>
                  <a:pt x="4437" y="2087"/>
                </a:lnTo>
                <a:lnTo>
                  <a:pt x="4413" y="2111"/>
                </a:lnTo>
                <a:cubicBezTo>
                  <a:pt x="4345" y="2162"/>
                  <a:pt x="4275" y="2211"/>
                  <a:pt x="4207" y="2264"/>
                </a:cubicBezTo>
                <a:lnTo>
                  <a:pt x="4221" y="2252"/>
                </a:lnTo>
                <a:lnTo>
                  <a:pt x="4281" y="2203"/>
                </a:lnTo>
                <a:lnTo>
                  <a:pt x="4341" y="2155"/>
                </a:lnTo>
                <a:lnTo>
                  <a:pt x="4433" y="2082"/>
                </a:lnTo>
                <a:lnTo>
                  <a:pt x="4541" y="2003"/>
                </a:lnTo>
                <a:lnTo>
                  <a:pt x="4452" y="2067"/>
                </a:lnTo>
                <a:lnTo>
                  <a:pt x="4380" y="2119"/>
                </a:lnTo>
                <a:lnTo>
                  <a:pt x="4310" y="2171"/>
                </a:lnTo>
                <a:lnTo>
                  <a:pt x="4209" y="2249"/>
                </a:lnTo>
                <a:lnTo>
                  <a:pt x="4134" y="2308"/>
                </a:lnTo>
                <a:lnTo>
                  <a:pt x="4119" y="2323"/>
                </a:lnTo>
                <a:lnTo>
                  <a:pt x="4082" y="2353"/>
                </a:lnTo>
                <a:lnTo>
                  <a:pt x="4000" y="2421"/>
                </a:lnTo>
                <a:cubicBezTo>
                  <a:pt x="3953" y="2459"/>
                  <a:pt x="3908" y="2498"/>
                  <a:pt x="3863" y="2537"/>
                </a:cubicBezTo>
                <a:cubicBezTo>
                  <a:pt x="3848" y="2549"/>
                  <a:pt x="3834" y="2561"/>
                  <a:pt x="3819" y="2574"/>
                </a:cubicBezTo>
                <a:lnTo>
                  <a:pt x="3700" y="2680"/>
                </a:lnTo>
                <a:lnTo>
                  <a:pt x="3543" y="2826"/>
                </a:lnTo>
                <a:lnTo>
                  <a:pt x="3518" y="2851"/>
                </a:lnTo>
                <a:cubicBezTo>
                  <a:pt x="3244" y="3104"/>
                  <a:pt x="2984" y="3369"/>
                  <a:pt x="2738" y="3648"/>
                </a:cubicBezTo>
                <a:lnTo>
                  <a:pt x="2736" y="3649"/>
                </a:lnTo>
                <a:lnTo>
                  <a:pt x="2661" y="3727"/>
                </a:lnTo>
                <a:lnTo>
                  <a:pt x="2642" y="3747"/>
                </a:lnTo>
                <a:lnTo>
                  <a:pt x="2594" y="3803"/>
                </a:lnTo>
                <a:lnTo>
                  <a:pt x="2544" y="3865"/>
                </a:lnTo>
                <a:lnTo>
                  <a:pt x="2535" y="3873"/>
                </a:lnTo>
                <a:cubicBezTo>
                  <a:pt x="2485" y="3934"/>
                  <a:pt x="2437" y="3997"/>
                  <a:pt x="2388" y="4058"/>
                </a:cubicBezTo>
                <a:lnTo>
                  <a:pt x="2368" y="4082"/>
                </a:lnTo>
                <a:lnTo>
                  <a:pt x="2316" y="4153"/>
                </a:lnTo>
                <a:lnTo>
                  <a:pt x="2254" y="4237"/>
                </a:lnTo>
                <a:cubicBezTo>
                  <a:pt x="2252" y="4239"/>
                  <a:pt x="2251" y="4243"/>
                  <a:pt x="2249" y="4245"/>
                </a:cubicBezTo>
                <a:lnTo>
                  <a:pt x="2140" y="4387"/>
                </a:lnTo>
                <a:lnTo>
                  <a:pt x="2087" y="4461"/>
                </a:lnTo>
                <a:lnTo>
                  <a:pt x="2080" y="4471"/>
                </a:lnTo>
                <a:lnTo>
                  <a:pt x="2015" y="4558"/>
                </a:lnTo>
                <a:cubicBezTo>
                  <a:pt x="1836" y="4811"/>
                  <a:pt x="1670" y="5073"/>
                  <a:pt x="1512" y="5341"/>
                </a:cubicBezTo>
                <a:lnTo>
                  <a:pt x="1502" y="5358"/>
                </a:lnTo>
                <a:cubicBezTo>
                  <a:pt x="800" y="6562"/>
                  <a:pt x="315" y="7908"/>
                  <a:pt x="121" y="9349"/>
                </a:cubicBezTo>
                <a:cubicBezTo>
                  <a:pt x="-23" y="10211"/>
                  <a:pt x="-97" y="11471"/>
                  <a:pt x="238" y="12968"/>
                </a:cubicBezTo>
                <a:cubicBezTo>
                  <a:pt x="240" y="12974"/>
                  <a:pt x="242" y="12979"/>
                  <a:pt x="244" y="12985"/>
                </a:cubicBezTo>
                <a:cubicBezTo>
                  <a:pt x="286" y="13171"/>
                  <a:pt x="334" y="13361"/>
                  <a:pt x="389" y="13554"/>
                </a:cubicBezTo>
                <a:cubicBezTo>
                  <a:pt x="1604" y="18177"/>
                  <a:pt x="5788" y="21600"/>
                  <a:pt x="10763" y="21600"/>
                </a:cubicBezTo>
                <a:cubicBezTo>
                  <a:pt x="16685" y="21600"/>
                  <a:pt x="21503" y="16755"/>
                  <a:pt x="21503" y="10800"/>
                </a:cubicBezTo>
                <a:cubicBezTo>
                  <a:pt x="21503" y="4845"/>
                  <a:pt x="16685" y="0"/>
                  <a:pt x="10763" y="0"/>
                </a:cubicBezTo>
                <a:close/>
                <a:moveTo>
                  <a:pt x="10763" y="54"/>
                </a:moveTo>
                <a:cubicBezTo>
                  <a:pt x="15772" y="54"/>
                  <a:pt x="19975" y="3543"/>
                  <a:pt x="21126" y="8228"/>
                </a:cubicBezTo>
                <a:lnTo>
                  <a:pt x="21105" y="8182"/>
                </a:lnTo>
                <a:lnTo>
                  <a:pt x="21098" y="8186"/>
                </a:lnTo>
                <a:lnTo>
                  <a:pt x="21120" y="8327"/>
                </a:lnTo>
                <a:lnTo>
                  <a:pt x="21135" y="8312"/>
                </a:lnTo>
                <a:lnTo>
                  <a:pt x="21148" y="8347"/>
                </a:lnTo>
                <a:lnTo>
                  <a:pt x="21160" y="8428"/>
                </a:lnTo>
                <a:lnTo>
                  <a:pt x="21178" y="8465"/>
                </a:lnTo>
                <a:lnTo>
                  <a:pt x="21172" y="8427"/>
                </a:lnTo>
                <a:lnTo>
                  <a:pt x="21192" y="8482"/>
                </a:lnTo>
                <a:lnTo>
                  <a:pt x="21195" y="8491"/>
                </a:lnTo>
                <a:cubicBezTo>
                  <a:pt x="21228" y="8643"/>
                  <a:pt x="21260" y="8795"/>
                  <a:pt x="21287" y="8950"/>
                </a:cubicBezTo>
                <a:lnTo>
                  <a:pt x="21289" y="8958"/>
                </a:lnTo>
                <a:lnTo>
                  <a:pt x="21309" y="9083"/>
                </a:lnTo>
                <a:lnTo>
                  <a:pt x="21329" y="9196"/>
                </a:lnTo>
                <a:cubicBezTo>
                  <a:pt x="21336" y="9242"/>
                  <a:pt x="21341" y="9289"/>
                  <a:pt x="21347" y="9336"/>
                </a:cubicBezTo>
                <a:lnTo>
                  <a:pt x="21344" y="9334"/>
                </a:lnTo>
                <a:lnTo>
                  <a:pt x="21367" y="9561"/>
                </a:lnTo>
                <a:lnTo>
                  <a:pt x="21386" y="9696"/>
                </a:lnTo>
                <a:lnTo>
                  <a:pt x="21401" y="9803"/>
                </a:lnTo>
                <a:cubicBezTo>
                  <a:pt x="21402" y="9814"/>
                  <a:pt x="21402" y="9825"/>
                  <a:pt x="21403" y="9835"/>
                </a:cubicBezTo>
                <a:lnTo>
                  <a:pt x="21403" y="9931"/>
                </a:lnTo>
                <a:lnTo>
                  <a:pt x="21393" y="9841"/>
                </a:lnTo>
                <a:lnTo>
                  <a:pt x="21393" y="9903"/>
                </a:lnTo>
                <a:lnTo>
                  <a:pt x="21401" y="9953"/>
                </a:lnTo>
                <a:lnTo>
                  <a:pt x="21401" y="9960"/>
                </a:lnTo>
                <a:lnTo>
                  <a:pt x="21399" y="10002"/>
                </a:lnTo>
                <a:lnTo>
                  <a:pt x="21391" y="9963"/>
                </a:lnTo>
                <a:lnTo>
                  <a:pt x="21381" y="9989"/>
                </a:lnTo>
                <a:lnTo>
                  <a:pt x="21381" y="10051"/>
                </a:lnTo>
                <a:lnTo>
                  <a:pt x="21396" y="10211"/>
                </a:lnTo>
                <a:lnTo>
                  <a:pt x="21398" y="10253"/>
                </a:lnTo>
                <a:lnTo>
                  <a:pt x="21393" y="10251"/>
                </a:lnTo>
                <a:lnTo>
                  <a:pt x="21393" y="10317"/>
                </a:lnTo>
                <a:lnTo>
                  <a:pt x="21361" y="10303"/>
                </a:lnTo>
                <a:lnTo>
                  <a:pt x="21351" y="10376"/>
                </a:lnTo>
                <a:lnTo>
                  <a:pt x="21356" y="10489"/>
                </a:lnTo>
                <a:lnTo>
                  <a:pt x="21369" y="10510"/>
                </a:lnTo>
                <a:lnTo>
                  <a:pt x="21372" y="10349"/>
                </a:lnTo>
                <a:lnTo>
                  <a:pt x="21384" y="10541"/>
                </a:lnTo>
                <a:lnTo>
                  <a:pt x="21391" y="10549"/>
                </a:lnTo>
                <a:lnTo>
                  <a:pt x="21394" y="10487"/>
                </a:lnTo>
                <a:lnTo>
                  <a:pt x="21408" y="10522"/>
                </a:lnTo>
                <a:lnTo>
                  <a:pt x="21409" y="10591"/>
                </a:lnTo>
                <a:lnTo>
                  <a:pt x="21413" y="10670"/>
                </a:lnTo>
                <a:lnTo>
                  <a:pt x="21389" y="10813"/>
                </a:lnTo>
                <a:lnTo>
                  <a:pt x="21393" y="10926"/>
                </a:lnTo>
                <a:lnTo>
                  <a:pt x="21403" y="10960"/>
                </a:lnTo>
                <a:lnTo>
                  <a:pt x="21414" y="10817"/>
                </a:lnTo>
                <a:lnTo>
                  <a:pt x="21416" y="10810"/>
                </a:lnTo>
                <a:lnTo>
                  <a:pt x="21416" y="10835"/>
                </a:lnTo>
                <a:lnTo>
                  <a:pt x="21416" y="11031"/>
                </a:lnTo>
                <a:lnTo>
                  <a:pt x="21401" y="11238"/>
                </a:lnTo>
                <a:lnTo>
                  <a:pt x="21394" y="11324"/>
                </a:lnTo>
                <a:lnTo>
                  <a:pt x="21398" y="11445"/>
                </a:lnTo>
                <a:lnTo>
                  <a:pt x="21382" y="11583"/>
                </a:lnTo>
                <a:lnTo>
                  <a:pt x="21364" y="11658"/>
                </a:lnTo>
                <a:lnTo>
                  <a:pt x="21352" y="11820"/>
                </a:lnTo>
                <a:lnTo>
                  <a:pt x="21352" y="11936"/>
                </a:lnTo>
                <a:lnTo>
                  <a:pt x="21356" y="12009"/>
                </a:lnTo>
                <a:lnTo>
                  <a:pt x="21366" y="12027"/>
                </a:lnTo>
                <a:lnTo>
                  <a:pt x="21376" y="11982"/>
                </a:lnTo>
                <a:lnTo>
                  <a:pt x="21369" y="12089"/>
                </a:lnTo>
                <a:lnTo>
                  <a:pt x="21369" y="12100"/>
                </a:lnTo>
                <a:cubicBezTo>
                  <a:pt x="21359" y="12182"/>
                  <a:pt x="21344" y="12263"/>
                  <a:pt x="21332" y="12345"/>
                </a:cubicBezTo>
                <a:lnTo>
                  <a:pt x="21349" y="12158"/>
                </a:lnTo>
                <a:lnTo>
                  <a:pt x="21339" y="12170"/>
                </a:lnTo>
                <a:lnTo>
                  <a:pt x="21351" y="11961"/>
                </a:lnTo>
                <a:lnTo>
                  <a:pt x="21342" y="11837"/>
                </a:lnTo>
                <a:lnTo>
                  <a:pt x="21326" y="12051"/>
                </a:lnTo>
                <a:lnTo>
                  <a:pt x="21326" y="12175"/>
                </a:lnTo>
                <a:lnTo>
                  <a:pt x="21312" y="12317"/>
                </a:lnTo>
                <a:lnTo>
                  <a:pt x="21299" y="12465"/>
                </a:lnTo>
                <a:lnTo>
                  <a:pt x="21285" y="12589"/>
                </a:lnTo>
                <a:lnTo>
                  <a:pt x="21269" y="12724"/>
                </a:lnTo>
                <a:lnTo>
                  <a:pt x="21252" y="12825"/>
                </a:lnTo>
                <a:lnTo>
                  <a:pt x="21239" y="12901"/>
                </a:lnTo>
                <a:cubicBezTo>
                  <a:pt x="21236" y="12915"/>
                  <a:pt x="21233" y="12929"/>
                  <a:pt x="21230" y="12943"/>
                </a:cubicBezTo>
                <a:lnTo>
                  <a:pt x="21208" y="13042"/>
                </a:lnTo>
                <a:lnTo>
                  <a:pt x="21187" y="13136"/>
                </a:lnTo>
                <a:cubicBezTo>
                  <a:pt x="21179" y="13172"/>
                  <a:pt x="21166" y="13205"/>
                  <a:pt x="21158" y="13241"/>
                </a:cubicBezTo>
                <a:cubicBezTo>
                  <a:pt x="20055" y="17992"/>
                  <a:pt x="15819" y="21546"/>
                  <a:pt x="10763" y="21546"/>
                </a:cubicBezTo>
                <a:cubicBezTo>
                  <a:pt x="6628" y="21546"/>
                  <a:pt x="3050" y="19164"/>
                  <a:pt x="1275" y="15700"/>
                </a:cubicBezTo>
                <a:lnTo>
                  <a:pt x="1278" y="15702"/>
                </a:lnTo>
                <a:lnTo>
                  <a:pt x="1303" y="15725"/>
                </a:lnTo>
                <a:lnTo>
                  <a:pt x="1315" y="15708"/>
                </a:lnTo>
                <a:lnTo>
                  <a:pt x="1390" y="15769"/>
                </a:lnTo>
                <a:lnTo>
                  <a:pt x="1417" y="15776"/>
                </a:lnTo>
                <a:lnTo>
                  <a:pt x="1412" y="15671"/>
                </a:lnTo>
                <a:lnTo>
                  <a:pt x="1385" y="15591"/>
                </a:lnTo>
                <a:lnTo>
                  <a:pt x="1333" y="15419"/>
                </a:lnTo>
                <a:lnTo>
                  <a:pt x="1298" y="15338"/>
                </a:lnTo>
                <a:lnTo>
                  <a:pt x="1226" y="15217"/>
                </a:lnTo>
                <a:lnTo>
                  <a:pt x="1157" y="15082"/>
                </a:lnTo>
                <a:lnTo>
                  <a:pt x="1044" y="14791"/>
                </a:lnTo>
                <a:lnTo>
                  <a:pt x="923" y="14497"/>
                </a:lnTo>
                <a:lnTo>
                  <a:pt x="819" y="14289"/>
                </a:lnTo>
                <a:lnTo>
                  <a:pt x="687" y="13954"/>
                </a:lnTo>
                <a:lnTo>
                  <a:pt x="618" y="13816"/>
                </a:lnTo>
                <a:lnTo>
                  <a:pt x="623" y="13783"/>
                </a:lnTo>
                <a:lnTo>
                  <a:pt x="592" y="13650"/>
                </a:lnTo>
                <a:lnTo>
                  <a:pt x="498" y="13342"/>
                </a:lnTo>
                <a:lnTo>
                  <a:pt x="433" y="13116"/>
                </a:lnTo>
                <a:lnTo>
                  <a:pt x="399" y="13074"/>
                </a:lnTo>
                <a:lnTo>
                  <a:pt x="394" y="12961"/>
                </a:lnTo>
                <a:lnTo>
                  <a:pt x="317" y="12680"/>
                </a:lnTo>
                <a:lnTo>
                  <a:pt x="305" y="12601"/>
                </a:lnTo>
                <a:lnTo>
                  <a:pt x="337" y="12626"/>
                </a:lnTo>
                <a:lnTo>
                  <a:pt x="339" y="12547"/>
                </a:lnTo>
                <a:lnTo>
                  <a:pt x="319" y="12450"/>
                </a:lnTo>
                <a:lnTo>
                  <a:pt x="312" y="12175"/>
                </a:lnTo>
                <a:lnTo>
                  <a:pt x="309" y="12078"/>
                </a:lnTo>
                <a:lnTo>
                  <a:pt x="295" y="12032"/>
                </a:lnTo>
                <a:lnTo>
                  <a:pt x="295" y="11963"/>
                </a:lnTo>
                <a:lnTo>
                  <a:pt x="272" y="11711"/>
                </a:lnTo>
                <a:lnTo>
                  <a:pt x="254" y="11574"/>
                </a:lnTo>
                <a:lnTo>
                  <a:pt x="245" y="11510"/>
                </a:lnTo>
                <a:lnTo>
                  <a:pt x="222" y="11318"/>
                </a:lnTo>
                <a:lnTo>
                  <a:pt x="200" y="11204"/>
                </a:lnTo>
                <a:lnTo>
                  <a:pt x="193" y="11207"/>
                </a:lnTo>
                <a:lnTo>
                  <a:pt x="173" y="11004"/>
                </a:lnTo>
                <a:lnTo>
                  <a:pt x="173" y="10906"/>
                </a:lnTo>
                <a:lnTo>
                  <a:pt x="173" y="10771"/>
                </a:lnTo>
                <a:lnTo>
                  <a:pt x="168" y="10712"/>
                </a:lnTo>
                <a:lnTo>
                  <a:pt x="180" y="10652"/>
                </a:lnTo>
                <a:lnTo>
                  <a:pt x="188" y="10489"/>
                </a:lnTo>
                <a:lnTo>
                  <a:pt x="190" y="10349"/>
                </a:lnTo>
                <a:lnTo>
                  <a:pt x="192" y="10265"/>
                </a:lnTo>
                <a:lnTo>
                  <a:pt x="187" y="10187"/>
                </a:lnTo>
                <a:lnTo>
                  <a:pt x="210" y="10078"/>
                </a:lnTo>
                <a:lnTo>
                  <a:pt x="220" y="9911"/>
                </a:lnTo>
                <a:lnTo>
                  <a:pt x="220" y="9782"/>
                </a:lnTo>
                <a:lnTo>
                  <a:pt x="235" y="9681"/>
                </a:lnTo>
                <a:lnTo>
                  <a:pt x="247" y="9777"/>
                </a:lnTo>
                <a:lnTo>
                  <a:pt x="245" y="9598"/>
                </a:lnTo>
                <a:lnTo>
                  <a:pt x="245" y="9416"/>
                </a:lnTo>
                <a:lnTo>
                  <a:pt x="237" y="9442"/>
                </a:lnTo>
                <a:lnTo>
                  <a:pt x="228" y="9389"/>
                </a:lnTo>
                <a:lnTo>
                  <a:pt x="238" y="9260"/>
                </a:lnTo>
                <a:lnTo>
                  <a:pt x="259" y="9127"/>
                </a:lnTo>
                <a:lnTo>
                  <a:pt x="269" y="8977"/>
                </a:lnTo>
                <a:lnTo>
                  <a:pt x="282" y="8841"/>
                </a:lnTo>
                <a:lnTo>
                  <a:pt x="295" y="8800"/>
                </a:lnTo>
                <a:lnTo>
                  <a:pt x="326" y="8645"/>
                </a:lnTo>
                <a:lnTo>
                  <a:pt x="341" y="8539"/>
                </a:lnTo>
                <a:lnTo>
                  <a:pt x="374" y="8415"/>
                </a:lnTo>
                <a:lnTo>
                  <a:pt x="371" y="8395"/>
                </a:lnTo>
                <a:lnTo>
                  <a:pt x="351" y="8462"/>
                </a:lnTo>
                <a:lnTo>
                  <a:pt x="359" y="8381"/>
                </a:lnTo>
                <a:cubicBezTo>
                  <a:pt x="369" y="8337"/>
                  <a:pt x="382" y="8294"/>
                  <a:pt x="392" y="8250"/>
                </a:cubicBezTo>
                <a:cubicBezTo>
                  <a:pt x="393" y="8249"/>
                  <a:pt x="394" y="8248"/>
                  <a:pt x="394" y="8246"/>
                </a:cubicBezTo>
                <a:lnTo>
                  <a:pt x="401" y="8241"/>
                </a:lnTo>
                <a:lnTo>
                  <a:pt x="431" y="8117"/>
                </a:lnTo>
                <a:lnTo>
                  <a:pt x="429" y="8107"/>
                </a:lnTo>
                <a:cubicBezTo>
                  <a:pt x="876" y="6377"/>
                  <a:pt x="1738" y="4819"/>
                  <a:pt x="2907" y="3542"/>
                </a:cubicBezTo>
                <a:lnTo>
                  <a:pt x="2850" y="3631"/>
                </a:lnTo>
                <a:lnTo>
                  <a:pt x="2826" y="3695"/>
                </a:lnTo>
                <a:lnTo>
                  <a:pt x="2775" y="3779"/>
                </a:lnTo>
                <a:lnTo>
                  <a:pt x="2729" y="3846"/>
                </a:lnTo>
                <a:lnTo>
                  <a:pt x="2652" y="3944"/>
                </a:lnTo>
                <a:lnTo>
                  <a:pt x="2592" y="4038"/>
                </a:lnTo>
                <a:lnTo>
                  <a:pt x="2493" y="4158"/>
                </a:lnTo>
                <a:lnTo>
                  <a:pt x="2435" y="4245"/>
                </a:lnTo>
                <a:lnTo>
                  <a:pt x="2423" y="4279"/>
                </a:lnTo>
                <a:lnTo>
                  <a:pt x="2385" y="4333"/>
                </a:lnTo>
                <a:lnTo>
                  <a:pt x="2381" y="4348"/>
                </a:lnTo>
                <a:lnTo>
                  <a:pt x="2413" y="4311"/>
                </a:lnTo>
                <a:lnTo>
                  <a:pt x="2445" y="4289"/>
                </a:lnTo>
                <a:lnTo>
                  <a:pt x="2482" y="4249"/>
                </a:lnTo>
                <a:lnTo>
                  <a:pt x="2463" y="4291"/>
                </a:lnTo>
                <a:lnTo>
                  <a:pt x="2416" y="4378"/>
                </a:lnTo>
                <a:lnTo>
                  <a:pt x="2346" y="4493"/>
                </a:lnTo>
                <a:lnTo>
                  <a:pt x="2282" y="4622"/>
                </a:lnTo>
                <a:lnTo>
                  <a:pt x="2222" y="4713"/>
                </a:lnTo>
                <a:lnTo>
                  <a:pt x="2152" y="4802"/>
                </a:lnTo>
                <a:lnTo>
                  <a:pt x="2137" y="4829"/>
                </a:lnTo>
                <a:lnTo>
                  <a:pt x="2115" y="4924"/>
                </a:lnTo>
                <a:lnTo>
                  <a:pt x="2080" y="4983"/>
                </a:lnTo>
                <a:lnTo>
                  <a:pt x="1963" y="5137"/>
                </a:lnTo>
                <a:lnTo>
                  <a:pt x="1901" y="5210"/>
                </a:lnTo>
                <a:lnTo>
                  <a:pt x="1857" y="5232"/>
                </a:lnTo>
                <a:lnTo>
                  <a:pt x="1817" y="5277"/>
                </a:lnTo>
                <a:lnTo>
                  <a:pt x="1730" y="5393"/>
                </a:lnTo>
                <a:lnTo>
                  <a:pt x="1635" y="5526"/>
                </a:lnTo>
                <a:lnTo>
                  <a:pt x="1596" y="5594"/>
                </a:lnTo>
                <a:lnTo>
                  <a:pt x="1556" y="5647"/>
                </a:lnTo>
                <a:lnTo>
                  <a:pt x="1521" y="5722"/>
                </a:lnTo>
                <a:lnTo>
                  <a:pt x="1514" y="5752"/>
                </a:lnTo>
                <a:lnTo>
                  <a:pt x="1549" y="5738"/>
                </a:lnTo>
                <a:lnTo>
                  <a:pt x="1578" y="5715"/>
                </a:lnTo>
                <a:lnTo>
                  <a:pt x="1630" y="5668"/>
                </a:lnTo>
                <a:lnTo>
                  <a:pt x="1747" y="5520"/>
                </a:lnTo>
                <a:lnTo>
                  <a:pt x="1784" y="5488"/>
                </a:lnTo>
                <a:lnTo>
                  <a:pt x="1867" y="5380"/>
                </a:lnTo>
                <a:lnTo>
                  <a:pt x="1958" y="5277"/>
                </a:lnTo>
                <a:lnTo>
                  <a:pt x="2030" y="5208"/>
                </a:lnTo>
                <a:lnTo>
                  <a:pt x="2087" y="5179"/>
                </a:lnTo>
                <a:lnTo>
                  <a:pt x="2118" y="5200"/>
                </a:lnTo>
                <a:lnTo>
                  <a:pt x="2137" y="5238"/>
                </a:lnTo>
                <a:lnTo>
                  <a:pt x="2148" y="5331"/>
                </a:lnTo>
                <a:lnTo>
                  <a:pt x="2175" y="5326"/>
                </a:lnTo>
                <a:lnTo>
                  <a:pt x="2190" y="5365"/>
                </a:lnTo>
                <a:lnTo>
                  <a:pt x="2177" y="5422"/>
                </a:lnTo>
                <a:lnTo>
                  <a:pt x="2210" y="5464"/>
                </a:lnTo>
                <a:lnTo>
                  <a:pt x="2202" y="5570"/>
                </a:lnTo>
                <a:lnTo>
                  <a:pt x="2259" y="5599"/>
                </a:lnTo>
                <a:lnTo>
                  <a:pt x="2369" y="5514"/>
                </a:lnTo>
                <a:lnTo>
                  <a:pt x="2411" y="5479"/>
                </a:lnTo>
                <a:lnTo>
                  <a:pt x="2428" y="5440"/>
                </a:lnTo>
                <a:lnTo>
                  <a:pt x="2535" y="5375"/>
                </a:lnTo>
                <a:lnTo>
                  <a:pt x="2592" y="5277"/>
                </a:lnTo>
                <a:lnTo>
                  <a:pt x="2554" y="5361"/>
                </a:lnTo>
                <a:lnTo>
                  <a:pt x="2632" y="5296"/>
                </a:lnTo>
                <a:lnTo>
                  <a:pt x="2676" y="5292"/>
                </a:lnTo>
                <a:lnTo>
                  <a:pt x="2577" y="5358"/>
                </a:lnTo>
                <a:lnTo>
                  <a:pt x="2517" y="5442"/>
                </a:lnTo>
                <a:lnTo>
                  <a:pt x="2451" y="5449"/>
                </a:lnTo>
                <a:lnTo>
                  <a:pt x="2445" y="5462"/>
                </a:lnTo>
                <a:lnTo>
                  <a:pt x="2515" y="5477"/>
                </a:lnTo>
                <a:lnTo>
                  <a:pt x="2549" y="5491"/>
                </a:lnTo>
                <a:lnTo>
                  <a:pt x="2592" y="5464"/>
                </a:lnTo>
                <a:lnTo>
                  <a:pt x="2621" y="5424"/>
                </a:lnTo>
                <a:lnTo>
                  <a:pt x="2689" y="5366"/>
                </a:lnTo>
                <a:lnTo>
                  <a:pt x="2649" y="5420"/>
                </a:lnTo>
                <a:lnTo>
                  <a:pt x="2637" y="5449"/>
                </a:lnTo>
                <a:lnTo>
                  <a:pt x="2605" y="5474"/>
                </a:lnTo>
                <a:lnTo>
                  <a:pt x="2672" y="5509"/>
                </a:lnTo>
                <a:lnTo>
                  <a:pt x="2751" y="5489"/>
                </a:lnTo>
                <a:lnTo>
                  <a:pt x="2765" y="5452"/>
                </a:lnTo>
                <a:lnTo>
                  <a:pt x="2790" y="5471"/>
                </a:lnTo>
                <a:lnTo>
                  <a:pt x="2776" y="5474"/>
                </a:lnTo>
                <a:lnTo>
                  <a:pt x="2759" y="5548"/>
                </a:lnTo>
                <a:lnTo>
                  <a:pt x="2763" y="5690"/>
                </a:lnTo>
                <a:lnTo>
                  <a:pt x="2791" y="5642"/>
                </a:lnTo>
                <a:lnTo>
                  <a:pt x="2805" y="5488"/>
                </a:lnTo>
                <a:lnTo>
                  <a:pt x="2818" y="5563"/>
                </a:lnTo>
                <a:lnTo>
                  <a:pt x="2811" y="5627"/>
                </a:lnTo>
                <a:lnTo>
                  <a:pt x="2808" y="5674"/>
                </a:lnTo>
                <a:lnTo>
                  <a:pt x="2813" y="5747"/>
                </a:lnTo>
                <a:lnTo>
                  <a:pt x="2801" y="5802"/>
                </a:lnTo>
                <a:lnTo>
                  <a:pt x="2810" y="5870"/>
                </a:lnTo>
                <a:lnTo>
                  <a:pt x="2843" y="5860"/>
                </a:lnTo>
                <a:lnTo>
                  <a:pt x="2877" y="5809"/>
                </a:lnTo>
                <a:lnTo>
                  <a:pt x="2830" y="5846"/>
                </a:lnTo>
                <a:lnTo>
                  <a:pt x="2840" y="5797"/>
                </a:lnTo>
                <a:lnTo>
                  <a:pt x="2912" y="5725"/>
                </a:lnTo>
                <a:lnTo>
                  <a:pt x="2977" y="5691"/>
                </a:lnTo>
                <a:lnTo>
                  <a:pt x="2996" y="5695"/>
                </a:lnTo>
                <a:lnTo>
                  <a:pt x="3069" y="5716"/>
                </a:lnTo>
                <a:lnTo>
                  <a:pt x="3091" y="5814"/>
                </a:lnTo>
                <a:lnTo>
                  <a:pt x="3121" y="5903"/>
                </a:lnTo>
                <a:lnTo>
                  <a:pt x="3173" y="5987"/>
                </a:lnTo>
                <a:lnTo>
                  <a:pt x="3218" y="5947"/>
                </a:lnTo>
                <a:lnTo>
                  <a:pt x="3225" y="6058"/>
                </a:lnTo>
                <a:lnTo>
                  <a:pt x="3222" y="6230"/>
                </a:lnTo>
                <a:lnTo>
                  <a:pt x="3123" y="6100"/>
                </a:lnTo>
                <a:lnTo>
                  <a:pt x="3012" y="6164"/>
                </a:lnTo>
                <a:lnTo>
                  <a:pt x="2997" y="6253"/>
                </a:lnTo>
                <a:lnTo>
                  <a:pt x="3086" y="6324"/>
                </a:lnTo>
                <a:lnTo>
                  <a:pt x="3138" y="6403"/>
                </a:lnTo>
                <a:lnTo>
                  <a:pt x="3220" y="6599"/>
                </a:lnTo>
                <a:lnTo>
                  <a:pt x="3314" y="6679"/>
                </a:lnTo>
                <a:lnTo>
                  <a:pt x="3359" y="6582"/>
                </a:lnTo>
                <a:lnTo>
                  <a:pt x="3456" y="6516"/>
                </a:lnTo>
                <a:lnTo>
                  <a:pt x="3300" y="6498"/>
                </a:lnTo>
                <a:lnTo>
                  <a:pt x="3278" y="6331"/>
                </a:lnTo>
                <a:lnTo>
                  <a:pt x="3349" y="6156"/>
                </a:lnTo>
                <a:lnTo>
                  <a:pt x="3451" y="6068"/>
                </a:lnTo>
                <a:lnTo>
                  <a:pt x="3601" y="5961"/>
                </a:lnTo>
                <a:lnTo>
                  <a:pt x="3692" y="6013"/>
                </a:lnTo>
                <a:lnTo>
                  <a:pt x="3764" y="5890"/>
                </a:lnTo>
                <a:lnTo>
                  <a:pt x="3759" y="5745"/>
                </a:lnTo>
                <a:lnTo>
                  <a:pt x="3662" y="5583"/>
                </a:lnTo>
                <a:lnTo>
                  <a:pt x="3504" y="5498"/>
                </a:lnTo>
                <a:lnTo>
                  <a:pt x="3498" y="5419"/>
                </a:lnTo>
                <a:lnTo>
                  <a:pt x="3603" y="5484"/>
                </a:lnTo>
                <a:lnTo>
                  <a:pt x="3767" y="5553"/>
                </a:lnTo>
                <a:lnTo>
                  <a:pt x="3817" y="5652"/>
                </a:lnTo>
                <a:lnTo>
                  <a:pt x="3913" y="5693"/>
                </a:lnTo>
                <a:lnTo>
                  <a:pt x="3916" y="5791"/>
                </a:lnTo>
                <a:lnTo>
                  <a:pt x="3910" y="5939"/>
                </a:lnTo>
                <a:lnTo>
                  <a:pt x="3881" y="6164"/>
                </a:lnTo>
                <a:lnTo>
                  <a:pt x="3911" y="6319"/>
                </a:lnTo>
                <a:lnTo>
                  <a:pt x="4038" y="6380"/>
                </a:lnTo>
                <a:lnTo>
                  <a:pt x="4107" y="6509"/>
                </a:lnTo>
                <a:lnTo>
                  <a:pt x="4167" y="6550"/>
                </a:lnTo>
                <a:lnTo>
                  <a:pt x="4233" y="6588"/>
                </a:lnTo>
                <a:lnTo>
                  <a:pt x="4397" y="6491"/>
                </a:lnTo>
                <a:lnTo>
                  <a:pt x="4449" y="6423"/>
                </a:lnTo>
                <a:lnTo>
                  <a:pt x="4459" y="6343"/>
                </a:lnTo>
                <a:lnTo>
                  <a:pt x="4581" y="6243"/>
                </a:lnTo>
                <a:lnTo>
                  <a:pt x="4623" y="6163"/>
                </a:lnTo>
                <a:lnTo>
                  <a:pt x="4649" y="6004"/>
                </a:lnTo>
                <a:lnTo>
                  <a:pt x="4733" y="5886"/>
                </a:lnTo>
                <a:lnTo>
                  <a:pt x="4815" y="5737"/>
                </a:lnTo>
                <a:lnTo>
                  <a:pt x="4916" y="5732"/>
                </a:lnTo>
                <a:lnTo>
                  <a:pt x="5101" y="5568"/>
                </a:lnTo>
                <a:lnTo>
                  <a:pt x="5306" y="5393"/>
                </a:lnTo>
                <a:lnTo>
                  <a:pt x="5451" y="5287"/>
                </a:lnTo>
                <a:lnTo>
                  <a:pt x="5379" y="5259"/>
                </a:lnTo>
                <a:lnTo>
                  <a:pt x="5205" y="5238"/>
                </a:lnTo>
                <a:lnTo>
                  <a:pt x="5128" y="5148"/>
                </a:lnTo>
                <a:lnTo>
                  <a:pt x="5227" y="5063"/>
                </a:lnTo>
                <a:lnTo>
                  <a:pt x="5260" y="4984"/>
                </a:lnTo>
                <a:lnTo>
                  <a:pt x="5466" y="4908"/>
                </a:lnTo>
                <a:lnTo>
                  <a:pt x="5602" y="4878"/>
                </a:lnTo>
                <a:lnTo>
                  <a:pt x="5635" y="4745"/>
                </a:lnTo>
                <a:lnTo>
                  <a:pt x="5702" y="4710"/>
                </a:lnTo>
                <a:lnTo>
                  <a:pt x="5814" y="4604"/>
                </a:lnTo>
                <a:lnTo>
                  <a:pt x="5885" y="4530"/>
                </a:lnTo>
                <a:lnTo>
                  <a:pt x="5856" y="4478"/>
                </a:lnTo>
                <a:lnTo>
                  <a:pt x="5890" y="4403"/>
                </a:lnTo>
                <a:lnTo>
                  <a:pt x="5969" y="4281"/>
                </a:lnTo>
                <a:lnTo>
                  <a:pt x="5947" y="4235"/>
                </a:lnTo>
                <a:lnTo>
                  <a:pt x="5692" y="4286"/>
                </a:lnTo>
                <a:lnTo>
                  <a:pt x="5540" y="4334"/>
                </a:lnTo>
                <a:lnTo>
                  <a:pt x="5406" y="4267"/>
                </a:lnTo>
                <a:lnTo>
                  <a:pt x="5259" y="4378"/>
                </a:lnTo>
                <a:lnTo>
                  <a:pt x="5113" y="4456"/>
                </a:lnTo>
                <a:lnTo>
                  <a:pt x="5009" y="4481"/>
                </a:lnTo>
                <a:lnTo>
                  <a:pt x="4917" y="4456"/>
                </a:lnTo>
                <a:lnTo>
                  <a:pt x="4844" y="4380"/>
                </a:lnTo>
                <a:lnTo>
                  <a:pt x="4822" y="4257"/>
                </a:lnTo>
                <a:lnTo>
                  <a:pt x="4725" y="4331"/>
                </a:lnTo>
                <a:lnTo>
                  <a:pt x="4480" y="4427"/>
                </a:lnTo>
                <a:lnTo>
                  <a:pt x="4351" y="4410"/>
                </a:lnTo>
                <a:lnTo>
                  <a:pt x="4333" y="4351"/>
                </a:lnTo>
                <a:lnTo>
                  <a:pt x="4517" y="4186"/>
                </a:lnTo>
                <a:lnTo>
                  <a:pt x="4701" y="4094"/>
                </a:lnTo>
                <a:lnTo>
                  <a:pt x="4855" y="4043"/>
                </a:lnTo>
                <a:lnTo>
                  <a:pt x="4974" y="4040"/>
                </a:lnTo>
                <a:lnTo>
                  <a:pt x="5028" y="3947"/>
                </a:lnTo>
                <a:lnTo>
                  <a:pt x="5100" y="3813"/>
                </a:lnTo>
                <a:lnTo>
                  <a:pt x="5202" y="3722"/>
                </a:lnTo>
                <a:lnTo>
                  <a:pt x="5294" y="3619"/>
                </a:lnTo>
                <a:lnTo>
                  <a:pt x="5391" y="3560"/>
                </a:lnTo>
                <a:lnTo>
                  <a:pt x="5490" y="3483"/>
                </a:lnTo>
                <a:lnTo>
                  <a:pt x="5635" y="3345"/>
                </a:lnTo>
                <a:lnTo>
                  <a:pt x="5677" y="3240"/>
                </a:lnTo>
                <a:lnTo>
                  <a:pt x="5804" y="3212"/>
                </a:lnTo>
                <a:lnTo>
                  <a:pt x="5955" y="3188"/>
                </a:lnTo>
                <a:lnTo>
                  <a:pt x="6051" y="3091"/>
                </a:lnTo>
                <a:lnTo>
                  <a:pt x="6208" y="3111"/>
                </a:lnTo>
                <a:lnTo>
                  <a:pt x="6298" y="3149"/>
                </a:lnTo>
                <a:lnTo>
                  <a:pt x="6407" y="3237"/>
                </a:lnTo>
                <a:lnTo>
                  <a:pt x="6472" y="3328"/>
                </a:lnTo>
                <a:lnTo>
                  <a:pt x="6444" y="3402"/>
                </a:lnTo>
                <a:lnTo>
                  <a:pt x="6536" y="3415"/>
                </a:lnTo>
                <a:lnTo>
                  <a:pt x="6569" y="3471"/>
                </a:lnTo>
                <a:lnTo>
                  <a:pt x="6528" y="3558"/>
                </a:lnTo>
                <a:lnTo>
                  <a:pt x="6593" y="3636"/>
                </a:lnTo>
                <a:lnTo>
                  <a:pt x="6650" y="3658"/>
                </a:lnTo>
                <a:lnTo>
                  <a:pt x="6752" y="3725"/>
                </a:lnTo>
                <a:lnTo>
                  <a:pt x="6822" y="3747"/>
                </a:lnTo>
                <a:lnTo>
                  <a:pt x="6745" y="3803"/>
                </a:lnTo>
                <a:lnTo>
                  <a:pt x="6734" y="3885"/>
                </a:lnTo>
                <a:lnTo>
                  <a:pt x="6799" y="4000"/>
                </a:lnTo>
                <a:lnTo>
                  <a:pt x="6876" y="4010"/>
                </a:lnTo>
                <a:lnTo>
                  <a:pt x="6978" y="3973"/>
                </a:lnTo>
                <a:lnTo>
                  <a:pt x="7050" y="4016"/>
                </a:lnTo>
                <a:lnTo>
                  <a:pt x="7134" y="4016"/>
                </a:lnTo>
                <a:lnTo>
                  <a:pt x="7244" y="3951"/>
                </a:lnTo>
                <a:lnTo>
                  <a:pt x="7303" y="3880"/>
                </a:lnTo>
                <a:lnTo>
                  <a:pt x="7350" y="3811"/>
                </a:lnTo>
                <a:lnTo>
                  <a:pt x="7172" y="3789"/>
                </a:lnTo>
                <a:lnTo>
                  <a:pt x="7055" y="3737"/>
                </a:lnTo>
                <a:lnTo>
                  <a:pt x="6970" y="3668"/>
                </a:lnTo>
                <a:lnTo>
                  <a:pt x="7105" y="3629"/>
                </a:lnTo>
                <a:lnTo>
                  <a:pt x="7212" y="3659"/>
                </a:lnTo>
                <a:lnTo>
                  <a:pt x="7350" y="3616"/>
                </a:lnTo>
                <a:lnTo>
                  <a:pt x="7268" y="3528"/>
                </a:lnTo>
                <a:lnTo>
                  <a:pt x="7427" y="3557"/>
                </a:lnTo>
                <a:lnTo>
                  <a:pt x="7515" y="3476"/>
                </a:lnTo>
                <a:lnTo>
                  <a:pt x="7564" y="3533"/>
                </a:lnTo>
                <a:lnTo>
                  <a:pt x="7778" y="3513"/>
                </a:lnTo>
                <a:lnTo>
                  <a:pt x="7875" y="3488"/>
                </a:lnTo>
                <a:lnTo>
                  <a:pt x="7940" y="3441"/>
                </a:lnTo>
                <a:lnTo>
                  <a:pt x="7870" y="3360"/>
                </a:lnTo>
                <a:lnTo>
                  <a:pt x="7709" y="3308"/>
                </a:lnTo>
                <a:lnTo>
                  <a:pt x="7609" y="3343"/>
                </a:lnTo>
                <a:lnTo>
                  <a:pt x="7480" y="3368"/>
                </a:lnTo>
                <a:lnTo>
                  <a:pt x="7348" y="3311"/>
                </a:lnTo>
                <a:lnTo>
                  <a:pt x="7381" y="3272"/>
                </a:lnTo>
                <a:lnTo>
                  <a:pt x="7289" y="3212"/>
                </a:lnTo>
                <a:lnTo>
                  <a:pt x="7427" y="3247"/>
                </a:lnTo>
                <a:lnTo>
                  <a:pt x="7535" y="3188"/>
                </a:lnTo>
                <a:lnTo>
                  <a:pt x="7545" y="3139"/>
                </a:lnTo>
                <a:lnTo>
                  <a:pt x="7453" y="3119"/>
                </a:lnTo>
                <a:lnTo>
                  <a:pt x="7517" y="3050"/>
                </a:lnTo>
                <a:lnTo>
                  <a:pt x="7562" y="2971"/>
                </a:lnTo>
                <a:lnTo>
                  <a:pt x="7703" y="2915"/>
                </a:lnTo>
                <a:lnTo>
                  <a:pt x="7743" y="2862"/>
                </a:lnTo>
                <a:lnTo>
                  <a:pt x="7860" y="2850"/>
                </a:lnTo>
                <a:lnTo>
                  <a:pt x="7927" y="2830"/>
                </a:lnTo>
                <a:lnTo>
                  <a:pt x="7952" y="2791"/>
                </a:lnTo>
                <a:lnTo>
                  <a:pt x="8004" y="2740"/>
                </a:lnTo>
                <a:lnTo>
                  <a:pt x="7994" y="2693"/>
                </a:lnTo>
                <a:lnTo>
                  <a:pt x="7892" y="2708"/>
                </a:lnTo>
                <a:lnTo>
                  <a:pt x="7885" y="2633"/>
                </a:lnTo>
                <a:lnTo>
                  <a:pt x="8012" y="2628"/>
                </a:lnTo>
                <a:lnTo>
                  <a:pt x="8036" y="2582"/>
                </a:lnTo>
                <a:lnTo>
                  <a:pt x="8166" y="2471"/>
                </a:lnTo>
                <a:lnTo>
                  <a:pt x="8290" y="2421"/>
                </a:lnTo>
                <a:lnTo>
                  <a:pt x="8267" y="2506"/>
                </a:lnTo>
                <a:lnTo>
                  <a:pt x="8394" y="2496"/>
                </a:lnTo>
                <a:lnTo>
                  <a:pt x="8439" y="2459"/>
                </a:lnTo>
                <a:lnTo>
                  <a:pt x="8531" y="2427"/>
                </a:lnTo>
                <a:lnTo>
                  <a:pt x="8697" y="2385"/>
                </a:lnTo>
                <a:lnTo>
                  <a:pt x="8821" y="2375"/>
                </a:lnTo>
                <a:lnTo>
                  <a:pt x="8893" y="2348"/>
                </a:lnTo>
                <a:lnTo>
                  <a:pt x="8888" y="2313"/>
                </a:lnTo>
                <a:lnTo>
                  <a:pt x="8945" y="2266"/>
                </a:lnTo>
                <a:lnTo>
                  <a:pt x="9017" y="2330"/>
                </a:lnTo>
                <a:lnTo>
                  <a:pt x="9037" y="2235"/>
                </a:lnTo>
                <a:lnTo>
                  <a:pt x="9204" y="2279"/>
                </a:lnTo>
                <a:lnTo>
                  <a:pt x="9251" y="2274"/>
                </a:lnTo>
                <a:lnTo>
                  <a:pt x="9229" y="2224"/>
                </a:lnTo>
                <a:lnTo>
                  <a:pt x="9256" y="2185"/>
                </a:lnTo>
                <a:lnTo>
                  <a:pt x="9326" y="2210"/>
                </a:lnTo>
                <a:lnTo>
                  <a:pt x="9405" y="2153"/>
                </a:lnTo>
                <a:lnTo>
                  <a:pt x="9469" y="2082"/>
                </a:lnTo>
                <a:lnTo>
                  <a:pt x="9568" y="2067"/>
                </a:lnTo>
                <a:lnTo>
                  <a:pt x="9626" y="2017"/>
                </a:lnTo>
                <a:lnTo>
                  <a:pt x="9661" y="1961"/>
                </a:lnTo>
                <a:lnTo>
                  <a:pt x="9733" y="1954"/>
                </a:lnTo>
                <a:lnTo>
                  <a:pt x="9855" y="1981"/>
                </a:lnTo>
                <a:lnTo>
                  <a:pt x="9984" y="1983"/>
                </a:lnTo>
                <a:lnTo>
                  <a:pt x="10058" y="1986"/>
                </a:lnTo>
                <a:lnTo>
                  <a:pt x="10163" y="2003"/>
                </a:lnTo>
                <a:lnTo>
                  <a:pt x="10242" y="1976"/>
                </a:lnTo>
                <a:lnTo>
                  <a:pt x="10294" y="1985"/>
                </a:lnTo>
                <a:lnTo>
                  <a:pt x="10418" y="1983"/>
                </a:lnTo>
                <a:lnTo>
                  <a:pt x="10554" y="2010"/>
                </a:lnTo>
                <a:lnTo>
                  <a:pt x="10617" y="1996"/>
                </a:lnTo>
                <a:lnTo>
                  <a:pt x="10713" y="2013"/>
                </a:lnTo>
                <a:lnTo>
                  <a:pt x="10709" y="2038"/>
                </a:lnTo>
                <a:lnTo>
                  <a:pt x="10813" y="2045"/>
                </a:lnTo>
                <a:lnTo>
                  <a:pt x="10841" y="2023"/>
                </a:lnTo>
                <a:lnTo>
                  <a:pt x="10883" y="2074"/>
                </a:lnTo>
                <a:lnTo>
                  <a:pt x="10972" y="2102"/>
                </a:lnTo>
                <a:lnTo>
                  <a:pt x="11072" y="2049"/>
                </a:lnTo>
                <a:lnTo>
                  <a:pt x="11128" y="2060"/>
                </a:lnTo>
                <a:lnTo>
                  <a:pt x="11255" y="2023"/>
                </a:lnTo>
                <a:lnTo>
                  <a:pt x="11319" y="2018"/>
                </a:lnTo>
                <a:lnTo>
                  <a:pt x="11396" y="1978"/>
                </a:lnTo>
                <a:lnTo>
                  <a:pt x="11426" y="1929"/>
                </a:lnTo>
                <a:lnTo>
                  <a:pt x="11523" y="1895"/>
                </a:lnTo>
                <a:lnTo>
                  <a:pt x="11642" y="1912"/>
                </a:lnTo>
                <a:lnTo>
                  <a:pt x="11700" y="1867"/>
                </a:lnTo>
                <a:lnTo>
                  <a:pt x="11620" y="1818"/>
                </a:lnTo>
                <a:lnTo>
                  <a:pt x="11568" y="1764"/>
                </a:lnTo>
                <a:lnTo>
                  <a:pt x="11534" y="1707"/>
                </a:lnTo>
                <a:lnTo>
                  <a:pt x="11457" y="1656"/>
                </a:lnTo>
                <a:lnTo>
                  <a:pt x="11414" y="1589"/>
                </a:lnTo>
                <a:lnTo>
                  <a:pt x="11573" y="1608"/>
                </a:lnTo>
                <a:lnTo>
                  <a:pt x="11546" y="1655"/>
                </a:lnTo>
                <a:lnTo>
                  <a:pt x="11606" y="1665"/>
                </a:lnTo>
                <a:lnTo>
                  <a:pt x="11789" y="1648"/>
                </a:lnTo>
                <a:lnTo>
                  <a:pt x="11911" y="1631"/>
                </a:lnTo>
                <a:lnTo>
                  <a:pt x="11839" y="1559"/>
                </a:lnTo>
                <a:lnTo>
                  <a:pt x="11824" y="1517"/>
                </a:lnTo>
                <a:lnTo>
                  <a:pt x="11717" y="1473"/>
                </a:lnTo>
                <a:lnTo>
                  <a:pt x="11601" y="1464"/>
                </a:lnTo>
                <a:lnTo>
                  <a:pt x="11546" y="1436"/>
                </a:lnTo>
                <a:lnTo>
                  <a:pt x="11516" y="1453"/>
                </a:lnTo>
                <a:lnTo>
                  <a:pt x="11426" y="1461"/>
                </a:lnTo>
                <a:lnTo>
                  <a:pt x="11377" y="1456"/>
                </a:lnTo>
                <a:lnTo>
                  <a:pt x="11446" y="1429"/>
                </a:lnTo>
                <a:lnTo>
                  <a:pt x="11404" y="1407"/>
                </a:lnTo>
                <a:lnTo>
                  <a:pt x="11401" y="1363"/>
                </a:lnTo>
                <a:lnTo>
                  <a:pt x="11469" y="1343"/>
                </a:lnTo>
                <a:lnTo>
                  <a:pt x="11528" y="1358"/>
                </a:lnTo>
                <a:lnTo>
                  <a:pt x="11608" y="1326"/>
                </a:lnTo>
                <a:lnTo>
                  <a:pt x="11660" y="1348"/>
                </a:lnTo>
                <a:lnTo>
                  <a:pt x="11730" y="1353"/>
                </a:lnTo>
                <a:lnTo>
                  <a:pt x="11777" y="1315"/>
                </a:lnTo>
                <a:lnTo>
                  <a:pt x="11866" y="1281"/>
                </a:lnTo>
                <a:lnTo>
                  <a:pt x="11921" y="1241"/>
                </a:lnTo>
                <a:lnTo>
                  <a:pt x="11868" y="1193"/>
                </a:lnTo>
                <a:lnTo>
                  <a:pt x="11888" y="1150"/>
                </a:lnTo>
                <a:lnTo>
                  <a:pt x="11834" y="1119"/>
                </a:lnTo>
                <a:lnTo>
                  <a:pt x="11771" y="1071"/>
                </a:lnTo>
                <a:lnTo>
                  <a:pt x="11645" y="1067"/>
                </a:lnTo>
                <a:lnTo>
                  <a:pt x="11595" y="1032"/>
                </a:lnTo>
                <a:lnTo>
                  <a:pt x="11622" y="1007"/>
                </a:lnTo>
                <a:lnTo>
                  <a:pt x="11628" y="961"/>
                </a:lnTo>
                <a:lnTo>
                  <a:pt x="11568" y="954"/>
                </a:lnTo>
                <a:lnTo>
                  <a:pt x="11464" y="973"/>
                </a:lnTo>
                <a:lnTo>
                  <a:pt x="11437" y="933"/>
                </a:lnTo>
                <a:lnTo>
                  <a:pt x="11406" y="956"/>
                </a:lnTo>
                <a:lnTo>
                  <a:pt x="11350" y="912"/>
                </a:lnTo>
                <a:lnTo>
                  <a:pt x="11293" y="936"/>
                </a:lnTo>
                <a:lnTo>
                  <a:pt x="11263" y="919"/>
                </a:lnTo>
                <a:lnTo>
                  <a:pt x="11149" y="936"/>
                </a:lnTo>
                <a:lnTo>
                  <a:pt x="11205" y="894"/>
                </a:lnTo>
                <a:lnTo>
                  <a:pt x="11231" y="840"/>
                </a:lnTo>
                <a:lnTo>
                  <a:pt x="11312" y="820"/>
                </a:lnTo>
                <a:lnTo>
                  <a:pt x="11337" y="808"/>
                </a:lnTo>
                <a:lnTo>
                  <a:pt x="11489" y="779"/>
                </a:lnTo>
                <a:lnTo>
                  <a:pt x="11548" y="757"/>
                </a:lnTo>
                <a:lnTo>
                  <a:pt x="11678" y="766"/>
                </a:lnTo>
                <a:lnTo>
                  <a:pt x="11804" y="746"/>
                </a:lnTo>
                <a:lnTo>
                  <a:pt x="11914" y="742"/>
                </a:lnTo>
                <a:lnTo>
                  <a:pt x="12045" y="732"/>
                </a:lnTo>
                <a:lnTo>
                  <a:pt x="12033" y="719"/>
                </a:lnTo>
                <a:lnTo>
                  <a:pt x="11842" y="707"/>
                </a:lnTo>
                <a:lnTo>
                  <a:pt x="11745" y="715"/>
                </a:lnTo>
                <a:lnTo>
                  <a:pt x="11630" y="724"/>
                </a:lnTo>
                <a:lnTo>
                  <a:pt x="11526" y="731"/>
                </a:lnTo>
                <a:lnTo>
                  <a:pt x="11456" y="719"/>
                </a:lnTo>
                <a:lnTo>
                  <a:pt x="11327" y="736"/>
                </a:lnTo>
                <a:lnTo>
                  <a:pt x="11287" y="766"/>
                </a:lnTo>
                <a:lnTo>
                  <a:pt x="11121" y="791"/>
                </a:lnTo>
                <a:lnTo>
                  <a:pt x="11093" y="821"/>
                </a:lnTo>
                <a:lnTo>
                  <a:pt x="10989" y="838"/>
                </a:lnTo>
                <a:lnTo>
                  <a:pt x="10880" y="867"/>
                </a:lnTo>
                <a:lnTo>
                  <a:pt x="10786" y="919"/>
                </a:lnTo>
                <a:lnTo>
                  <a:pt x="10857" y="958"/>
                </a:lnTo>
                <a:lnTo>
                  <a:pt x="10719" y="1013"/>
                </a:lnTo>
                <a:lnTo>
                  <a:pt x="10657" y="1067"/>
                </a:lnTo>
                <a:lnTo>
                  <a:pt x="10545" y="1116"/>
                </a:lnTo>
                <a:lnTo>
                  <a:pt x="10518" y="1096"/>
                </a:lnTo>
                <a:lnTo>
                  <a:pt x="10614" y="1069"/>
                </a:lnTo>
                <a:lnTo>
                  <a:pt x="10651" y="988"/>
                </a:lnTo>
                <a:lnTo>
                  <a:pt x="10636" y="943"/>
                </a:lnTo>
                <a:lnTo>
                  <a:pt x="10530" y="963"/>
                </a:lnTo>
                <a:lnTo>
                  <a:pt x="10450" y="991"/>
                </a:lnTo>
                <a:lnTo>
                  <a:pt x="10343" y="1015"/>
                </a:lnTo>
                <a:lnTo>
                  <a:pt x="10292" y="1023"/>
                </a:lnTo>
                <a:lnTo>
                  <a:pt x="10321" y="1077"/>
                </a:lnTo>
                <a:lnTo>
                  <a:pt x="10224" y="1103"/>
                </a:lnTo>
                <a:lnTo>
                  <a:pt x="10107" y="1077"/>
                </a:lnTo>
                <a:lnTo>
                  <a:pt x="9916" y="1062"/>
                </a:lnTo>
                <a:lnTo>
                  <a:pt x="9790" y="1087"/>
                </a:lnTo>
                <a:lnTo>
                  <a:pt x="9618" y="1087"/>
                </a:lnTo>
                <a:lnTo>
                  <a:pt x="9522" y="1089"/>
                </a:lnTo>
                <a:lnTo>
                  <a:pt x="9290" y="1054"/>
                </a:lnTo>
                <a:lnTo>
                  <a:pt x="9166" y="1059"/>
                </a:lnTo>
                <a:lnTo>
                  <a:pt x="9015" y="1096"/>
                </a:lnTo>
                <a:lnTo>
                  <a:pt x="8921" y="1116"/>
                </a:lnTo>
                <a:lnTo>
                  <a:pt x="8823" y="1069"/>
                </a:lnTo>
                <a:lnTo>
                  <a:pt x="8654" y="1057"/>
                </a:lnTo>
                <a:lnTo>
                  <a:pt x="8578" y="1015"/>
                </a:lnTo>
                <a:lnTo>
                  <a:pt x="8473" y="1025"/>
                </a:lnTo>
                <a:lnTo>
                  <a:pt x="8397" y="1022"/>
                </a:lnTo>
                <a:lnTo>
                  <a:pt x="8364" y="997"/>
                </a:lnTo>
                <a:lnTo>
                  <a:pt x="8200" y="1002"/>
                </a:lnTo>
                <a:lnTo>
                  <a:pt x="8133" y="970"/>
                </a:lnTo>
                <a:lnTo>
                  <a:pt x="7974" y="1000"/>
                </a:lnTo>
                <a:lnTo>
                  <a:pt x="7950" y="968"/>
                </a:lnTo>
                <a:lnTo>
                  <a:pt x="7837" y="954"/>
                </a:lnTo>
                <a:lnTo>
                  <a:pt x="7617" y="1017"/>
                </a:lnTo>
                <a:lnTo>
                  <a:pt x="7514" y="1035"/>
                </a:lnTo>
                <a:lnTo>
                  <a:pt x="7239" y="1098"/>
                </a:lnTo>
                <a:lnTo>
                  <a:pt x="7226" y="1104"/>
                </a:lnTo>
                <a:lnTo>
                  <a:pt x="7130" y="1098"/>
                </a:lnTo>
                <a:lnTo>
                  <a:pt x="7057" y="1086"/>
                </a:lnTo>
                <a:lnTo>
                  <a:pt x="7065" y="1066"/>
                </a:lnTo>
                <a:lnTo>
                  <a:pt x="7189" y="1062"/>
                </a:lnTo>
                <a:lnTo>
                  <a:pt x="7368" y="1000"/>
                </a:lnTo>
                <a:lnTo>
                  <a:pt x="7370" y="988"/>
                </a:lnTo>
                <a:lnTo>
                  <a:pt x="7306" y="990"/>
                </a:lnTo>
                <a:lnTo>
                  <a:pt x="7214" y="983"/>
                </a:lnTo>
                <a:lnTo>
                  <a:pt x="7107" y="961"/>
                </a:lnTo>
                <a:lnTo>
                  <a:pt x="7020" y="917"/>
                </a:lnTo>
                <a:lnTo>
                  <a:pt x="7008" y="882"/>
                </a:lnTo>
                <a:lnTo>
                  <a:pt x="6924" y="890"/>
                </a:lnTo>
                <a:lnTo>
                  <a:pt x="6869" y="885"/>
                </a:lnTo>
                <a:lnTo>
                  <a:pt x="6847" y="869"/>
                </a:lnTo>
                <a:lnTo>
                  <a:pt x="6749" y="896"/>
                </a:lnTo>
                <a:lnTo>
                  <a:pt x="6685" y="902"/>
                </a:lnTo>
                <a:lnTo>
                  <a:pt x="6538" y="949"/>
                </a:lnTo>
                <a:lnTo>
                  <a:pt x="6462" y="978"/>
                </a:lnTo>
                <a:lnTo>
                  <a:pt x="6454" y="976"/>
                </a:lnTo>
                <a:cubicBezTo>
                  <a:pt x="7774" y="389"/>
                  <a:pt x="9229" y="54"/>
                  <a:pt x="10763" y="54"/>
                </a:cubicBezTo>
                <a:close/>
                <a:moveTo>
                  <a:pt x="21158" y="13241"/>
                </a:moveTo>
                <a:lnTo>
                  <a:pt x="21200" y="13072"/>
                </a:lnTo>
                <a:lnTo>
                  <a:pt x="21227" y="12906"/>
                </a:lnTo>
                <a:lnTo>
                  <a:pt x="21250" y="12737"/>
                </a:lnTo>
                <a:lnTo>
                  <a:pt x="21239" y="12744"/>
                </a:lnTo>
                <a:lnTo>
                  <a:pt x="21212" y="12845"/>
                </a:lnTo>
                <a:lnTo>
                  <a:pt x="21202" y="12838"/>
                </a:lnTo>
                <a:lnTo>
                  <a:pt x="21197" y="12790"/>
                </a:lnTo>
                <a:lnTo>
                  <a:pt x="21183" y="12842"/>
                </a:lnTo>
                <a:lnTo>
                  <a:pt x="21158" y="12891"/>
                </a:lnTo>
                <a:lnTo>
                  <a:pt x="21177" y="12743"/>
                </a:lnTo>
                <a:lnTo>
                  <a:pt x="21143" y="12808"/>
                </a:lnTo>
                <a:lnTo>
                  <a:pt x="21115" y="12805"/>
                </a:lnTo>
                <a:lnTo>
                  <a:pt x="21069" y="12855"/>
                </a:lnTo>
                <a:lnTo>
                  <a:pt x="21018" y="13003"/>
                </a:lnTo>
                <a:lnTo>
                  <a:pt x="20959" y="13025"/>
                </a:lnTo>
                <a:lnTo>
                  <a:pt x="20922" y="13061"/>
                </a:lnTo>
                <a:lnTo>
                  <a:pt x="20870" y="13099"/>
                </a:lnTo>
                <a:lnTo>
                  <a:pt x="20802" y="13120"/>
                </a:lnTo>
                <a:lnTo>
                  <a:pt x="20698" y="13320"/>
                </a:lnTo>
                <a:lnTo>
                  <a:pt x="20654" y="13407"/>
                </a:lnTo>
                <a:lnTo>
                  <a:pt x="20668" y="13451"/>
                </a:lnTo>
                <a:lnTo>
                  <a:pt x="20753" y="13424"/>
                </a:lnTo>
                <a:lnTo>
                  <a:pt x="20807" y="13377"/>
                </a:lnTo>
                <a:lnTo>
                  <a:pt x="20847" y="13396"/>
                </a:lnTo>
                <a:lnTo>
                  <a:pt x="20905" y="13333"/>
                </a:lnTo>
                <a:lnTo>
                  <a:pt x="20931" y="13364"/>
                </a:lnTo>
                <a:lnTo>
                  <a:pt x="20949" y="13412"/>
                </a:lnTo>
                <a:lnTo>
                  <a:pt x="20997" y="13374"/>
                </a:lnTo>
                <a:lnTo>
                  <a:pt x="21033" y="13409"/>
                </a:lnTo>
                <a:lnTo>
                  <a:pt x="21051" y="13414"/>
                </a:lnTo>
                <a:lnTo>
                  <a:pt x="21081" y="13387"/>
                </a:lnTo>
                <a:lnTo>
                  <a:pt x="21093" y="13387"/>
                </a:lnTo>
                <a:lnTo>
                  <a:pt x="21138" y="13281"/>
                </a:lnTo>
                <a:lnTo>
                  <a:pt x="21158" y="13241"/>
                </a:lnTo>
                <a:close/>
                <a:moveTo>
                  <a:pt x="11858" y="316"/>
                </a:moveTo>
                <a:lnTo>
                  <a:pt x="11856" y="327"/>
                </a:lnTo>
                <a:lnTo>
                  <a:pt x="11878" y="332"/>
                </a:lnTo>
                <a:lnTo>
                  <a:pt x="11933" y="330"/>
                </a:lnTo>
                <a:lnTo>
                  <a:pt x="11925" y="327"/>
                </a:lnTo>
                <a:lnTo>
                  <a:pt x="11898" y="320"/>
                </a:lnTo>
                <a:lnTo>
                  <a:pt x="11858" y="316"/>
                </a:lnTo>
                <a:close/>
                <a:moveTo>
                  <a:pt x="11630" y="318"/>
                </a:moveTo>
                <a:lnTo>
                  <a:pt x="11616" y="320"/>
                </a:lnTo>
                <a:lnTo>
                  <a:pt x="11568" y="332"/>
                </a:lnTo>
                <a:lnTo>
                  <a:pt x="11578" y="335"/>
                </a:lnTo>
                <a:lnTo>
                  <a:pt x="11590" y="335"/>
                </a:lnTo>
                <a:lnTo>
                  <a:pt x="11650" y="338"/>
                </a:lnTo>
                <a:lnTo>
                  <a:pt x="11670" y="330"/>
                </a:lnTo>
                <a:lnTo>
                  <a:pt x="11677" y="328"/>
                </a:lnTo>
                <a:lnTo>
                  <a:pt x="11630" y="318"/>
                </a:lnTo>
                <a:close/>
                <a:moveTo>
                  <a:pt x="11412" y="328"/>
                </a:moveTo>
                <a:lnTo>
                  <a:pt x="11419" y="333"/>
                </a:lnTo>
                <a:lnTo>
                  <a:pt x="11511" y="338"/>
                </a:lnTo>
                <a:lnTo>
                  <a:pt x="11498" y="332"/>
                </a:lnTo>
                <a:lnTo>
                  <a:pt x="11412" y="328"/>
                </a:lnTo>
                <a:close/>
                <a:moveTo>
                  <a:pt x="11327" y="335"/>
                </a:moveTo>
                <a:lnTo>
                  <a:pt x="11282" y="340"/>
                </a:lnTo>
                <a:lnTo>
                  <a:pt x="11297" y="347"/>
                </a:lnTo>
                <a:lnTo>
                  <a:pt x="11355" y="353"/>
                </a:lnTo>
                <a:lnTo>
                  <a:pt x="11385" y="345"/>
                </a:lnTo>
                <a:lnTo>
                  <a:pt x="11404" y="342"/>
                </a:lnTo>
                <a:lnTo>
                  <a:pt x="11406" y="340"/>
                </a:lnTo>
                <a:lnTo>
                  <a:pt x="11389" y="335"/>
                </a:lnTo>
                <a:lnTo>
                  <a:pt x="11327" y="335"/>
                </a:lnTo>
                <a:close/>
                <a:moveTo>
                  <a:pt x="11247" y="364"/>
                </a:moveTo>
                <a:lnTo>
                  <a:pt x="11180" y="369"/>
                </a:lnTo>
                <a:lnTo>
                  <a:pt x="11149" y="372"/>
                </a:lnTo>
                <a:lnTo>
                  <a:pt x="11121" y="377"/>
                </a:lnTo>
                <a:lnTo>
                  <a:pt x="11077" y="394"/>
                </a:lnTo>
                <a:lnTo>
                  <a:pt x="11081" y="397"/>
                </a:lnTo>
                <a:lnTo>
                  <a:pt x="11151" y="409"/>
                </a:lnTo>
                <a:lnTo>
                  <a:pt x="11208" y="419"/>
                </a:lnTo>
                <a:lnTo>
                  <a:pt x="11233" y="429"/>
                </a:lnTo>
                <a:lnTo>
                  <a:pt x="11277" y="423"/>
                </a:lnTo>
                <a:lnTo>
                  <a:pt x="11272" y="409"/>
                </a:lnTo>
                <a:lnTo>
                  <a:pt x="11298" y="392"/>
                </a:lnTo>
                <a:lnTo>
                  <a:pt x="11290" y="385"/>
                </a:lnTo>
                <a:lnTo>
                  <a:pt x="11258" y="377"/>
                </a:lnTo>
                <a:lnTo>
                  <a:pt x="11270" y="369"/>
                </a:lnTo>
                <a:lnTo>
                  <a:pt x="11260" y="364"/>
                </a:lnTo>
                <a:lnTo>
                  <a:pt x="11247" y="364"/>
                </a:lnTo>
                <a:close/>
                <a:moveTo>
                  <a:pt x="10862" y="766"/>
                </a:moveTo>
                <a:lnTo>
                  <a:pt x="10759" y="791"/>
                </a:lnTo>
                <a:lnTo>
                  <a:pt x="10672" y="826"/>
                </a:lnTo>
                <a:lnTo>
                  <a:pt x="10716" y="848"/>
                </a:lnTo>
                <a:lnTo>
                  <a:pt x="10781" y="853"/>
                </a:lnTo>
                <a:lnTo>
                  <a:pt x="10835" y="842"/>
                </a:lnTo>
                <a:lnTo>
                  <a:pt x="10927" y="818"/>
                </a:lnTo>
                <a:lnTo>
                  <a:pt x="10913" y="784"/>
                </a:lnTo>
                <a:lnTo>
                  <a:pt x="10862" y="766"/>
                </a:lnTo>
                <a:close/>
                <a:moveTo>
                  <a:pt x="8357" y="855"/>
                </a:moveTo>
                <a:lnTo>
                  <a:pt x="8315" y="869"/>
                </a:lnTo>
                <a:lnTo>
                  <a:pt x="8451" y="877"/>
                </a:lnTo>
                <a:lnTo>
                  <a:pt x="8481" y="946"/>
                </a:lnTo>
                <a:lnTo>
                  <a:pt x="8575" y="911"/>
                </a:lnTo>
                <a:lnTo>
                  <a:pt x="8630" y="902"/>
                </a:lnTo>
                <a:lnTo>
                  <a:pt x="8620" y="884"/>
                </a:lnTo>
                <a:lnTo>
                  <a:pt x="8578" y="867"/>
                </a:lnTo>
                <a:lnTo>
                  <a:pt x="8510" y="867"/>
                </a:lnTo>
                <a:lnTo>
                  <a:pt x="8446" y="855"/>
                </a:lnTo>
                <a:lnTo>
                  <a:pt x="8357" y="855"/>
                </a:lnTo>
                <a:close/>
                <a:moveTo>
                  <a:pt x="7853" y="896"/>
                </a:moveTo>
                <a:lnTo>
                  <a:pt x="7730" y="933"/>
                </a:lnTo>
                <a:lnTo>
                  <a:pt x="7693" y="931"/>
                </a:lnTo>
                <a:lnTo>
                  <a:pt x="7572" y="959"/>
                </a:lnTo>
                <a:lnTo>
                  <a:pt x="7517" y="961"/>
                </a:lnTo>
                <a:lnTo>
                  <a:pt x="7308" y="1027"/>
                </a:lnTo>
                <a:lnTo>
                  <a:pt x="7262" y="1055"/>
                </a:lnTo>
                <a:lnTo>
                  <a:pt x="7345" y="1052"/>
                </a:lnTo>
                <a:lnTo>
                  <a:pt x="7480" y="1017"/>
                </a:lnTo>
                <a:lnTo>
                  <a:pt x="7564" y="1010"/>
                </a:lnTo>
                <a:lnTo>
                  <a:pt x="7624" y="1007"/>
                </a:lnTo>
                <a:lnTo>
                  <a:pt x="7731" y="970"/>
                </a:lnTo>
                <a:lnTo>
                  <a:pt x="7807" y="949"/>
                </a:lnTo>
                <a:lnTo>
                  <a:pt x="7932" y="914"/>
                </a:lnTo>
                <a:lnTo>
                  <a:pt x="7927" y="901"/>
                </a:lnTo>
                <a:lnTo>
                  <a:pt x="7853" y="896"/>
                </a:lnTo>
                <a:close/>
                <a:moveTo>
                  <a:pt x="11991" y="1106"/>
                </a:moveTo>
                <a:lnTo>
                  <a:pt x="11930" y="1108"/>
                </a:lnTo>
                <a:lnTo>
                  <a:pt x="11925" y="1138"/>
                </a:lnTo>
                <a:lnTo>
                  <a:pt x="11993" y="1160"/>
                </a:lnTo>
                <a:lnTo>
                  <a:pt x="12089" y="1165"/>
                </a:lnTo>
                <a:lnTo>
                  <a:pt x="12045" y="1133"/>
                </a:lnTo>
                <a:lnTo>
                  <a:pt x="11991" y="1106"/>
                </a:lnTo>
                <a:close/>
                <a:moveTo>
                  <a:pt x="12145" y="1424"/>
                </a:moveTo>
                <a:lnTo>
                  <a:pt x="12073" y="1426"/>
                </a:lnTo>
                <a:lnTo>
                  <a:pt x="12062" y="1434"/>
                </a:lnTo>
                <a:lnTo>
                  <a:pt x="12135" y="1464"/>
                </a:lnTo>
                <a:lnTo>
                  <a:pt x="12187" y="1503"/>
                </a:lnTo>
                <a:lnTo>
                  <a:pt x="12243" y="1507"/>
                </a:lnTo>
                <a:lnTo>
                  <a:pt x="12281" y="1537"/>
                </a:lnTo>
                <a:lnTo>
                  <a:pt x="12306" y="1507"/>
                </a:lnTo>
                <a:lnTo>
                  <a:pt x="12291" y="1495"/>
                </a:lnTo>
                <a:lnTo>
                  <a:pt x="12217" y="1480"/>
                </a:lnTo>
                <a:lnTo>
                  <a:pt x="12197" y="1458"/>
                </a:lnTo>
                <a:lnTo>
                  <a:pt x="12145" y="1424"/>
                </a:lnTo>
                <a:close/>
                <a:moveTo>
                  <a:pt x="12350" y="1602"/>
                </a:moveTo>
                <a:lnTo>
                  <a:pt x="12306" y="1611"/>
                </a:lnTo>
                <a:lnTo>
                  <a:pt x="12249" y="1695"/>
                </a:lnTo>
                <a:lnTo>
                  <a:pt x="12124" y="1670"/>
                </a:lnTo>
                <a:lnTo>
                  <a:pt x="12028" y="1690"/>
                </a:lnTo>
                <a:lnTo>
                  <a:pt x="12119" y="1813"/>
                </a:lnTo>
                <a:lnTo>
                  <a:pt x="12296" y="1884"/>
                </a:lnTo>
                <a:lnTo>
                  <a:pt x="12326" y="1813"/>
                </a:lnTo>
                <a:lnTo>
                  <a:pt x="12356" y="1850"/>
                </a:lnTo>
                <a:lnTo>
                  <a:pt x="12311" y="1904"/>
                </a:lnTo>
                <a:lnTo>
                  <a:pt x="12415" y="2054"/>
                </a:lnTo>
                <a:lnTo>
                  <a:pt x="12507" y="2183"/>
                </a:lnTo>
                <a:lnTo>
                  <a:pt x="12554" y="2257"/>
                </a:lnTo>
                <a:lnTo>
                  <a:pt x="12676" y="2377"/>
                </a:lnTo>
                <a:lnTo>
                  <a:pt x="12795" y="2431"/>
                </a:lnTo>
                <a:lnTo>
                  <a:pt x="12934" y="2550"/>
                </a:lnTo>
                <a:lnTo>
                  <a:pt x="13004" y="2528"/>
                </a:lnTo>
                <a:lnTo>
                  <a:pt x="13028" y="2453"/>
                </a:lnTo>
                <a:lnTo>
                  <a:pt x="13128" y="2469"/>
                </a:lnTo>
                <a:lnTo>
                  <a:pt x="13123" y="2596"/>
                </a:lnTo>
                <a:lnTo>
                  <a:pt x="13230" y="2653"/>
                </a:lnTo>
                <a:lnTo>
                  <a:pt x="13299" y="2735"/>
                </a:lnTo>
                <a:lnTo>
                  <a:pt x="13386" y="2799"/>
                </a:lnTo>
                <a:lnTo>
                  <a:pt x="13473" y="2838"/>
                </a:lnTo>
                <a:lnTo>
                  <a:pt x="13491" y="2904"/>
                </a:lnTo>
                <a:lnTo>
                  <a:pt x="13393" y="2944"/>
                </a:lnTo>
                <a:lnTo>
                  <a:pt x="13372" y="3001"/>
                </a:lnTo>
                <a:lnTo>
                  <a:pt x="13431" y="3085"/>
                </a:lnTo>
                <a:lnTo>
                  <a:pt x="13609" y="3237"/>
                </a:lnTo>
                <a:lnTo>
                  <a:pt x="13587" y="3380"/>
                </a:lnTo>
                <a:lnTo>
                  <a:pt x="13527" y="3442"/>
                </a:lnTo>
                <a:lnTo>
                  <a:pt x="13662" y="3835"/>
                </a:lnTo>
                <a:lnTo>
                  <a:pt x="13761" y="3880"/>
                </a:lnTo>
                <a:lnTo>
                  <a:pt x="13898" y="3826"/>
                </a:lnTo>
                <a:lnTo>
                  <a:pt x="13912" y="3904"/>
                </a:lnTo>
                <a:lnTo>
                  <a:pt x="13973" y="3932"/>
                </a:lnTo>
                <a:lnTo>
                  <a:pt x="13960" y="4026"/>
                </a:lnTo>
                <a:lnTo>
                  <a:pt x="14037" y="4102"/>
                </a:lnTo>
                <a:lnTo>
                  <a:pt x="13987" y="4181"/>
                </a:lnTo>
                <a:lnTo>
                  <a:pt x="14181" y="4223"/>
                </a:lnTo>
                <a:lnTo>
                  <a:pt x="14134" y="4301"/>
                </a:lnTo>
                <a:lnTo>
                  <a:pt x="14012" y="4358"/>
                </a:lnTo>
                <a:lnTo>
                  <a:pt x="13933" y="4329"/>
                </a:lnTo>
                <a:lnTo>
                  <a:pt x="13826" y="4348"/>
                </a:lnTo>
                <a:lnTo>
                  <a:pt x="13749" y="4417"/>
                </a:lnTo>
                <a:lnTo>
                  <a:pt x="13764" y="4486"/>
                </a:lnTo>
                <a:lnTo>
                  <a:pt x="13747" y="4575"/>
                </a:lnTo>
                <a:lnTo>
                  <a:pt x="13883" y="4589"/>
                </a:lnTo>
                <a:lnTo>
                  <a:pt x="13873" y="4774"/>
                </a:lnTo>
                <a:lnTo>
                  <a:pt x="13789" y="4772"/>
                </a:lnTo>
                <a:lnTo>
                  <a:pt x="13761" y="4907"/>
                </a:lnTo>
                <a:lnTo>
                  <a:pt x="13786" y="4981"/>
                </a:lnTo>
                <a:lnTo>
                  <a:pt x="13831" y="5011"/>
                </a:lnTo>
                <a:lnTo>
                  <a:pt x="13714" y="5008"/>
                </a:lnTo>
                <a:lnTo>
                  <a:pt x="13744" y="5053"/>
                </a:lnTo>
                <a:lnTo>
                  <a:pt x="13692" y="5105"/>
                </a:lnTo>
                <a:lnTo>
                  <a:pt x="13659" y="5151"/>
                </a:lnTo>
                <a:lnTo>
                  <a:pt x="13610" y="5105"/>
                </a:lnTo>
                <a:lnTo>
                  <a:pt x="13523" y="4976"/>
                </a:lnTo>
                <a:lnTo>
                  <a:pt x="13473" y="4920"/>
                </a:lnTo>
                <a:lnTo>
                  <a:pt x="13379" y="4893"/>
                </a:lnTo>
                <a:lnTo>
                  <a:pt x="13309" y="4910"/>
                </a:lnTo>
                <a:lnTo>
                  <a:pt x="13213" y="4972"/>
                </a:lnTo>
                <a:lnTo>
                  <a:pt x="13195" y="5075"/>
                </a:lnTo>
                <a:lnTo>
                  <a:pt x="13232" y="5119"/>
                </a:lnTo>
                <a:lnTo>
                  <a:pt x="13141" y="5104"/>
                </a:lnTo>
                <a:lnTo>
                  <a:pt x="13095" y="5173"/>
                </a:lnTo>
                <a:lnTo>
                  <a:pt x="13063" y="5114"/>
                </a:lnTo>
                <a:lnTo>
                  <a:pt x="12991" y="5153"/>
                </a:lnTo>
                <a:lnTo>
                  <a:pt x="13041" y="5254"/>
                </a:lnTo>
                <a:lnTo>
                  <a:pt x="13105" y="5312"/>
                </a:lnTo>
                <a:lnTo>
                  <a:pt x="13177" y="5351"/>
                </a:lnTo>
                <a:lnTo>
                  <a:pt x="13150" y="5413"/>
                </a:lnTo>
                <a:lnTo>
                  <a:pt x="13208" y="5531"/>
                </a:lnTo>
                <a:lnTo>
                  <a:pt x="13157" y="5541"/>
                </a:lnTo>
                <a:lnTo>
                  <a:pt x="13128" y="5639"/>
                </a:lnTo>
                <a:lnTo>
                  <a:pt x="13167" y="5674"/>
                </a:lnTo>
                <a:lnTo>
                  <a:pt x="13136" y="5777"/>
                </a:lnTo>
                <a:lnTo>
                  <a:pt x="13173" y="5893"/>
                </a:lnTo>
                <a:lnTo>
                  <a:pt x="13150" y="5935"/>
                </a:lnTo>
                <a:lnTo>
                  <a:pt x="13224" y="6043"/>
                </a:lnTo>
                <a:lnTo>
                  <a:pt x="13326" y="6068"/>
                </a:lnTo>
                <a:lnTo>
                  <a:pt x="13287" y="6163"/>
                </a:lnTo>
                <a:lnTo>
                  <a:pt x="13212" y="6243"/>
                </a:lnTo>
                <a:lnTo>
                  <a:pt x="13188" y="6327"/>
                </a:lnTo>
                <a:lnTo>
                  <a:pt x="13346" y="6452"/>
                </a:lnTo>
                <a:lnTo>
                  <a:pt x="13495" y="6516"/>
                </a:lnTo>
                <a:lnTo>
                  <a:pt x="13351" y="6519"/>
                </a:lnTo>
                <a:lnTo>
                  <a:pt x="13284" y="6602"/>
                </a:lnTo>
                <a:lnTo>
                  <a:pt x="13275" y="6713"/>
                </a:lnTo>
                <a:lnTo>
                  <a:pt x="13389" y="6789"/>
                </a:lnTo>
                <a:lnTo>
                  <a:pt x="13322" y="6806"/>
                </a:lnTo>
                <a:lnTo>
                  <a:pt x="13210" y="6666"/>
                </a:lnTo>
                <a:lnTo>
                  <a:pt x="13116" y="6612"/>
                </a:lnTo>
                <a:lnTo>
                  <a:pt x="13101" y="6630"/>
                </a:lnTo>
                <a:lnTo>
                  <a:pt x="13203" y="6716"/>
                </a:lnTo>
                <a:lnTo>
                  <a:pt x="13220" y="6870"/>
                </a:lnTo>
                <a:lnTo>
                  <a:pt x="13379" y="6932"/>
                </a:lnTo>
                <a:lnTo>
                  <a:pt x="13473" y="7098"/>
                </a:lnTo>
                <a:lnTo>
                  <a:pt x="13555" y="7166"/>
                </a:lnTo>
                <a:lnTo>
                  <a:pt x="13615" y="7132"/>
                </a:lnTo>
                <a:lnTo>
                  <a:pt x="13679" y="7242"/>
                </a:lnTo>
                <a:lnTo>
                  <a:pt x="13779" y="7294"/>
                </a:lnTo>
                <a:lnTo>
                  <a:pt x="13798" y="7396"/>
                </a:lnTo>
                <a:lnTo>
                  <a:pt x="13848" y="7477"/>
                </a:lnTo>
                <a:lnTo>
                  <a:pt x="13823" y="7563"/>
                </a:lnTo>
                <a:lnTo>
                  <a:pt x="13846" y="7630"/>
                </a:lnTo>
                <a:lnTo>
                  <a:pt x="13768" y="7659"/>
                </a:lnTo>
                <a:lnTo>
                  <a:pt x="13694" y="7375"/>
                </a:lnTo>
                <a:lnTo>
                  <a:pt x="13632" y="7263"/>
                </a:lnTo>
                <a:lnTo>
                  <a:pt x="13503" y="7223"/>
                </a:lnTo>
                <a:lnTo>
                  <a:pt x="13341" y="7024"/>
                </a:lnTo>
                <a:lnTo>
                  <a:pt x="13239" y="6940"/>
                </a:lnTo>
                <a:lnTo>
                  <a:pt x="13172" y="6918"/>
                </a:lnTo>
                <a:lnTo>
                  <a:pt x="13108" y="6775"/>
                </a:lnTo>
                <a:lnTo>
                  <a:pt x="13029" y="6708"/>
                </a:lnTo>
                <a:lnTo>
                  <a:pt x="12892" y="6755"/>
                </a:lnTo>
                <a:lnTo>
                  <a:pt x="12885" y="6806"/>
                </a:lnTo>
                <a:lnTo>
                  <a:pt x="12966" y="6955"/>
                </a:lnTo>
                <a:lnTo>
                  <a:pt x="12987" y="7146"/>
                </a:lnTo>
                <a:lnTo>
                  <a:pt x="13024" y="7191"/>
                </a:lnTo>
                <a:lnTo>
                  <a:pt x="13138" y="7289"/>
                </a:lnTo>
                <a:lnTo>
                  <a:pt x="13177" y="7369"/>
                </a:lnTo>
                <a:lnTo>
                  <a:pt x="13247" y="7343"/>
                </a:lnTo>
                <a:lnTo>
                  <a:pt x="13274" y="7373"/>
                </a:lnTo>
                <a:lnTo>
                  <a:pt x="13386" y="7412"/>
                </a:lnTo>
                <a:lnTo>
                  <a:pt x="13413" y="7514"/>
                </a:lnTo>
                <a:lnTo>
                  <a:pt x="13095" y="7472"/>
                </a:lnTo>
                <a:lnTo>
                  <a:pt x="12989" y="7470"/>
                </a:lnTo>
                <a:lnTo>
                  <a:pt x="12802" y="7514"/>
                </a:lnTo>
                <a:lnTo>
                  <a:pt x="12805" y="7582"/>
                </a:lnTo>
                <a:lnTo>
                  <a:pt x="12919" y="7642"/>
                </a:lnTo>
                <a:lnTo>
                  <a:pt x="12919" y="7782"/>
                </a:lnTo>
                <a:lnTo>
                  <a:pt x="12797" y="7720"/>
                </a:lnTo>
                <a:lnTo>
                  <a:pt x="12746" y="7831"/>
                </a:lnTo>
                <a:lnTo>
                  <a:pt x="12638" y="7886"/>
                </a:lnTo>
                <a:lnTo>
                  <a:pt x="12621" y="7964"/>
                </a:lnTo>
                <a:lnTo>
                  <a:pt x="12536" y="7977"/>
                </a:lnTo>
                <a:lnTo>
                  <a:pt x="12549" y="7851"/>
                </a:lnTo>
                <a:lnTo>
                  <a:pt x="12499" y="7863"/>
                </a:lnTo>
                <a:lnTo>
                  <a:pt x="12345" y="8092"/>
                </a:lnTo>
                <a:lnTo>
                  <a:pt x="12238" y="8220"/>
                </a:lnTo>
                <a:lnTo>
                  <a:pt x="12261" y="8336"/>
                </a:lnTo>
                <a:lnTo>
                  <a:pt x="12167" y="8406"/>
                </a:lnTo>
                <a:lnTo>
                  <a:pt x="12094" y="8361"/>
                </a:lnTo>
                <a:lnTo>
                  <a:pt x="12062" y="8263"/>
                </a:lnTo>
                <a:lnTo>
                  <a:pt x="12140" y="8218"/>
                </a:lnTo>
                <a:lnTo>
                  <a:pt x="12070" y="8130"/>
                </a:lnTo>
                <a:lnTo>
                  <a:pt x="11869" y="8122"/>
                </a:lnTo>
                <a:lnTo>
                  <a:pt x="11950" y="8220"/>
                </a:lnTo>
                <a:lnTo>
                  <a:pt x="11946" y="8334"/>
                </a:lnTo>
                <a:lnTo>
                  <a:pt x="12035" y="8427"/>
                </a:lnTo>
                <a:lnTo>
                  <a:pt x="12028" y="8560"/>
                </a:lnTo>
                <a:lnTo>
                  <a:pt x="11943" y="8512"/>
                </a:lnTo>
                <a:lnTo>
                  <a:pt x="11874" y="8517"/>
                </a:lnTo>
                <a:lnTo>
                  <a:pt x="11742" y="8730"/>
                </a:lnTo>
                <a:lnTo>
                  <a:pt x="11822" y="8852"/>
                </a:lnTo>
                <a:lnTo>
                  <a:pt x="11765" y="8910"/>
                </a:lnTo>
                <a:lnTo>
                  <a:pt x="11556" y="8827"/>
                </a:lnTo>
                <a:lnTo>
                  <a:pt x="11514" y="8901"/>
                </a:lnTo>
                <a:lnTo>
                  <a:pt x="11576" y="8975"/>
                </a:lnTo>
                <a:lnTo>
                  <a:pt x="11581" y="9066"/>
                </a:lnTo>
                <a:lnTo>
                  <a:pt x="11511" y="9027"/>
                </a:lnTo>
                <a:lnTo>
                  <a:pt x="11399" y="8984"/>
                </a:lnTo>
                <a:lnTo>
                  <a:pt x="11355" y="8713"/>
                </a:lnTo>
                <a:lnTo>
                  <a:pt x="11218" y="8590"/>
                </a:lnTo>
                <a:lnTo>
                  <a:pt x="11268" y="8561"/>
                </a:lnTo>
                <a:lnTo>
                  <a:pt x="11620" y="8657"/>
                </a:lnTo>
                <a:lnTo>
                  <a:pt x="11732" y="8586"/>
                </a:lnTo>
                <a:lnTo>
                  <a:pt x="11791" y="8475"/>
                </a:lnTo>
                <a:lnTo>
                  <a:pt x="11759" y="8358"/>
                </a:lnTo>
                <a:lnTo>
                  <a:pt x="11685" y="8283"/>
                </a:lnTo>
                <a:lnTo>
                  <a:pt x="11392" y="8122"/>
                </a:lnTo>
                <a:lnTo>
                  <a:pt x="11206" y="8100"/>
                </a:lnTo>
                <a:lnTo>
                  <a:pt x="11089" y="7999"/>
                </a:lnTo>
                <a:lnTo>
                  <a:pt x="11027" y="8066"/>
                </a:lnTo>
                <a:lnTo>
                  <a:pt x="10950" y="7957"/>
                </a:lnTo>
                <a:lnTo>
                  <a:pt x="11027" y="7903"/>
                </a:lnTo>
                <a:lnTo>
                  <a:pt x="10830" y="7778"/>
                </a:lnTo>
                <a:lnTo>
                  <a:pt x="10721" y="7816"/>
                </a:lnTo>
                <a:lnTo>
                  <a:pt x="10609" y="7805"/>
                </a:lnTo>
                <a:lnTo>
                  <a:pt x="10507" y="7950"/>
                </a:lnTo>
                <a:lnTo>
                  <a:pt x="10403" y="7933"/>
                </a:lnTo>
                <a:lnTo>
                  <a:pt x="10256" y="7999"/>
                </a:lnTo>
                <a:lnTo>
                  <a:pt x="10040" y="8201"/>
                </a:lnTo>
                <a:lnTo>
                  <a:pt x="9899" y="8319"/>
                </a:lnTo>
                <a:lnTo>
                  <a:pt x="9651" y="8632"/>
                </a:lnTo>
                <a:lnTo>
                  <a:pt x="9449" y="8851"/>
                </a:lnTo>
                <a:lnTo>
                  <a:pt x="9241" y="8996"/>
                </a:lnTo>
                <a:lnTo>
                  <a:pt x="8983" y="9083"/>
                </a:lnTo>
                <a:lnTo>
                  <a:pt x="8870" y="9172"/>
                </a:lnTo>
                <a:lnTo>
                  <a:pt x="8756" y="9591"/>
                </a:lnTo>
                <a:lnTo>
                  <a:pt x="8726" y="9793"/>
                </a:lnTo>
                <a:lnTo>
                  <a:pt x="8824" y="9923"/>
                </a:lnTo>
                <a:lnTo>
                  <a:pt x="8960" y="9916"/>
                </a:lnTo>
                <a:lnTo>
                  <a:pt x="9198" y="9755"/>
                </a:lnTo>
                <a:lnTo>
                  <a:pt x="9233" y="9881"/>
                </a:lnTo>
                <a:lnTo>
                  <a:pt x="9244" y="10157"/>
                </a:lnTo>
                <a:lnTo>
                  <a:pt x="9281" y="10383"/>
                </a:lnTo>
                <a:lnTo>
                  <a:pt x="9278" y="10564"/>
                </a:lnTo>
                <a:lnTo>
                  <a:pt x="9400" y="10579"/>
                </a:lnTo>
                <a:lnTo>
                  <a:pt x="9484" y="10443"/>
                </a:lnTo>
                <a:lnTo>
                  <a:pt x="9606" y="10482"/>
                </a:lnTo>
                <a:lnTo>
                  <a:pt x="9690" y="10317"/>
                </a:lnTo>
                <a:lnTo>
                  <a:pt x="9775" y="10012"/>
                </a:lnTo>
                <a:lnTo>
                  <a:pt x="9881" y="9982"/>
                </a:lnTo>
                <a:lnTo>
                  <a:pt x="9994" y="9783"/>
                </a:lnTo>
                <a:lnTo>
                  <a:pt x="9921" y="9669"/>
                </a:lnTo>
                <a:lnTo>
                  <a:pt x="9876" y="9531"/>
                </a:lnTo>
                <a:lnTo>
                  <a:pt x="9978" y="9278"/>
                </a:lnTo>
                <a:lnTo>
                  <a:pt x="10160" y="9139"/>
                </a:lnTo>
                <a:lnTo>
                  <a:pt x="10304" y="9002"/>
                </a:lnTo>
                <a:lnTo>
                  <a:pt x="10302" y="8888"/>
                </a:lnTo>
                <a:lnTo>
                  <a:pt x="10388" y="8765"/>
                </a:lnTo>
                <a:lnTo>
                  <a:pt x="10523" y="8721"/>
                </a:lnTo>
                <a:lnTo>
                  <a:pt x="10627" y="8812"/>
                </a:lnTo>
                <a:lnTo>
                  <a:pt x="10632" y="8889"/>
                </a:lnTo>
                <a:lnTo>
                  <a:pt x="10579" y="8926"/>
                </a:lnTo>
                <a:lnTo>
                  <a:pt x="10383" y="9118"/>
                </a:lnTo>
                <a:lnTo>
                  <a:pt x="10297" y="9229"/>
                </a:lnTo>
                <a:lnTo>
                  <a:pt x="10247" y="9336"/>
                </a:lnTo>
                <a:lnTo>
                  <a:pt x="10276" y="9506"/>
                </a:lnTo>
                <a:lnTo>
                  <a:pt x="10240" y="9687"/>
                </a:lnTo>
                <a:lnTo>
                  <a:pt x="10324" y="9756"/>
                </a:lnTo>
                <a:lnTo>
                  <a:pt x="10371" y="9861"/>
                </a:lnTo>
                <a:lnTo>
                  <a:pt x="10525" y="9829"/>
                </a:lnTo>
                <a:lnTo>
                  <a:pt x="10691" y="9765"/>
                </a:lnTo>
                <a:lnTo>
                  <a:pt x="10858" y="9748"/>
                </a:lnTo>
                <a:lnTo>
                  <a:pt x="10957" y="9835"/>
                </a:lnTo>
                <a:lnTo>
                  <a:pt x="10851" y="9942"/>
                </a:lnTo>
                <a:lnTo>
                  <a:pt x="10754" y="9948"/>
                </a:lnTo>
                <a:lnTo>
                  <a:pt x="10651" y="9916"/>
                </a:lnTo>
                <a:lnTo>
                  <a:pt x="10532" y="9940"/>
                </a:lnTo>
                <a:lnTo>
                  <a:pt x="10408" y="9987"/>
                </a:lnTo>
                <a:lnTo>
                  <a:pt x="10411" y="10095"/>
                </a:lnTo>
                <a:lnTo>
                  <a:pt x="10470" y="10164"/>
                </a:lnTo>
                <a:lnTo>
                  <a:pt x="10507" y="10142"/>
                </a:lnTo>
                <a:lnTo>
                  <a:pt x="10492" y="10251"/>
                </a:lnTo>
                <a:lnTo>
                  <a:pt x="10465" y="10396"/>
                </a:lnTo>
                <a:lnTo>
                  <a:pt x="10384" y="10394"/>
                </a:lnTo>
                <a:lnTo>
                  <a:pt x="10312" y="10250"/>
                </a:lnTo>
                <a:lnTo>
                  <a:pt x="10214" y="10307"/>
                </a:lnTo>
                <a:lnTo>
                  <a:pt x="10153" y="10421"/>
                </a:lnTo>
                <a:lnTo>
                  <a:pt x="10138" y="10561"/>
                </a:lnTo>
                <a:lnTo>
                  <a:pt x="10147" y="10721"/>
                </a:lnTo>
                <a:lnTo>
                  <a:pt x="9994" y="10768"/>
                </a:lnTo>
                <a:lnTo>
                  <a:pt x="9963" y="10847"/>
                </a:lnTo>
                <a:lnTo>
                  <a:pt x="9859" y="10834"/>
                </a:lnTo>
                <a:lnTo>
                  <a:pt x="9855" y="10787"/>
                </a:lnTo>
                <a:lnTo>
                  <a:pt x="9753" y="10741"/>
                </a:lnTo>
                <a:lnTo>
                  <a:pt x="9609" y="10785"/>
                </a:lnTo>
                <a:lnTo>
                  <a:pt x="9429" y="10842"/>
                </a:lnTo>
                <a:lnTo>
                  <a:pt x="9345" y="10884"/>
                </a:lnTo>
                <a:lnTo>
                  <a:pt x="9306" y="10815"/>
                </a:lnTo>
                <a:lnTo>
                  <a:pt x="9201" y="10718"/>
                </a:lnTo>
                <a:lnTo>
                  <a:pt x="9131" y="10755"/>
                </a:lnTo>
                <a:lnTo>
                  <a:pt x="9015" y="10765"/>
                </a:lnTo>
                <a:lnTo>
                  <a:pt x="9032" y="10701"/>
                </a:lnTo>
                <a:lnTo>
                  <a:pt x="8936" y="10632"/>
                </a:lnTo>
                <a:lnTo>
                  <a:pt x="8952" y="10561"/>
                </a:lnTo>
                <a:lnTo>
                  <a:pt x="8947" y="10465"/>
                </a:lnTo>
                <a:lnTo>
                  <a:pt x="9050" y="10352"/>
                </a:lnTo>
                <a:lnTo>
                  <a:pt x="9075" y="10379"/>
                </a:lnTo>
                <a:lnTo>
                  <a:pt x="9117" y="10317"/>
                </a:lnTo>
                <a:lnTo>
                  <a:pt x="9070" y="10276"/>
                </a:lnTo>
                <a:lnTo>
                  <a:pt x="9070" y="10223"/>
                </a:lnTo>
                <a:lnTo>
                  <a:pt x="9114" y="10170"/>
                </a:lnTo>
                <a:lnTo>
                  <a:pt x="9141" y="10076"/>
                </a:lnTo>
                <a:lnTo>
                  <a:pt x="9050" y="10108"/>
                </a:lnTo>
                <a:lnTo>
                  <a:pt x="9003" y="10150"/>
                </a:lnTo>
                <a:lnTo>
                  <a:pt x="8915" y="10138"/>
                </a:lnTo>
                <a:lnTo>
                  <a:pt x="8873" y="10186"/>
                </a:lnTo>
                <a:lnTo>
                  <a:pt x="8843" y="10229"/>
                </a:lnTo>
                <a:lnTo>
                  <a:pt x="8794" y="10416"/>
                </a:lnTo>
                <a:lnTo>
                  <a:pt x="8808" y="10527"/>
                </a:lnTo>
                <a:lnTo>
                  <a:pt x="8786" y="10632"/>
                </a:lnTo>
                <a:lnTo>
                  <a:pt x="8791" y="10706"/>
                </a:lnTo>
                <a:lnTo>
                  <a:pt x="8697" y="10776"/>
                </a:lnTo>
                <a:lnTo>
                  <a:pt x="8687" y="10731"/>
                </a:lnTo>
                <a:lnTo>
                  <a:pt x="8598" y="10714"/>
                </a:lnTo>
                <a:lnTo>
                  <a:pt x="8567" y="10746"/>
                </a:lnTo>
                <a:lnTo>
                  <a:pt x="8481" y="10714"/>
                </a:lnTo>
                <a:lnTo>
                  <a:pt x="8315" y="10743"/>
                </a:lnTo>
                <a:lnTo>
                  <a:pt x="8140" y="10973"/>
                </a:lnTo>
                <a:lnTo>
                  <a:pt x="8069" y="11002"/>
                </a:lnTo>
                <a:lnTo>
                  <a:pt x="7971" y="11005"/>
                </a:lnTo>
                <a:lnTo>
                  <a:pt x="7865" y="11005"/>
                </a:lnTo>
                <a:lnTo>
                  <a:pt x="7783" y="11137"/>
                </a:lnTo>
                <a:lnTo>
                  <a:pt x="7482" y="11169"/>
                </a:lnTo>
                <a:lnTo>
                  <a:pt x="7410" y="11049"/>
                </a:lnTo>
                <a:lnTo>
                  <a:pt x="7366" y="11260"/>
                </a:lnTo>
                <a:lnTo>
                  <a:pt x="7204" y="11132"/>
                </a:lnTo>
                <a:lnTo>
                  <a:pt x="7052" y="11101"/>
                </a:lnTo>
                <a:lnTo>
                  <a:pt x="7008" y="11229"/>
                </a:lnTo>
                <a:lnTo>
                  <a:pt x="7147" y="11376"/>
                </a:lnTo>
                <a:lnTo>
                  <a:pt x="7194" y="11500"/>
                </a:lnTo>
                <a:lnTo>
                  <a:pt x="7242" y="11733"/>
                </a:lnTo>
                <a:lnTo>
                  <a:pt x="7095" y="12066"/>
                </a:lnTo>
                <a:lnTo>
                  <a:pt x="6996" y="12140"/>
                </a:lnTo>
                <a:lnTo>
                  <a:pt x="6809" y="12046"/>
                </a:lnTo>
                <a:lnTo>
                  <a:pt x="6708" y="12007"/>
                </a:lnTo>
                <a:lnTo>
                  <a:pt x="6598" y="11914"/>
                </a:lnTo>
                <a:lnTo>
                  <a:pt x="6444" y="11834"/>
                </a:lnTo>
                <a:lnTo>
                  <a:pt x="6320" y="11727"/>
                </a:lnTo>
                <a:lnTo>
                  <a:pt x="6111" y="11753"/>
                </a:lnTo>
                <a:lnTo>
                  <a:pt x="6124" y="11850"/>
                </a:lnTo>
                <a:lnTo>
                  <a:pt x="6066" y="11963"/>
                </a:lnTo>
                <a:lnTo>
                  <a:pt x="6046" y="12022"/>
                </a:lnTo>
                <a:lnTo>
                  <a:pt x="6042" y="12094"/>
                </a:lnTo>
                <a:lnTo>
                  <a:pt x="6015" y="12163"/>
                </a:lnTo>
                <a:lnTo>
                  <a:pt x="5948" y="12248"/>
                </a:lnTo>
                <a:lnTo>
                  <a:pt x="5912" y="12308"/>
                </a:lnTo>
                <a:lnTo>
                  <a:pt x="5840" y="12339"/>
                </a:lnTo>
                <a:lnTo>
                  <a:pt x="5784" y="12438"/>
                </a:lnTo>
                <a:lnTo>
                  <a:pt x="5786" y="12517"/>
                </a:lnTo>
                <a:lnTo>
                  <a:pt x="5833" y="12562"/>
                </a:lnTo>
                <a:lnTo>
                  <a:pt x="5804" y="12668"/>
                </a:lnTo>
                <a:lnTo>
                  <a:pt x="5734" y="12785"/>
                </a:lnTo>
                <a:lnTo>
                  <a:pt x="5803" y="12803"/>
                </a:lnTo>
                <a:lnTo>
                  <a:pt x="5860" y="12864"/>
                </a:lnTo>
                <a:lnTo>
                  <a:pt x="5925" y="12849"/>
                </a:lnTo>
                <a:lnTo>
                  <a:pt x="6030" y="12939"/>
                </a:lnTo>
                <a:lnTo>
                  <a:pt x="6030" y="13052"/>
                </a:lnTo>
                <a:lnTo>
                  <a:pt x="6057" y="13131"/>
                </a:lnTo>
                <a:lnTo>
                  <a:pt x="6116" y="13178"/>
                </a:lnTo>
                <a:lnTo>
                  <a:pt x="6186" y="13141"/>
                </a:lnTo>
                <a:lnTo>
                  <a:pt x="6287" y="13125"/>
                </a:lnTo>
                <a:lnTo>
                  <a:pt x="6409" y="13189"/>
                </a:lnTo>
                <a:lnTo>
                  <a:pt x="6574" y="13263"/>
                </a:lnTo>
                <a:lnTo>
                  <a:pt x="6708" y="13177"/>
                </a:lnTo>
                <a:lnTo>
                  <a:pt x="6817" y="13187"/>
                </a:lnTo>
                <a:lnTo>
                  <a:pt x="6881" y="13089"/>
                </a:lnTo>
                <a:lnTo>
                  <a:pt x="6980" y="13046"/>
                </a:lnTo>
                <a:lnTo>
                  <a:pt x="6959" y="12928"/>
                </a:lnTo>
                <a:lnTo>
                  <a:pt x="7053" y="12810"/>
                </a:lnTo>
                <a:lnTo>
                  <a:pt x="7160" y="12748"/>
                </a:lnTo>
                <a:lnTo>
                  <a:pt x="7191" y="12695"/>
                </a:lnTo>
                <a:lnTo>
                  <a:pt x="7365" y="12722"/>
                </a:lnTo>
                <a:lnTo>
                  <a:pt x="7519" y="12653"/>
                </a:lnTo>
                <a:lnTo>
                  <a:pt x="7542" y="12549"/>
                </a:lnTo>
                <a:lnTo>
                  <a:pt x="7587" y="12450"/>
                </a:lnTo>
                <a:lnTo>
                  <a:pt x="7786" y="12458"/>
                </a:lnTo>
                <a:lnTo>
                  <a:pt x="8024" y="12586"/>
                </a:lnTo>
                <a:lnTo>
                  <a:pt x="8163" y="12520"/>
                </a:lnTo>
                <a:lnTo>
                  <a:pt x="8220" y="12522"/>
                </a:lnTo>
                <a:lnTo>
                  <a:pt x="8314" y="12461"/>
                </a:lnTo>
                <a:lnTo>
                  <a:pt x="8377" y="12453"/>
                </a:lnTo>
                <a:lnTo>
                  <a:pt x="8468" y="12539"/>
                </a:lnTo>
                <a:lnTo>
                  <a:pt x="8528" y="12576"/>
                </a:lnTo>
                <a:lnTo>
                  <a:pt x="8531" y="12763"/>
                </a:lnTo>
                <a:lnTo>
                  <a:pt x="8602" y="12887"/>
                </a:lnTo>
                <a:lnTo>
                  <a:pt x="8702" y="13032"/>
                </a:lnTo>
                <a:lnTo>
                  <a:pt x="8794" y="13135"/>
                </a:lnTo>
                <a:lnTo>
                  <a:pt x="8893" y="13167"/>
                </a:lnTo>
                <a:lnTo>
                  <a:pt x="8941" y="13251"/>
                </a:lnTo>
                <a:lnTo>
                  <a:pt x="9027" y="13300"/>
                </a:lnTo>
                <a:lnTo>
                  <a:pt x="9057" y="13384"/>
                </a:lnTo>
                <a:lnTo>
                  <a:pt x="9112" y="13416"/>
                </a:lnTo>
                <a:lnTo>
                  <a:pt x="9142" y="13513"/>
                </a:lnTo>
                <a:lnTo>
                  <a:pt x="9184" y="13626"/>
                </a:lnTo>
                <a:lnTo>
                  <a:pt x="9149" y="13660"/>
                </a:lnTo>
                <a:lnTo>
                  <a:pt x="9107" y="13749"/>
                </a:lnTo>
                <a:lnTo>
                  <a:pt x="9101" y="13805"/>
                </a:lnTo>
                <a:lnTo>
                  <a:pt x="9162" y="13800"/>
                </a:lnTo>
                <a:lnTo>
                  <a:pt x="9258" y="13660"/>
                </a:lnTo>
                <a:lnTo>
                  <a:pt x="9318" y="13658"/>
                </a:lnTo>
                <a:lnTo>
                  <a:pt x="9347" y="13567"/>
                </a:lnTo>
                <a:lnTo>
                  <a:pt x="9251" y="13485"/>
                </a:lnTo>
                <a:lnTo>
                  <a:pt x="9325" y="13379"/>
                </a:lnTo>
                <a:lnTo>
                  <a:pt x="9444" y="13424"/>
                </a:lnTo>
                <a:lnTo>
                  <a:pt x="9512" y="13519"/>
                </a:lnTo>
                <a:lnTo>
                  <a:pt x="9546" y="13458"/>
                </a:lnTo>
                <a:lnTo>
                  <a:pt x="9534" y="13423"/>
                </a:lnTo>
                <a:lnTo>
                  <a:pt x="9424" y="13313"/>
                </a:lnTo>
                <a:lnTo>
                  <a:pt x="9328" y="13244"/>
                </a:lnTo>
                <a:lnTo>
                  <a:pt x="9213" y="13160"/>
                </a:lnTo>
                <a:lnTo>
                  <a:pt x="9256" y="13130"/>
                </a:lnTo>
                <a:lnTo>
                  <a:pt x="9228" y="13084"/>
                </a:lnTo>
                <a:lnTo>
                  <a:pt x="9121" y="13067"/>
                </a:lnTo>
                <a:lnTo>
                  <a:pt x="8993" y="12896"/>
                </a:lnTo>
                <a:lnTo>
                  <a:pt x="8950" y="12732"/>
                </a:lnTo>
                <a:lnTo>
                  <a:pt x="8843" y="12616"/>
                </a:lnTo>
                <a:lnTo>
                  <a:pt x="8818" y="12515"/>
                </a:lnTo>
                <a:lnTo>
                  <a:pt x="8843" y="12466"/>
                </a:lnTo>
                <a:lnTo>
                  <a:pt x="8853" y="12376"/>
                </a:lnTo>
                <a:lnTo>
                  <a:pt x="8967" y="12333"/>
                </a:lnTo>
                <a:lnTo>
                  <a:pt x="9064" y="12379"/>
                </a:lnTo>
                <a:lnTo>
                  <a:pt x="9032" y="12391"/>
                </a:lnTo>
                <a:lnTo>
                  <a:pt x="9027" y="12392"/>
                </a:lnTo>
                <a:lnTo>
                  <a:pt x="9013" y="12455"/>
                </a:lnTo>
                <a:lnTo>
                  <a:pt x="9042" y="12524"/>
                </a:lnTo>
                <a:lnTo>
                  <a:pt x="9094" y="12451"/>
                </a:lnTo>
                <a:lnTo>
                  <a:pt x="9172" y="12495"/>
                </a:lnTo>
                <a:lnTo>
                  <a:pt x="9166" y="12557"/>
                </a:lnTo>
                <a:lnTo>
                  <a:pt x="9214" y="12645"/>
                </a:lnTo>
                <a:lnTo>
                  <a:pt x="9186" y="12653"/>
                </a:lnTo>
                <a:lnTo>
                  <a:pt x="9278" y="12806"/>
                </a:lnTo>
                <a:lnTo>
                  <a:pt x="9393" y="12879"/>
                </a:lnTo>
                <a:lnTo>
                  <a:pt x="9464" y="12955"/>
                </a:lnTo>
                <a:lnTo>
                  <a:pt x="9584" y="13039"/>
                </a:lnTo>
                <a:lnTo>
                  <a:pt x="9640" y="13083"/>
                </a:lnTo>
                <a:lnTo>
                  <a:pt x="9671" y="13147"/>
                </a:lnTo>
                <a:lnTo>
                  <a:pt x="9700" y="13163"/>
                </a:lnTo>
                <a:lnTo>
                  <a:pt x="9720" y="13195"/>
                </a:lnTo>
                <a:lnTo>
                  <a:pt x="9696" y="13249"/>
                </a:lnTo>
                <a:lnTo>
                  <a:pt x="9673" y="13370"/>
                </a:lnTo>
                <a:lnTo>
                  <a:pt x="9678" y="13458"/>
                </a:lnTo>
                <a:lnTo>
                  <a:pt x="9752" y="13527"/>
                </a:lnTo>
                <a:lnTo>
                  <a:pt x="9752" y="13567"/>
                </a:lnTo>
                <a:lnTo>
                  <a:pt x="9775" y="13582"/>
                </a:lnTo>
                <a:lnTo>
                  <a:pt x="9780" y="13635"/>
                </a:lnTo>
                <a:lnTo>
                  <a:pt x="9847" y="13744"/>
                </a:lnTo>
                <a:lnTo>
                  <a:pt x="9897" y="13832"/>
                </a:lnTo>
                <a:lnTo>
                  <a:pt x="9916" y="13951"/>
                </a:lnTo>
                <a:lnTo>
                  <a:pt x="9963" y="14099"/>
                </a:lnTo>
                <a:lnTo>
                  <a:pt x="10081" y="14183"/>
                </a:lnTo>
                <a:lnTo>
                  <a:pt x="10180" y="14188"/>
                </a:lnTo>
                <a:lnTo>
                  <a:pt x="10132" y="14029"/>
                </a:lnTo>
                <a:lnTo>
                  <a:pt x="10225" y="14015"/>
                </a:lnTo>
                <a:lnTo>
                  <a:pt x="10185" y="13921"/>
                </a:lnTo>
                <a:lnTo>
                  <a:pt x="10321" y="13975"/>
                </a:lnTo>
                <a:lnTo>
                  <a:pt x="10323" y="13874"/>
                </a:lnTo>
                <a:lnTo>
                  <a:pt x="10251" y="13818"/>
                </a:lnTo>
                <a:lnTo>
                  <a:pt x="10174" y="13732"/>
                </a:lnTo>
                <a:lnTo>
                  <a:pt x="10230" y="13695"/>
                </a:lnTo>
                <a:lnTo>
                  <a:pt x="10162" y="13606"/>
                </a:lnTo>
                <a:lnTo>
                  <a:pt x="10135" y="13497"/>
                </a:lnTo>
                <a:lnTo>
                  <a:pt x="10163" y="13458"/>
                </a:lnTo>
                <a:lnTo>
                  <a:pt x="10235" y="13556"/>
                </a:lnTo>
                <a:lnTo>
                  <a:pt x="10314" y="13561"/>
                </a:lnTo>
                <a:lnTo>
                  <a:pt x="10388" y="13534"/>
                </a:lnTo>
                <a:lnTo>
                  <a:pt x="10292" y="13428"/>
                </a:lnTo>
                <a:lnTo>
                  <a:pt x="10466" y="13387"/>
                </a:lnTo>
                <a:lnTo>
                  <a:pt x="10538" y="13406"/>
                </a:lnTo>
                <a:lnTo>
                  <a:pt x="10626" y="13412"/>
                </a:lnTo>
                <a:lnTo>
                  <a:pt x="10622" y="13450"/>
                </a:lnTo>
                <a:lnTo>
                  <a:pt x="10667" y="13535"/>
                </a:lnTo>
                <a:lnTo>
                  <a:pt x="10786" y="13438"/>
                </a:lnTo>
                <a:lnTo>
                  <a:pt x="10846" y="13380"/>
                </a:lnTo>
                <a:lnTo>
                  <a:pt x="11014" y="13369"/>
                </a:lnTo>
                <a:lnTo>
                  <a:pt x="11037" y="13323"/>
                </a:lnTo>
                <a:lnTo>
                  <a:pt x="10915" y="13268"/>
                </a:lnTo>
                <a:lnTo>
                  <a:pt x="10897" y="13197"/>
                </a:lnTo>
                <a:lnTo>
                  <a:pt x="10851" y="13093"/>
                </a:lnTo>
                <a:lnTo>
                  <a:pt x="10900" y="12961"/>
                </a:lnTo>
                <a:lnTo>
                  <a:pt x="10969" y="12884"/>
                </a:lnTo>
                <a:lnTo>
                  <a:pt x="11002" y="12662"/>
                </a:lnTo>
                <a:lnTo>
                  <a:pt x="11042" y="12677"/>
                </a:lnTo>
                <a:lnTo>
                  <a:pt x="11106" y="12635"/>
                </a:lnTo>
                <a:lnTo>
                  <a:pt x="11101" y="12588"/>
                </a:lnTo>
                <a:lnTo>
                  <a:pt x="11196" y="12446"/>
                </a:lnTo>
                <a:lnTo>
                  <a:pt x="11240" y="12342"/>
                </a:lnTo>
                <a:lnTo>
                  <a:pt x="11357" y="12313"/>
                </a:lnTo>
                <a:lnTo>
                  <a:pt x="11370" y="12381"/>
                </a:lnTo>
                <a:lnTo>
                  <a:pt x="11575" y="12411"/>
                </a:lnTo>
                <a:lnTo>
                  <a:pt x="11615" y="12451"/>
                </a:lnTo>
                <a:lnTo>
                  <a:pt x="11496" y="12522"/>
                </a:lnTo>
                <a:lnTo>
                  <a:pt x="11474" y="12561"/>
                </a:lnTo>
                <a:lnTo>
                  <a:pt x="11622" y="12601"/>
                </a:lnTo>
                <a:lnTo>
                  <a:pt x="11600" y="12690"/>
                </a:lnTo>
                <a:lnTo>
                  <a:pt x="11677" y="12721"/>
                </a:lnTo>
                <a:lnTo>
                  <a:pt x="11846" y="12594"/>
                </a:lnTo>
                <a:lnTo>
                  <a:pt x="11985" y="12546"/>
                </a:lnTo>
                <a:lnTo>
                  <a:pt x="12003" y="12477"/>
                </a:lnTo>
                <a:lnTo>
                  <a:pt x="11873" y="12505"/>
                </a:lnTo>
                <a:lnTo>
                  <a:pt x="11804" y="12468"/>
                </a:lnTo>
                <a:lnTo>
                  <a:pt x="11786" y="12354"/>
                </a:lnTo>
                <a:lnTo>
                  <a:pt x="11888" y="12273"/>
                </a:lnTo>
                <a:lnTo>
                  <a:pt x="12005" y="12246"/>
                </a:lnTo>
                <a:lnTo>
                  <a:pt x="12080" y="12175"/>
                </a:lnTo>
                <a:lnTo>
                  <a:pt x="12179" y="12145"/>
                </a:lnTo>
                <a:lnTo>
                  <a:pt x="12286" y="12096"/>
                </a:lnTo>
                <a:lnTo>
                  <a:pt x="12296" y="12135"/>
                </a:lnTo>
                <a:lnTo>
                  <a:pt x="12122" y="12241"/>
                </a:lnTo>
                <a:lnTo>
                  <a:pt x="12202" y="12301"/>
                </a:lnTo>
                <a:lnTo>
                  <a:pt x="12117" y="12472"/>
                </a:lnTo>
                <a:lnTo>
                  <a:pt x="12027" y="12515"/>
                </a:lnTo>
                <a:lnTo>
                  <a:pt x="12154" y="12606"/>
                </a:lnTo>
                <a:lnTo>
                  <a:pt x="12311" y="12650"/>
                </a:lnTo>
                <a:lnTo>
                  <a:pt x="12504" y="12773"/>
                </a:lnTo>
                <a:lnTo>
                  <a:pt x="12561" y="12820"/>
                </a:lnTo>
                <a:lnTo>
                  <a:pt x="12638" y="12825"/>
                </a:lnTo>
                <a:lnTo>
                  <a:pt x="12726" y="12875"/>
                </a:lnTo>
                <a:lnTo>
                  <a:pt x="12782" y="12992"/>
                </a:lnTo>
                <a:lnTo>
                  <a:pt x="12775" y="13072"/>
                </a:lnTo>
                <a:lnTo>
                  <a:pt x="12629" y="13199"/>
                </a:lnTo>
                <a:lnTo>
                  <a:pt x="12509" y="13205"/>
                </a:lnTo>
                <a:lnTo>
                  <a:pt x="12351" y="13261"/>
                </a:lnTo>
                <a:lnTo>
                  <a:pt x="12144" y="13222"/>
                </a:lnTo>
                <a:lnTo>
                  <a:pt x="11889" y="13126"/>
                </a:lnTo>
                <a:lnTo>
                  <a:pt x="11662" y="13153"/>
                </a:lnTo>
                <a:lnTo>
                  <a:pt x="11504" y="13219"/>
                </a:lnTo>
                <a:lnTo>
                  <a:pt x="11342" y="13349"/>
                </a:lnTo>
                <a:lnTo>
                  <a:pt x="11074" y="13337"/>
                </a:lnTo>
                <a:lnTo>
                  <a:pt x="11017" y="13476"/>
                </a:lnTo>
                <a:lnTo>
                  <a:pt x="10798" y="13487"/>
                </a:lnTo>
                <a:lnTo>
                  <a:pt x="10639" y="13660"/>
                </a:lnTo>
                <a:lnTo>
                  <a:pt x="10731" y="13746"/>
                </a:lnTo>
                <a:lnTo>
                  <a:pt x="10659" y="13885"/>
                </a:lnTo>
                <a:lnTo>
                  <a:pt x="10766" y="13985"/>
                </a:lnTo>
                <a:lnTo>
                  <a:pt x="10855" y="14162"/>
                </a:lnTo>
                <a:lnTo>
                  <a:pt x="11019" y="14156"/>
                </a:lnTo>
                <a:lnTo>
                  <a:pt x="11166" y="14246"/>
                </a:lnTo>
                <a:lnTo>
                  <a:pt x="11270" y="14220"/>
                </a:lnTo>
                <a:lnTo>
                  <a:pt x="11302" y="14145"/>
                </a:lnTo>
                <a:lnTo>
                  <a:pt x="11462" y="14141"/>
                </a:lnTo>
                <a:lnTo>
                  <a:pt x="11590" y="14227"/>
                </a:lnTo>
                <a:lnTo>
                  <a:pt x="11816" y="14187"/>
                </a:lnTo>
                <a:lnTo>
                  <a:pt x="11909" y="14074"/>
                </a:lnTo>
                <a:lnTo>
                  <a:pt x="12038" y="14099"/>
                </a:lnTo>
                <a:lnTo>
                  <a:pt x="12127" y="14074"/>
                </a:lnTo>
                <a:lnTo>
                  <a:pt x="12077" y="14146"/>
                </a:lnTo>
                <a:lnTo>
                  <a:pt x="12140" y="14219"/>
                </a:lnTo>
                <a:lnTo>
                  <a:pt x="12110" y="14296"/>
                </a:lnTo>
                <a:lnTo>
                  <a:pt x="12137" y="14429"/>
                </a:lnTo>
                <a:lnTo>
                  <a:pt x="12135" y="14434"/>
                </a:lnTo>
                <a:lnTo>
                  <a:pt x="12070" y="14567"/>
                </a:lnTo>
                <a:lnTo>
                  <a:pt x="12027" y="14715"/>
                </a:lnTo>
                <a:lnTo>
                  <a:pt x="12023" y="14717"/>
                </a:lnTo>
                <a:lnTo>
                  <a:pt x="12005" y="14762"/>
                </a:lnTo>
                <a:lnTo>
                  <a:pt x="11983" y="14897"/>
                </a:lnTo>
                <a:lnTo>
                  <a:pt x="11948" y="14981"/>
                </a:lnTo>
                <a:lnTo>
                  <a:pt x="11960" y="14990"/>
                </a:lnTo>
                <a:lnTo>
                  <a:pt x="11916" y="15050"/>
                </a:lnTo>
                <a:lnTo>
                  <a:pt x="11842" y="15102"/>
                </a:lnTo>
                <a:lnTo>
                  <a:pt x="11717" y="15104"/>
                </a:lnTo>
                <a:lnTo>
                  <a:pt x="11586" y="15074"/>
                </a:lnTo>
                <a:lnTo>
                  <a:pt x="11553" y="15131"/>
                </a:lnTo>
                <a:lnTo>
                  <a:pt x="11506" y="15050"/>
                </a:lnTo>
                <a:lnTo>
                  <a:pt x="11392" y="15035"/>
                </a:lnTo>
                <a:lnTo>
                  <a:pt x="11252" y="15057"/>
                </a:lnTo>
                <a:lnTo>
                  <a:pt x="11188" y="15109"/>
                </a:lnTo>
                <a:lnTo>
                  <a:pt x="11094" y="15153"/>
                </a:lnTo>
                <a:lnTo>
                  <a:pt x="11118" y="15111"/>
                </a:lnTo>
                <a:lnTo>
                  <a:pt x="11121" y="15101"/>
                </a:lnTo>
                <a:lnTo>
                  <a:pt x="11153" y="15059"/>
                </a:lnTo>
                <a:lnTo>
                  <a:pt x="11143" y="14991"/>
                </a:lnTo>
                <a:lnTo>
                  <a:pt x="11069" y="15008"/>
                </a:lnTo>
                <a:lnTo>
                  <a:pt x="11024" y="15059"/>
                </a:lnTo>
                <a:lnTo>
                  <a:pt x="10989" y="15116"/>
                </a:lnTo>
                <a:lnTo>
                  <a:pt x="10982" y="15141"/>
                </a:lnTo>
                <a:lnTo>
                  <a:pt x="10831" y="15094"/>
                </a:lnTo>
                <a:lnTo>
                  <a:pt x="10679" y="15049"/>
                </a:lnTo>
                <a:lnTo>
                  <a:pt x="10466" y="15047"/>
                </a:lnTo>
                <a:lnTo>
                  <a:pt x="10430" y="14990"/>
                </a:lnTo>
                <a:lnTo>
                  <a:pt x="10272" y="14964"/>
                </a:lnTo>
                <a:lnTo>
                  <a:pt x="10222" y="14932"/>
                </a:lnTo>
                <a:lnTo>
                  <a:pt x="10163" y="14929"/>
                </a:lnTo>
                <a:lnTo>
                  <a:pt x="10113" y="14848"/>
                </a:lnTo>
                <a:lnTo>
                  <a:pt x="9902" y="14798"/>
                </a:lnTo>
                <a:lnTo>
                  <a:pt x="9794" y="14813"/>
                </a:lnTo>
                <a:lnTo>
                  <a:pt x="9676" y="14884"/>
                </a:lnTo>
                <a:lnTo>
                  <a:pt x="9621" y="14961"/>
                </a:lnTo>
                <a:lnTo>
                  <a:pt x="9648" y="15096"/>
                </a:lnTo>
                <a:lnTo>
                  <a:pt x="9566" y="15166"/>
                </a:lnTo>
                <a:lnTo>
                  <a:pt x="9486" y="15202"/>
                </a:lnTo>
                <a:lnTo>
                  <a:pt x="9323" y="15096"/>
                </a:lnTo>
                <a:lnTo>
                  <a:pt x="9107" y="14995"/>
                </a:lnTo>
                <a:lnTo>
                  <a:pt x="8970" y="14939"/>
                </a:lnTo>
                <a:lnTo>
                  <a:pt x="8915" y="14776"/>
                </a:lnTo>
                <a:lnTo>
                  <a:pt x="8719" y="14661"/>
                </a:lnTo>
                <a:lnTo>
                  <a:pt x="8595" y="14608"/>
                </a:lnTo>
                <a:lnTo>
                  <a:pt x="8530" y="14609"/>
                </a:lnTo>
                <a:lnTo>
                  <a:pt x="8361" y="14512"/>
                </a:lnTo>
                <a:lnTo>
                  <a:pt x="8307" y="14471"/>
                </a:lnTo>
                <a:lnTo>
                  <a:pt x="8284" y="14382"/>
                </a:lnTo>
                <a:lnTo>
                  <a:pt x="8207" y="14360"/>
                </a:lnTo>
                <a:lnTo>
                  <a:pt x="8195" y="14259"/>
                </a:lnTo>
                <a:lnTo>
                  <a:pt x="8307" y="14197"/>
                </a:lnTo>
                <a:lnTo>
                  <a:pt x="8352" y="14052"/>
                </a:lnTo>
                <a:lnTo>
                  <a:pt x="8309" y="13997"/>
                </a:lnTo>
                <a:lnTo>
                  <a:pt x="8325" y="13917"/>
                </a:lnTo>
                <a:lnTo>
                  <a:pt x="8413" y="13848"/>
                </a:lnTo>
                <a:lnTo>
                  <a:pt x="8407" y="13813"/>
                </a:lnTo>
                <a:lnTo>
                  <a:pt x="8274" y="13848"/>
                </a:lnTo>
                <a:lnTo>
                  <a:pt x="8295" y="13761"/>
                </a:lnTo>
                <a:lnTo>
                  <a:pt x="8200" y="13715"/>
                </a:lnTo>
                <a:lnTo>
                  <a:pt x="8031" y="13744"/>
                </a:lnTo>
                <a:lnTo>
                  <a:pt x="7932" y="13727"/>
                </a:lnTo>
                <a:lnTo>
                  <a:pt x="7884" y="13670"/>
                </a:lnTo>
                <a:lnTo>
                  <a:pt x="7733" y="13626"/>
                </a:lnTo>
                <a:lnTo>
                  <a:pt x="7587" y="13651"/>
                </a:lnTo>
                <a:lnTo>
                  <a:pt x="7522" y="13603"/>
                </a:lnTo>
                <a:lnTo>
                  <a:pt x="7291" y="13537"/>
                </a:lnTo>
                <a:lnTo>
                  <a:pt x="7052" y="13480"/>
                </a:lnTo>
                <a:lnTo>
                  <a:pt x="6908" y="13478"/>
                </a:lnTo>
                <a:lnTo>
                  <a:pt x="6802" y="13512"/>
                </a:lnTo>
                <a:lnTo>
                  <a:pt x="6648" y="13478"/>
                </a:lnTo>
                <a:lnTo>
                  <a:pt x="6491" y="13512"/>
                </a:lnTo>
                <a:lnTo>
                  <a:pt x="6434" y="13483"/>
                </a:lnTo>
                <a:lnTo>
                  <a:pt x="6308" y="13380"/>
                </a:lnTo>
                <a:lnTo>
                  <a:pt x="6181" y="13330"/>
                </a:lnTo>
                <a:lnTo>
                  <a:pt x="6128" y="13221"/>
                </a:lnTo>
                <a:lnTo>
                  <a:pt x="6034" y="13172"/>
                </a:lnTo>
                <a:lnTo>
                  <a:pt x="5957" y="13249"/>
                </a:lnTo>
                <a:lnTo>
                  <a:pt x="5811" y="13369"/>
                </a:lnTo>
                <a:lnTo>
                  <a:pt x="5692" y="13380"/>
                </a:lnTo>
                <a:lnTo>
                  <a:pt x="5537" y="13379"/>
                </a:lnTo>
                <a:lnTo>
                  <a:pt x="5414" y="13438"/>
                </a:lnTo>
                <a:lnTo>
                  <a:pt x="5368" y="13508"/>
                </a:lnTo>
                <a:lnTo>
                  <a:pt x="5269" y="13613"/>
                </a:lnTo>
                <a:lnTo>
                  <a:pt x="5230" y="13827"/>
                </a:lnTo>
                <a:lnTo>
                  <a:pt x="5076" y="13887"/>
                </a:lnTo>
                <a:lnTo>
                  <a:pt x="4996" y="13885"/>
                </a:lnTo>
                <a:lnTo>
                  <a:pt x="4857" y="13924"/>
                </a:lnTo>
                <a:lnTo>
                  <a:pt x="4731" y="13860"/>
                </a:lnTo>
                <a:lnTo>
                  <a:pt x="4644" y="13875"/>
                </a:lnTo>
                <a:lnTo>
                  <a:pt x="4507" y="13970"/>
                </a:lnTo>
                <a:lnTo>
                  <a:pt x="4403" y="13963"/>
                </a:lnTo>
                <a:lnTo>
                  <a:pt x="4325" y="14020"/>
                </a:lnTo>
                <a:lnTo>
                  <a:pt x="4295" y="14096"/>
                </a:lnTo>
                <a:lnTo>
                  <a:pt x="4229" y="14156"/>
                </a:lnTo>
                <a:lnTo>
                  <a:pt x="4179" y="14148"/>
                </a:lnTo>
                <a:lnTo>
                  <a:pt x="4077" y="14187"/>
                </a:lnTo>
                <a:lnTo>
                  <a:pt x="3998" y="14254"/>
                </a:lnTo>
                <a:lnTo>
                  <a:pt x="3990" y="14308"/>
                </a:lnTo>
                <a:lnTo>
                  <a:pt x="3923" y="14350"/>
                </a:lnTo>
                <a:lnTo>
                  <a:pt x="3863" y="14350"/>
                </a:lnTo>
                <a:lnTo>
                  <a:pt x="3834" y="14411"/>
                </a:lnTo>
                <a:lnTo>
                  <a:pt x="3809" y="14465"/>
                </a:lnTo>
                <a:lnTo>
                  <a:pt x="3856" y="14577"/>
                </a:lnTo>
                <a:lnTo>
                  <a:pt x="3868" y="14670"/>
                </a:lnTo>
                <a:lnTo>
                  <a:pt x="3833" y="14729"/>
                </a:lnTo>
                <a:lnTo>
                  <a:pt x="3827" y="14810"/>
                </a:lnTo>
                <a:lnTo>
                  <a:pt x="3802" y="14956"/>
                </a:lnTo>
                <a:lnTo>
                  <a:pt x="3749" y="15071"/>
                </a:lnTo>
                <a:lnTo>
                  <a:pt x="3695" y="15109"/>
                </a:lnTo>
                <a:lnTo>
                  <a:pt x="3687" y="15190"/>
                </a:lnTo>
                <a:lnTo>
                  <a:pt x="3638" y="15234"/>
                </a:lnTo>
                <a:lnTo>
                  <a:pt x="3551" y="15278"/>
                </a:lnTo>
                <a:lnTo>
                  <a:pt x="3488" y="15257"/>
                </a:lnTo>
                <a:lnTo>
                  <a:pt x="3541" y="15355"/>
                </a:lnTo>
                <a:lnTo>
                  <a:pt x="3571" y="15500"/>
                </a:lnTo>
                <a:lnTo>
                  <a:pt x="3541" y="15544"/>
                </a:lnTo>
                <a:lnTo>
                  <a:pt x="3541" y="15660"/>
                </a:lnTo>
                <a:lnTo>
                  <a:pt x="3543" y="15693"/>
                </a:lnTo>
                <a:lnTo>
                  <a:pt x="3578" y="15752"/>
                </a:lnTo>
                <a:lnTo>
                  <a:pt x="3573" y="15771"/>
                </a:lnTo>
                <a:lnTo>
                  <a:pt x="3596" y="15831"/>
                </a:lnTo>
                <a:lnTo>
                  <a:pt x="3652" y="15882"/>
                </a:lnTo>
                <a:lnTo>
                  <a:pt x="3714" y="15990"/>
                </a:lnTo>
                <a:lnTo>
                  <a:pt x="3749" y="16040"/>
                </a:lnTo>
                <a:lnTo>
                  <a:pt x="3764" y="16082"/>
                </a:lnTo>
                <a:lnTo>
                  <a:pt x="3769" y="16150"/>
                </a:lnTo>
                <a:lnTo>
                  <a:pt x="3799" y="16200"/>
                </a:lnTo>
                <a:lnTo>
                  <a:pt x="3833" y="16240"/>
                </a:lnTo>
                <a:lnTo>
                  <a:pt x="3879" y="16328"/>
                </a:lnTo>
                <a:lnTo>
                  <a:pt x="3930" y="16446"/>
                </a:lnTo>
                <a:lnTo>
                  <a:pt x="3933" y="16548"/>
                </a:lnTo>
                <a:lnTo>
                  <a:pt x="3951" y="16611"/>
                </a:lnTo>
                <a:lnTo>
                  <a:pt x="4018" y="16725"/>
                </a:lnTo>
                <a:lnTo>
                  <a:pt x="4115" y="16843"/>
                </a:lnTo>
                <a:lnTo>
                  <a:pt x="4154" y="16878"/>
                </a:lnTo>
                <a:lnTo>
                  <a:pt x="4243" y="17020"/>
                </a:lnTo>
                <a:lnTo>
                  <a:pt x="4363" y="17163"/>
                </a:lnTo>
                <a:lnTo>
                  <a:pt x="4492" y="17336"/>
                </a:lnTo>
                <a:lnTo>
                  <a:pt x="4643" y="17483"/>
                </a:lnTo>
                <a:lnTo>
                  <a:pt x="4683" y="17505"/>
                </a:lnTo>
                <a:lnTo>
                  <a:pt x="4713" y="17525"/>
                </a:lnTo>
                <a:lnTo>
                  <a:pt x="4869" y="17567"/>
                </a:lnTo>
                <a:lnTo>
                  <a:pt x="4979" y="17592"/>
                </a:lnTo>
                <a:lnTo>
                  <a:pt x="5167" y="17668"/>
                </a:lnTo>
                <a:lnTo>
                  <a:pt x="5269" y="17717"/>
                </a:lnTo>
                <a:lnTo>
                  <a:pt x="5379" y="17794"/>
                </a:lnTo>
                <a:lnTo>
                  <a:pt x="5453" y="17829"/>
                </a:lnTo>
                <a:lnTo>
                  <a:pt x="5595" y="17929"/>
                </a:lnTo>
                <a:lnTo>
                  <a:pt x="5744" y="17961"/>
                </a:lnTo>
                <a:lnTo>
                  <a:pt x="5838" y="17961"/>
                </a:lnTo>
                <a:lnTo>
                  <a:pt x="6104" y="17998"/>
                </a:lnTo>
                <a:lnTo>
                  <a:pt x="6240" y="18025"/>
                </a:lnTo>
                <a:lnTo>
                  <a:pt x="6380" y="18063"/>
                </a:lnTo>
                <a:lnTo>
                  <a:pt x="6531" y="18119"/>
                </a:lnTo>
                <a:lnTo>
                  <a:pt x="6658" y="18161"/>
                </a:lnTo>
                <a:lnTo>
                  <a:pt x="6775" y="18282"/>
                </a:lnTo>
                <a:lnTo>
                  <a:pt x="6827" y="18388"/>
                </a:lnTo>
                <a:lnTo>
                  <a:pt x="6918" y="18491"/>
                </a:lnTo>
                <a:lnTo>
                  <a:pt x="7057" y="18538"/>
                </a:lnTo>
                <a:lnTo>
                  <a:pt x="7125" y="18531"/>
                </a:lnTo>
                <a:lnTo>
                  <a:pt x="7191" y="18558"/>
                </a:lnTo>
                <a:lnTo>
                  <a:pt x="7376" y="18567"/>
                </a:lnTo>
                <a:lnTo>
                  <a:pt x="7373" y="18599"/>
                </a:lnTo>
                <a:lnTo>
                  <a:pt x="7416" y="18629"/>
                </a:lnTo>
                <a:lnTo>
                  <a:pt x="7452" y="18691"/>
                </a:lnTo>
                <a:lnTo>
                  <a:pt x="7532" y="18732"/>
                </a:lnTo>
                <a:lnTo>
                  <a:pt x="7599" y="18826"/>
                </a:lnTo>
                <a:lnTo>
                  <a:pt x="7570" y="18908"/>
                </a:lnTo>
                <a:lnTo>
                  <a:pt x="7507" y="19018"/>
                </a:lnTo>
                <a:lnTo>
                  <a:pt x="7540" y="19043"/>
                </a:lnTo>
                <a:lnTo>
                  <a:pt x="7504" y="19114"/>
                </a:lnTo>
                <a:lnTo>
                  <a:pt x="7462" y="19181"/>
                </a:lnTo>
                <a:lnTo>
                  <a:pt x="7423" y="19205"/>
                </a:lnTo>
                <a:lnTo>
                  <a:pt x="7416" y="19237"/>
                </a:lnTo>
                <a:lnTo>
                  <a:pt x="7527" y="19373"/>
                </a:lnTo>
                <a:lnTo>
                  <a:pt x="7646" y="19486"/>
                </a:lnTo>
                <a:lnTo>
                  <a:pt x="7833" y="19629"/>
                </a:lnTo>
                <a:lnTo>
                  <a:pt x="7986" y="19764"/>
                </a:lnTo>
                <a:lnTo>
                  <a:pt x="8036" y="19843"/>
                </a:lnTo>
                <a:lnTo>
                  <a:pt x="8063" y="19876"/>
                </a:lnTo>
                <a:lnTo>
                  <a:pt x="8048" y="19891"/>
                </a:lnTo>
                <a:lnTo>
                  <a:pt x="8140" y="19966"/>
                </a:lnTo>
                <a:lnTo>
                  <a:pt x="8181" y="20033"/>
                </a:lnTo>
                <a:lnTo>
                  <a:pt x="8242" y="20125"/>
                </a:lnTo>
                <a:lnTo>
                  <a:pt x="8190" y="20147"/>
                </a:lnTo>
                <a:lnTo>
                  <a:pt x="8181" y="20162"/>
                </a:lnTo>
                <a:lnTo>
                  <a:pt x="8230" y="20220"/>
                </a:lnTo>
                <a:lnTo>
                  <a:pt x="8282" y="20279"/>
                </a:lnTo>
                <a:lnTo>
                  <a:pt x="8337" y="20317"/>
                </a:lnTo>
                <a:lnTo>
                  <a:pt x="8352" y="20361"/>
                </a:lnTo>
                <a:lnTo>
                  <a:pt x="8339" y="20413"/>
                </a:lnTo>
                <a:lnTo>
                  <a:pt x="8287" y="20435"/>
                </a:lnTo>
                <a:lnTo>
                  <a:pt x="8192" y="20460"/>
                </a:lnTo>
                <a:lnTo>
                  <a:pt x="8155" y="20481"/>
                </a:lnTo>
                <a:lnTo>
                  <a:pt x="8108" y="20529"/>
                </a:lnTo>
                <a:lnTo>
                  <a:pt x="8103" y="20556"/>
                </a:lnTo>
                <a:lnTo>
                  <a:pt x="8054" y="20602"/>
                </a:lnTo>
                <a:lnTo>
                  <a:pt x="8043" y="20651"/>
                </a:lnTo>
                <a:lnTo>
                  <a:pt x="8068" y="20691"/>
                </a:lnTo>
                <a:lnTo>
                  <a:pt x="8089" y="20738"/>
                </a:lnTo>
                <a:lnTo>
                  <a:pt x="8243" y="20821"/>
                </a:lnTo>
                <a:lnTo>
                  <a:pt x="8290" y="20861"/>
                </a:lnTo>
                <a:lnTo>
                  <a:pt x="8399" y="20938"/>
                </a:lnTo>
                <a:lnTo>
                  <a:pt x="8500" y="20994"/>
                </a:lnTo>
                <a:lnTo>
                  <a:pt x="8572" y="21024"/>
                </a:lnTo>
                <a:lnTo>
                  <a:pt x="8602" y="21051"/>
                </a:lnTo>
                <a:lnTo>
                  <a:pt x="8625" y="21098"/>
                </a:lnTo>
                <a:lnTo>
                  <a:pt x="8705" y="21162"/>
                </a:lnTo>
                <a:lnTo>
                  <a:pt x="8759" y="21193"/>
                </a:lnTo>
                <a:lnTo>
                  <a:pt x="8811" y="21228"/>
                </a:lnTo>
                <a:lnTo>
                  <a:pt x="8888" y="21257"/>
                </a:lnTo>
                <a:lnTo>
                  <a:pt x="9020" y="21294"/>
                </a:lnTo>
                <a:lnTo>
                  <a:pt x="9157" y="21337"/>
                </a:lnTo>
                <a:lnTo>
                  <a:pt x="9249" y="21363"/>
                </a:lnTo>
                <a:lnTo>
                  <a:pt x="9368" y="21390"/>
                </a:lnTo>
                <a:lnTo>
                  <a:pt x="9383" y="21398"/>
                </a:lnTo>
                <a:lnTo>
                  <a:pt x="9337" y="21393"/>
                </a:lnTo>
                <a:lnTo>
                  <a:pt x="9397" y="21405"/>
                </a:lnTo>
                <a:lnTo>
                  <a:pt x="9405" y="21408"/>
                </a:lnTo>
                <a:lnTo>
                  <a:pt x="9430" y="21411"/>
                </a:lnTo>
                <a:lnTo>
                  <a:pt x="9435" y="21411"/>
                </a:lnTo>
                <a:lnTo>
                  <a:pt x="9507" y="21422"/>
                </a:lnTo>
                <a:lnTo>
                  <a:pt x="9559" y="21427"/>
                </a:lnTo>
                <a:lnTo>
                  <a:pt x="9629" y="21435"/>
                </a:lnTo>
                <a:lnTo>
                  <a:pt x="9698" y="21442"/>
                </a:lnTo>
                <a:lnTo>
                  <a:pt x="9787" y="21450"/>
                </a:lnTo>
                <a:lnTo>
                  <a:pt x="9917" y="21460"/>
                </a:lnTo>
                <a:lnTo>
                  <a:pt x="10073" y="21470"/>
                </a:lnTo>
                <a:lnTo>
                  <a:pt x="10137" y="21475"/>
                </a:lnTo>
                <a:lnTo>
                  <a:pt x="10230" y="21479"/>
                </a:lnTo>
                <a:lnTo>
                  <a:pt x="10400" y="21487"/>
                </a:lnTo>
                <a:lnTo>
                  <a:pt x="10475" y="21489"/>
                </a:lnTo>
                <a:lnTo>
                  <a:pt x="10570" y="21492"/>
                </a:lnTo>
                <a:lnTo>
                  <a:pt x="10589" y="21491"/>
                </a:lnTo>
                <a:lnTo>
                  <a:pt x="10669" y="21491"/>
                </a:lnTo>
                <a:lnTo>
                  <a:pt x="10831" y="21489"/>
                </a:lnTo>
                <a:lnTo>
                  <a:pt x="10950" y="21486"/>
                </a:lnTo>
                <a:lnTo>
                  <a:pt x="11064" y="21477"/>
                </a:lnTo>
                <a:lnTo>
                  <a:pt x="11248" y="21460"/>
                </a:lnTo>
                <a:lnTo>
                  <a:pt x="11342" y="21445"/>
                </a:lnTo>
                <a:lnTo>
                  <a:pt x="11391" y="21435"/>
                </a:lnTo>
                <a:lnTo>
                  <a:pt x="11462" y="21422"/>
                </a:lnTo>
                <a:lnTo>
                  <a:pt x="11496" y="21417"/>
                </a:lnTo>
                <a:lnTo>
                  <a:pt x="11610" y="21400"/>
                </a:lnTo>
                <a:lnTo>
                  <a:pt x="11657" y="21386"/>
                </a:lnTo>
                <a:lnTo>
                  <a:pt x="11682" y="21366"/>
                </a:lnTo>
                <a:lnTo>
                  <a:pt x="11730" y="21342"/>
                </a:lnTo>
                <a:lnTo>
                  <a:pt x="11749" y="21327"/>
                </a:lnTo>
                <a:lnTo>
                  <a:pt x="11707" y="21329"/>
                </a:lnTo>
                <a:lnTo>
                  <a:pt x="11695" y="21317"/>
                </a:lnTo>
                <a:lnTo>
                  <a:pt x="11772" y="21300"/>
                </a:lnTo>
                <a:lnTo>
                  <a:pt x="11980" y="21263"/>
                </a:lnTo>
                <a:lnTo>
                  <a:pt x="12122" y="21236"/>
                </a:lnTo>
                <a:lnTo>
                  <a:pt x="12196" y="21215"/>
                </a:lnTo>
                <a:lnTo>
                  <a:pt x="12226" y="21196"/>
                </a:lnTo>
                <a:lnTo>
                  <a:pt x="12187" y="21194"/>
                </a:lnTo>
                <a:lnTo>
                  <a:pt x="12221" y="21174"/>
                </a:lnTo>
                <a:lnTo>
                  <a:pt x="12236" y="21134"/>
                </a:lnTo>
                <a:lnTo>
                  <a:pt x="12204" y="21139"/>
                </a:lnTo>
                <a:lnTo>
                  <a:pt x="12206" y="21127"/>
                </a:lnTo>
                <a:lnTo>
                  <a:pt x="12177" y="21105"/>
                </a:lnTo>
                <a:lnTo>
                  <a:pt x="12102" y="21080"/>
                </a:lnTo>
                <a:lnTo>
                  <a:pt x="12124" y="21043"/>
                </a:lnTo>
                <a:lnTo>
                  <a:pt x="12197" y="21023"/>
                </a:lnTo>
                <a:lnTo>
                  <a:pt x="12325" y="20972"/>
                </a:lnTo>
                <a:lnTo>
                  <a:pt x="12395" y="20954"/>
                </a:lnTo>
                <a:lnTo>
                  <a:pt x="12602" y="20866"/>
                </a:lnTo>
                <a:lnTo>
                  <a:pt x="12805" y="20807"/>
                </a:lnTo>
                <a:lnTo>
                  <a:pt x="12969" y="20757"/>
                </a:lnTo>
                <a:lnTo>
                  <a:pt x="13088" y="20698"/>
                </a:lnTo>
                <a:lnTo>
                  <a:pt x="13163" y="20641"/>
                </a:lnTo>
                <a:lnTo>
                  <a:pt x="13224" y="20585"/>
                </a:lnTo>
                <a:lnTo>
                  <a:pt x="13198" y="20558"/>
                </a:lnTo>
                <a:lnTo>
                  <a:pt x="13207" y="20450"/>
                </a:lnTo>
                <a:lnTo>
                  <a:pt x="13193" y="20390"/>
                </a:lnTo>
                <a:lnTo>
                  <a:pt x="13208" y="20314"/>
                </a:lnTo>
                <a:lnTo>
                  <a:pt x="13183" y="20284"/>
                </a:lnTo>
                <a:lnTo>
                  <a:pt x="13120" y="20280"/>
                </a:lnTo>
                <a:lnTo>
                  <a:pt x="13051" y="20215"/>
                </a:lnTo>
                <a:lnTo>
                  <a:pt x="12993" y="20173"/>
                </a:lnTo>
                <a:lnTo>
                  <a:pt x="13008" y="20130"/>
                </a:lnTo>
                <a:lnTo>
                  <a:pt x="12999" y="20107"/>
                </a:lnTo>
                <a:lnTo>
                  <a:pt x="13051" y="20045"/>
                </a:lnTo>
                <a:lnTo>
                  <a:pt x="13048" y="20023"/>
                </a:lnTo>
                <a:lnTo>
                  <a:pt x="12932" y="20011"/>
                </a:lnTo>
                <a:lnTo>
                  <a:pt x="12924" y="19962"/>
                </a:lnTo>
                <a:lnTo>
                  <a:pt x="13013" y="19833"/>
                </a:lnTo>
                <a:lnTo>
                  <a:pt x="13086" y="19789"/>
                </a:lnTo>
                <a:lnTo>
                  <a:pt x="13125" y="19718"/>
                </a:lnTo>
                <a:lnTo>
                  <a:pt x="13183" y="19668"/>
                </a:lnTo>
                <a:lnTo>
                  <a:pt x="13210" y="19592"/>
                </a:lnTo>
                <a:lnTo>
                  <a:pt x="13279" y="19572"/>
                </a:lnTo>
                <a:lnTo>
                  <a:pt x="13324" y="19521"/>
                </a:lnTo>
                <a:lnTo>
                  <a:pt x="13451" y="19454"/>
                </a:lnTo>
                <a:lnTo>
                  <a:pt x="13493" y="19420"/>
                </a:lnTo>
                <a:lnTo>
                  <a:pt x="13535" y="19356"/>
                </a:lnTo>
                <a:lnTo>
                  <a:pt x="13732" y="19183"/>
                </a:lnTo>
                <a:lnTo>
                  <a:pt x="13898" y="19058"/>
                </a:lnTo>
                <a:lnTo>
                  <a:pt x="14163" y="18878"/>
                </a:lnTo>
                <a:lnTo>
                  <a:pt x="14337" y="18737"/>
                </a:lnTo>
                <a:lnTo>
                  <a:pt x="14538" y="18516"/>
                </a:lnTo>
                <a:lnTo>
                  <a:pt x="14680" y="18336"/>
                </a:lnTo>
                <a:lnTo>
                  <a:pt x="14817" y="18109"/>
                </a:lnTo>
                <a:lnTo>
                  <a:pt x="14909" y="17914"/>
                </a:lnTo>
                <a:lnTo>
                  <a:pt x="14980" y="17744"/>
                </a:lnTo>
                <a:lnTo>
                  <a:pt x="15013" y="17587"/>
                </a:lnTo>
                <a:lnTo>
                  <a:pt x="15043" y="17526"/>
                </a:lnTo>
                <a:lnTo>
                  <a:pt x="15035" y="17457"/>
                </a:lnTo>
                <a:lnTo>
                  <a:pt x="15041" y="17375"/>
                </a:lnTo>
                <a:lnTo>
                  <a:pt x="15035" y="17340"/>
                </a:lnTo>
                <a:lnTo>
                  <a:pt x="14971" y="17363"/>
                </a:lnTo>
                <a:lnTo>
                  <a:pt x="14897" y="17437"/>
                </a:lnTo>
                <a:lnTo>
                  <a:pt x="14809" y="17483"/>
                </a:lnTo>
                <a:lnTo>
                  <a:pt x="14733" y="17528"/>
                </a:lnTo>
                <a:lnTo>
                  <a:pt x="14680" y="17548"/>
                </a:lnTo>
                <a:lnTo>
                  <a:pt x="14583" y="17585"/>
                </a:lnTo>
                <a:lnTo>
                  <a:pt x="14524" y="17629"/>
                </a:lnTo>
                <a:lnTo>
                  <a:pt x="14440" y="17664"/>
                </a:lnTo>
                <a:lnTo>
                  <a:pt x="14292" y="17752"/>
                </a:lnTo>
                <a:lnTo>
                  <a:pt x="14104" y="17821"/>
                </a:lnTo>
                <a:lnTo>
                  <a:pt x="13943" y="17898"/>
                </a:lnTo>
                <a:lnTo>
                  <a:pt x="13856" y="17920"/>
                </a:lnTo>
                <a:lnTo>
                  <a:pt x="13773" y="17885"/>
                </a:lnTo>
                <a:lnTo>
                  <a:pt x="13734" y="17838"/>
                </a:lnTo>
                <a:lnTo>
                  <a:pt x="13675" y="17828"/>
                </a:lnTo>
                <a:lnTo>
                  <a:pt x="13597" y="17809"/>
                </a:lnTo>
                <a:lnTo>
                  <a:pt x="13694" y="17752"/>
                </a:lnTo>
                <a:lnTo>
                  <a:pt x="13696" y="17695"/>
                </a:lnTo>
                <a:lnTo>
                  <a:pt x="13650" y="17663"/>
                </a:lnTo>
                <a:lnTo>
                  <a:pt x="13560" y="17641"/>
                </a:lnTo>
                <a:lnTo>
                  <a:pt x="13501" y="17607"/>
                </a:lnTo>
                <a:lnTo>
                  <a:pt x="13401" y="17548"/>
                </a:lnTo>
                <a:lnTo>
                  <a:pt x="13297" y="17488"/>
                </a:lnTo>
                <a:lnTo>
                  <a:pt x="13046" y="17402"/>
                </a:lnTo>
                <a:lnTo>
                  <a:pt x="12946" y="17350"/>
                </a:lnTo>
                <a:lnTo>
                  <a:pt x="12887" y="17225"/>
                </a:lnTo>
                <a:lnTo>
                  <a:pt x="12772" y="17072"/>
                </a:lnTo>
                <a:lnTo>
                  <a:pt x="12673" y="17033"/>
                </a:lnTo>
                <a:lnTo>
                  <a:pt x="12604" y="17006"/>
                </a:lnTo>
                <a:lnTo>
                  <a:pt x="12527" y="16836"/>
                </a:lnTo>
                <a:lnTo>
                  <a:pt x="12490" y="16683"/>
                </a:lnTo>
                <a:lnTo>
                  <a:pt x="12525" y="16649"/>
                </a:lnTo>
                <a:lnTo>
                  <a:pt x="12459" y="16505"/>
                </a:lnTo>
                <a:lnTo>
                  <a:pt x="12427" y="16478"/>
                </a:lnTo>
                <a:lnTo>
                  <a:pt x="12219" y="16363"/>
                </a:lnTo>
                <a:lnTo>
                  <a:pt x="12206" y="16261"/>
                </a:lnTo>
                <a:lnTo>
                  <a:pt x="12238" y="16229"/>
                </a:lnTo>
                <a:lnTo>
                  <a:pt x="12073" y="16069"/>
                </a:lnTo>
                <a:lnTo>
                  <a:pt x="12015" y="15983"/>
                </a:lnTo>
                <a:lnTo>
                  <a:pt x="11948" y="15902"/>
                </a:lnTo>
                <a:lnTo>
                  <a:pt x="11807" y="15658"/>
                </a:lnTo>
                <a:lnTo>
                  <a:pt x="11697" y="15498"/>
                </a:lnTo>
                <a:lnTo>
                  <a:pt x="11620" y="15326"/>
                </a:lnTo>
                <a:lnTo>
                  <a:pt x="11637" y="15310"/>
                </a:lnTo>
                <a:lnTo>
                  <a:pt x="11765" y="15542"/>
                </a:lnTo>
                <a:lnTo>
                  <a:pt x="11844" y="15609"/>
                </a:lnTo>
                <a:lnTo>
                  <a:pt x="11901" y="15656"/>
                </a:lnTo>
                <a:lnTo>
                  <a:pt x="11938" y="15624"/>
                </a:lnTo>
                <a:lnTo>
                  <a:pt x="11976" y="15533"/>
                </a:lnTo>
                <a:lnTo>
                  <a:pt x="12003" y="15402"/>
                </a:lnTo>
                <a:lnTo>
                  <a:pt x="12043" y="15330"/>
                </a:lnTo>
                <a:lnTo>
                  <a:pt x="12050" y="15353"/>
                </a:lnTo>
                <a:lnTo>
                  <a:pt x="12035" y="15424"/>
                </a:lnTo>
                <a:lnTo>
                  <a:pt x="12032" y="15483"/>
                </a:lnTo>
                <a:lnTo>
                  <a:pt x="12013" y="15577"/>
                </a:lnTo>
                <a:lnTo>
                  <a:pt x="12095" y="15567"/>
                </a:lnTo>
                <a:lnTo>
                  <a:pt x="12187" y="15670"/>
                </a:lnTo>
                <a:lnTo>
                  <a:pt x="12298" y="15789"/>
                </a:lnTo>
                <a:lnTo>
                  <a:pt x="12373" y="15902"/>
                </a:lnTo>
                <a:lnTo>
                  <a:pt x="12423" y="15931"/>
                </a:lnTo>
                <a:lnTo>
                  <a:pt x="12477" y="16008"/>
                </a:lnTo>
                <a:lnTo>
                  <a:pt x="12472" y="16045"/>
                </a:lnTo>
                <a:lnTo>
                  <a:pt x="12534" y="16129"/>
                </a:lnTo>
                <a:lnTo>
                  <a:pt x="12628" y="16148"/>
                </a:lnTo>
                <a:lnTo>
                  <a:pt x="12711" y="16197"/>
                </a:lnTo>
                <a:lnTo>
                  <a:pt x="12825" y="16355"/>
                </a:lnTo>
                <a:lnTo>
                  <a:pt x="12827" y="16449"/>
                </a:lnTo>
                <a:lnTo>
                  <a:pt x="12855" y="16553"/>
                </a:lnTo>
                <a:lnTo>
                  <a:pt x="12982" y="16678"/>
                </a:lnTo>
                <a:lnTo>
                  <a:pt x="13061" y="16688"/>
                </a:lnTo>
                <a:lnTo>
                  <a:pt x="13190" y="16769"/>
                </a:lnTo>
                <a:lnTo>
                  <a:pt x="13250" y="16882"/>
                </a:lnTo>
                <a:lnTo>
                  <a:pt x="13354" y="16986"/>
                </a:lnTo>
                <a:lnTo>
                  <a:pt x="13448" y="17018"/>
                </a:lnTo>
                <a:lnTo>
                  <a:pt x="13466" y="17074"/>
                </a:lnTo>
                <a:lnTo>
                  <a:pt x="13523" y="17106"/>
                </a:lnTo>
                <a:lnTo>
                  <a:pt x="13552" y="17163"/>
                </a:lnTo>
                <a:lnTo>
                  <a:pt x="13565" y="17223"/>
                </a:lnTo>
                <a:lnTo>
                  <a:pt x="13547" y="17255"/>
                </a:lnTo>
                <a:lnTo>
                  <a:pt x="13570" y="17316"/>
                </a:lnTo>
                <a:lnTo>
                  <a:pt x="13537" y="17331"/>
                </a:lnTo>
                <a:lnTo>
                  <a:pt x="13592" y="17378"/>
                </a:lnTo>
                <a:lnTo>
                  <a:pt x="13635" y="17474"/>
                </a:lnTo>
                <a:lnTo>
                  <a:pt x="13667" y="17508"/>
                </a:lnTo>
                <a:lnTo>
                  <a:pt x="13669" y="17585"/>
                </a:lnTo>
                <a:lnTo>
                  <a:pt x="13721" y="17654"/>
                </a:lnTo>
                <a:lnTo>
                  <a:pt x="13843" y="17631"/>
                </a:lnTo>
                <a:lnTo>
                  <a:pt x="13896" y="17599"/>
                </a:lnTo>
                <a:lnTo>
                  <a:pt x="13983" y="17579"/>
                </a:lnTo>
                <a:lnTo>
                  <a:pt x="14007" y="17537"/>
                </a:lnTo>
                <a:lnTo>
                  <a:pt x="14050" y="17515"/>
                </a:lnTo>
                <a:lnTo>
                  <a:pt x="14086" y="17468"/>
                </a:lnTo>
                <a:lnTo>
                  <a:pt x="14127" y="17447"/>
                </a:lnTo>
                <a:lnTo>
                  <a:pt x="14271" y="17399"/>
                </a:lnTo>
                <a:lnTo>
                  <a:pt x="14377" y="17340"/>
                </a:lnTo>
                <a:lnTo>
                  <a:pt x="14469" y="17252"/>
                </a:lnTo>
                <a:lnTo>
                  <a:pt x="14521" y="17244"/>
                </a:lnTo>
                <a:lnTo>
                  <a:pt x="14595" y="17212"/>
                </a:lnTo>
                <a:lnTo>
                  <a:pt x="14732" y="17064"/>
                </a:lnTo>
                <a:lnTo>
                  <a:pt x="14988" y="16905"/>
                </a:lnTo>
                <a:lnTo>
                  <a:pt x="15142" y="16784"/>
                </a:lnTo>
                <a:lnTo>
                  <a:pt x="15139" y="16735"/>
                </a:lnTo>
                <a:lnTo>
                  <a:pt x="15160" y="16660"/>
                </a:lnTo>
                <a:lnTo>
                  <a:pt x="15271" y="16575"/>
                </a:lnTo>
                <a:lnTo>
                  <a:pt x="15344" y="16537"/>
                </a:lnTo>
                <a:lnTo>
                  <a:pt x="15442" y="16444"/>
                </a:lnTo>
                <a:lnTo>
                  <a:pt x="15532" y="16421"/>
                </a:lnTo>
                <a:lnTo>
                  <a:pt x="15601" y="16348"/>
                </a:lnTo>
                <a:lnTo>
                  <a:pt x="15589" y="16291"/>
                </a:lnTo>
                <a:lnTo>
                  <a:pt x="15644" y="16227"/>
                </a:lnTo>
                <a:lnTo>
                  <a:pt x="15741" y="16183"/>
                </a:lnTo>
                <a:lnTo>
                  <a:pt x="15771" y="16138"/>
                </a:lnTo>
                <a:lnTo>
                  <a:pt x="15771" y="16060"/>
                </a:lnTo>
                <a:lnTo>
                  <a:pt x="15857" y="15961"/>
                </a:lnTo>
                <a:lnTo>
                  <a:pt x="15927" y="15927"/>
                </a:lnTo>
                <a:lnTo>
                  <a:pt x="15937" y="15904"/>
                </a:lnTo>
                <a:lnTo>
                  <a:pt x="15897" y="15816"/>
                </a:lnTo>
                <a:lnTo>
                  <a:pt x="15905" y="15730"/>
                </a:lnTo>
                <a:lnTo>
                  <a:pt x="15929" y="15680"/>
                </a:lnTo>
                <a:lnTo>
                  <a:pt x="15997" y="15653"/>
                </a:lnTo>
                <a:lnTo>
                  <a:pt x="16029" y="15525"/>
                </a:lnTo>
                <a:lnTo>
                  <a:pt x="16081" y="15446"/>
                </a:lnTo>
                <a:lnTo>
                  <a:pt x="16093" y="15392"/>
                </a:lnTo>
                <a:lnTo>
                  <a:pt x="16125" y="15276"/>
                </a:lnTo>
                <a:lnTo>
                  <a:pt x="16116" y="15244"/>
                </a:lnTo>
                <a:lnTo>
                  <a:pt x="16059" y="15252"/>
                </a:lnTo>
                <a:lnTo>
                  <a:pt x="16007" y="15222"/>
                </a:lnTo>
                <a:lnTo>
                  <a:pt x="15919" y="15170"/>
                </a:lnTo>
                <a:lnTo>
                  <a:pt x="15825" y="15187"/>
                </a:lnTo>
                <a:lnTo>
                  <a:pt x="15713" y="15220"/>
                </a:lnTo>
                <a:lnTo>
                  <a:pt x="15617" y="15203"/>
                </a:lnTo>
                <a:lnTo>
                  <a:pt x="15524" y="15131"/>
                </a:lnTo>
                <a:lnTo>
                  <a:pt x="15473" y="15018"/>
                </a:lnTo>
                <a:lnTo>
                  <a:pt x="15485" y="14981"/>
                </a:lnTo>
                <a:lnTo>
                  <a:pt x="15483" y="14911"/>
                </a:lnTo>
                <a:lnTo>
                  <a:pt x="15462" y="14906"/>
                </a:lnTo>
                <a:lnTo>
                  <a:pt x="15431" y="14978"/>
                </a:lnTo>
                <a:lnTo>
                  <a:pt x="15363" y="15116"/>
                </a:lnTo>
                <a:lnTo>
                  <a:pt x="15276" y="15264"/>
                </a:lnTo>
                <a:lnTo>
                  <a:pt x="15195" y="15412"/>
                </a:lnTo>
                <a:lnTo>
                  <a:pt x="15103" y="15446"/>
                </a:lnTo>
                <a:lnTo>
                  <a:pt x="14974" y="15493"/>
                </a:lnTo>
                <a:lnTo>
                  <a:pt x="14859" y="15564"/>
                </a:lnTo>
                <a:lnTo>
                  <a:pt x="14846" y="15523"/>
                </a:lnTo>
                <a:lnTo>
                  <a:pt x="14819" y="15542"/>
                </a:lnTo>
                <a:lnTo>
                  <a:pt x="14777" y="15493"/>
                </a:lnTo>
                <a:lnTo>
                  <a:pt x="14792" y="15389"/>
                </a:lnTo>
                <a:lnTo>
                  <a:pt x="14770" y="15298"/>
                </a:lnTo>
                <a:lnTo>
                  <a:pt x="14713" y="15266"/>
                </a:lnTo>
                <a:lnTo>
                  <a:pt x="14675" y="15298"/>
                </a:lnTo>
                <a:lnTo>
                  <a:pt x="14650" y="15395"/>
                </a:lnTo>
                <a:lnTo>
                  <a:pt x="14683" y="15506"/>
                </a:lnTo>
                <a:lnTo>
                  <a:pt x="14653" y="15476"/>
                </a:lnTo>
                <a:lnTo>
                  <a:pt x="14621" y="15432"/>
                </a:lnTo>
                <a:lnTo>
                  <a:pt x="14568" y="15404"/>
                </a:lnTo>
                <a:lnTo>
                  <a:pt x="14538" y="15358"/>
                </a:lnTo>
                <a:lnTo>
                  <a:pt x="14543" y="15299"/>
                </a:lnTo>
                <a:lnTo>
                  <a:pt x="14519" y="15237"/>
                </a:lnTo>
                <a:lnTo>
                  <a:pt x="14402" y="15207"/>
                </a:lnTo>
                <a:lnTo>
                  <a:pt x="14363" y="15160"/>
                </a:lnTo>
                <a:lnTo>
                  <a:pt x="14281" y="15148"/>
                </a:lnTo>
                <a:lnTo>
                  <a:pt x="14193" y="15028"/>
                </a:lnTo>
                <a:lnTo>
                  <a:pt x="14119" y="14921"/>
                </a:lnTo>
                <a:lnTo>
                  <a:pt x="14126" y="14880"/>
                </a:lnTo>
                <a:lnTo>
                  <a:pt x="14079" y="14816"/>
                </a:lnTo>
                <a:lnTo>
                  <a:pt x="14169" y="14796"/>
                </a:lnTo>
                <a:lnTo>
                  <a:pt x="14213" y="14714"/>
                </a:lnTo>
                <a:lnTo>
                  <a:pt x="14320" y="14736"/>
                </a:lnTo>
                <a:lnTo>
                  <a:pt x="14394" y="14682"/>
                </a:lnTo>
                <a:lnTo>
                  <a:pt x="14553" y="14858"/>
                </a:lnTo>
                <a:lnTo>
                  <a:pt x="14687" y="14975"/>
                </a:lnTo>
                <a:lnTo>
                  <a:pt x="14842" y="14964"/>
                </a:lnTo>
                <a:lnTo>
                  <a:pt x="15021" y="15025"/>
                </a:lnTo>
                <a:lnTo>
                  <a:pt x="15216" y="15001"/>
                </a:lnTo>
                <a:lnTo>
                  <a:pt x="15344" y="14860"/>
                </a:lnTo>
                <a:lnTo>
                  <a:pt x="15450" y="14781"/>
                </a:lnTo>
                <a:lnTo>
                  <a:pt x="15525" y="14776"/>
                </a:lnTo>
                <a:lnTo>
                  <a:pt x="15639" y="14936"/>
                </a:lnTo>
                <a:lnTo>
                  <a:pt x="15806" y="14875"/>
                </a:lnTo>
                <a:lnTo>
                  <a:pt x="15972" y="14830"/>
                </a:lnTo>
                <a:lnTo>
                  <a:pt x="16250" y="14730"/>
                </a:lnTo>
                <a:lnTo>
                  <a:pt x="16439" y="14598"/>
                </a:lnTo>
                <a:lnTo>
                  <a:pt x="16659" y="14459"/>
                </a:lnTo>
                <a:lnTo>
                  <a:pt x="16893" y="14271"/>
                </a:lnTo>
                <a:lnTo>
                  <a:pt x="17032" y="14315"/>
                </a:lnTo>
                <a:lnTo>
                  <a:pt x="17105" y="14392"/>
                </a:lnTo>
                <a:lnTo>
                  <a:pt x="17213" y="14362"/>
                </a:lnTo>
                <a:lnTo>
                  <a:pt x="17405" y="14372"/>
                </a:lnTo>
                <a:lnTo>
                  <a:pt x="17460" y="14401"/>
                </a:lnTo>
                <a:lnTo>
                  <a:pt x="17417" y="14498"/>
                </a:lnTo>
                <a:lnTo>
                  <a:pt x="17639" y="14542"/>
                </a:lnTo>
                <a:lnTo>
                  <a:pt x="17733" y="14488"/>
                </a:lnTo>
                <a:lnTo>
                  <a:pt x="17886" y="14257"/>
                </a:lnTo>
                <a:lnTo>
                  <a:pt x="17952" y="14367"/>
                </a:lnTo>
                <a:lnTo>
                  <a:pt x="18008" y="14534"/>
                </a:lnTo>
                <a:lnTo>
                  <a:pt x="18098" y="14675"/>
                </a:lnTo>
                <a:lnTo>
                  <a:pt x="18225" y="14889"/>
                </a:lnTo>
                <a:lnTo>
                  <a:pt x="18386" y="14970"/>
                </a:lnTo>
                <a:lnTo>
                  <a:pt x="18430" y="15032"/>
                </a:lnTo>
                <a:lnTo>
                  <a:pt x="18498" y="15163"/>
                </a:lnTo>
                <a:lnTo>
                  <a:pt x="18592" y="15225"/>
                </a:lnTo>
                <a:lnTo>
                  <a:pt x="18647" y="15246"/>
                </a:lnTo>
                <a:lnTo>
                  <a:pt x="18721" y="15326"/>
                </a:lnTo>
                <a:lnTo>
                  <a:pt x="18808" y="15444"/>
                </a:lnTo>
                <a:lnTo>
                  <a:pt x="18940" y="15446"/>
                </a:lnTo>
                <a:lnTo>
                  <a:pt x="18982" y="15365"/>
                </a:lnTo>
                <a:lnTo>
                  <a:pt x="19005" y="15242"/>
                </a:lnTo>
                <a:lnTo>
                  <a:pt x="19103" y="15099"/>
                </a:lnTo>
                <a:lnTo>
                  <a:pt x="19061" y="15096"/>
                </a:lnTo>
                <a:lnTo>
                  <a:pt x="19092" y="14949"/>
                </a:lnTo>
                <a:lnTo>
                  <a:pt x="19149" y="14880"/>
                </a:lnTo>
                <a:lnTo>
                  <a:pt x="19101" y="14672"/>
                </a:lnTo>
                <a:lnTo>
                  <a:pt x="19118" y="14503"/>
                </a:lnTo>
                <a:lnTo>
                  <a:pt x="19082" y="14406"/>
                </a:lnTo>
                <a:lnTo>
                  <a:pt x="19012" y="14266"/>
                </a:lnTo>
                <a:lnTo>
                  <a:pt x="19014" y="14133"/>
                </a:lnTo>
                <a:lnTo>
                  <a:pt x="19062" y="14069"/>
                </a:lnTo>
                <a:lnTo>
                  <a:pt x="19141" y="13916"/>
                </a:lnTo>
                <a:lnTo>
                  <a:pt x="19181" y="13825"/>
                </a:lnTo>
                <a:lnTo>
                  <a:pt x="19161" y="13766"/>
                </a:lnTo>
                <a:lnTo>
                  <a:pt x="19231" y="13561"/>
                </a:lnTo>
                <a:lnTo>
                  <a:pt x="19275" y="13389"/>
                </a:lnTo>
                <a:lnTo>
                  <a:pt x="19322" y="13101"/>
                </a:lnTo>
                <a:lnTo>
                  <a:pt x="19417" y="12837"/>
                </a:lnTo>
                <a:lnTo>
                  <a:pt x="19431" y="12695"/>
                </a:lnTo>
                <a:lnTo>
                  <a:pt x="19382" y="12606"/>
                </a:lnTo>
                <a:lnTo>
                  <a:pt x="19474" y="12426"/>
                </a:lnTo>
                <a:lnTo>
                  <a:pt x="19531" y="12342"/>
                </a:lnTo>
                <a:lnTo>
                  <a:pt x="19521" y="12278"/>
                </a:lnTo>
                <a:lnTo>
                  <a:pt x="19558" y="12241"/>
                </a:lnTo>
                <a:lnTo>
                  <a:pt x="19588" y="12217"/>
                </a:lnTo>
                <a:lnTo>
                  <a:pt x="19588" y="12177"/>
                </a:lnTo>
                <a:lnTo>
                  <a:pt x="19633" y="12148"/>
                </a:lnTo>
                <a:lnTo>
                  <a:pt x="19623" y="12039"/>
                </a:lnTo>
                <a:lnTo>
                  <a:pt x="19590" y="11999"/>
                </a:lnTo>
                <a:lnTo>
                  <a:pt x="19662" y="11886"/>
                </a:lnTo>
                <a:lnTo>
                  <a:pt x="19730" y="11904"/>
                </a:lnTo>
                <a:lnTo>
                  <a:pt x="19774" y="11940"/>
                </a:lnTo>
                <a:lnTo>
                  <a:pt x="19811" y="11995"/>
                </a:lnTo>
                <a:lnTo>
                  <a:pt x="19863" y="12022"/>
                </a:lnTo>
                <a:lnTo>
                  <a:pt x="19961" y="12027"/>
                </a:lnTo>
                <a:lnTo>
                  <a:pt x="20010" y="11967"/>
                </a:lnTo>
                <a:lnTo>
                  <a:pt x="20022" y="12025"/>
                </a:lnTo>
                <a:lnTo>
                  <a:pt x="20140" y="12059"/>
                </a:lnTo>
                <a:lnTo>
                  <a:pt x="20202" y="12143"/>
                </a:lnTo>
                <a:lnTo>
                  <a:pt x="20239" y="12339"/>
                </a:lnTo>
                <a:lnTo>
                  <a:pt x="20293" y="12281"/>
                </a:lnTo>
                <a:lnTo>
                  <a:pt x="20335" y="12216"/>
                </a:lnTo>
                <a:lnTo>
                  <a:pt x="20375" y="11975"/>
                </a:lnTo>
                <a:lnTo>
                  <a:pt x="20390" y="11825"/>
                </a:lnTo>
                <a:lnTo>
                  <a:pt x="20457" y="11860"/>
                </a:lnTo>
                <a:lnTo>
                  <a:pt x="20527" y="11983"/>
                </a:lnTo>
                <a:lnTo>
                  <a:pt x="20597" y="12076"/>
                </a:lnTo>
                <a:lnTo>
                  <a:pt x="20643" y="12079"/>
                </a:lnTo>
                <a:lnTo>
                  <a:pt x="20679" y="12216"/>
                </a:lnTo>
                <a:lnTo>
                  <a:pt x="20720" y="12236"/>
                </a:lnTo>
                <a:lnTo>
                  <a:pt x="20728" y="12367"/>
                </a:lnTo>
                <a:lnTo>
                  <a:pt x="20758" y="12438"/>
                </a:lnTo>
                <a:lnTo>
                  <a:pt x="20768" y="12589"/>
                </a:lnTo>
                <a:lnTo>
                  <a:pt x="20778" y="12675"/>
                </a:lnTo>
                <a:lnTo>
                  <a:pt x="20803" y="12711"/>
                </a:lnTo>
                <a:lnTo>
                  <a:pt x="20798" y="12621"/>
                </a:lnTo>
                <a:lnTo>
                  <a:pt x="20838" y="12604"/>
                </a:lnTo>
                <a:lnTo>
                  <a:pt x="20880" y="12589"/>
                </a:lnTo>
                <a:lnTo>
                  <a:pt x="20902" y="12621"/>
                </a:lnTo>
                <a:lnTo>
                  <a:pt x="20931" y="12606"/>
                </a:lnTo>
                <a:lnTo>
                  <a:pt x="20951" y="12621"/>
                </a:lnTo>
                <a:lnTo>
                  <a:pt x="20957" y="12717"/>
                </a:lnTo>
                <a:lnTo>
                  <a:pt x="20986" y="12724"/>
                </a:lnTo>
                <a:lnTo>
                  <a:pt x="21004" y="12795"/>
                </a:lnTo>
                <a:lnTo>
                  <a:pt x="21041" y="12783"/>
                </a:lnTo>
                <a:lnTo>
                  <a:pt x="21051" y="12822"/>
                </a:lnTo>
                <a:lnTo>
                  <a:pt x="21115" y="12732"/>
                </a:lnTo>
                <a:lnTo>
                  <a:pt x="21162" y="12670"/>
                </a:lnTo>
                <a:lnTo>
                  <a:pt x="21190" y="12557"/>
                </a:lnTo>
                <a:lnTo>
                  <a:pt x="21190" y="12519"/>
                </a:lnTo>
                <a:lnTo>
                  <a:pt x="21168" y="12482"/>
                </a:lnTo>
                <a:lnTo>
                  <a:pt x="21150" y="12503"/>
                </a:lnTo>
                <a:lnTo>
                  <a:pt x="21141" y="12451"/>
                </a:lnTo>
                <a:lnTo>
                  <a:pt x="21133" y="12428"/>
                </a:lnTo>
                <a:lnTo>
                  <a:pt x="21133" y="12362"/>
                </a:lnTo>
                <a:lnTo>
                  <a:pt x="21120" y="12296"/>
                </a:lnTo>
                <a:lnTo>
                  <a:pt x="21091" y="12286"/>
                </a:lnTo>
                <a:lnTo>
                  <a:pt x="21053" y="12307"/>
                </a:lnTo>
                <a:lnTo>
                  <a:pt x="21039" y="12330"/>
                </a:lnTo>
                <a:lnTo>
                  <a:pt x="21004" y="12349"/>
                </a:lnTo>
                <a:lnTo>
                  <a:pt x="20971" y="12426"/>
                </a:lnTo>
                <a:lnTo>
                  <a:pt x="20931" y="12443"/>
                </a:lnTo>
                <a:lnTo>
                  <a:pt x="20899" y="12372"/>
                </a:lnTo>
                <a:lnTo>
                  <a:pt x="20853" y="12328"/>
                </a:lnTo>
                <a:lnTo>
                  <a:pt x="20817" y="12419"/>
                </a:lnTo>
                <a:lnTo>
                  <a:pt x="20790" y="12347"/>
                </a:lnTo>
                <a:lnTo>
                  <a:pt x="20780" y="12200"/>
                </a:lnTo>
                <a:lnTo>
                  <a:pt x="20758" y="11956"/>
                </a:lnTo>
                <a:lnTo>
                  <a:pt x="20718" y="11820"/>
                </a:lnTo>
                <a:lnTo>
                  <a:pt x="20763" y="11692"/>
                </a:lnTo>
                <a:lnTo>
                  <a:pt x="20788" y="11803"/>
                </a:lnTo>
                <a:lnTo>
                  <a:pt x="20830" y="11677"/>
                </a:lnTo>
                <a:lnTo>
                  <a:pt x="20889" y="11598"/>
                </a:lnTo>
                <a:lnTo>
                  <a:pt x="20949" y="11642"/>
                </a:lnTo>
                <a:lnTo>
                  <a:pt x="20984" y="11640"/>
                </a:lnTo>
                <a:lnTo>
                  <a:pt x="21024" y="11532"/>
                </a:lnTo>
                <a:lnTo>
                  <a:pt x="21071" y="11485"/>
                </a:lnTo>
                <a:lnTo>
                  <a:pt x="21081" y="11603"/>
                </a:lnTo>
                <a:lnTo>
                  <a:pt x="21113" y="11620"/>
                </a:lnTo>
                <a:lnTo>
                  <a:pt x="21131" y="11332"/>
                </a:lnTo>
                <a:lnTo>
                  <a:pt x="21131" y="11118"/>
                </a:lnTo>
                <a:lnTo>
                  <a:pt x="21143" y="10876"/>
                </a:lnTo>
                <a:lnTo>
                  <a:pt x="21141" y="10680"/>
                </a:lnTo>
                <a:lnTo>
                  <a:pt x="21074" y="10468"/>
                </a:lnTo>
                <a:lnTo>
                  <a:pt x="20979" y="10334"/>
                </a:lnTo>
                <a:lnTo>
                  <a:pt x="20924" y="10335"/>
                </a:lnTo>
                <a:lnTo>
                  <a:pt x="20865" y="10399"/>
                </a:lnTo>
                <a:lnTo>
                  <a:pt x="20765" y="10391"/>
                </a:lnTo>
                <a:lnTo>
                  <a:pt x="20678" y="10384"/>
                </a:lnTo>
                <a:lnTo>
                  <a:pt x="20644" y="10276"/>
                </a:lnTo>
                <a:lnTo>
                  <a:pt x="20611" y="10053"/>
                </a:lnTo>
                <a:lnTo>
                  <a:pt x="20594" y="9772"/>
                </a:lnTo>
                <a:lnTo>
                  <a:pt x="20594" y="9686"/>
                </a:lnTo>
                <a:lnTo>
                  <a:pt x="20648" y="9531"/>
                </a:lnTo>
                <a:lnTo>
                  <a:pt x="20669" y="9605"/>
                </a:lnTo>
                <a:lnTo>
                  <a:pt x="20721" y="9645"/>
                </a:lnTo>
                <a:lnTo>
                  <a:pt x="20730" y="9559"/>
                </a:lnTo>
                <a:lnTo>
                  <a:pt x="20666" y="9400"/>
                </a:lnTo>
                <a:lnTo>
                  <a:pt x="20674" y="9233"/>
                </a:lnTo>
                <a:lnTo>
                  <a:pt x="20659" y="8982"/>
                </a:lnTo>
                <a:lnTo>
                  <a:pt x="20629" y="8849"/>
                </a:lnTo>
                <a:lnTo>
                  <a:pt x="20656" y="8834"/>
                </a:lnTo>
                <a:lnTo>
                  <a:pt x="20629" y="8703"/>
                </a:lnTo>
                <a:lnTo>
                  <a:pt x="20626" y="8531"/>
                </a:lnTo>
                <a:lnTo>
                  <a:pt x="20609" y="8450"/>
                </a:lnTo>
                <a:lnTo>
                  <a:pt x="20666" y="8575"/>
                </a:lnTo>
                <a:lnTo>
                  <a:pt x="20658" y="8422"/>
                </a:lnTo>
                <a:lnTo>
                  <a:pt x="20621" y="8300"/>
                </a:lnTo>
                <a:lnTo>
                  <a:pt x="20661" y="8214"/>
                </a:lnTo>
                <a:lnTo>
                  <a:pt x="20708" y="8189"/>
                </a:lnTo>
                <a:lnTo>
                  <a:pt x="20843" y="8374"/>
                </a:lnTo>
                <a:lnTo>
                  <a:pt x="20894" y="8485"/>
                </a:lnTo>
                <a:lnTo>
                  <a:pt x="20989" y="8603"/>
                </a:lnTo>
                <a:lnTo>
                  <a:pt x="20999" y="8701"/>
                </a:lnTo>
                <a:lnTo>
                  <a:pt x="21018" y="8767"/>
                </a:lnTo>
                <a:lnTo>
                  <a:pt x="21034" y="8760"/>
                </a:lnTo>
                <a:lnTo>
                  <a:pt x="21039" y="8713"/>
                </a:lnTo>
                <a:lnTo>
                  <a:pt x="21081" y="8773"/>
                </a:lnTo>
                <a:lnTo>
                  <a:pt x="21056" y="8672"/>
                </a:lnTo>
                <a:lnTo>
                  <a:pt x="21063" y="8686"/>
                </a:lnTo>
                <a:lnTo>
                  <a:pt x="21083" y="8708"/>
                </a:lnTo>
                <a:lnTo>
                  <a:pt x="21105" y="8693"/>
                </a:lnTo>
                <a:lnTo>
                  <a:pt x="21096" y="8666"/>
                </a:lnTo>
                <a:lnTo>
                  <a:pt x="21098" y="8666"/>
                </a:lnTo>
                <a:lnTo>
                  <a:pt x="21140" y="8778"/>
                </a:lnTo>
                <a:lnTo>
                  <a:pt x="21145" y="8782"/>
                </a:lnTo>
                <a:lnTo>
                  <a:pt x="21148" y="8824"/>
                </a:lnTo>
                <a:lnTo>
                  <a:pt x="21175" y="8824"/>
                </a:lnTo>
                <a:lnTo>
                  <a:pt x="21188" y="8812"/>
                </a:lnTo>
                <a:lnTo>
                  <a:pt x="21150" y="8684"/>
                </a:lnTo>
                <a:lnTo>
                  <a:pt x="21140" y="8699"/>
                </a:lnTo>
                <a:lnTo>
                  <a:pt x="21141" y="8718"/>
                </a:lnTo>
                <a:lnTo>
                  <a:pt x="21130" y="8676"/>
                </a:lnTo>
                <a:lnTo>
                  <a:pt x="21111" y="8536"/>
                </a:lnTo>
                <a:lnTo>
                  <a:pt x="21126" y="8501"/>
                </a:lnTo>
                <a:lnTo>
                  <a:pt x="21106" y="8427"/>
                </a:lnTo>
                <a:lnTo>
                  <a:pt x="21121" y="8423"/>
                </a:lnTo>
                <a:lnTo>
                  <a:pt x="21125" y="8358"/>
                </a:lnTo>
                <a:lnTo>
                  <a:pt x="21105" y="8295"/>
                </a:lnTo>
                <a:lnTo>
                  <a:pt x="21101" y="8319"/>
                </a:lnTo>
                <a:lnTo>
                  <a:pt x="21076" y="8251"/>
                </a:lnTo>
                <a:lnTo>
                  <a:pt x="21076" y="8381"/>
                </a:lnTo>
                <a:lnTo>
                  <a:pt x="21090" y="8459"/>
                </a:lnTo>
                <a:lnTo>
                  <a:pt x="21093" y="8526"/>
                </a:lnTo>
                <a:lnTo>
                  <a:pt x="21091" y="8524"/>
                </a:lnTo>
                <a:lnTo>
                  <a:pt x="21074" y="8450"/>
                </a:lnTo>
                <a:lnTo>
                  <a:pt x="20991" y="8257"/>
                </a:lnTo>
                <a:lnTo>
                  <a:pt x="20989" y="8257"/>
                </a:lnTo>
                <a:lnTo>
                  <a:pt x="20941" y="8135"/>
                </a:lnTo>
                <a:lnTo>
                  <a:pt x="20907" y="8115"/>
                </a:lnTo>
                <a:lnTo>
                  <a:pt x="20880" y="8051"/>
                </a:lnTo>
                <a:lnTo>
                  <a:pt x="20867" y="8039"/>
                </a:lnTo>
                <a:lnTo>
                  <a:pt x="20887" y="8110"/>
                </a:lnTo>
                <a:lnTo>
                  <a:pt x="20880" y="8172"/>
                </a:lnTo>
                <a:lnTo>
                  <a:pt x="20887" y="8260"/>
                </a:lnTo>
                <a:lnTo>
                  <a:pt x="20937" y="8384"/>
                </a:lnTo>
                <a:lnTo>
                  <a:pt x="20890" y="8322"/>
                </a:lnTo>
                <a:lnTo>
                  <a:pt x="20848" y="8085"/>
                </a:lnTo>
                <a:lnTo>
                  <a:pt x="20780" y="7853"/>
                </a:lnTo>
                <a:lnTo>
                  <a:pt x="20721" y="7726"/>
                </a:lnTo>
                <a:lnTo>
                  <a:pt x="20659" y="7642"/>
                </a:lnTo>
                <a:lnTo>
                  <a:pt x="20604" y="7575"/>
                </a:lnTo>
                <a:lnTo>
                  <a:pt x="20524" y="7445"/>
                </a:lnTo>
                <a:lnTo>
                  <a:pt x="20381" y="7279"/>
                </a:lnTo>
                <a:lnTo>
                  <a:pt x="20221" y="7088"/>
                </a:lnTo>
                <a:lnTo>
                  <a:pt x="20154" y="7053"/>
                </a:lnTo>
                <a:lnTo>
                  <a:pt x="20099" y="7034"/>
                </a:lnTo>
                <a:lnTo>
                  <a:pt x="20075" y="7080"/>
                </a:lnTo>
                <a:lnTo>
                  <a:pt x="20025" y="7034"/>
                </a:lnTo>
                <a:lnTo>
                  <a:pt x="20011" y="7018"/>
                </a:lnTo>
                <a:lnTo>
                  <a:pt x="20010" y="7021"/>
                </a:lnTo>
                <a:lnTo>
                  <a:pt x="19913" y="6930"/>
                </a:lnTo>
                <a:lnTo>
                  <a:pt x="19901" y="6940"/>
                </a:lnTo>
                <a:lnTo>
                  <a:pt x="19837" y="6883"/>
                </a:lnTo>
                <a:lnTo>
                  <a:pt x="19770" y="6907"/>
                </a:lnTo>
                <a:lnTo>
                  <a:pt x="19685" y="6907"/>
                </a:lnTo>
                <a:lnTo>
                  <a:pt x="19586" y="6875"/>
                </a:lnTo>
                <a:lnTo>
                  <a:pt x="19536" y="6964"/>
                </a:lnTo>
                <a:lnTo>
                  <a:pt x="19457" y="6841"/>
                </a:lnTo>
                <a:lnTo>
                  <a:pt x="19395" y="6679"/>
                </a:lnTo>
                <a:lnTo>
                  <a:pt x="19330" y="6578"/>
                </a:lnTo>
                <a:lnTo>
                  <a:pt x="19282" y="6381"/>
                </a:lnTo>
                <a:lnTo>
                  <a:pt x="19226" y="6361"/>
                </a:lnTo>
                <a:lnTo>
                  <a:pt x="19231" y="6439"/>
                </a:lnTo>
                <a:lnTo>
                  <a:pt x="19196" y="6516"/>
                </a:lnTo>
                <a:lnTo>
                  <a:pt x="19287" y="6710"/>
                </a:lnTo>
                <a:lnTo>
                  <a:pt x="19258" y="6782"/>
                </a:lnTo>
                <a:lnTo>
                  <a:pt x="19208" y="6750"/>
                </a:lnTo>
                <a:lnTo>
                  <a:pt x="19193" y="6836"/>
                </a:lnTo>
                <a:lnTo>
                  <a:pt x="19116" y="6843"/>
                </a:lnTo>
                <a:lnTo>
                  <a:pt x="19059" y="6743"/>
                </a:lnTo>
                <a:lnTo>
                  <a:pt x="19051" y="6622"/>
                </a:lnTo>
                <a:lnTo>
                  <a:pt x="18970" y="6499"/>
                </a:lnTo>
                <a:lnTo>
                  <a:pt x="18877" y="6312"/>
                </a:lnTo>
                <a:lnTo>
                  <a:pt x="18825" y="6186"/>
                </a:lnTo>
                <a:lnTo>
                  <a:pt x="18882" y="6163"/>
                </a:lnTo>
                <a:lnTo>
                  <a:pt x="18972" y="6306"/>
                </a:lnTo>
                <a:lnTo>
                  <a:pt x="19015" y="6309"/>
                </a:lnTo>
                <a:lnTo>
                  <a:pt x="19076" y="6408"/>
                </a:lnTo>
                <a:lnTo>
                  <a:pt x="19032" y="6258"/>
                </a:lnTo>
                <a:lnTo>
                  <a:pt x="18967" y="6137"/>
                </a:lnTo>
                <a:lnTo>
                  <a:pt x="18908" y="5952"/>
                </a:lnTo>
                <a:lnTo>
                  <a:pt x="18932" y="5915"/>
                </a:lnTo>
                <a:lnTo>
                  <a:pt x="18932" y="5903"/>
                </a:lnTo>
                <a:lnTo>
                  <a:pt x="18959" y="5903"/>
                </a:lnTo>
                <a:lnTo>
                  <a:pt x="18955" y="5878"/>
                </a:lnTo>
                <a:lnTo>
                  <a:pt x="18933" y="5873"/>
                </a:lnTo>
                <a:lnTo>
                  <a:pt x="18933" y="5854"/>
                </a:lnTo>
                <a:lnTo>
                  <a:pt x="18950" y="5858"/>
                </a:lnTo>
                <a:lnTo>
                  <a:pt x="19019" y="5925"/>
                </a:lnTo>
                <a:lnTo>
                  <a:pt x="19037" y="5927"/>
                </a:lnTo>
                <a:lnTo>
                  <a:pt x="19044" y="5942"/>
                </a:lnTo>
                <a:lnTo>
                  <a:pt x="19017" y="5934"/>
                </a:lnTo>
                <a:lnTo>
                  <a:pt x="19029" y="5982"/>
                </a:lnTo>
                <a:lnTo>
                  <a:pt x="19061" y="6028"/>
                </a:lnTo>
                <a:lnTo>
                  <a:pt x="19116" y="6035"/>
                </a:lnTo>
                <a:lnTo>
                  <a:pt x="19176" y="6013"/>
                </a:lnTo>
                <a:lnTo>
                  <a:pt x="19211" y="5952"/>
                </a:lnTo>
                <a:lnTo>
                  <a:pt x="19198" y="5924"/>
                </a:lnTo>
                <a:lnTo>
                  <a:pt x="19181" y="5945"/>
                </a:lnTo>
                <a:lnTo>
                  <a:pt x="19143" y="5934"/>
                </a:lnTo>
                <a:lnTo>
                  <a:pt x="19124" y="5939"/>
                </a:lnTo>
                <a:lnTo>
                  <a:pt x="19111" y="5924"/>
                </a:lnTo>
                <a:lnTo>
                  <a:pt x="19121" y="5878"/>
                </a:lnTo>
                <a:lnTo>
                  <a:pt x="19200" y="5854"/>
                </a:lnTo>
                <a:lnTo>
                  <a:pt x="19236" y="5957"/>
                </a:lnTo>
                <a:lnTo>
                  <a:pt x="19339" y="5977"/>
                </a:lnTo>
                <a:lnTo>
                  <a:pt x="19384" y="6019"/>
                </a:lnTo>
                <a:lnTo>
                  <a:pt x="19372" y="6046"/>
                </a:lnTo>
                <a:lnTo>
                  <a:pt x="19404" y="6115"/>
                </a:lnTo>
                <a:lnTo>
                  <a:pt x="19431" y="6072"/>
                </a:lnTo>
                <a:lnTo>
                  <a:pt x="19444" y="6065"/>
                </a:lnTo>
                <a:lnTo>
                  <a:pt x="19476" y="6082"/>
                </a:lnTo>
                <a:lnTo>
                  <a:pt x="19471" y="6062"/>
                </a:lnTo>
                <a:lnTo>
                  <a:pt x="19513" y="6078"/>
                </a:lnTo>
                <a:lnTo>
                  <a:pt x="19576" y="6102"/>
                </a:lnTo>
                <a:lnTo>
                  <a:pt x="19653" y="6161"/>
                </a:lnTo>
                <a:lnTo>
                  <a:pt x="19626" y="6099"/>
                </a:lnTo>
                <a:lnTo>
                  <a:pt x="19568" y="6062"/>
                </a:lnTo>
                <a:lnTo>
                  <a:pt x="19531" y="6043"/>
                </a:lnTo>
                <a:lnTo>
                  <a:pt x="19484" y="6018"/>
                </a:lnTo>
                <a:lnTo>
                  <a:pt x="19459" y="6016"/>
                </a:lnTo>
                <a:lnTo>
                  <a:pt x="19444" y="5962"/>
                </a:lnTo>
                <a:lnTo>
                  <a:pt x="19377" y="5834"/>
                </a:lnTo>
                <a:lnTo>
                  <a:pt x="19330" y="5708"/>
                </a:lnTo>
                <a:lnTo>
                  <a:pt x="19260" y="5624"/>
                </a:lnTo>
                <a:lnTo>
                  <a:pt x="19136" y="5548"/>
                </a:lnTo>
                <a:lnTo>
                  <a:pt x="19072" y="5535"/>
                </a:lnTo>
                <a:lnTo>
                  <a:pt x="18967" y="5560"/>
                </a:lnTo>
                <a:lnTo>
                  <a:pt x="18932" y="5599"/>
                </a:lnTo>
                <a:lnTo>
                  <a:pt x="18923" y="5634"/>
                </a:lnTo>
                <a:lnTo>
                  <a:pt x="18908" y="5614"/>
                </a:lnTo>
                <a:lnTo>
                  <a:pt x="18856" y="5582"/>
                </a:lnTo>
                <a:lnTo>
                  <a:pt x="18813" y="5514"/>
                </a:lnTo>
                <a:lnTo>
                  <a:pt x="18776" y="5427"/>
                </a:lnTo>
                <a:lnTo>
                  <a:pt x="18729" y="5366"/>
                </a:lnTo>
                <a:lnTo>
                  <a:pt x="18704" y="5334"/>
                </a:lnTo>
                <a:lnTo>
                  <a:pt x="18661" y="5262"/>
                </a:lnTo>
                <a:lnTo>
                  <a:pt x="18577" y="5225"/>
                </a:lnTo>
                <a:lnTo>
                  <a:pt x="18527" y="5171"/>
                </a:lnTo>
                <a:lnTo>
                  <a:pt x="18471" y="5104"/>
                </a:lnTo>
                <a:lnTo>
                  <a:pt x="18466" y="5065"/>
                </a:lnTo>
                <a:lnTo>
                  <a:pt x="18420" y="5030"/>
                </a:lnTo>
                <a:lnTo>
                  <a:pt x="18284" y="4845"/>
                </a:lnTo>
                <a:lnTo>
                  <a:pt x="18321" y="4801"/>
                </a:lnTo>
                <a:lnTo>
                  <a:pt x="18294" y="4732"/>
                </a:lnTo>
                <a:lnTo>
                  <a:pt x="18170" y="4562"/>
                </a:lnTo>
                <a:lnTo>
                  <a:pt x="18070" y="4467"/>
                </a:lnTo>
                <a:lnTo>
                  <a:pt x="17869" y="4279"/>
                </a:lnTo>
                <a:lnTo>
                  <a:pt x="17661" y="4100"/>
                </a:lnTo>
                <a:lnTo>
                  <a:pt x="17557" y="4045"/>
                </a:lnTo>
                <a:lnTo>
                  <a:pt x="17301" y="3858"/>
                </a:lnTo>
                <a:lnTo>
                  <a:pt x="17072" y="3777"/>
                </a:lnTo>
                <a:lnTo>
                  <a:pt x="16910" y="3745"/>
                </a:lnTo>
                <a:lnTo>
                  <a:pt x="16739" y="3659"/>
                </a:lnTo>
                <a:lnTo>
                  <a:pt x="16625" y="3649"/>
                </a:lnTo>
                <a:lnTo>
                  <a:pt x="16538" y="3755"/>
                </a:lnTo>
                <a:lnTo>
                  <a:pt x="16575" y="3845"/>
                </a:lnTo>
                <a:lnTo>
                  <a:pt x="16670" y="3909"/>
                </a:lnTo>
                <a:lnTo>
                  <a:pt x="16677" y="3986"/>
                </a:lnTo>
                <a:lnTo>
                  <a:pt x="16607" y="4015"/>
                </a:lnTo>
                <a:lnTo>
                  <a:pt x="16643" y="4146"/>
                </a:lnTo>
                <a:lnTo>
                  <a:pt x="16163" y="3794"/>
                </a:lnTo>
                <a:lnTo>
                  <a:pt x="15751" y="3543"/>
                </a:lnTo>
                <a:lnTo>
                  <a:pt x="15567" y="3313"/>
                </a:lnTo>
                <a:lnTo>
                  <a:pt x="15445" y="3102"/>
                </a:lnTo>
                <a:lnTo>
                  <a:pt x="15314" y="3028"/>
                </a:lnTo>
                <a:lnTo>
                  <a:pt x="15254" y="2924"/>
                </a:lnTo>
                <a:lnTo>
                  <a:pt x="15353" y="2914"/>
                </a:lnTo>
                <a:lnTo>
                  <a:pt x="15254" y="2816"/>
                </a:lnTo>
                <a:lnTo>
                  <a:pt x="15092" y="2680"/>
                </a:lnTo>
                <a:lnTo>
                  <a:pt x="15062" y="2747"/>
                </a:lnTo>
                <a:lnTo>
                  <a:pt x="14705" y="2650"/>
                </a:lnTo>
                <a:lnTo>
                  <a:pt x="14511" y="2520"/>
                </a:lnTo>
                <a:lnTo>
                  <a:pt x="14610" y="2427"/>
                </a:lnTo>
                <a:lnTo>
                  <a:pt x="14320" y="2338"/>
                </a:lnTo>
                <a:lnTo>
                  <a:pt x="14188" y="2347"/>
                </a:lnTo>
                <a:lnTo>
                  <a:pt x="14101" y="2291"/>
                </a:lnTo>
                <a:lnTo>
                  <a:pt x="14312" y="2262"/>
                </a:lnTo>
                <a:lnTo>
                  <a:pt x="14521" y="2323"/>
                </a:lnTo>
                <a:lnTo>
                  <a:pt x="14752" y="2380"/>
                </a:lnTo>
                <a:lnTo>
                  <a:pt x="15018" y="2444"/>
                </a:lnTo>
                <a:lnTo>
                  <a:pt x="15145" y="2535"/>
                </a:lnTo>
                <a:lnTo>
                  <a:pt x="15206" y="2527"/>
                </a:lnTo>
                <a:lnTo>
                  <a:pt x="15333" y="2567"/>
                </a:lnTo>
                <a:lnTo>
                  <a:pt x="15532" y="2572"/>
                </a:lnTo>
                <a:lnTo>
                  <a:pt x="15756" y="2500"/>
                </a:lnTo>
                <a:lnTo>
                  <a:pt x="15892" y="2451"/>
                </a:lnTo>
                <a:lnTo>
                  <a:pt x="15942" y="2417"/>
                </a:lnTo>
                <a:lnTo>
                  <a:pt x="15729" y="2323"/>
                </a:lnTo>
                <a:lnTo>
                  <a:pt x="15594" y="2316"/>
                </a:lnTo>
                <a:lnTo>
                  <a:pt x="15455" y="2219"/>
                </a:lnTo>
                <a:lnTo>
                  <a:pt x="15303" y="2220"/>
                </a:lnTo>
                <a:lnTo>
                  <a:pt x="15115" y="2121"/>
                </a:lnTo>
                <a:lnTo>
                  <a:pt x="15100" y="2160"/>
                </a:lnTo>
                <a:lnTo>
                  <a:pt x="14976" y="2156"/>
                </a:lnTo>
                <a:lnTo>
                  <a:pt x="14903" y="2102"/>
                </a:lnTo>
                <a:lnTo>
                  <a:pt x="14735" y="2145"/>
                </a:lnTo>
                <a:lnTo>
                  <a:pt x="14792" y="2217"/>
                </a:lnTo>
                <a:lnTo>
                  <a:pt x="14749" y="2234"/>
                </a:lnTo>
                <a:lnTo>
                  <a:pt x="14558" y="2203"/>
                </a:lnTo>
                <a:lnTo>
                  <a:pt x="14462" y="2214"/>
                </a:lnTo>
                <a:lnTo>
                  <a:pt x="14385" y="2138"/>
                </a:lnTo>
                <a:lnTo>
                  <a:pt x="14271" y="2107"/>
                </a:lnTo>
                <a:lnTo>
                  <a:pt x="14278" y="2067"/>
                </a:lnTo>
                <a:lnTo>
                  <a:pt x="14010" y="1980"/>
                </a:lnTo>
                <a:lnTo>
                  <a:pt x="13973" y="1877"/>
                </a:lnTo>
                <a:lnTo>
                  <a:pt x="13901" y="1884"/>
                </a:lnTo>
                <a:lnTo>
                  <a:pt x="13736" y="1855"/>
                </a:lnTo>
                <a:lnTo>
                  <a:pt x="13557" y="1833"/>
                </a:lnTo>
                <a:lnTo>
                  <a:pt x="13480" y="1804"/>
                </a:lnTo>
                <a:lnTo>
                  <a:pt x="13207" y="1751"/>
                </a:lnTo>
                <a:lnTo>
                  <a:pt x="13081" y="1672"/>
                </a:lnTo>
                <a:lnTo>
                  <a:pt x="13041" y="1682"/>
                </a:lnTo>
                <a:lnTo>
                  <a:pt x="13019" y="1715"/>
                </a:lnTo>
                <a:lnTo>
                  <a:pt x="13033" y="1751"/>
                </a:lnTo>
                <a:lnTo>
                  <a:pt x="13011" y="1831"/>
                </a:lnTo>
                <a:lnTo>
                  <a:pt x="13031" y="1900"/>
                </a:lnTo>
                <a:lnTo>
                  <a:pt x="12946" y="1853"/>
                </a:lnTo>
                <a:lnTo>
                  <a:pt x="12820" y="1847"/>
                </a:lnTo>
                <a:lnTo>
                  <a:pt x="12818" y="1848"/>
                </a:lnTo>
                <a:lnTo>
                  <a:pt x="12746" y="1865"/>
                </a:lnTo>
                <a:lnTo>
                  <a:pt x="12741" y="1916"/>
                </a:lnTo>
                <a:lnTo>
                  <a:pt x="12643" y="1902"/>
                </a:lnTo>
                <a:lnTo>
                  <a:pt x="12684" y="1877"/>
                </a:lnTo>
                <a:lnTo>
                  <a:pt x="12673" y="1833"/>
                </a:lnTo>
                <a:lnTo>
                  <a:pt x="12582" y="1815"/>
                </a:lnTo>
                <a:lnTo>
                  <a:pt x="12522" y="1774"/>
                </a:lnTo>
                <a:lnTo>
                  <a:pt x="12534" y="1732"/>
                </a:lnTo>
                <a:lnTo>
                  <a:pt x="12455" y="1675"/>
                </a:lnTo>
                <a:lnTo>
                  <a:pt x="12418" y="1628"/>
                </a:lnTo>
                <a:lnTo>
                  <a:pt x="12350" y="1602"/>
                </a:lnTo>
                <a:close/>
                <a:moveTo>
                  <a:pt x="12207" y="2331"/>
                </a:moveTo>
                <a:lnTo>
                  <a:pt x="12192" y="2343"/>
                </a:lnTo>
                <a:lnTo>
                  <a:pt x="12248" y="2402"/>
                </a:lnTo>
                <a:lnTo>
                  <a:pt x="12293" y="2421"/>
                </a:lnTo>
                <a:lnTo>
                  <a:pt x="12303" y="2419"/>
                </a:lnTo>
                <a:lnTo>
                  <a:pt x="12405" y="2409"/>
                </a:lnTo>
                <a:lnTo>
                  <a:pt x="12422" y="2375"/>
                </a:lnTo>
                <a:lnTo>
                  <a:pt x="12358" y="2355"/>
                </a:lnTo>
                <a:lnTo>
                  <a:pt x="12281" y="2331"/>
                </a:lnTo>
                <a:lnTo>
                  <a:pt x="12207" y="2331"/>
                </a:lnTo>
                <a:close/>
                <a:moveTo>
                  <a:pt x="9008" y="2431"/>
                </a:moveTo>
                <a:lnTo>
                  <a:pt x="8918" y="2543"/>
                </a:lnTo>
                <a:lnTo>
                  <a:pt x="8958" y="2580"/>
                </a:lnTo>
                <a:lnTo>
                  <a:pt x="8967" y="2676"/>
                </a:lnTo>
                <a:lnTo>
                  <a:pt x="8928" y="2803"/>
                </a:lnTo>
                <a:lnTo>
                  <a:pt x="8901" y="2858"/>
                </a:lnTo>
                <a:lnTo>
                  <a:pt x="8992" y="2867"/>
                </a:lnTo>
                <a:lnTo>
                  <a:pt x="9062" y="2868"/>
                </a:lnTo>
                <a:lnTo>
                  <a:pt x="9176" y="2814"/>
                </a:lnTo>
                <a:lnTo>
                  <a:pt x="9256" y="2803"/>
                </a:lnTo>
                <a:lnTo>
                  <a:pt x="9390" y="2717"/>
                </a:lnTo>
                <a:lnTo>
                  <a:pt x="9295" y="2675"/>
                </a:lnTo>
                <a:lnTo>
                  <a:pt x="9278" y="2592"/>
                </a:lnTo>
                <a:lnTo>
                  <a:pt x="9248" y="2495"/>
                </a:lnTo>
                <a:lnTo>
                  <a:pt x="9239" y="2456"/>
                </a:lnTo>
                <a:lnTo>
                  <a:pt x="9074" y="2458"/>
                </a:lnTo>
                <a:lnTo>
                  <a:pt x="9008" y="2431"/>
                </a:lnTo>
                <a:close/>
                <a:moveTo>
                  <a:pt x="8468" y="2488"/>
                </a:moveTo>
                <a:lnTo>
                  <a:pt x="8433" y="2527"/>
                </a:lnTo>
                <a:lnTo>
                  <a:pt x="8332" y="2552"/>
                </a:lnTo>
                <a:lnTo>
                  <a:pt x="8252" y="2537"/>
                </a:lnTo>
                <a:lnTo>
                  <a:pt x="8188" y="2592"/>
                </a:lnTo>
                <a:lnTo>
                  <a:pt x="8061" y="2715"/>
                </a:lnTo>
                <a:lnTo>
                  <a:pt x="8012" y="2811"/>
                </a:lnTo>
                <a:lnTo>
                  <a:pt x="7967" y="2860"/>
                </a:lnTo>
                <a:lnTo>
                  <a:pt x="7855" y="2915"/>
                </a:lnTo>
                <a:lnTo>
                  <a:pt x="7755" y="2983"/>
                </a:lnTo>
                <a:lnTo>
                  <a:pt x="7790" y="3016"/>
                </a:lnTo>
                <a:lnTo>
                  <a:pt x="7868" y="3011"/>
                </a:lnTo>
                <a:lnTo>
                  <a:pt x="7813" y="3084"/>
                </a:lnTo>
                <a:lnTo>
                  <a:pt x="7868" y="3111"/>
                </a:lnTo>
                <a:lnTo>
                  <a:pt x="8006" y="3064"/>
                </a:lnTo>
                <a:lnTo>
                  <a:pt x="8140" y="3028"/>
                </a:lnTo>
                <a:lnTo>
                  <a:pt x="8245" y="3062"/>
                </a:lnTo>
                <a:lnTo>
                  <a:pt x="8399" y="3102"/>
                </a:lnTo>
                <a:lnTo>
                  <a:pt x="8493" y="3094"/>
                </a:lnTo>
                <a:lnTo>
                  <a:pt x="8551" y="3072"/>
                </a:lnTo>
                <a:lnTo>
                  <a:pt x="8567" y="3035"/>
                </a:lnTo>
                <a:lnTo>
                  <a:pt x="8409" y="2984"/>
                </a:lnTo>
                <a:lnTo>
                  <a:pt x="8377" y="2937"/>
                </a:lnTo>
                <a:lnTo>
                  <a:pt x="8533" y="2981"/>
                </a:lnTo>
                <a:lnTo>
                  <a:pt x="8610" y="2978"/>
                </a:lnTo>
                <a:lnTo>
                  <a:pt x="8595" y="2904"/>
                </a:lnTo>
                <a:lnTo>
                  <a:pt x="8714" y="2900"/>
                </a:lnTo>
                <a:lnTo>
                  <a:pt x="8774" y="2811"/>
                </a:lnTo>
                <a:lnTo>
                  <a:pt x="8804" y="2865"/>
                </a:lnTo>
                <a:lnTo>
                  <a:pt x="8870" y="2853"/>
                </a:lnTo>
                <a:lnTo>
                  <a:pt x="8923" y="2729"/>
                </a:lnTo>
                <a:lnTo>
                  <a:pt x="8915" y="2675"/>
                </a:lnTo>
                <a:lnTo>
                  <a:pt x="8880" y="2586"/>
                </a:lnTo>
                <a:lnTo>
                  <a:pt x="8767" y="2612"/>
                </a:lnTo>
                <a:lnTo>
                  <a:pt x="8694" y="2658"/>
                </a:lnTo>
                <a:lnTo>
                  <a:pt x="8767" y="2557"/>
                </a:lnTo>
                <a:lnTo>
                  <a:pt x="8704" y="2542"/>
                </a:lnTo>
                <a:lnTo>
                  <a:pt x="8630" y="2582"/>
                </a:lnTo>
                <a:lnTo>
                  <a:pt x="8533" y="2656"/>
                </a:lnTo>
                <a:lnTo>
                  <a:pt x="8413" y="2702"/>
                </a:lnTo>
                <a:lnTo>
                  <a:pt x="8456" y="2644"/>
                </a:lnTo>
                <a:lnTo>
                  <a:pt x="8531" y="2602"/>
                </a:lnTo>
                <a:lnTo>
                  <a:pt x="8592" y="2540"/>
                </a:lnTo>
                <a:lnTo>
                  <a:pt x="8615" y="2511"/>
                </a:lnTo>
                <a:lnTo>
                  <a:pt x="8468" y="2488"/>
                </a:lnTo>
                <a:close/>
                <a:moveTo>
                  <a:pt x="9465" y="2944"/>
                </a:moveTo>
                <a:lnTo>
                  <a:pt x="9392" y="2947"/>
                </a:lnTo>
                <a:lnTo>
                  <a:pt x="9347" y="2995"/>
                </a:lnTo>
                <a:lnTo>
                  <a:pt x="9321" y="3075"/>
                </a:lnTo>
                <a:lnTo>
                  <a:pt x="9293" y="3099"/>
                </a:lnTo>
                <a:lnTo>
                  <a:pt x="9303" y="3149"/>
                </a:lnTo>
                <a:lnTo>
                  <a:pt x="9383" y="3225"/>
                </a:lnTo>
                <a:lnTo>
                  <a:pt x="9412" y="3185"/>
                </a:lnTo>
                <a:lnTo>
                  <a:pt x="9464" y="3156"/>
                </a:lnTo>
                <a:lnTo>
                  <a:pt x="9472" y="3052"/>
                </a:lnTo>
                <a:lnTo>
                  <a:pt x="9465" y="2944"/>
                </a:lnTo>
                <a:close/>
                <a:moveTo>
                  <a:pt x="9178" y="2961"/>
                </a:moveTo>
                <a:lnTo>
                  <a:pt x="9104" y="2978"/>
                </a:lnTo>
                <a:lnTo>
                  <a:pt x="8948" y="3101"/>
                </a:lnTo>
                <a:lnTo>
                  <a:pt x="8973" y="3008"/>
                </a:lnTo>
                <a:lnTo>
                  <a:pt x="8931" y="2984"/>
                </a:lnTo>
                <a:lnTo>
                  <a:pt x="8876" y="3027"/>
                </a:lnTo>
                <a:lnTo>
                  <a:pt x="8834" y="3131"/>
                </a:lnTo>
                <a:lnTo>
                  <a:pt x="8739" y="3239"/>
                </a:lnTo>
                <a:lnTo>
                  <a:pt x="8781" y="3293"/>
                </a:lnTo>
                <a:lnTo>
                  <a:pt x="8853" y="3323"/>
                </a:lnTo>
                <a:lnTo>
                  <a:pt x="8890" y="3298"/>
                </a:lnTo>
                <a:lnTo>
                  <a:pt x="8896" y="3261"/>
                </a:lnTo>
                <a:lnTo>
                  <a:pt x="8955" y="3279"/>
                </a:lnTo>
                <a:lnTo>
                  <a:pt x="9027" y="3309"/>
                </a:lnTo>
                <a:lnTo>
                  <a:pt x="9074" y="3294"/>
                </a:lnTo>
                <a:lnTo>
                  <a:pt x="9057" y="3240"/>
                </a:lnTo>
                <a:lnTo>
                  <a:pt x="8891" y="3198"/>
                </a:lnTo>
                <a:lnTo>
                  <a:pt x="8960" y="3158"/>
                </a:lnTo>
                <a:lnTo>
                  <a:pt x="9092" y="3165"/>
                </a:lnTo>
                <a:lnTo>
                  <a:pt x="9228" y="3131"/>
                </a:lnTo>
                <a:lnTo>
                  <a:pt x="9229" y="3084"/>
                </a:lnTo>
                <a:lnTo>
                  <a:pt x="9178" y="2961"/>
                </a:lnTo>
                <a:close/>
                <a:moveTo>
                  <a:pt x="8558" y="3107"/>
                </a:moveTo>
                <a:lnTo>
                  <a:pt x="8409" y="3109"/>
                </a:lnTo>
                <a:lnTo>
                  <a:pt x="8464" y="3183"/>
                </a:lnTo>
                <a:lnTo>
                  <a:pt x="8521" y="3173"/>
                </a:lnTo>
                <a:lnTo>
                  <a:pt x="8565" y="3128"/>
                </a:lnTo>
                <a:lnTo>
                  <a:pt x="8558" y="3107"/>
                </a:lnTo>
                <a:close/>
                <a:moveTo>
                  <a:pt x="7735" y="3131"/>
                </a:moveTo>
                <a:lnTo>
                  <a:pt x="7619" y="3170"/>
                </a:lnTo>
                <a:lnTo>
                  <a:pt x="7602" y="3212"/>
                </a:lnTo>
                <a:lnTo>
                  <a:pt x="7509" y="3261"/>
                </a:lnTo>
                <a:lnTo>
                  <a:pt x="7537" y="3304"/>
                </a:lnTo>
                <a:lnTo>
                  <a:pt x="7614" y="3291"/>
                </a:lnTo>
                <a:lnTo>
                  <a:pt x="7653" y="3286"/>
                </a:lnTo>
                <a:lnTo>
                  <a:pt x="7701" y="3267"/>
                </a:lnTo>
                <a:lnTo>
                  <a:pt x="7781" y="3234"/>
                </a:lnTo>
                <a:lnTo>
                  <a:pt x="7745" y="3183"/>
                </a:lnTo>
                <a:lnTo>
                  <a:pt x="7735" y="3131"/>
                </a:lnTo>
                <a:close/>
                <a:moveTo>
                  <a:pt x="8270" y="3193"/>
                </a:moveTo>
                <a:lnTo>
                  <a:pt x="8073" y="3242"/>
                </a:lnTo>
                <a:lnTo>
                  <a:pt x="7994" y="3249"/>
                </a:lnTo>
                <a:lnTo>
                  <a:pt x="7949" y="3282"/>
                </a:lnTo>
                <a:lnTo>
                  <a:pt x="7950" y="3368"/>
                </a:lnTo>
                <a:lnTo>
                  <a:pt x="8078" y="3419"/>
                </a:lnTo>
                <a:lnTo>
                  <a:pt x="8188" y="3383"/>
                </a:lnTo>
                <a:lnTo>
                  <a:pt x="8230" y="3442"/>
                </a:lnTo>
                <a:lnTo>
                  <a:pt x="8282" y="3449"/>
                </a:lnTo>
                <a:lnTo>
                  <a:pt x="8317" y="3378"/>
                </a:lnTo>
                <a:lnTo>
                  <a:pt x="8384" y="3350"/>
                </a:lnTo>
                <a:lnTo>
                  <a:pt x="8356" y="3279"/>
                </a:lnTo>
                <a:lnTo>
                  <a:pt x="8225" y="3279"/>
                </a:lnTo>
                <a:lnTo>
                  <a:pt x="8314" y="3213"/>
                </a:lnTo>
                <a:lnTo>
                  <a:pt x="8270" y="3193"/>
                </a:lnTo>
                <a:close/>
                <a:moveTo>
                  <a:pt x="9310" y="3289"/>
                </a:moveTo>
                <a:lnTo>
                  <a:pt x="9226" y="3291"/>
                </a:lnTo>
                <a:lnTo>
                  <a:pt x="9204" y="3358"/>
                </a:lnTo>
                <a:lnTo>
                  <a:pt x="9233" y="3392"/>
                </a:lnTo>
                <a:lnTo>
                  <a:pt x="9291" y="3375"/>
                </a:lnTo>
                <a:lnTo>
                  <a:pt x="9321" y="3335"/>
                </a:lnTo>
                <a:lnTo>
                  <a:pt x="9310" y="3289"/>
                </a:lnTo>
                <a:close/>
                <a:moveTo>
                  <a:pt x="9358" y="3372"/>
                </a:moveTo>
                <a:lnTo>
                  <a:pt x="9311" y="3405"/>
                </a:lnTo>
                <a:lnTo>
                  <a:pt x="9303" y="3449"/>
                </a:lnTo>
                <a:lnTo>
                  <a:pt x="9363" y="3441"/>
                </a:lnTo>
                <a:lnTo>
                  <a:pt x="9383" y="3434"/>
                </a:lnTo>
                <a:lnTo>
                  <a:pt x="9375" y="3385"/>
                </a:lnTo>
                <a:lnTo>
                  <a:pt x="9358" y="3372"/>
                </a:lnTo>
                <a:close/>
                <a:moveTo>
                  <a:pt x="8694" y="3390"/>
                </a:moveTo>
                <a:lnTo>
                  <a:pt x="8657" y="3446"/>
                </a:lnTo>
                <a:lnTo>
                  <a:pt x="8575" y="3407"/>
                </a:lnTo>
                <a:lnTo>
                  <a:pt x="8520" y="3431"/>
                </a:lnTo>
                <a:lnTo>
                  <a:pt x="8488" y="3491"/>
                </a:lnTo>
                <a:lnTo>
                  <a:pt x="8585" y="3548"/>
                </a:lnTo>
                <a:lnTo>
                  <a:pt x="8664" y="3577"/>
                </a:lnTo>
                <a:lnTo>
                  <a:pt x="8751" y="3584"/>
                </a:lnTo>
                <a:lnTo>
                  <a:pt x="8734" y="3574"/>
                </a:lnTo>
                <a:lnTo>
                  <a:pt x="8779" y="3537"/>
                </a:lnTo>
                <a:lnTo>
                  <a:pt x="8769" y="3471"/>
                </a:lnTo>
                <a:lnTo>
                  <a:pt x="8804" y="3442"/>
                </a:lnTo>
                <a:lnTo>
                  <a:pt x="8694" y="3390"/>
                </a:lnTo>
                <a:close/>
                <a:moveTo>
                  <a:pt x="16992" y="3424"/>
                </a:moveTo>
                <a:lnTo>
                  <a:pt x="16821" y="3486"/>
                </a:lnTo>
                <a:lnTo>
                  <a:pt x="16712" y="3506"/>
                </a:lnTo>
                <a:lnTo>
                  <a:pt x="16580" y="3493"/>
                </a:lnTo>
                <a:lnTo>
                  <a:pt x="16468" y="3511"/>
                </a:lnTo>
                <a:lnTo>
                  <a:pt x="16391" y="3526"/>
                </a:lnTo>
                <a:lnTo>
                  <a:pt x="16431" y="3564"/>
                </a:lnTo>
                <a:lnTo>
                  <a:pt x="16474" y="3537"/>
                </a:lnTo>
                <a:lnTo>
                  <a:pt x="16582" y="3617"/>
                </a:lnTo>
                <a:lnTo>
                  <a:pt x="16769" y="3646"/>
                </a:lnTo>
                <a:lnTo>
                  <a:pt x="16871" y="3611"/>
                </a:lnTo>
                <a:lnTo>
                  <a:pt x="17047" y="3639"/>
                </a:lnTo>
                <a:lnTo>
                  <a:pt x="17156" y="3676"/>
                </a:lnTo>
                <a:lnTo>
                  <a:pt x="17286" y="3691"/>
                </a:lnTo>
                <a:lnTo>
                  <a:pt x="17413" y="3725"/>
                </a:lnTo>
                <a:lnTo>
                  <a:pt x="17506" y="3730"/>
                </a:lnTo>
                <a:lnTo>
                  <a:pt x="17375" y="3648"/>
                </a:lnTo>
                <a:lnTo>
                  <a:pt x="17405" y="3590"/>
                </a:lnTo>
                <a:lnTo>
                  <a:pt x="17318" y="3570"/>
                </a:lnTo>
                <a:lnTo>
                  <a:pt x="17246" y="3638"/>
                </a:lnTo>
                <a:lnTo>
                  <a:pt x="17032" y="3552"/>
                </a:lnTo>
                <a:lnTo>
                  <a:pt x="16992" y="3424"/>
                </a:lnTo>
                <a:close/>
                <a:moveTo>
                  <a:pt x="7969" y="3439"/>
                </a:moveTo>
                <a:lnTo>
                  <a:pt x="7927" y="3483"/>
                </a:lnTo>
                <a:lnTo>
                  <a:pt x="8011" y="3558"/>
                </a:lnTo>
                <a:lnTo>
                  <a:pt x="8009" y="3614"/>
                </a:lnTo>
                <a:lnTo>
                  <a:pt x="8113" y="3707"/>
                </a:lnTo>
                <a:lnTo>
                  <a:pt x="8198" y="3644"/>
                </a:lnTo>
                <a:lnTo>
                  <a:pt x="8257" y="3570"/>
                </a:lnTo>
                <a:lnTo>
                  <a:pt x="8243" y="3521"/>
                </a:lnTo>
                <a:lnTo>
                  <a:pt x="8193" y="3481"/>
                </a:lnTo>
                <a:lnTo>
                  <a:pt x="8120" y="3456"/>
                </a:lnTo>
                <a:lnTo>
                  <a:pt x="7969" y="3439"/>
                </a:lnTo>
                <a:close/>
                <a:moveTo>
                  <a:pt x="17501" y="3461"/>
                </a:moveTo>
                <a:lnTo>
                  <a:pt x="17594" y="3540"/>
                </a:lnTo>
                <a:lnTo>
                  <a:pt x="17613" y="3604"/>
                </a:lnTo>
                <a:lnTo>
                  <a:pt x="17619" y="3670"/>
                </a:lnTo>
                <a:lnTo>
                  <a:pt x="17562" y="3755"/>
                </a:lnTo>
                <a:lnTo>
                  <a:pt x="17673" y="3808"/>
                </a:lnTo>
                <a:lnTo>
                  <a:pt x="17852" y="3882"/>
                </a:lnTo>
                <a:lnTo>
                  <a:pt x="17917" y="3994"/>
                </a:lnTo>
                <a:lnTo>
                  <a:pt x="18033" y="4074"/>
                </a:lnTo>
                <a:lnTo>
                  <a:pt x="18140" y="4099"/>
                </a:lnTo>
                <a:lnTo>
                  <a:pt x="18076" y="3981"/>
                </a:lnTo>
                <a:lnTo>
                  <a:pt x="17921" y="3883"/>
                </a:lnTo>
                <a:lnTo>
                  <a:pt x="17906" y="3745"/>
                </a:lnTo>
                <a:lnTo>
                  <a:pt x="17740" y="3624"/>
                </a:lnTo>
                <a:lnTo>
                  <a:pt x="17614" y="3469"/>
                </a:lnTo>
                <a:lnTo>
                  <a:pt x="17501" y="3461"/>
                </a:lnTo>
                <a:close/>
                <a:moveTo>
                  <a:pt x="9156" y="3528"/>
                </a:moveTo>
                <a:lnTo>
                  <a:pt x="9095" y="3579"/>
                </a:lnTo>
                <a:lnTo>
                  <a:pt x="9010" y="3594"/>
                </a:lnTo>
                <a:lnTo>
                  <a:pt x="8955" y="3629"/>
                </a:lnTo>
                <a:lnTo>
                  <a:pt x="9025" y="3648"/>
                </a:lnTo>
                <a:lnTo>
                  <a:pt x="9112" y="3663"/>
                </a:lnTo>
                <a:lnTo>
                  <a:pt x="9224" y="3627"/>
                </a:lnTo>
                <a:lnTo>
                  <a:pt x="9290" y="3596"/>
                </a:lnTo>
                <a:lnTo>
                  <a:pt x="9236" y="3567"/>
                </a:lnTo>
                <a:lnTo>
                  <a:pt x="9174" y="3574"/>
                </a:lnTo>
                <a:lnTo>
                  <a:pt x="9156" y="3528"/>
                </a:lnTo>
                <a:close/>
                <a:moveTo>
                  <a:pt x="8439" y="3530"/>
                </a:moveTo>
                <a:lnTo>
                  <a:pt x="8367" y="3558"/>
                </a:lnTo>
                <a:lnTo>
                  <a:pt x="8319" y="3604"/>
                </a:lnTo>
                <a:lnTo>
                  <a:pt x="8366" y="3643"/>
                </a:lnTo>
                <a:lnTo>
                  <a:pt x="8423" y="3644"/>
                </a:lnTo>
                <a:lnTo>
                  <a:pt x="8498" y="3634"/>
                </a:lnTo>
                <a:lnTo>
                  <a:pt x="8495" y="3574"/>
                </a:lnTo>
                <a:lnTo>
                  <a:pt x="8439" y="3530"/>
                </a:lnTo>
                <a:close/>
                <a:moveTo>
                  <a:pt x="13056" y="3542"/>
                </a:moveTo>
                <a:lnTo>
                  <a:pt x="13081" y="3639"/>
                </a:lnTo>
                <a:lnTo>
                  <a:pt x="13101" y="3708"/>
                </a:lnTo>
                <a:lnTo>
                  <a:pt x="13158" y="3703"/>
                </a:lnTo>
                <a:lnTo>
                  <a:pt x="13175" y="3619"/>
                </a:lnTo>
                <a:lnTo>
                  <a:pt x="13147" y="3560"/>
                </a:lnTo>
                <a:lnTo>
                  <a:pt x="13056" y="3542"/>
                </a:lnTo>
                <a:close/>
                <a:moveTo>
                  <a:pt x="8722" y="3626"/>
                </a:moveTo>
                <a:lnTo>
                  <a:pt x="8647" y="3643"/>
                </a:lnTo>
                <a:lnTo>
                  <a:pt x="8580" y="3700"/>
                </a:lnTo>
                <a:lnTo>
                  <a:pt x="8490" y="3710"/>
                </a:lnTo>
                <a:lnTo>
                  <a:pt x="8407" y="3690"/>
                </a:lnTo>
                <a:lnTo>
                  <a:pt x="8314" y="3676"/>
                </a:lnTo>
                <a:lnTo>
                  <a:pt x="8200" y="3759"/>
                </a:lnTo>
                <a:lnTo>
                  <a:pt x="8145" y="3814"/>
                </a:lnTo>
                <a:lnTo>
                  <a:pt x="8106" y="3893"/>
                </a:lnTo>
                <a:lnTo>
                  <a:pt x="8078" y="4006"/>
                </a:lnTo>
                <a:lnTo>
                  <a:pt x="8036" y="4053"/>
                </a:lnTo>
                <a:lnTo>
                  <a:pt x="8049" y="4116"/>
                </a:lnTo>
                <a:lnTo>
                  <a:pt x="8086" y="4144"/>
                </a:lnTo>
                <a:lnTo>
                  <a:pt x="8161" y="4143"/>
                </a:lnTo>
                <a:lnTo>
                  <a:pt x="8242" y="4111"/>
                </a:lnTo>
                <a:lnTo>
                  <a:pt x="8279" y="4053"/>
                </a:lnTo>
                <a:lnTo>
                  <a:pt x="8297" y="3979"/>
                </a:lnTo>
                <a:lnTo>
                  <a:pt x="8289" y="3915"/>
                </a:lnTo>
                <a:lnTo>
                  <a:pt x="8330" y="3867"/>
                </a:lnTo>
                <a:lnTo>
                  <a:pt x="8366" y="3823"/>
                </a:lnTo>
                <a:lnTo>
                  <a:pt x="8418" y="3809"/>
                </a:lnTo>
                <a:lnTo>
                  <a:pt x="8478" y="3781"/>
                </a:lnTo>
                <a:lnTo>
                  <a:pt x="8533" y="3806"/>
                </a:lnTo>
                <a:lnTo>
                  <a:pt x="8603" y="3792"/>
                </a:lnTo>
                <a:lnTo>
                  <a:pt x="8645" y="3734"/>
                </a:lnTo>
                <a:lnTo>
                  <a:pt x="8719" y="3717"/>
                </a:lnTo>
                <a:lnTo>
                  <a:pt x="8776" y="3661"/>
                </a:lnTo>
                <a:lnTo>
                  <a:pt x="8722" y="3626"/>
                </a:lnTo>
                <a:close/>
                <a:moveTo>
                  <a:pt x="6400" y="3629"/>
                </a:moveTo>
                <a:lnTo>
                  <a:pt x="6369" y="3715"/>
                </a:lnTo>
                <a:lnTo>
                  <a:pt x="6268" y="3735"/>
                </a:lnTo>
                <a:lnTo>
                  <a:pt x="6303" y="3828"/>
                </a:lnTo>
                <a:lnTo>
                  <a:pt x="6359" y="3892"/>
                </a:lnTo>
                <a:lnTo>
                  <a:pt x="6271" y="3927"/>
                </a:lnTo>
                <a:lnTo>
                  <a:pt x="6191" y="4030"/>
                </a:lnTo>
                <a:lnTo>
                  <a:pt x="6220" y="4085"/>
                </a:lnTo>
                <a:lnTo>
                  <a:pt x="6290" y="4038"/>
                </a:lnTo>
                <a:lnTo>
                  <a:pt x="6297" y="3991"/>
                </a:lnTo>
                <a:lnTo>
                  <a:pt x="6375" y="3984"/>
                </a:lnTo>
                <a:lnTo>
                  <a:pt x="6456" y="3912"/>
                </a:lnTo>
                <a:lnTo>
                  <a:pt x="6539" y="3846"/>
                </a:lnTo>
                <a:lnTo>
                  <a:pt x="6598" y="3813"/>
                </a:lnTo>
                <a:lnTo>
                  <a:pt x="6588" y="3781"/>
                </a:lnTo>
                <a:lnTo>
                  <a:pt x="6663" y="3774"/>
                </a:lnTo>
                <a:lnTo>
                  <a:pt x="6697" y="3732"/>
                </a:lnTo>
                <a:lnTo>
                  <a:pt x="6564" y="3703"/>
                </a:lnTo>
                <a:lnTo>
                  <a:pt x="6447" y="3688"/>
                </a:lnTo>
                <a:lnTo>
                  <a:pt x="6400" y="3629"/>
                </a:lnTo>
                <a:close/>
                <a:moveTo>
                  <a:pt x="7678" y="3639"/>
                </a:moveTo>
                <a:lnTo>
                  <a:pt x="7639" y="3703"/>
                </a:lnTo>
                <a:lnTo>
                  <a:pt x="7594" y="3643"/>
                </a:lnTo>
                <a:lnTo>
                  <a:pt x="7517" y="3671"/>
                </a:lnTo>
                <a:lnTo>
                  <a:pt x="7448" y="3744"/>
                </a:lnTo>
                <a:lnTo>
                  <a:pt x="7350" y="3840"/>
                </a:lnTo>
                <a:lnTo>
                  <a:pt x="7231" y="4020"/>
                </a:lnTo>
                <a:lnTo>
                  <a:pt x="7217" y="4112"/>
                </a:lnTo>
                <a:lnTo>
                  <a:pt x="7257" y="4139"/>
                </a:lnTo>
                <a:lnTo>
                  <a:pt x="7187" y="4180"/>
                </a:lnTo>
                <a:lnTo>
                  <a:pt x="7162" y="4225"/>
                </a:lnTo>
                <a:lnTo>
                  <a:pt x="7040" y="4282"/>
                </a:lnTo>
                <a:lnTo>
                  <a:pt x="7008" y="4250"/>
                </a:lnTo>
                <a:lnTo>
                  <a:pt x="6919" y="4363"/>
                </a:lnTo>
                <a:lnTo>
                  <a:pt x="6816" y="4454"/>
                </a:lnTo>
                <a:lnTo>
                  <a:pt x="6752" y="4481"/>
                </a:lnTo>
                <a:lnTo>
                  <a:pt x="6673" y="4504"/>
                </a:lnTo>
                <a:lnTo>
                  <a:pt x="6526" y="4444"/>
                </a:lnTo>
                <a:lnTo>
                  <a:pt x="6447" y="4432"/>
                </a:lnTo>
                <a:lnTo>
                  <a:pt x="6384" y="4459"/>
                </a:lnTo>
                <a:lnTo>
                  <a:pt x="6395" y="4331"/>
                </a:lnTo>
                <a:lnTo>
                  <a:pt x="6427" y="4213"/>
                </a:lnTo>
                <a:lnTo>
                  <a:pt x="6322" y="4180"/>
                </a:lnTo>
                <a:lnTo>
                  <a:pt x="6248" y="4237"/>
                </a:lnTo>
                <a:lnTo>
                  <a:pt x="6220" y="4422"/>
                </a:lnTo>
                <a:lnTo>
                  <a:pt x="6268" y="4417"/>
                </a:lnTo>
                <a:lnTo>
                  <a:pt x="6164" y="4521"/>
                </a:lnTo>
                <a:lnTo>
                  <a:pt x="6059" y="4634"/>
                </a:lnTo>
                <a:lnTo>
                  <a:pt x="6017" y="4617"/>
                </a:lnTo>
                <a:lnTo>
                  <a:pt x="5922" y="4715"/>
                </a:lnTo>
                <a:lnTo>
                  <a:pt x="5803" y="4885"/>
                </a:lnTo>
                <a:lnTo>
                  <a:pt x="5719" y="5095"/>
                </a:lnTo>
                <a:lnTo>
                  <a:pt x="5778" y="5068"/>
                </a:lnTo>
                <a:lnTo>
                  <a:pt x="5883" y="4971"/>
                </a:lnTo>
                <a:lnTo>
                  <a:pt x="6037" y="4841"/>
                </a:lnTo>
                <a:lnTo>
                  <a:pt x="5886" y="5045"/>
                </a:lnTo>
                <a:lnTo>
                  <a:pt x="5838" y="5146"/>
                </a:lnTo>
                <a:lnTo>
                  <a:pt x="5957" y="5137"/>
                </a:lnTo>
                <a:lnTo>
                  <a:pt x="6124" y="5052"/>
                </a:lnTo>
                <a:lnTo>
                  <a:pt x="6169" y="5013"/>
                </a:lnTo>
                <a:lnTo>
                  <a:pt x="6255" y="4907"/>
                </a:lnTo>
                <a:lnTo>
                  <a:pt x="6360" y="4819"/>
                </a:lnTo>
                <a:lnTo>
                  <a:pt x="6456" y="4809"/>
                </a:lnTo>
                <a:lnTo>
                  <a:pt x="6471" y="4885"/>
                </a:lnTo>
                <a:lnTo>
                  <a:pt x="6300" y="5020"/>
                </a:lnTo>
                <a:lnTo>
                  <a:pt x="6225" y="5117"/>
                </a:lnTo>
                <a:lnTo>
                  <a:pt x="6422" y="5178"/>
                </a:lnTo>
                <a:lnTo>
                  <a:pt x="6543" y="5164"/>
                </a:lnTo>
                <a:lnTo>
                  <a:pt x="6554" y="5067"/>
                </a:lnTo>
                <a:lnTo>
                  <a:pt x="6715" y="4946"/>
                </a:lnTo>
                <a:lnTo>
                  <a:pt x="6759" y="4846"/>
                </a:lnTo>
                <a:lnTo>
                  <a:pt x="6884" y="4695"/>
                </a:lnTo>
                <a:lnTo>
                  <a:pt x="6954" y="4784"/>
                </a:lnTo>
                <a:lnTo>
                  <a:pt x="7124" y="4708"/>
                </a:lnTo>
                <a:lnTo>
                  <a:pt x="7199" y="4654"/>
                </a:lnTo>
                <a:lnTo>
                  <a:pt x="7286" y="4525"/>
                </a:lnTo>
                <a:lnTo>
                  <a:pt x="7408" y="4466"/>
                </a:lnTo>
                <a:lnTo>
                  <a:pt x="7388" y="4378"/>
                </a:lnTo>
                <a:lnTo>
                  <a:pt x="7465" y="4370"/>
                </a:lnTo>
                <a:lnTo>
                  <a:pt x="7565" y="4304"/>
                </a:lnTo>
                <a:lnTo>
                  <a:pt x="7683" y="4205"/>
                </a:lnTo>
                <a:lnTo>
                  <a:pt x="7627" y="4159"/>
                </a:lnTo>
                <a:lnTo>
                  <a:pt x="7611" y="4069"/>
                </a:lnTo>
                <a:lnTo>
                  <a:pt x="7719" y="4082"/>
                </a:lnTo>
                <a:lnTo>
                  <a:pt x="7925" y="4026"/>
                </a:lnTo>
                <a:lnTo>
                  <a:pt x="7904" y="3914"/>
                </a:lnTo>
                <a:lnTo>
                  <a:pt x="7788" y="3856"/>
                </a:lnTo>
                <a:lnTo>
                  <a:pt x="7909" y="3840"/>
                </a:lnTo>
                <a:lnTo>
                  <a:pt x="7999" y="3887"/>
                </a:lnTo>
                <a:lnTo>
                  <a:pt x="8011" y="3776"/>
                </a:lnTo>
                <a:lnTo>
                  <a:pt x="7971" y="3722"/>
                </a:lnTo>
                <a:lnTo>
                  <a:pt x="7847" y="3659"/>
                </a:lnTo>
                <a:lnTo>
                  <a:pt x="7678" y="3639"/>
                </a:lnTo>
                <a:close/>
                <a:moveTo>
                  <a:pt x="8947" y="3680"/>
                </a:moveTo>
                <a:lnTo>
                  <a:pt x="8893" y="3686"/>
                </a:lnTo>
                <a:lnTo>
                  <a:pt x="8893" y="3739"/>
                </a:lnTo>
                <a:lnTo>
                  <a:pt x="8943" y="3769"/>
                </a:lnTo>
                <a:lnTo>
                  <a:pt x="9020" y="3759"/>
                </a:lnTo>
                <a:lnTo>
                  <a:pt x="9042" y="3749"/>
                </a:lnTo>
                <a:lnTo>
                  <a:pt x="9075" y="3720"/>
                </a:lnTo>
                <a:lnTo>
                  <a:pt x="9012" y="3693"/>
                </a:lnTo>
                <a:lnTo>
                  <a:pt x="8947" y="3680"/>
                </a:lnTo>
                <a:close/>
                <a:moveTo>
                  <a:pt x="8823" y="3700"/>
                </a:moveTo>
                <a:lnTo>
                  <a:pt x="8772" y="3750"/>
                </a:lnTo>
                <a:lnTo>
                  <a:pt x="8767" y="3764"/>
                </a:lnTo>
                <a:lnTo>
                  <a:pt x="8782" y="3774"/>
                </a:lnTo>
                <a:lnTo>
                  <a:pt x="8826" y="3764"/>
                </a:lnTo>
                <a:lnTo>
                  <a:pt x="8871" y="3710"/>
                </a:lnTo>
                <a:lnTo>
                  <a:pt x="8823" y="3700"/>
                </a:lnTo>
                <a:close/>
                <a:moveTo>
                  <a:pt x="13530" y="3718"/>
                </a:moveTo>
                <a:lnTo>
                  <a:pt x="13491" y="3732"/>
                </a:lnTo>
                <a:lnTo>
                  <a:pt x="13461" y="3801"/>
                </a:lnTo>
                <a:lnTo>
                  <a:pt x="13503" y="3846"/>
                </a:lnTo>
                <a:lnTo>
                  <a:pt x="13588" y="3873"/>
                </a:lnTo>
                <a:lnTo>
                  <a:pt x="13593" y="3865"/>
                </a:lnTo>
                <a:lnTo>
                  <a:pt x="13567" y="3779"/>
                </a:lnTo>
                <a:lnTo>
                  <a:pt x="13530" y="3718"/>
                </a:lnTo>
                <a:close/>
                <a:moveTo>
                  <a:pt x="13255" y="3752"/>
                </a:moveTo>
                <a:lnTo>
                  <a:pt x="13120" y="3755"/>
                </a:lnTo>
                <a:lnTo>
                  <a:pt x="13106" y="3899"/>
                </a:lnTo>
                <a:lnTo>
                  <a:pt x="13147" y="3989"/>
                </a:lnTo>
                <a:lnTo>
                  <a:pt x="13200" y="4030"/>
                </a:lnTo>
                <a:lnTo>
                  <a:pt x="13326" y="4033"/>
                </a:lnTo>
                <a:lnTo>
                  <a:pt x="13401" y="3942"/>
                </a:lnTo>
                <a:lnTo>
                  <a:pt x="13329" y="3887"/>
                </a:lnTo>
                <a:lnTo>
                  <a:pt x="13255" y="3752"/>
                </a:lnTo>
                <a:close/>
                <a:moveTo>
                  <a:pt x="8963" y="3829"/>
                </a:moveTo>
                <a:lnTo>
                  <a:pt x="8878" y="3835"/>
                </a:lnTo>
                <a:lnTo>
                  <a:pt x="8819" y="3885"/>
                </a:lnTo>
                <a:lnTo>
                  <a:pt x="8801" y="3939"/>
                </a:lnTo>
                <a:lnTo>
                  <a:pt x="8896" y="4021"/>
                </a:lnTo>
                <a:lnTo>
                  <a:pt x="8928" y="4070"/>
                </a:lnTo>
                <a:lnTo>
                  <a:pt x="8998" y="4052"/>
                </a:lnTo>
                <a:lnTo>
                  <a:pt x="9121" y="4062"/>
                </a:lnTo>
                <a:lnTo>
                  <a:pt x="9174" y="4033"/>
                </a:lnTo>
                <a:lnTo>
                  <a:pt x="9233" y="4006"/>
                </a:lnTo>
                <a:lnTo>
                  <a:pt x="9337" y="4010"/>
                </a:lnTo>
                <a:lnTo>
                  <a:pt x="9363" y="3959"/>
                </a:lnTo>
                <a:lnTo>
                  <a:pt x="9320" y="3954"/>
                </a:lnTo>
                <a:lnTo>
                  <a:pt x="9325" y="3929"/>
                </a:lnTo>
                <a:lnTo>
                  <a:pt x="9290" y="3893"/>
                </a:lnTo>
                <a:lnTo>
                  <a:pt x="9233" y="3850"/>
                </a:lnTo>
                <a:lnTo>
                  <a:pt x="9151" y="3835"/>
                </a:lnTo>
                <a:lnTo>
                  <a:pt x="9079" y="3840"/>
                </a:lnTo>
                <a:lnTo>
                  <a:pt x="9049" y="3885"/>
                </a:lnTo>
                <a:lnTo>
                  <a:pt x="9020" y="3850"/>
                </a:lnTo>
                <a:lnTo>
                  <a:pt x="8963" y="3829"/>
                </a:lnTo>
                <a:close/>
                <a:moveTo>
                  <a:pt x="6128" y="3835"/>
                </a:moveTo>
                <a:lnTo>
                  <a:pt x="6077" y="3850"/>
                </a:lnTo>
                <a:lnTo>
                  <a:pt x="6052" y="3897"/>
                </a:lnTo>
                <a:lnTo>
                  <a:pt x="6106" y="3974"/>
                </a:lnTo>
                <a:lnTo>
                  <a:pt x="6136" y="3974"/>
                </a:lnTo>
                <a:lnTo>
                  <a:pt x="6176" y="3883"/>
                </a:lnTo>
                <a:lnTo>
                  <a:pt x="6128" y="3835"/>
                </a:lnTo>
                <a:close/>
                <a:moveTo>
                  <a:pt x="8511" y="3846"/>
                </a:moveTo>
                <a:lnTo>
                  <a:pt x="8468" y="3907"/>
                </a:lnTo>
                <a:lnTo>
                  <a:pt x="8421" y="3951"/>
                </a:lnTo>
                <a:lnTo>
                  <a:pt x="8399" y="4055"/>
                </a:lnTo>
                <a:lnTo>
                  <a:pt x="8314" y="4139"/>
                </a:lnTo>
                <a:lnTo>
                  <a:pt x="8386" y="4242"/>
                </a:lnTo>
                <a:lnTo>
                  <a:pt x="8429" y="4245"/>
                </a:lnTo>
                <a:lnTo>
                  <a:pt x="8443" y="4186"/>
                </a:lnTo>
                <a:lnTo>
                  <a:pt x="8483" y="4186"/>
                </a:lnTo>
                <a:lnTo>
                  <a:pt x="8520" y="4237"/>
                </a:lnTo>
                <a:lnTo>
                  <a:pt x="8585" y="4259"/>
                </a:lnTo>
                <a:lnTo>
                  <a:pt x="8620" y="4311"/>
                </a:lnTo>
                <a:lnTo>
                  <a:pt x="8674" y="4343"/>
                </a:lnTo>
                <a:lnTo>
                  <a:pt x="8769" y="4326"/>
                </a:lnTo>
                <a:lnTo>
                  <a:pt x="8794" y="4348"/>
                </a:lnTo>
                <a:lnTo>
                  <a:pt x="8828" y="4311"/>
                </a:lnTo>
                <a:lnTo>
                  <a:pt x="8824" y="4397"/>
                </a:lnTo>
                <a:lnTo>
                  <a:pt x="8858" y="4415"/>
                </a:lnTo>
                <a:lnTo>
                  <a:pt x="8878" y="4473"/>
                </a:lnTo>
                <a:lnTo>
                  <a:pt x="9020" y="4518"/>
                </a:lnTo>
                <a:lnTo>
                  <a:pt x="9067" y="4557"/>
                </a:lnTo>
                <a:lnTo>
                  <a:pt x="9174" y="4609"/>
                </a:lnTo>
                <a:lnTo>
                  <a:pt x="9178" y="4560"/>
                </a:lnTo>
                <a:lnTo>
                  <a:pt x="9218" y="4579"/>
                </a:lnTo>
                <a:lnTo>
                  <a:pt x="9251" y="4629"/>
                </a:lnTo>
                <a:lnTo>
                  <a:pt x="9332" y="4675"/>
                </a:lnTo>
                <a:lnTo>
                  <a:pt x="9382" y="4671"/>
                </a:lnTo>
                <a:lnTo>
                  <a:pt x="9432" y="4632"/>
                </a:lnTo>
                <a:lnTo>
                  <a:pt x="9457" y="4590"/>
                </a:lnTo>
                <a:lnTo>
                  <a:pt x="9475" y="4540"/>
                </a:lnTo>
                <a:lnTo>
                  <a:pt x="9494" y="4501"/>
                </a:lnTo>
                <a:lnTo>
                  <a:pt x="9512" y="4462"/>
                </a:lnTo>
                <a:lnTo>
                  <a:pt x="9494" y="4407"/>
                </a:lnTo>
                <a:lnTo>
                  <a:pt x="9516" y="4400"/>
                </a:lnTo>
                <a:lnTo>
                  <a:pt x="9526" y="4345"/>
                </a:lnTo>
                <a:lnTo>
                  <a:pt x="9519" y="4309"/>
                </a:lnTo>
                <a:lnTo>
                  <a:pt x="9501" y="4281"/>
                </a:lnTo>
                <a:lnTo>
                  <a:pt x="9412" y="4245"/>
                </a:lnTo>
                <a:lnTo>
                  <a:pt x="9470" y="4235"/>
                </a:lnTo>
                <a:lnTo>
                  <a:pt x="9491" y="4215"/>
                </a:lnTo>
                <a:lnTo>
                  <a:pt x="9440" y="4171"/>
                </a:lnTo>
                <a:lnTo>
                  <a:pt x="9435" y="4126"/>
                </a:lnTo>
                <a:lnTo>
                  <a:pt x="9442" y="4102"/>
                </a:lnTo>
                <a:lnTo>
                  <a:pt x="9430" y="4063"/>
                </a:lnTo>
                <a:lnTo>
                  <a:pt x="9372" y="4047"/>
                </a:lnTo>
                <a:lnTo>
                  <a:pt x="9308" y="4055"/>
                </a:lnTo>
                <a:lnTo>
                  <a:pt x="9229" y="4052"/>
                </a:lnTo>
                <a:lnTo>
                  <a:pt x="9151" y="4075"/>
                </a:lnTo>
                <a:lnTo>
                  <a:pt x="9119" y="4159"/>
                </a:lnTo>
                <a:lnTo>
                  <a:pt x="9075" y="4210"/>
                </a:lnTo>
                <a:lnTo>
                  <a:pt x="9029" y="4159"/>
                </a:lnTo>
                <a:lnTo>
                  <a:pt x="9057" y="4144"/>
                </a:lnTo>
                <a:lnTo>
                  <a:pt x="9097" y="4079"/>
                </a:lnTo>
                <a:lnTo>
                  <a:pt x="9005" y="4069"/>
                </a:lnTo>
                <a:lnTo>
                  <a:pt x="8920" y="4089"/>
                </a:lnTo>
                <a:lnTo>
                  <a:pt x="8864" y="4069"/>
                </a:lnTo>
                <a:lnTo>
                  <a:pt x="8849" y="4011"/>
                </a:lnTo>
                <a:lnTo>
                  <a:pt x="8798" y="3973"/>
                </a:lnTo>
                <a:lnTo>
                  <a:pt x="8741" y="4011"/>
                </a:lnTo>
                <a:lnTo>
                  <a:pt x="8612" y="4030"/>
                </a:lnTo>
                <a:lnTo>
                  <a:pt x="8726" y="3964"/>
                </a:lnTo>
                <a:lnTo>
                  <a:pt x="8724" y="3944"/>
                </a:lnTo>
                <a:lnTo>
                  <a:pt x="8597" y="3930"/>
                </a:lnTo>
                <a:lnTo>
                  <a:pt x="8592" y="3863"/>
                </a:lnTo>
                <a:lnTo>
                  <a:pt x="8511" y="3846"/>
                </a:lnTo>
                <a:close/>
                <a:moveTo>
                  <a:pt x="18204" y="3954"/>
                </a:moveTo>
                <a:lnTo>
                  <a:pt x="18083" y="3957"/>
                </a:lnTo>
                <a:lnTo>
                  <a:pt x="18163" y="4077"/>
                </a:lnTo>
                <a:lnTo>
                  <a:pt x="18257" y="4149"/>
                </a:lnTo>
                <a:lnTo>
                  <a:pt x="18373" y="4180"/>
                </a:lnTo>
                <a:lnTo>
                  <a:pt x="18540" y="4306"/>
                </a:lnTo>
                <a:lnTo>
                  <a:pt x="18612" y="4388"/>
                </a:lnTo>
                <a:lnTo>
                  <a:pt x="18796" y="4609"/>
                </a:lnTo>
                <a:lnTo>
                  <a:pt x="18779" y="4659"/>
                </a:lnTo>
                <a:lnTo>
                  <a:pt x="19017" y="4882"/>
                </a:lnTo>
                <a:lnTo>
                  <a:pt x="19047" y="4998"/>
                </a:lnTo>
                <a:lnTo>
                  <a:pt x="19164" y="5255"/>
                </a:lnTo>
                <a:lnTo>
                  <a:pt x="19265" y="5388"/>
                </a:lnTo>
                <a:lnTo>
                  <a:pt x="19355" y="5546"/>
                </a:lnTo>
                <a:lnTo>
                  <a:pt x="19437" y="5654"/>
                </a:lnTo>
                <a:lnTo>
                  <a:pt x="19501" y="5796"/>
                </a:lnTo>
                <a:lnTo>
                  <a:pt x="19556" y="5792"/>
                </a:lnTo>
                <a:lnTo>
                  <a:pt x="19561" y="5733"/>
                </a:lnTo>
                <a:lnTo>
                  <a:pt x="19657" y="5831"/>
                </a:lnTo>
                <a:lnTo>
                  <a:pt x="19675" y="5797"/>
                </a:lnTo>
                <a:lnTo>
                  <a:pt x="19610" y="5684"/>
                </a:lnTo>
                <a:lnTo>
                  <a:pt x="19421" y="5481"/>
                </a:lnTo>
                <a:lnTo>
                  <a:pt x="19387" y="5557"/>
                </a:lnTo>
                <a:lnTo>
                  <a:pt x="19339" y="5410"/>
                </a:lnTo>
                <a:lnTo>
                  <a:pt x="19241" y="5235"/>
                </a:lnTo>
                <a:lnTo>
                  <a:pt x="19141" y="5009"/>
                </a:lnTo>
                <a:lnTo>
                  <a:pt x="19213" y="5052"/>
                </a:lnTo>
                <a:lnTo>
                  <a:pt x="19216" y="4993"/>
                </a:lnTo>
                <a:lnTo>
                  <a:pt x="19032" y="4754"/>
                </a:lnTo>
                <a:lnTo>
                  <a:pt x="18928" y="4542"/>
                </a:lnTo>
                <a:lnTo>
                  <a:pt x="18806" y="4368"/>
                </a:lnTo>
                <a:lnTo>
                  <a:pt x="18706" y="4271"/>
                </a:lnTo>
                <a:lnTo>
                  <a:pt x="18666" y="4265"/>
                </a:lnTo>
                <a:lnTo>
                  <a:pt x="18562" y="4183"/>
                </a:lnTo>
                <a:lnTo>
                  <a:pt x="18455" y="4138"/>
                </a:lnTo>
                <a:lnTo>
                  <a:pt x="18292" y="3991"/>
                </a:lnTo>
                <a:lnTo>
                  <a:pt x="18204" y="3954"/>
                </a:lnTo>
                <a:close/>
                <a:moveTo>
                  <a:pt x="7830" y="4079"/>
                </a:moveTo>
                <a:lnTo>
                  <a:pt x="7721" y="4119"/>
                </a:lnTo>
                <a:lnTo>
                  <a:pt x="7706" y="4132"/>
                </a:lnTo>
                <a:lnTo>
                  <a:pt x="7713" y="4181"/>
                </a:lnTo>
                <a:lnTo>
                  <a:pt x="7693" y="4228"/>
                </a:lnTo>
                <a:lnTo>
                  <a:pt x="7674" y="4276"/>
                </a:lnTo>
                <a:lnTo>
                  <a:pt x="7723" y="4272"/>
                </a:lnTo>
                <a:lnTo>
                  <a:pt x="7842" y="4201"/>
                </a:lnTo>
                <a:lnTo>
                  <a:pt x="7894" y="4107"/>
                </a:lnTo>
                <a:lnTo>
                  <a:pt x="7890" y="4085"/>
                </a:lnTo>
                <a:lnTo>
                  <a:pt x="7830" y="4079"/>
                </a:lnTo>
                <a:close/>
                <a:moveTo>
                  <a:pt x="5955" y="4084"/>
                </a:moveTo>
                <a:lnTo>
                  <a:pt x="5902" y="4104"/>
                </a:lnTo>
                <a:lnTo>
                  <a:pt x="5876" y="4136"/>
                </a:lnTo>
                <a:lnTo>
                  <a:pt x="5950" y="4158"/>
                </a:lnTo>
                <a:lnTo>
                  <a:pt x="5989" y="4138"/>
                </a:lnTo>
                <a:lnTo>
                  <a:pt x="6002" y="4109"/>
                </a:lnTo>
                <a:lnTo>
                  <a:pt x="5963" y="4085"/>
                </a:lnTo>
                <a:lnTo>
                  <a:pt x="5955" y="4084"/>
                </a:lnTo>
                <a:close/>
                <a:moveTo>
                  <a:pt x="6794" y="4237"/>
                </a:moveTo>
                <a:lnTo>
                  <a:pt x="6707" y="4254"/>
                </a:lnTo>
                <a:lnTo>
                  <a:pt x="6697" y="4319"/>
                </a:lnTo>
                <a:lnTo>
                  <a:pt x="6737" y="4353"/>
                </a:lnTo>
                <a:lnTo>
                  <a:pt x="6757" y="4358"/>
                </a:lnTo>
                <a:lnTo>
                  <a:pt x="6831" y="4353"/>
                </a:lnTo>
                <a:lnTo>
                  <a:pt x="6889" y="4306"/>
                </a:lnTo>
                <a:lnTo>
                  <a:pt x="6881" y="4257"/>
                </a:lnTo>
                <a:lnTo>
                  <a:pt x="6794" y="4237"/>
                </a:lnTo>
                <a:close/>
                <a:moveTo>
                  <a:pt x="8572" y="4403"/>
                </a:moveTo>
                <a:lnTo>
                  <a:pt x="8483" y="4476"/>
                </a:lnTo>
                <a:lnTo>
                  <a:pt x="8418" y="4621"/>
                </a:lnTo>
                <a:lnTo>
                  <a:pt x="8416" y="4553"/>
                </a:lnTo>
                <a:lnTo>
                  <a:pt x="8372" y="4466"/>
                </a:lnTo>
                <a:lnTo>
                  <a:pt x="8248" y="4530"/>
                </a:lnTo>
                <a:lnTo>
                  <a:pt x="8185" y="4575"/>
                </a:lnTo>
                <a:lnTo>
                  <a:pt x="8190" y="4664"/>
                </a:lnTo>
                <a:lnTo>
                  <a:pt x="8193" y="4762"/>
                </a:lnTo>
                <a:lnTo>
                  <a:pt x="8181" y="4843"/>
                </a:lnTo>
                <a:lnTo>
                  <a:pt x="8083" y="4964"/>
                </a:lnTo>
                <a:lnTo>
                  <a:pt x="8007" y="4981"/>
                </a:lnTo>
                <a:lnTo>
                  <a:pt x="7942" y="5047"/>
                </a:lnTo>
                <a:lnTo>
                  <a:pt x="7760" y="5146"/>
                </a:lnTo>
                <a:lnTo>
                  <a:pt x="7642" y="5215"/>
                </a:lnTo>
                <a:lnTo>
                  <a:pt x="7581" y="5262"/>
                </a:lnTo>
                <a:lnTo>
                  <a:pt x="7406" y="5259"/>
                </a:lnTo>
                <a:lnTo>
                  <a:pt x="7370" y="5312"/>
                </a:lnTo>
                <a:lnTo>
                  <a:pt x="7403" y="5353"/>
                </a:lnTo>
                <a:lnTo>
                  <a:pt x="7353" y="5417"/>
                </a:lnTo>
                <a:lnTo>
                  <a:pt x="7262" y="5541"/>
                </a:lnTo>
                <a:lnTo>
                  <a:pt x="7284" y="5422"/>
                </a:lnTo>
                <a:lnTo>
                  <a:pt x="7273" y="5376"/>
                </a:lnTo>
                <a:lnTo>
                  <a:pt x="7177" y="5388"/>
                </a:lnTo>
                <a:lnTo>
                  <a:pt x="7060" y="5430"/>
                </a:lnTo>
                <a:lnTo>
                  <a:pt x="7015" y="5516"/>
                </a:lnTo>
                <a:lnTo>
                  <a:pt x="7050" y="5555"/>
                </a:lnTo>
                <a:lnTo>
                  <a:pt x="7082" y="5575"/>
                </a:lnTo>
                <a:lnTo>
                  <a:pt x="7159" y="5610"/>
                </a:lnTo>
                <a:lnTo>
                  <a:pt x="7021" y="5652"/>
                </a:lnTo>
                <a:lnTo>
                  <a:pt x="6944" y="5659"/>
                </a:lnTo>
                <a:lnTo>
                  <a:pt x="6861" y="5600"/>
                </a:lnTo>
                <a:lnTo>
                  <a:pt x="6650" y="5619"/>
                </a:lnTo>
                <a:lnTo>
                  <a:pt x="6598" y="5681"/>
                </a:lnTo>
                <a:lnTo>
                  <a:pt x="6469" y="5708"/>
                </a:lnTo>
                <a:lnTo>
                  <a:pt x="6333" y="5860"/>
                </a:lnTo>
                <a:lnTo>
                  <a:pt x="6186" y="5934"/>
                </a:lnTo>
                <a:lnTo>
                  <a:pt x="6087" y="6014"/>
                </a:lnTo>
                <a:lnTo>
                  <a:pt x="5915" y="6230"/>
                </a:lnTo>
                <a:lnTo>
                  <a:pt x="5773" y="6358"/>
                </a:lnTo>
                <a:lnTo>
                  <a:pt x="5707" y="6474"/>
                </a:lnTo>
                <a:lnTo>
                  <a:pt x="5756" y="6620"/>
                </a:lnTo>
                <a:lnTo>
                  <a:pt x="5671" y="6802"/>
                </a:lnTo>
                <a:lnTo>
                  <a:pt x="5722" y="6900"/>
                </a:lnTo>
                <a:lnTo>
                  <a:pt x="5888" y="6839"/>
                </a:lnTo>
                <a:lnTo>
                  <a:pt x="6029" y="6789"/>
                </a:lnTo>
                <a:lnTo>
                  <a:pt x="6138" y="6686"/>
                </a:lnTo>
                <a:lnTo>
                  <a:pt x="6312" y="6715"/>
                </a:lnTo>
                <a:lnTo>
                  <a:pt x="6429" y="6681"/>
                </a:lnTo>
                <a:lnTo>
                  <a:pt x="6539" y="6612"/>
                </a:lnTo>
                <a:lnTo>
                  <a:pt x="6662" y="6602"/>
                </a:lnTo>
                <a:lnTo>
                  <a:pt x="6744" y="6662"/>
                </a:lnTo>
                <a:lnTo>
                  <a:pt x="6826" y="6713"/>
                </a:lnTo>
                <a:lnTo>
                  <a:pt x="6856" y="6747"/>
                </a:lnTo>
                <a:lnTo>
                  <a:pt x="7036" y="6789"/>
                </a:lnTo>
                <a:lnTo>
                  <a:pt x="7244" y="6743"/>
                </a:lnTo>
                <a:lnTo>
                  <a:pt x="7339" y="6750"/>
                </a:lnTo>
                <a:lnTo>
                  <a:pt x="7380" y="6804"/>
                </a:lnTo>
                <a:lnTo>
                  <a:pt x="7544" y="6901"/>
                </a:lnTo>
                <a:lnTo>
                  <a:pt x="7763" y="6925"/>
                </a:lnTo>
                <a:lnTo>
                  <a:pt x="7991" y="6923"/>
                </a:lnTo>
                <a:lnTo>
                  <a:pt x="7942" y="6861"/>
                </a:lnTo>
                <a:lnTo>
                  <a:pt x="7845" y="6747"/>
                </a:lnTo>
                <a:lnTo>
                  <a:pt x="7964" y="6730"/>
                </a:lnTo>
                <a:lnTo>
                  <a:pt x="8046" y="6632"/>
                </a:lnTo>
                <a:lnTo>
                  <a:pt x="8012" y="6752"/>
                </a:lnTo>
                <a:lnTo>
                  <a:pt x="7989" y="6831"/>
                </a:lnTo>
                <a:lnTo>
                  <a:pt x="8088" y="6876"/>
                </a:lnTo>
                <a:lnTo>
                  <a:pt x="8180" y="6757"/>
                </a:lnTo>
                <a:lnTo>
                  <a:pt x="8213" y="6630"/>
                </a:lnTo>
                <a:lnTo>
                  <a:pt x="8198" y="6550"/>
                </a:lnTo>
                <a:lnTo>
                  <a:pt x="8255" y="6535"/>
                </a:lnTo>
                <a:lnTo>
                  <a:pt x="8270" y="6657"/>
                </a:lnTo>
                <a:lnTo>
                  <a:pt x="8329" y="6600"/>
                </a:lnTo>
                <a:lnTo>
                  <a:pt x="8377" y="6471"/>
                </a:lnTo>
                <a:lnTo>
                  <a:pt x="8426" y="6518"/>
                </a:lnTo>
                <a:lnTo>
                  <a:pt x="8498" y="6545"/>
                </a:lnTo>
                <a:lnTo>
                  <a:pt x="8556" y="6509"/>
                </a:lnTo>
                <a:lnTo>
                  <a:pt x="8570" y="6420"/>
                </a:lnTo>
                <a:lnTo>
                  <a:pt x="8655" y="6479"/>
                </a:lnTo>
                <a:lnTo>
                  <a:pt x="8726" y="6329"/>
                </a:lnTo>
                <a:lnTo>
                  <a:pt x="8772" y="6348"/>
                </a:lnTo>
                <a:lnTo>
                  <a:pt x="8878" y="6232"/>
                </a:lnTo>
                <a:lnTo>
                  <a:pt x="8895" y="6115"/>
                </a:lnTo>
                <a:lnTo>
                  <a:pt x="8985" y="6119"/>
                </a:lnTo>
                <a:lnTo>
                  <a:pt x="9035" y="6152"/>
                </a:lnTo>
                <a:lnTo>
                  <a:pt x="9087" y="6040"/>
                </a:lnTo>
                <a:lnTo>
                  <a:pt x="9234" y="5898"/>
                </a:lnTo>
                <a:lnTo>
                  <a:pt x="9342" y="5834"/>
                </a:lnTo>
                <a:lnTo>
                  <a:pt x="9464" y="5765"/>
                </a:lnTo>
                <a:lnTo>
                  <a:pt x="9419" y="5716"/>
                </a:lnTo>
                <a:lnTo>
                  <a:pt x="9512" y="5753"/>
                </a:lnTo>
                <a:lnTo>
                  <a:pt x="9554" y="5735"/>
                </a:lnTo>
                <a:lnTo>
                  <a:pt x="9732" y="5706"/>
                </a:lnTo>
                <a:lnTo>
                  <a:pt x="9770" y="5641"/>
                </a:lnTo>
                <a:lnTo>
                  <a:pt x="9733" y="5572"/>
                </a:lnTo>
                <a:lnTo>
                  <a:pt x="9589" y="5543"/>
                </a:lnTo>
                <a:lnTo>
                  <a:pt x="9491" y="5541"/>
                </a:lnTo>
                <a:lnTo>
                  <a:pt x="9593" y="5494"/>
                </a:lnTo>
                <a:lnTo>
                  <a:pt x="9629" y="5440"/>
                </a:lnTo>
                <a:lnTo>
                  <a:pt x="9552" y="5442"/>
                </a:lnTo>
                <a:lnTo>
                  <a:pt x="9558" y="5353"/>
                </a:lnTo>
                <a:lnTo>
                  <a:pt x="9489" y="5301"/>
                </a:lnTo>
                <a:lnTo>
                  <a:pt x="9511" y="5274"/>
                </a:lnTo>
                <a:lnTo>
                  <a:pt x="9603" y="5358"/>
                </a:lnTo>
                <a:lnTo>
                  <a:pt x="9668" y="5415"/>
                </a:lnTo>
                <a:lnTo>
                  <a:pt x="9752" y="5398"/>
                </a:lnTo>
                <a:lnTo>
                  <a:pt x="9777" y="5222"/>
                </a:lnTo>
                <a:lnTo>
                  <a:pt x="9708" y="5094"/>
                </a:lnTo>
                <a:lnTo>
                  <a:pt x="9660" y="5047"/>
                </a:lnTo>
                <a:lnTo>
                  <a:pt x="9586" y="5053"/>
                </a:lnTo>
                <a:lnTo>
                  <a:pt x="9566" y="4991"/>
                </a:lnTo>
                <a:lnTo>
                  <a:pt x="9437" y="4966"/>
                </a:lnTo>
                <a:lnTo>
                  <a:pt x="9358" y="4988"/>
                </a:lnTo>
                <a:lnTo>
                  <a:pt x="9281" y="5070"/>
                </a:lnTo>
                <a:lnTo>
                  <a:pt x="9323" y="5006"/>
                </a:lnTo>
                <a:lnTo>
                  <a:pt x="9326" y="4972"/>
                </a:lnTo>
                <a:lnTo>
                  <a:pt x="9380" y="4905"/>
                </a:lnTo>
                <a:lnTo>
                  <a:pt x="9266" y="4875"/>
                </a:lnTo>
                <a:lnTo>
                  <a:pt x="9320" y="4839"/>
                </a:lnTo>
                <a:lnTo>
                  <a:pt x="9308" y="4775"/>
                </a:lnTo>
                <a:lnTo>
                  <a:pt x="9273" y="4715"/>
                </a:lnTo>
                <a:lnTo>
                  <a:pt x="9223" y="4669"/>
                </a:lnTo>
                <a:lnTo>
                  <a:pt x="9139" y="4686"/>
                </a:lnTo>
                <a:lnTo>
                  <a:pt x="9119" y="4654"/>
                </a:lnTo>
                <a:lnTo>
                  <a:pt x="8995" y="4577"/>
                </a:lnTo>
                <a:lnTo>
                  <a:pt x="8923" y="4557"/>
                </a:lnTo>
                <a:lnTo>
                  <a:pt x="8851" y="4632"/>
                </a:lnTo>
                <a:lnTo>
                  <a:pt x="8786" y="4626"/>
                </a:lnTo>
                <a:lnTo>
                  <a:pt x="8707" y="4525"/>
                </a:lnTo>
                <a:lnTo>
                  <a:pt x="8640" y="4410"/>
                </a:lnTo>
                <a:lnTo>
                  <a:pt x="8572" y="4403"/>
                </a:lnTo>
                <a:close/>
                <a:moveTo>
                  <a:pt x="12817" y="5065"/>
                </a:moveTo>
                <a:lnTo>
                  <a:pt x="12695" y="5107"/>
                </a:lnTo>
                <a:lnTo>
                  <a:pt x="12676" y="5124"/>
                </a:lnTo>
                <a:lnTo>
                  <a:pt x="12690" y="5154"/>
                </a:lnTo>
                <a:lnTo>
                  <a:pt x="12900" y="5292"/>
                </a:lnTo>
                <a:lnTo>
                  <a:pt x="12887" y="5095"/>
                </a:lnTo>
                <a:lnTo>
                  <a:pt x="12817" y="5065"/>
                </a:lnTo>
                <a:close/>
                <a:moveTo>
                  <a:pt x="19206" y="5090"/>
                </a:moveTo>
                <a:lnTo>
                  <a:pt x="19218" y="5166"/>
                </a:lnTo>
                <a:lnTo>
                  <a:pt x="19278" y="5243"/>
                </a:lnTo>
                <a:lnTo>
                  <a:pt x="19292" y="5306"/>
                </a:lnTo>
                <a:lnTo>
                  <a:pt x="19374" y="5413"/>
                </a:lnTo>
                <a:lnTo>
                  <a:pt x="19421" y="5447"/>
                </a:lnTo>
                <a:lnTo>
                  <a:pt x="19421" y="5385"/>
                </a:lnTo>
                <a:lnTo>
                  <a:pt x="19352" y="5312"/>
                </a:lnTo>
                <a:lnTo>
                  <a:pt x="19307" y="5233"/>
                </a:lnTo>
                <a:lnTo>
                  <a:pt x="19320" y="5205"/>
                </a:lnTo>
                <a:lnTo>
                  <a:pt x="19233" y="5097"/>
                </a:lnTo>
                <a:lnTo>
                  <a:pt x="19206" y="5090"/>
                </a:lnTo>
                <a:close/>
                <a:moveTo>
                  <a:pt x="12390" y="5144"/>
                </a:moveTo>
                <a:lnTo>
                  <a:pt x="12283" y="5153"/>
                </a:lnTo>
                <a:lnTo>
                  <a:pt x="12298" y="5217"/>
                </a:lnTo>
                <a:lnTo>
                  <a:pt x="12380" y="5331"/>
                </a:lnTo>
                <a:lnTo>
                  <a:pt x="12432" y="5316"/>
                </a:lnTo>
                <a:lnTo>
                  <a:pt x="12562" y="5355"/>
                </a:lnTo>
                <a:lnTo>
                  <a:pt x="12649" y="5341"/>
                </a:lnTo>
                <a:lnTo>
                  <a:pt x="12735" y="5284"/>
                </a:lnTo>
                <a:lnTo>
                  <a:pt x="12738" y="5213"/>
                </a:lnTo>
                <a:lnTo>
                  <a:pt x="12582" y="5149"/>
                </a:lnTo>
                <a:lnTo>
                  <a:pt x="12390" y="5144"/>
                </a:lnTo>
                <a:close/>
                <a:moveTo>
                  <a:pt x="1548" y="5400"/>
                </a:moveTo>
                <a:lnTo>
                  <a:pt x="1514" y="5464"/>
                </a:lnTo>
                <a:lnTo>
                  <a:pt x="1491" y="5521"/>
                </a:lnTo>
                <a:lnTo>
                  <a:pt x="1497" y="5521"/>
                </a:lnTo>
                <a:lnTo>
                  <a:pt x="1472" y="5575"/>
                </a:lnTo>
                <a:lnTo>
                  <a:pt x="1466" y="5629"/>
                </a:lnTo>
                <a:lnTo>
                  <a:pt x="1405" y="5765"/>
                </a:lnTo>
                <a:lnTo>
                  <a:pt x="1410" y="5735"/>
                </a:lnTo>
                <a:lnTo>
                  <a:pt x="1377" y="5797"/>
                </a:lnTo>
                <a:lnTo>
                  <a:pt x="1296" y="5987"/>
                </a:lnTo>
                <a:lnTo>
                  <a:pt x="1266" y="6045"/>
                </a:lnTo>
                <a:lnTo>
                  <a:pt x="1203" y="6195"/>
                </a:lnTo>
                <a:lnTo>
                  <a:pt x="1178" y="6269"/>
                </a:lnTo>
                <a:lnTo>
                  <a:pt x="1131" y="6351"/>
                </a:lnTo>
                <a:lnTo>
                  <a:pt x="1096" y="6423"/>
                </a:lnTo>
                <a:lnTo>
                  <a:pt x="1062" y="6518"/>
                </a:lnTo>
                <a:lnTo>
                  <a:pt x="1029" y="6599"/>
                </a:lnTo>
                <a:lnTo>
                  <a:pt x="1024" y="6553"/>
                </a:lnTo>
                <a:lnTo>
                  <a:pt x="968" y="6745"/>
                </a:lnTo>
                <a:lnTo>
                  <a:pt x="937" y="6849"/>
                </a:lnTo>
                <a:lnTo>
                  <a:pt x="915" y="6940"/>
                </a:lnTo>
                <a:lnTo>
                  <a:pt x="898" y="7023"/>
                </a:lnTo>
                <a:lnTo>
                  <a:pt x="910" y="7019"/>
                </a:lnTo>
                <a:lnTo>
                  <a:pt x="962" y="6875"/>
                </a:lnTo>
                <a:lnTo>
                  <a:pt x="992" y="6769"/>
                </a:lnTo>
                <a:lnTo>
                  <a:pt x="1007" y="6753"/>
                </a:lnTo>
                <a:lnTo>
                  <a:pt x="1044" y="6652"/>
                </a:lnTo>
                <a:lnTo>
                  <a:pt x="1057" y="6607"/>
                </a:lnTo>
                <a:lnTo>
                  <a:pt x="1112" y="6482"/>
                </a:lnTo>
                <a:lnTo>
                  <a:pt x="1191" y="6312"/>
                </a:lnTo>
                <a:lnTo>
                  <a:pt x="1223" y="6243"/>
                </a:lnTo>
                <a:lnTo>
                  <a:pt x="1258" y="6125"/>
                </a:lnTo>
                <a:lnTo>
                  <a:pt x="1303" y="6041"/>
                </a:lnTo>
                <a:lnTo>
                  <a:pt x="1375" y="5886"/>
                </a:lnTo>
                <a:lnTo>
                  <a:pt x="1417" y="5779"/>
                </a:lnTo>
                <a:lnTo>
                  <a:pt x="1471" y="5658"/>
                </a:lnTo>
                <a:lnTo>
                  <a:pt x="1476" y="5634"/>
                </a:lnTo>
                <a:lnTo>
                  <a:pt x="1514" y="5541"/>
                </a:lnTo>
                <a:lnTo>
                  <a:pt x="1531" y="5489"/>
                </a:lnTo>
                <a:lnTo>
                  <a:pt x="1544" y="5445"/>
                </a:lnTo>
                <a:lnTo>
                  <a:pt x="1534" y="5445"/>
                </a:lnTo>
                <a:lnTo>
                  <a:pt x="1548" y="5400"/>
                </a:lnTo>
                <a:close/>
                <a:moveTo>
                  <a:pt x="1571" y="5816"/>
                </a:moveTo>
                <a:lnTo>
                  <a:pt x="1537" y="5853"/>
                </a:lnTo>
                <a:lnTo>
                  <a:pt x="1502" y="5986"/>
                </a:lnTo>
                <a:lnTo>
                  <a:pt x="1524" y="5962"/>
                </a:lnTo>
                <a:lnTo>
                  <a:pt x="1556" y="5871"/>
                </a:lnTo>
                <a:lnTo>
                  <a:pt x="1571" y="5816"/>
                </a:lnTo>
                <a:close/>
                <a:moveTo>
                  <a:pt x="3853" y="5900"/>
                </a:moveTo>
                <a:lnTo>
                  <a:pt x="3782" y="6026"/>
                </a:lnTo>
                <a:lnTo>
                  <a:pt x="3739" y="6178"/>
                </a:lnTo>
                <a:lnTo>
                  <a:pt x="3742" y="6226"/>
                </a:lnTo>
                <a:lnTo>
                  <a:pt x="3769" y="6210"/>
                </a:lnTo>
                <a:lnTo>
                  <a:pt x="3826" y="6077"/>
                </a:lnTo>
                <a:lnTo>
                  <a:pt x="3863" y="5930"/>
                </a:lnTo>
                <a:lnTo>
                  <a:pt x="3853" y="5900"/>
                </a:lnTo>
                <a:close/>
                <a:moveTo>
                  <a:pt x="1537" y="5954"/>
                </a:moveTo>
                <a:lnTo>
                  <a:pt x="1529" y="5962"/>
                </a:lnTo>
                <a:lnTo>
                  <a:pt x="1479" y="6053"/>
                </a:lnTo>
                <a:lnTo>
                  <a:pt x="1437" y="6094"/>
                </a:lnTo>
                <a:lnTo>
                  <a:pt x="1419" y="6127"/>
                </a:lnTo>
                <a:lnTo>
                  <a:pt x="1469" y="6094"/>
                </a:lnTo>
                <a:lnTo>
                  <a:pt x="1537" y="5954"/>
                </a:lnTo>
                <a:close/>
                <a:moveTo>
                  <a:pt x="11422" y="5959"/>
                </a:moveTo>
                <a:lnTo>
                  <a:pt x="11407" y="5994"/>
                </a:lnTo>
                <a:lnTo>
                  <a:pt x="11407" y="6038"/>
                </a:lnTo>
                <a:lnTo>
                  <a:pt x="11384" y="5996"/>
                </a:lnTo>
                <a:lnTo>
                  <a:pt x="11342" y="6011"/>
                </a:lnTo>
                <a:lnTo>
                  <a:pt x="11297" y="6056"/>
                </a:lnTo>
                <a:lnTo>
                  <a:pt x="11364" y="6043"/>
                </a:lnTo>
                <a:lnTo>
                  <a:pt x="11365" y="6099"/>
                </a:lnTo>
                <a:lnTo>
                  <a:pt x="11414" y="6127"/>
                </a:lnTo>
                <a:lnTo>
                  <a:pt x="11437" y="6090"/>
                </a:lnTo>
                <a:lnTo>
                  <a:pt x="11431" y="6062"/>
                </a:lnTo>
                <a:lnTo>
                  <a:pt x="11451" y="6041"/>
                </a:lnTo>
                <a:lnTo>
                  <a:pt x="11479" y="6006"/>
                </a:lnTo>
                <a:lnTo>
                  <a:pt x="11479" y="5979"/>
                </a:lnTo>
                <a:lnTo>
                  <a:pt x="11422" y="5959"/>
                </a:lnTo>
                <a:close/>
                <a:moveTo>
                  <a:pt x="1410" y="6045"/>
                </a:moveTo>
                <a:lnTo>
                  <a:pt x="1373" y="6067"/>
                </a:lnTo>
                <a:lnTo>
                  <a:pt x="1335" y="6141"/>
                </a:lnTo>
                <a:lnTo>
                  <a:pt x="1281" y="6221"/>
                </a:lnTo>
                <a:lnTo>
                  <a:pt x="1275" y="6252"/>
                </a:lnTo>
                <a:lnTo>
                  <a:pt x="1317" y="6203"/>
                </a:lnTo>
                <a:lnTo>
                  <a:pt x="1395" y="6088"/>
                </a:lnTo>
                <a:lnTo>
                  <a:pt x="1410" y="6045"/>
                </a:lnTo>
                <a:close/>
                <a:moveTo>
                  <a:pt x="10634" y="6112"/>
                </a:moveTo>
                <a:lnTo>
                  <a:pt x="10599" y="6159"/>
                </a:lnTo>
                <a:lnTo>
                  <a:pt x="10559" y="6115"/>
                </a:lnTo>
                <a:lnTo>
                  <a:pt x="10456" y="6151"/>
                </a:lnTo>
                <a:lnTo>
                  <a:pt x="10478" y="6233"/>
                </a:lnTo>
                <a:lnTo>
                  <a:pt x="10525" y="6242"/>
                </a:lnTo>
                <a:lnTo>
                  <a:pt x="10525" y="6289"/>
                </a:lnTo>
                <a:lnTo>
                  <a:pt x="10622" y="6326"/>
                </a:lnTo>
                <a:lnTo>
                  <a:pt x="10723" y="6309"/>
                </a:lnTo>
                <a:lnTo>
                  <a:pt x="10771" y="6216"/>
                </a:lnTo>
                <a:lnTo>
                  <a:pt x="10711" y="6157"/>
                </a:lnTo>
                <a:lnTo>
                  <a:pt x="10634" y="6112"/>
                </a:lnTo>
                <a:close/>
                <a:moveTo>
                  <a:pt x="19462" y="6125"/>
                </a:moveTo>
                <a:lnTo>
                  <a:pt x="19457" y="6191"/>
                </a:lnTo>
                <a:lnTo>
                  <a:pt x="19486" y="6302"/>
                </a:lnTo>
                <a:lnTo>
                  <a:pt x="19539" y="6378"/>
                </a:lnTo>
                <a:lnTo>
                  <a:pt x="19551" y="6430"/>
                </a:lnTo>
                <a:lnTo>
                  <a:pt x="19605" y="6528"/>
                </a:lnTo>
                <a:lnTo>
                  <a:pt x="19653" y="6620"/>
                </a:lnTo>
                <a:lnTo>
                  <a:pt x="19707" y="6688"/>
                </a:lnTo>
                <a:lnTo>
                  <a:pt x="19794" y="6760"/>
                </a:lnTo>
                <a:lnTo>
                  <a:pt x="19854" y="6804"/>
                </a:lnTo>
                <a:lnTo>
                  <a:pt x="19851" y="6757"/>
                </a:lnTo>
                <a:lnTo>
                  <a:pt x="19760" y="6657"/>
                </a:lnTo>
                <a:lnTo>
                  <a:pt x="19707" y="6578"/>
                </a:lnTo>
                <a:lnTo>
                  <a:pt x="19698" y="6504"/>
                </a:lnTo>
                <a:lnTo>
                  <a:pt x="19683" y="6482"/>
                </a:lnTo>
                <a:lnTo>
                  <a:pt x="19667" y="6531"/>
                </a:lnTo>
                <a:lnTo>
                  <a:pt x="19610" y="6449"/>
                </a:lnTo>
                <a:lnTo>
                  <a:pt x="19585" y="6375"/>
                </a:lnTo>
                <a:lnTo>
                  <a:pt x="19531" y="6262"/>
                </a:lnTo>
                <a:lnTo>
                  <a:pt x="19549" y="6210"/>
                </a:lnTo>
                <a:lnTo>
                  <a:pt x="19486" y="6132"/>
                </a:lnTo>
                <a:lnTo>
                  <a:pt x="19462" y="6125"/>
                </a:lnTo>
                <a:close/>
                <a:moveTo>
                  <a:pt x="3414" y="6129"/>
                </a:moveTo>
                <a:lnTo>
                  <a:pt x="3367" y="6179"/>
                </a:lnTo>
                <a:lnTo>
                  <a:pt x="3309" y="6346"/>
                </a:lnTo>
                <a:lnTo>
                  <a:pt x="3319" y="6381"/>
                </a:lnTo>
                <a:lnTo>
                  <a:pt x="3374" y="6403"/>
                </a:lnTo>
                <a:lnTo>
                  <a:pt x="3369" y="6306"/>
                </a:lnTo>
                <a:lnTo>
                  <a:pt x="3387" y="6220"/>
                </a:lnTo>
                <a:lnTo>
                  <a:pt x="3454" y="6147"/>
                </a:lnTo>
                <a:lnTo>
                  <a:pt x="3414" y="6129"/>
                </a:lnTo>
                <a:close/>
                <a:moveTo>
                  <a:pt x="10314" y="6181"/>
                </a:moveTo>
                <a:lnTo>
                  <a:pt x="10209" y="6220"/>
                </a:lnTo>
                <a:lnTo>
                  <a:pt x="10195" y="6356"/>
                </a:lnTo>
                <a:lnTo>
                  <a:pt x="10227" y="6513"/>
                </a:lnTo>
                <a:lnTo>
                  <a:pt x="10272" y="6573"/>
                </a:lnTo>
                <a:lnTo>
                  <a:pt x="10222" y="6627"/>
                </a:lnTo>
                <a:lnTo>
                  <a:pt x="10286" y="6747"/>
                </a:lnTo>
                <a:lnTo>
                  <a:pt x="10338" y="6748"/>
                </a:lnTo>
                <a:lnTo>
                  <a:pt x="10383" y="6609"/>
                </a:lnTo>
                <a:lnTo>
                  <a:pt x="10423" y="6580"/>
                </a:lnTo>
                <a:lnTo>
                  <a:pt x="10463" y="6457"/>
                </a:lnTo>
                <a:lnTo>
                  <a:pt x="10564" y="6398"/>
                </a:lnTo>
                <a:lnTo>
                  <a:pt x="10466" y="6260"/>
                </a:lnTo>
                <a:lnTo>
                  <a:pt x="10436" y="6195"/>
                </a:lnTo>
                <a:lnTo>
                  <a:pt x="10388" y="6193"/>
                </a:lnTo>
                <a:lnTo>
                  <a:pt x="10363" y="6248"/>
                </a:lnTo>
                <a:lnTo>
                  <a:pt x="10316" y="6242"/>
                </a:lnTo>
                <a:lnTo>
                  <a:pt x="10314" y="6181"/>
                </a:lnTo>
                <a:close/>
                <a:moveTo>
                  <a:pt x="12355" y="6262"/>
                </a:moveTo>
                <a:lnTo>
                  <a:pt x="12308" y="6324"/>
                </a:lnTo>
                <a:lnTo>
                  <a:pt x="12291" y="6415"/>
                </a:lnTo>
                <a:lnTo>
                  <a:pt x="12191" y="6513"/>
                </a:lnTo>
                <a:lnTo>
                  <a:pt x="12127" y="6678"/>
                </a:lnTo>
                <a:lnTo>
                  <a:pt x="12084" y="6804"/>
                </a:lnTo>
                <a:lnTo>
                  <a:pt x="12134" y="6871"/>
                </a:lnTo>
                <a:lnTo>
                  <a:pt x="12099" y="7058"/>
                </a:lnTo>
                <a:lnTo>
                  <a:pt x="12152" y="7060"/>
                </a:lnTo>
                <a:lnTo>
                  <a:pt x="12124" y="7238"/>
                </a:lnTo>
                <a:lnTo>
                  <a:pt x="12167" y="7329"/>
                </a:lnTo>
                <a:lnTo>
                  <a:pt x="12130" y="7385"/>
                </a:lnTo>
                <a:lnTo>
                  <a:pt x="12179" y="7472"/>
                </a:lnTo>
                <a:lnTo>
                  <a:pt x="12296" y="7477"/>
                </a:lnTo>
                <a:lnTo>
                  <a:pt x="12346" y="7545"/>
                </a:lnTo>
                <a:lnTo>
                  <a:pt x="12536" y="7487"/>
                </a:lnTo>
                <a:lnTo>
                  <a:pt x="12559" y="7459"/>
                </a:lnTo>
                <a:lnTo>
                  <a:pt x="12387" y="7373"/>
                </a:lnTo>
                <a:lnTo>
                  <a:pt x="12306" y="7243"/>
                </a:lnTo>
                <a:lnTo>
                  <a:pt x="12298" y="7053"/>
                </a:lnTo>
                <a:lnTo>
                  <a:pt x="12274" y="6868"/>
                </a:lnTo>
                <a:lnTo>
                  <a:pt x="12308" y="6652"/>
                </a:lnTo>
                <a:lnTo>
                  <a:pt x="12373" y="6513"/>
                </a:lnTo>
                <a:lnTo>
                  <a:pt x="12440" y="6358"/>
                </a:lnTo>
                <a:lnTo>
                  <a:pt x="12425" y="6299"/>
                </a:lnTo>
                <a:lnTo>
                  <a:pt x="12355" y="6262"/>
                </a:lnTo>
                <a:close/>
                <a:moveTo>
                  <a:pt x="10604" y="6487"/>
                </a:moveTo>
                <a:lnTo>
                  <a:pt x="10523" y="6516"/>
                </a:lnTo>
                <a:lnTo>
                  <a:pt x="10540" y="6573"/>
                </a:lnTo>
                <a:lnTo>
                  <a:pt x="10508" y="6615"/>
                </a:lnTo>
                <a:lnTo>
                  <a:pt x="10575" y="6661"/>
                </a:lnTo>
                <a:lnTo>
                  <a:pt x="10669" y="6595"/>
                </a:lnTo>
                <a:lnTo>
                  <a:pt x="10615" y="6553"/>
                </a:lnTo>
                <a:lnTo>
                  <a:pt x="10604" y="6487"/>
                </a:lnTo>
                <a:close/>
                <a:moveTo>
                  <a:pt x="3675" y="6531"/>
                </a:moveTo>
                <a:lnTo>
                  <a:pt x="3640" y="6597"/>
                </a:lnTo>
                <a:lnTo>
                  <a:pt x="3586" y="6561"/>
                </a:lnTo>
                <a:lnTo>
                  <a:pt x="3546" y="6600"/>
                </a:lnTo>
                <a:lnTo>
                  <a:pt x="3563" y="6804"/>
                </a:lnTo>
                <a:lnTo>
                  <a:pt x="3585" y="6910"/>
                </a:lnTo>
                <a:lnTo>
                  <a:pt x="3568" y="7029"/>
                </a:lnTo>
                <a:lnTo>
                  <a:pt x="3493" y="6997"/>
                </a:lnTo>
                <a:lnTo>
                  <a:pt x="3498" y="7063"/>
                </a:lnTo>
                <a:lnTo>
                  <a:pt x="3637" y="7105"/>
                </a:lnTo>
                <a:lnTo>
                  <a:pt x="3623" y="7146"/>
                </a:lnTo>
                <a:lnTo>
                  <a:pt x="3509" y="7198"/>
                </a:lnTo>
                <a:lnTo>
                  <a:pt x="3498" y="7284"/>
                </a:lnTo>
                <a:lnTo>
                  <a:pt x="3513" y="7327"/>
                </a:lnTo>
                <a:lnTo>
                  <a:pt x="3640" y="7289"/>
                </a:lnTo>
                <a:lnTo>
                  <a:pt x="3717" y="7199"/>
                </a:lnTo>
                <a:lnTo>
                  <a:pt x="3787" y="7139"/>
                </a:lnTo>
                <a:lnTo>
                  <a:pt x="3750" y="7083"/>
                </a:lnTo>
                <a:lnTo>
                  <a:pt x="3858" y="7050"/>
                </a:lnTo>
                <a:lnTo>
                  <a:pt x="3881" y="6923"/>
                </a:lnTo>
                <a:lnTo>
                  <a:pt x="3839" y="6898"/>
                </a:lnTo>
                <a:lnTo>
                  <a:pt x="3863" y="6787"/>
                </a:lnTo>
                <a:lnTo>
                  <a:pt x="3918" y="6792"/>
                </a:lnTo>
                <a:lnTo>
                  <a:pt x="3938" y="6708"/>
                </a:lnTo>
                <a:lnTo>
                  <a:pt x="3881" y="6671"/>
                </a:lnTo>
                <a:lnTo>
                  <a:pt x="4015" y="6664"/>
                </a:lnTo>
                <a:lnTo>
                  <a:pt x="4114" y="6664"/>
                </a:lnTo>
                <a:lnTo>
                  <a:pt x="4156" y="6659"/>
                </a:lnTo>
                <a:lnTo>
                  <a:pt x="4156" y="6612"/>
                </a:lnTo>
                <a:lnTo>
                  <a:pt x="4094" y="6558"/>
                </a:lnTo>
                <a:lnTo>
                  <a:pt x="4003" y="6543"/>
                </a:lnTo>
                <a:lnTo>
                  <a:pt x="3766" y="6568"/>
                </a:lnTo>
                <a:lnTo>
                  <a:pt x="3675" y="6531"/>
                </a:lnTo>
                <a:close/>
                <a:moveTo>
                  <a:pt x="962" y="6612"/>
                </a:moveTo>
                <a:lnTo>
                  <a:pt x="955" y="6615"/>
                </a:lnTo>
                <a:lnTo>
                  <a:pt x="908" y="6728"/>
                </a:lnTo>
                <a:lnTo>
                  <a:pt x="875" y="6822"/>
                </a:lnTo>
                <a:lnTo>
                  <a:pt x="871" y="6851"/>
                </a:lnTo>
                <a:lnTo>
                  <a:pt x="843" y="6949"/>
                </a:lnTo>
                <a:lnTo>
                  <a:pt x="865" y="6900"/>
                </a:lnTo>
                <a:lnTo>
                  <a:pt x="900" y="6802"/>
                </a:lnTo>
                <a:lnTo>
                  <a:pt x="935" y="6700"/>
                </a:lnTo>
                <a:lnTo>
                  <a:pt x="947" y="6664"/>
                </a:lnTo>
                <a:lnTo>
                  <a:pt x="962" y="6612"/>
                </a:lnTo>
                <a:close/>
                <a:moveTo>
                  <a:pt x="818" y="7139"/>
                </a:moveTo>
                <a:lnTo>
                  <a:pt x="803" y="7156"/>
                </a:lnTo>
                <a:lnTo>
                  <a:pt x="766" y="7262"/>
                </a:lnTo>
                <a:lnTo>
                  <a:pt x="761" y="7311"/>
                </a:lnTo>
                <a:lnTo>
                  <a:pt x="737" y="7406"/>
                </a:lnTo>
                <a:lnTo>
                  <a:pt x="727" y="7467"/>
                </a:lnTo>
                <a:lnTo>
                  <a:pt x="700" y="7580"/>
                </a:lnTo>
                <a:lnTo>
                  <a:pt x="682" y="7614"/>
                </a:lnTo>
                <a:lnTo>
                  <a:pt x="667" y="7666"/>
                </a:lnTo>
                <a:lnTo>
                  <a:pt x="695" y="7659"/>
                </a:lnTo>
                <a:lnTo>
                  <a:pt x="695" y="7693"/>
                </a:lnTo>
                <a:lnTo>
                  <a:pt x="677" y="7738"/>
                </a:lnTo>
                <a:lnTo>
                  <a:pt x="672" y="7789"/>
                </a:lnTo>
                <a:lnTo>
                  <a:pt x="679" y="7797"/>
                </a:lnTo>
                <a:lnTo>
                  <a:pt x="670" y="7849"/>
                </a:lnTo>
                <a:lnTo>
                  <a:pt x="664" y="7911"/>
                </a:lnTo>
                <a:lnTo>
                  <a:pt x="642" y="8002"/>
                </a:lnTo>
                <a:lnTo>
                  <a:pt x="659" y="8016"/>
                </a:lnTo>
                <a:lnTo>
                  <a:pt x="689" y="7910"/>
                </a:lnTo>
                <a:lnTo>
                  <a:pt x="700" y="7842"/>
                </a:lnTo>
                <a:lnTo>
                  <a:pt x="717" y="7817"/>
                </a:lnTo>
                <a:lnTo>
                  <a:pt x="727" y="7741"/>
                </a:lnTo>
                <a:lnTo>
                  <a:pt x="752" y="7681"/>
                </a:lnTo>
                <a:lnTo>
                  <a:pt x="757" y="7646"/>
                </a:lnTo>
                <a:lnTo>
                  <a:pt x="786" y="7536"/>
                </a:lnTo>
                <a:lnTo>
                  <a:pt x="806" y="7423"/>
                </a:lnTo>
                <a:lnTo>
                  <a:pt x="799" y="7422"/>
                </a:lnTo>
                <a:lnTo>
                  <a:pt x="833" y="7284"/>
                </a:lnTo>
                <a:lnTo>
                  <a:pt x="855" y="7193"/>
                </a:lnTo>
                <a:lnTo>
                  <a:pt x="844" y="7186"/>
                </a:lnTo>
                <a:lnTo>
                  <a:pt x="814" y="7290"/>
                </a:lnTo>
                <a:lnTo>
                  <a:pt x="793" y="7324"/>
                </a:lnTo>
                <a:lnTo>
                  <a:pt x="752" y="7430"/>
                </a:lnTo>
                <a:lnTo>
                  <a:pt x="751" y="7400"/>
                </a:lnTo>
                <a:lnTo>
                  <a:pt x="779" y="7284"/>
                </a:lnTo>
                <a:lnTo>
                  <a:pt x="818" y="7139"/>
                </a:lnTo>
                <a:close/>
                <a:moveTo>
                  <a:pt x="7418" y="7376"/>
                </a:moveTo>
                <a:lnTo>
                  <a:pt x="7299" y="7430"/>
                </a:lnTo>
                <a:lnTo>
                  <a:pt x="7373" y="7565"/>
                </a:lnTo>
                <a:lnTo>
                  <a:pt x="7338" y="7607"/>
                </a:lnTo>
                <a:lnTo>
                  <a:pt x="7222" y="7545"/>
                </a:lnTo>
                <a:lnTo>
                  <a:pt x="7273" y="7721"/>
                </a:lnTo>
                <a:lnTo>
                  <a:pt x="7164" y="7731"/>
                </a:lnTo>
                <a:lnTo>
                  <a:pt x="7278" y="7917"/>
                </a:lnTo>
                <a:lnTo>
                  <a:pt x="7334" y="8004"/>
                </a:lnTo>
                <a:lnTo>
                  <a:pt x="7406" y="8019"/>
                </a:lnTo>
                <a:lnTo>
                  <a:pt x="7658" y="8051"/>
                </a:lnTo>
                <a:lnTo>
                  <a:pt x="7822" y="7994"/>
                </a:lnTo>
                <a:lnTo>
                  <a:pt x="7832" y="7842"/>
                </a:lnTo>
                <a:lnTo>
                  <a:pt x="7919" y="7757"/>
                </a:lnTo>
                <a:lnTo>
                  <a:pt x="7835" y="7677"/>
                </a:lnTo>
                <a:lnTo>
                  <a:pt x="7683" y="7684"/>
                </a:lnTo>
                <a:lnTo>
                  <a:pt x="7651" y="7588"/>
                </a:lnTo>
                <a:lnTo>
                  <a:pt x="7504" y="7595"/>
                </a:lnTo>
                <a:lnTo>
                  <a:pt x="7512" y="7428"/>
                </a:lnTo>
                <a:lnTo>
                  <a:pt x="7418" y="7376"/>
                </a:lnTo>
                <a:close/>
                <a:moveTo>
                  <a:pt x="533" y="8076"/>
                </a:moveTo>
                <a:lnTo>
                  <a:pt x="503" y="8134"/>
                </a:lnTo>
                <a:cubicBezTo>
                  <a:pt x="468" y="8339"/>
                  <a:pt x="438" y="8523"/>
                  <a:pt x="491" y="8743"/>
                </a:cubicBezTo>
                <a:cubicBezTo>
                  <a:pt x="531" y="8908"/>
                  <a:pt x="531" y="8878"/>
                  <a:pt x="531" y="8878"/>
                </a:cubicBezTo>
                <a:cubicBezTo>
                  <a:pt x="531" y="8878"/>
                  <a:pt x="561" y="9039"/>
                  <a:pt x="593" y="8994"/>
                </a:cubicBezTo>
                <a:lnTo>
                  <a:pt x="623" y="8807"/>
                </a:lnTo>
                <a:lnTo>
                  <a:pt x="655" y="8659"/>
                </a:lnTo>
                <a:lnTo>
                  <a:pt x="629" y="8655"/>
                </a:lnTo>
                <a:lnTo>
                  <a:pt x="642" y="8480"/>
                </a:lnTo>
                <a:lnTo>
                  <a:pt x="613" y="8448"/>
                </a:lnTo>
                <a:lnTo>
                  <a:pt x="562" y="8496"/>
                </a:lnTo>
                <a:lnTo>
                  <a:pt x="525" y="8492"/>
                </a:lnTo>
                <a:lnTo>
                  <a:pt x="533" y="8413"/>
                </a:lnTo>
                <a:lnTo>
                  <a:pt x="558" y="8406"/>
                </a:lnTo>
                <a:lnTo>
                  <a:pt x="588" y="8272"/>
                </a:lnTo>
                <a:lnTo>
                  <a:pt x="575" y="8270"/>
                </a:lnTo>
                <a:lnTo>
                  <a:pt x="582" y="8147"/>
                </a:lnTo>
                <a:lnTo>
                  <a:pt x="560" y="8182"/>
                </a:lnTo>
                <a:lnTo>
                  <a:pt x="550" y="8142"/>
                </a:lnTo>
                <a:lnTo>
                  <a:pt x="528" y="8129"/>
                </a:lnTo>
                <a:lnTo>
                  <a:pt x="533" y="8076"/>
                </a:lnTo>
                <a:close/>
                <a:moveTo>
                  <a:pt x="629" y="8196"/>
                </a:moveTo>
                <a:lnTo>
                  <a:pt x="603" y="8246"/>
                </a:lnTo>
                <a:lnTo>
                  <a:pt x="598" y="8329"/>
                </a:lnTo>
                <a:lnTo>
                  <a:pt x="592" y="8438"/>
                </a:lnTo>
                <a:lnTo>
                  <a:pt x="603" y="8452"/>
                </a:lnTo>
                <a:lnTo>
                  <a:pt x="617" y="8405"/>
                </a:lnTo>
                <a:lnTo>
                  <a:pt x="627" y="8322"/>
                </a:lnTo>
                <a:lnTo>
                  <a:pt x="637" y="8203"/>
                </a:lnTo>
                <a:lnTo>
                  <a:pt x="629" y="8196"/>
                </a:lnTo>
                <a:close/>
                <a:moveTo>
                  <a:pt x="21143" y="8294"/>
                </a:moveTo>
                <a:cubicBezTo>
                  <a:pt x="21150" y="8324"/>
                  <a:pt x="21160" y="8353"/>
                  <a:pt x="21167" y="8383"/>
                </a:cubicBezTo>
                <a:lnTo>
                  <a:pt x="21160" y="8371"/>
                </a:lnTo>
                <a:lnTo>
                  <a:pt x="21150" y="8341"/>
                </a:lnTo>
                <a:lnTo>
                  <a:pt x="21143" y="8294"/>
                </a:lnTo>
                <a:close/>
                <a:moveTo>
                  <a:pt x="21175" y="8489"/>
                </a:moveTo>
                <a:lnTo>
                  <a:pt x="21223" y="8698"/>
                </a:lnTo>
                <a:lnTo>
                  <a:pt x="21197" y="8605"/>
                </a:lnTo>
                <a:lnTo>
                  <a:pt x="21210" y="8694"/>
                </a:lnTo>
                <a:lnTo>
                  <a:pt x="21233" y="8773"/>
                </a:lnTo>
                <a:lnTo>
                  <a:pt x="21247" y="8841"/>
                </a:lnTo>
                <a:lnTo>
                  <a:pt x="21257" y="8891"/>
                </a:lnTo>
                <a:lnTo>
                  <a:pt x="21235" y="8812"/>
                </a:lnTo>
                <a:lnTo>
                  <a:pt x="21233" y="8836"/>
                </a:lnTo>
                <a:lnTo>
                  <a:pt x="21220" y="8755"/>
                </a:lnTo>
                <a:lnTo>
                  <a:pt x="21197" y="8642"/>
                </a:lnTo>
                <a:lnTo>
                  <a:pt x="21182" y="8597"/>
                </a:lnTo>
                <a:lnTo>
                  <a:pt x="21193" y="8691"/>
                </a:lnTo>
                <a:lnTo>
                  <a:pt x="21192" y="8750"/>
                </a:lnTo>
                <a:lnTo>
                  <a:pt x="21207" y="8775"/>
                </a:lnTo>
                <a:lnTo>
                  <a:pt x="21227" y="8839"/>
                </a:lnTo>
                <a:lnTo>
                  <a:pt x="21235" y="8861"/>
                </a:lnTo>
                <a:lnTo>
                  <a:pt x="21239" y="8943"/>
                </a:lnTo>
                <a:lnTo>
                  <a:pt x="21257" y="9011"/>
                </a:lnTo>
                <a:lnTo>
                  <a:pt x="21262" y="9098"/>
                </a:lnTo>
                <a:lnTo>
                  <a:pt x="21247" y="9093"/>
                </a:lnTo>
                <a:lnTo>
                  <a:pt x="21257" y="9147"/>
                </a:lnTo>
                <a:lnTo>
                  <a:pt x="21272" y="9140"/>
                </a:lnTo>
                <a:lnTo>
                  <a:pt x="21280" y="9049"/>
                </a:lnTo>
                <a:lnTo>
                  <a:pt x="21270" y="8933"/>
                </a:lnTo>
                <a:lnTo>
                  <a:pt x="21264" y="8889"/>
                </a:lnTo>
                <a:lnTo>
                  <a:pt x="21269" y="8878"/>
                </a:lnTo>
                <a:lnTo>
                  <a:pt x="21254" y="8799"/>
                </a:lnTo>
                <a:lnTo>
                  <a:pt x="21228" y="8687"/>
                </a:lnTo>
                <a:lnTo>
                  <a:pt x="21210" y="8600"/>
                </a:lnTo>
                <a:lnTo>
                  <a:pt x="21175" y="8489"/>
                </a:lnTo>
                <a:close/>
                <a:moveTo>
                  <a:pt x="20899" y="8691"/>
                </a:moveTo>
                <a:lnTo>
                  <a:pt x="20890" y="8743"/>
                </a:lnTo>
                <a:lnTo>
                  <a:pt x="20905" y="8895"/>
                </a:lnTo>
                <a:lnTo>
                  <a:pt x="20925" y="8825"/>
                </a:lnTo>
                <a:lnTo>
                  <a:pt x="20922" y="8760"/>
                </a:lnTo>
                <a:lnTo>
                  <a:pt x="20917" y="8691"/>
                </a:lnTo>
                <a:lnTo>
                  <a:pt x="20899" y="8691"/>
                </a:lnTo>
                <a:close/>
                <a:moveTo>
                  <a:pt x="21148" y="9029"/>
                </a:moveTo>
                <a:lnTo>
                  <a:pt x="21125" y="9058"/>
                </a:lnTo>
                <a:lnTo>
                  <a:pt x="21165" y="9139"/>
                </a:lnTo>
                <a:lnTo>
                  <a:pt x="21200" y="9255"/>
                </a:lnTo>
                <a:lnTo>
                  <a:pt x="21222" y="9347"/>
                </a:lnTo>
                <a:lnTo>
                  <a:pt x="21247" y="9447"/>
                </a:lnTo>
                <a:lnTo>
                  <a:pt x="21244" y="9352"/>
                </a:lnTo>
                <a:lnTo>
                  <a:pt x="21197" y="9162"/>
                </a:lnTo>
                <a:lnTo>
                  <a:pt x="21148" y="9029"/>
                </a:lnTo>
                <a:close/>
                <a:moveTo>
                  <a:pt x="21240" y="9160"/>
                </a:moveTo>
                <a:lnTo>
                  <a:pt x="21279" y="9342"/>
                </a:lnTo>
                <a:lnTo>
                  <a:pt x="21304" y="9506"/>
                </a:lnTo>
                <a:lnTo>
                  <a:pt x="21324" y="9681"/>
                </a:lnTo>
                <a:lnTo>
                  <a:pt x="21346" y="9829"/>
                </a:lnTo>
                <a:lnTo>
                  <a:pt x="21314" y="9527"/>
                </a:lnTo>
                <a:lnTo>
                  <a:pt x="21290" y="9376"/>
                </a:lnTo>
                <a:lnTo>
                  <a:pt x="21267" y="9218"/>
                </a:lnTo>
                <a:lnTo>
                  <a:pt x="21240" y="9160"/>
                </a:lnTo>
                <a:close/>
                <a:moveTo>
                  <a:pt x="7800" y="9401"/>
                </a:moveTo>
                <a:lnTo>
                  <a:pt x="7666" y="9502"/>
                </a:lnTo>
                <a:lnTo>
                  <a:pt x="7547" y="9659"/>
                </a:lnTo>
                <a:lnTo>
                  <a:pt x="7547" y="9768"/>
                </a:lnTo>
                <a:lnTo>
                  <a:pt x="7472" y="9931"/>
                </a:lnTo>
                <a:lnTo>
                  <a:pt x="7559" y="9878"/>
                </a:lnTo>
                <a:lnTo>
                  <a:pt x="7565" y="9940"/>
                </a:lnTo>
                <a:lnTo>
                  <a:pt x="7497" y="9997"/>
                </a:lnTo>
                <a:lnTo>
                  <a:pt x="7497" y="10054"/>
                </a:lnTo>
                <a:lnTo>
                  <a:pt x="7596" y="10140"/>
                </a:lnTo>
                <a:lnTo>
                  <a:pt x="7611" y="10278"/>
                </a:lnTo>
                <a:lnTo>
                  <a:pt x="7554" y="10371"/>
                </a:lnTo>
                <a:lnTo>
                  <a:pt x="7418" y="10287"/>
                </a:lnTo>
                <a:lnTo>
                  <a:pt x="7348" y="10388"/>
                </a:lnTo>
                <a:lnTo>
                  <a:pt x="7360" y="10505"/>
                </a:lnTo>
                <a:lnTo>
                  <a:pt x="7234" y="10507"/>
                </a:lnTo>
                <a:lnTo>
                  <a:pt x="7231" y="10588"/>
                </a:lnTo>
                <a:lnTo>
                  <a:pt x="7375" y="10694"/>
                </a:lnTo>
                <a:lnTo>
                  <a:pt x="7269" y="10687"/>
                </a:lnTo>
                <a:lnTo>
                  <a:pt x="7040" y="10788"/>
                </a:lnTo>
                <a:lnTo>
                  <a:pt x="7078" y="10850"/>
                </a:lnTo>
                <a:lnTo>
                  <a:pt x="7179" y="10822"/>
                </a:lnTo>
                <a:lnTo>
                  <a:pt x="7266" y="10889"/>
                </a:lnTo>
                <a:lnTo>
                  <a:pt x="7368" y="10842"/>
                </a:lnTo>
                <a:lnTo>
                  <a:pt x="7401" y="10898"/>
                </a:lnTo>
                <a:lnTo>
                  <a:pt x="7599" y="10930"/>
                </a:lnTo>
                <a:lnTo>
                  <a:pt x="7738" y="10992"/>
                </a:lnTo>
                <a:lnTo>
                  <a:pt x="7867" y="10938"/>
                </a:lnTo>
                <a:lnTo>
                  <a:pt x="7858" y="10830"/>
                </a:lnTo>
                <a:lnTo>
                  <a:pt x="7929" y="10800"/>
                </a:lnTo>
                <a:lnTo>
                  <a:pt x="7982" y="10692"/>
                </a:lnTo>
                <a:lnTo>
                  <a:pt x="7872" y="10610"/>
                </a:lnTo>
                <a:lnTo>
                  <a:pt x="7870" y="10529"/>
                </a:lnTo>
                <a:lnTo>
                  <a:pt x="7887" y="10305"/>
                </a:lnTo>
                <a:lnTo>
                  <a:pt x="7833" y="10248"/>
                </a:lnTo>
                <a:lnTo>
                  <a:pt x="7837" y="9987"/>
                </a:lnTo>
                <a:lnTo>
                  <a:pt x="7748" y="9931"/>
                </a:lnTo>
                <a:lnTo>
                  <a:pt x="7897" y="9815"/>
                </a:lnTo>
                <a:lnTo>
                  <a:pt x="7982" y="9687"/>
                </a:lnTo>
                <a:lnTo>
                  <a:pt x="7887" y="9642"/>
                </a:lnTo>
                <a:lnTo>
                  <a:pt x="7788" y="9622"/>
                </a:lnTo>
                <a:lnTo>
                  <a:pt x="7967" y="9484"/>
                </a:lnTo>
                <a:lnTo>
                  <a:pt x="7858" y="9448"/>
                </a:lnTo>
                <a:lnTo>
                  <a:pt x="7800" y="9401"/>
                </a:lnTo>
                <a:close/>
                <a:moveTo>
                  <a:pt x="20753" y="9539"/>
                </a:moveTo>
                <a:lnTo>
                  <a:pt x="20740" y="9618"/>
                </a:lnTo>
                <a:lnTo>
                  <a:pt x="20733" y="9805"/>
                </a:lnTo>
                <a:lnTo>
                  <a:pt x="20748" y="9925"/>
                </a:lnTo>
                <a:lnTo>
                  <a:pt x="20800" y="10014"/>
                </a:lnTo>
                <a:lnTo>
                  <a:pt x="20838" y="9930"/>
                </a:lnTo>
                <a:lnTo>
                  <a:pt x="20830" y="9753"/>
                </a:lnTo>
                <a:lnTo>
                  <a:pt x="20800" y="9657"/>
                </a:lnTo>
                <a:lnTo>
                  <a:pt x="20782" y="9548"/>
                </a:lnTo>
                <a:lnTo>
                  <a:pt x="20753" y="9539"/>
                </a:lnTo>
                <a:close/>
                <a:moveTo>
                  <a:pt x="21269" y="9553"/>
                </a:moveTo>
                <a:lnTo>
                  <a:pt x="21277" y="9645"/>
                </a:lnTo>
                <a:lnTo>
                  <a:pt x="21300" y="9729"/>
                </a:lnTo>
                <a:lnTo>
                  <a:pt x="21310" y="9713"/>
                </a:lnTo>
                <a:lnTo>
                  <a:pt x="21280" y="9554"/>
                </a:lnTo>
                <a:lnTo>
                  <a:pt x="21269" y="9553"/>
                </a:lnTo>
                <a:close/>
                <a:moveTo>
                  <a:pt x="7279" y="9866"/>
                </a:moveTo>
                <a:lnTo>
                  <a:pt x="7172" y="9904"/>
                </a:lnTo>
                <a:lnTo>
                  <a:pt x="6983" y="9960"/>
                </a:lnTo>
                <a:lnTo>
                  <a:pt x="6939" y="10155"/>
                </a:lnTo>
                <a:lnTo>
                  <a:pt x="6772" y="10280"/>
                </a:lnTo>
                <a:lnTo>
                  <a:pt x="6891" y="10384"/>
                </a:lnTo>
                <a:lnTo>
                  <a:pt x="7108" y="10383"/>
                </a:lnTo>
                <a:lnTo>
                  <a:pt x="7254" y="10271"/>
                </a:lnTo>
                <a:lnTo>
                  <a:pt x="7298" y="10144"/>
                </a:lnTo>
                <a:lnTo>
                  <a:pt x="7403" y="10056"/>
                </a:lnTo>
                <a:lnTo>
                  <a:pt x="7358" y="9899"/>
                </a:lnTo>
                <a:lnTo>
                  <a:pt x="7279" y="9866"/>
                </a:lnTo>
                <a:close/>
                <a:moveTo>
                  <a:pt x="21413" y="9962"/>
                </a:moveTo>
                <a:cubicBezTo>
                  <a:pt x="21414" y="9976"/>
                  <a:pt x="21415" y="9990"/>
                  <a:pt x="21416" y="10004"/>
                </a:cubicBezTo>
                <a:lnTo>
                  <a:pt x="21414" y="9997"/>
                </a:lnTo>
                <a:lnTo>
                  <a:pt x="21413" y="9962"/>
                </a:lnTo>
                <a:close/>
                <a:moveTo>
                  <a:pt x="21172" y="10078"/>
                </a:moveTo>
                <a:lnTo>
                  <a:pt x="21177" y="10164"/>
                </a:lnTo>
                <a:lnTo>
                  <a:pt x="21197" y="10367"/>
                </a:lnTo>
                <a:lnTo>
                  <a:pt x="21210" y="10524"/>
                </a:lnTo>
                <a:lnTo>
                  <a:pt x="21203" y="10704"/>
                </a:lnTo>
                <a:lnTo>
                  <a:pt x="21215" y="10857"/>
                </a:lnTo>
                <a:lnTo>
                  <a:pt x="21222" y="10862"/>
                </a:lnTo>
                <a:lnTo>
                  <a:pt x="21230" y="10812"/>
                </a:lnTo>
                <a:lnTo>
                  <a:pt x="21240" y="10680"/>
                </a:lnTo>
                <a:lnTo>
                  <a:pt x="21228" y="10489"/>
                </a:lnTo>
                <a:lnTo>
                  <a:pt x="21232" y="10445"/>
                </a:lnTo>
                <a:lnTo>
                  <a:pt x="21215" y="10290"/>
                </a:lnTo>
                <a:lnTo>
                  <a:pt x="21195" y="10182"/>
                </a:lnTo>
                <a:lnTo>
                  <a:pt x="21188" y="10122"/>
                </a:lnTo>
                <a:lnTo>
                  <a:pt x="21172" y="10078"/>
                </a:lnTo>
                <a:close/>
                <a:moveTo>
                  <a:pt x="9248" y="10413"/>
                </a:moveTo>
                <a:lnTo>
                  <a:pt x="9087" y="10440"/>
                </a:lnTo>
                <a:lnTo>
                  <a:pt x="9084" y="10519"/>
                </a:lnTo>
                <a:lnTo>
                  <a:pt x="9167" y="10649"/>
                </a:lnTo>
                <a:lnTo>
                  <a:pt x="9261" y="10512"/>
                </a:lnTo>
                <a:lnTo>
                  <a:pt x="9248" y="10413"/>
                </a:lnTo>
                <a:close/>
                <a:moveTo>
                  <a:pt x="21295" y="10714"/>
                </a:moveTo>
                <a:lnTo>
                  <a:pt x="21284" y="10795"/>
                </a:lnTo>
                <a:lnTo>
                  <a:pt x="21300" y="11054"/>
                </a:lnTo>
                <a:lnTo>
                  <a:pt x="21319" y="11243"/>
                </a:lnTo>
                <a:lnTo>
                  <a:pt x="21329" y="11204"/>
                </a:lnTo>
                <a:lnTo>
                  <a:pt x="21326" y="11061"/>
                </a:lnTo>
                <a:lnTo>
                  <a:pt x="21310" y="10999"/>
                </a:lnTo>
                <a:lnTo>
                  <a:pt x="21302" y="10889"/>
                </a:lnTo>
                <a:lnTo>
                  <a:pt x="21295" y="10714"/>
                </a:lnTo>
                <a:close/>
                <a:moveTo>
                  <a:pt x="21438" y="11211"/>
                </a:moveTo>
                <a:cubicBezTo>
                  <a:pt x="21437" y="11239"/>
                  <a:pt x="21434" y="11268"/>
                  <a:pt x="21433" y="11297"/>
                </a:cubicBezTo>
                <a:lnTo>
                  <a:pt x="21431" y="11307"/>
                </a:lnTo>
                <a:lnTo>
                  <a:pt x="21438" y="11211"/>
                </a:lnTo>
                <a:close/>
                <a:moveTo>
                  <a:pt x="21275" y="11238"/>
                </a:moveTo>
                <a:lnTo>
                  <a:pt x="21267" y="11275"/>
                </a:lnTo>
                <a:lnTo>
                  <a:pt x="21270" y="11340"/>
                </a:lnTo>
                <a:lnTo>
                  <a:pt x="21304" y="11467"/>
                </a:lnTo>
                <a:lnTo>
                  <a:pt x="21302" y="11305"/>
                </a:lnTo>
                <a:lnTo>
                  <a:pt x="21289" y="11258"/>
                </a:lnTo>
                <a:lnTo>
                  <a:pt x="21275" y="11238"/>
                </a:lnTo>
                <a:close/>
                <a:moveTo>
                  <a:pt x="21342" y="11345"/>
                </a:moveTo>
                <a:lnTo>
                  <a:pt x="21329" y="11352"/>
                </a:lnTo>
                <a:lnTo>
                  <a:pt x="21329" y="11549"/>
                </a:lnTo>
                <a:lnTo>
                  <a:pt x="21326" y="11669"/>
                </a:lnTo>
                <a:lnTo>
                  <a:pt x="21326" y="11749"/>
                </a:lnTo>
                <a:lnTo>
                  <a:pt x="21342" y="11637"/>
                </a:lnTo>
                <a:lnTo>
                  <a:pt x="21342" y="11552"/>
                </a:lnTo>
                <a:lnTo>
                  <a:pt x="21351" y="11473"/>
                </a:lnTo>
                <a:lnTo>
                  <a:pt x="21342" y="11448"/>
                </a:lnTo>
                <a:lnTo>
                  <a:pt x="21342" y="11345"/>
                </a:lnTo>
                <a:close/>
                <a:moveTo>
                  <a:pt x="13977" y="11692"/>
                </a:moveTo>
                <a:lnTo>
                  <a:pt x="14034" y="11791"/>
                </a:lnTo>
                <a:lnTo>
                  <a:pt x="14071" y="11970"/>
                </a:lnTo>
                <a:lnTo>
                  <a:pt x="13958" y="11985"/>
                </a:lnTo>
                <a:lnTo>
                  <a:pt x="13866" y="12051"/>
                </a:lnTo>
                <a:lnTo>
                  <a:pt x="13901" y="12180"/>
                </a:lnTo>
                <a:lnTo>
                  <a:pt x="13778" y="12207"/>
                </a:lnTo>
                <a:lnTo>
                  <a:pt x="13798" y="12263"/>
                </a:lnTo>
                <a:lnTo>
                  <a:pt x="13880" y="12283"/>
                </a:lnTo>
                <a:lnTo>
                  <a:pt x="13982" y="12419"/>
                </a:lnTo>
                <a:lnTo>
                  <a:pt x="14144" y="12423"/>
                </a:lnTo>
                <a:lnTo>
                  <a:pt x="14188" y="12475"/>
                </a:lnTo>
                <a:lnTo>
                  <a:pt x="14179" y="12559"/>
                </a:lnTo>
                <a:lnTo>
                  <a:pt x="14199" y="12598"/>
                </a:lnTo>
                <a:lnTo>
                  <a:pt x="14273" y="12694"/>
                </a:lnTo>
                <a:lnTo>
                  <a:pt x="14246" y="12562"/>
                </a:lnTo>
                <a:lnTo>
                  <a:pt x="14332" y="12478"/>
                </a:lnTo>
                <a:lnTo>
                  <a:pt x="14400" y="12561"/>
                </a:lnTo>
                <a:lnTo>
                  <a:pt x="14526" y="12625"/>
                </a:lnTo>
                <a:lnTo>
                  <a:pt x="14432" y="12726"/>
                </a:lnTo>
                <a:lnTo>
                  <a:pt x="14300" y="12732"/>
                </a:lnTo>
                <a:lnTo>
                  <a:pt x="14315" y="12889"/>
                </a:lnTo>
                <a:lnTo>
                  <a:pt x="14404" y="12864"/>
                </a:lnTo>
                <a:lnTo>
                  <a:pt x="14407" y="12995"/>
                </a:lnTo>
                <a:lnTo>
                  <a:pt x="14526" y="13010"/>
                </a:lnTo>
                <a:lnTo>
                  <a:pt x="14561" y="13195"/>
                </a:lnTo>
                <a:lnTo>
                  <a:pt x="14623" y="13305"/>
                </a:lnTo>
                <a:lnTo>
                  <a:pt x="14621" y="13349"/>
                </a:lnTo>
                <a:lnTo>
                  <a:pt x="14424" y="13478"/>
                </a:lnTo>
                <a:lnTo>
                  <a:pt x="14223" y="13522"/>
                </a:lnTo>
                <a:lnTo>
                  <a:pt x="14106" y="13470"/>
                </a:lnTo>
                <a:lnTo>
                  <a:pt x="13967" y="13480"/>
                </a:lnTo>
                <a:lnTo>
                  <a:pt x="13891" y="13367"/>
                </a:lnTo>
                <a:lnTo>
                  <a:pt x="13866" y="13283"/>
                </a:lnTo>
                <a:lnTo>
                  <a:pt x="13905" y="13226"/>
                </a:lnTo>
                <a:lnTo>
                  <a:pt x="13913" y="13157"/>
                </a:lnTo>
                <a:lnTo>
                  <a:pt x="13901" y="13015"/>
                </a:lnTo>
                <a:lnTo>
                  <a:pt x="14005" y="12963"/>
                </a:lnTo>
                <a:lnTo>
                  <a:pt x="13952" y="12931"/>
                </a:lnTo>
                <a:lnTo>
                  <a:pt x="13888" y="12943"/>
                </a:lnTo>
                <a:lnTo>
                  <a:pt x="13789" y="12842"/>
                </a:lnTo>
                <a:lnTo>
                  <a:pt x="13697" y="12773"/>
                </a:lnTo>
                <a:lnTo>
                  <a:pt x="13503" y="12610"/>
                </a:lnTo>
                <a:lnTo>
                  <a:pt x="13485" y="12487"/>
                </a:lnTo>
                <a:lnTo>
                  <a:pt x="13329" y="12354"/>
                </a:lnTo>
                <a:lnTo>
                  <a:pt x="13404" y="12131"/>
                </a:lnTo>
                <a:lnTo>
                  <a:pt x="13515" y="12066"/>
                </a:lnTo>
                <a:lnTo>
                  <a:pt x="13540" y="11941"/>
                </a:lnTo>
                <a:lnTo>
                  <a:pt x="13640" y="11867"/>
                </a:lnTo>
                <a:lnTo>
                  <a:pt x="13752" y="11741"/>
                </a:lnTo>
                <a:lnTo>
                  <a:pt x="13865" y="11746"/>
                </a:lnTo>
                <a:lnTo>
                  <a:pt x="13977" y="11692"/>
                </a:lnTo>
                <a:close/>
                <a:moveTo>
                  <a:pt x="8387" y="12712"/>
                </a:moveTo>
                <a:lnTo>
                  <a:pt x="8289" y="12758"/>
                </a:lnTo>
                <a:lnTo>
                  <a:pt x="8248" y="12817"/>
                </a:lnTo>
                <a:lnTo>
                  <a:pt x="8252" y="12945"/>
                </a:lnTo>
                <a:lnTo>
                  <a:pt x="8305" y="12997"/>
                </a:lnTo>
                <a:lnTo>
                  <a:pt x="8377" y="12870"/>
                </a:lnTo>
                <a:lnTo>
                  <a:pt x="8387" y="12712"/>
                </a:lnTo>
                <a:close/>
                <a:moveTo>
                  <a:pt x="8295" y="13025"/>
                </a:moveTo>
                <a:lnTo>
                  <a:pt x="8217" y="13062"/>
                </a:lnTo>
                <a:lnTo>
                  <a:pt x="8145" y="13034"/>
                </a:lnTo>
                <a:lnTo>
                  <a:pt x="8153" y="13143"/>
                </a:lnTo>
                <a:lnTo>
                  <a:pt x="8113" y="13355"/>
                </a:lnTo>
                <a:lnTo>
                  <a:pt x="8156" y="13418"/>
                </a:lnTo>
                <a:lnTo>
                  <a:pt x="8223" y="13374"/>
                </a:lnTo>
                <a:lnTo>
                  <a:pt x="8285" y="13401"/>
                </a:lnTo>
                <a:lnTo>
                  <a:pt x="8351" y="13172"/>
                </a:lnTo>
                <a:lnTo>
                  <a:pt x="8295" y="13025"/>
                </a:lnTo>
                <a:close/>
                <a:moveTo>
                  <a:pt x="8659" y="13682"/>
                </a:moveTo>
                <a:lnTo>
                  <a:pt x="8623" y="13768"/>
                </a:lnTo>
                <a:lnTo>
                  <a:pt x="8811" y="13897"/>
                </a:lnTo>
                <a:lnTo>
                  <a:pt x="8883" y="13931"/>
                </a:lnTo>
                <a:lnTo>
                  <a:pt x="8987" y="14017"/>
                </a:lnTo>
                <a:lnTo>
                  <a:pt x="9029" y="13931"/>
                </a:lnTo>
                <a:lnTo>
                  <a:pt x="9013" y="13874"/>
                </a:lnTo>
                <a:lnTo>
                  <a:pt x="9084" y="13742"/>
                </a:lnTo>
                <a:lnTo>
                  <a:pt x="8973" y="13739"/>
                </a:lnTo>
                <a:lnTo>
                  <a:pt x="8824" y="13731"/>
                </a:lnTo>
                <a:lnTo>
                  <a:pt x="8659" y="13682"/>
                </a:lnTo>
                <a:close/>
                <a:moveTo>
                  <a:pt x="11906" y="14274"/>
                </a:moveTo>
                <a:lnTo>
                  <a:pt x="11772" y="14342"/>
                </a:lnTo>
                <a:lnTo>
                  <a:pt x="11663" y="14348"/>
                </a:lnTo>
                <a:lnTo>
                  <a:pt x="11645" y="14392"/>
                </a:lnTo>
                <a:lnTo>
                  <a:pt x="11633" y="14394"/>
                </a:lnTo>
                <a:lnTo>
                  <a:pt x="11561" y="14407"/>
                </a:lnTo>
                <a:lnTo>
                  <a:pt x="11601" y="14475"/>
                </a:lnTo>
                <a:lnTo>
                  <a:pt x="11677" y="14491"/>
                </a:lnTo>
                <a:lnTo>
                  <a:pt x="11829" y="14406"/>
                </a:lnTo>
                <a:lnTo>
                  <a:pt x="11824" y="14392"/>
                </a:lnTo>
                <a:lnTo>
                  <a:pt x="11809" y="14360"/>
                </a:lnTo>
                <a:lnTo>
                  <a:pt x="11906" y="14274"/>
                </a:lnTo>
                <a:close/>
                <a:moveTo>
                  <a:pt x="10257" y="14320"/>
                </a:moveTo>
                <a:lnTo>
                  <a:pt x="10227" y="14392"/>
                </a:lnTo>
                <a:lnTo>
                  <a:pt x="10413" y="14434"/>
                </a:lnTo>
                <a:lnTo>
                  <a:pt x="10410" y="14463"/>
                </a:lnTo>
                <a:lnTo>
                  <a:pt x="10631" y="14453"/>
                </a:lnTo>
                <a:lnTo>
                  <a:pt x="10651" y="14402"/>
                </a:lnTo>
                <a:lnTo>
                  <a:pt x="10567" y="14422"/>
                </a:lnTo>
                <a:lnTo>
                  <a:pt x="10570" y="14390"/>
                </a:lnTo>
                <a:lnTo>
                  <a:pt x="10458" y="14375"/>
                </a:lnTo>
                <a:lnTo>
                  <a:pt x="10339" y="14382"/>
                </a:lnTo>
                <a:lnTo>
                  <a:pt x="10257" y="14320"/>
                </a:lnTo>
                <a:close/>
                <a:moveTo>
                  <a:pt x="9382" y="14353"/>
                </a:moveTo>
                <a:lnTo>
                  <a:pt x="9353" y="14412"/>
                </a:lnTo>
                <a:lnTo>
                  <a:pt x="9315" y="14507"/>
                </a:lnTo>
                <a:lnTo>
                  <a:pt x="9338" y="14488"/>
                </a:lnTo>
                <a:lnTo>
                  <a:pt x="9390" y="14446"/>
                </a:lnTo>
                <a:lnTo>
                  <a:pt x="9434" y="14375"/>
                </a:lnTo>
                <a:lnTo>
                  <a:pt x="9382" y="14353"/>
                </a:lnTo>
                <a:close/>
                <a:moveTo>
                  <a:pt x="9191" y="14454"/>
                </a:moveTo>
                <a:lnTo>
                  <a:pt x="9152" y="14510"/>
                </a:lnTo>
                <a:lnTo>
                  <a:pt x="9111" y="14564"/>
                </a:lnTo>
                <a:lnTo>
                  <a:pt x="9040" y="14566"/>
                </a:lnTo>
                <a:lnTo>
                  <a:pt x="9101" y="14606"/>
                </a:lnTo>
                <a:lnTo>
                  <a:pt x="9166" y="14623"/>
                </a:lnTo>
                <a:lnTo>
                  <a:pt x="9219" y="14579"/>
                </a:lnTo>
                <a:lnTo>
                  <a:pt x="9231" y="14502"/>
                </a:lnTo>
                <a:lnTo>
                  <a:pt x="9191" y="14454"/>
                </a:lnTo>
                <a:close/>
                <a:moveTo>
                  <a:pt x="19285" y="14894"/>
                </a:moveTo>
                <a:lnTo>
                  <a:pt x="19196" y="14911"/>
                </a:lnTo>
                <a:lnTo>
                  <a:pt x="19183" y="15160"/>
                </a:lnTo>
                <a:lnTo>
                  <a:pt x="19230" y="15308"/>
                </a:lnTo>
                <a:lnTo>
                  <a:pt x="19297" y="15343"/>
                </a:lnTo>
                <a:lnTo>
                  <a:pt x="19389" y="15209"/>
                </a:lnTo>
                <a:lnTo>
                  <a:pt x="19429" y="15124"/>
                </a:lnTo>
                <a:lnTo>
                  <a:pt x="19426" y="14983"/>
                </a:lnTo>
                <a:lnTo>
                  <a:pt x="19352" y="14921"/>
                </a:lnTo>
                <a:lnTo>
                  <a:pt x="19285" y="14894"/>
                </a:lnTo>
                <a:close/>
                <a:moveTo>
                  <a:pt x="15580" y="19577"/>
                </a:moveTo>
                <a:lnTo>
                  <a:pt x="15512" y="19590"/>
                </a:lnTo>
                <a:lnTo>
                  <a:pt x="15368" y="19691"/>
                </a:lnTo>
                <a:lnTo>
                  <a:pt x="15416" y="19703"/>
                </a:lnTo>
                <a:lnTo>
                  <a:pt x="15468" y="19700"/>
                </a:lnTo>
                <a:lnTo>
                  <a:pt x="15493" y="19698"/>
                </a:lnTo>
                <a:lnTo>
                  <a:pt x="15524" y="19649"/>
                </a:lnTo>
                <a:lnTo>
                  <a:pt x="15596" y="19582"/>
                </a:lnTo>
                <a:lnTo>
                  <a:pt x="15580" y="19577"/>
                </a:lnTo>
                <a:close/>
                <a:moveTo>
                  <a:pt x="14712" y="20008"/>
                </a:moveTo>
                <a:lnTo>
                  <a:pt x="14650" y="20060"/>
                </a:lnTo>
                <a:lnTo>
                  <a:pt x="14636" y="20105"/>
                </a:lnTo>
                <a:lnTo>
                  <a:pt x="14533" y="20184"/>
                </a:lnTo>
                <a:lnTo>
                  <a:pt x="14462" y="20200"/>
                </a:lnTo>
                <a:lnTo>
                  <a:pt x="14479" y="20221"/>
                </a:lnTo>
                <a:lnTo>
                  <a:pt x="14420" y="20272"/>
                </a:lnTo>
                <a:lnTo>
                  <a:pt x="14271" y="20356"/>
                </a:lnTo>
                <a:lnTo>
                  <a:pt x="14164" y="20420"/>
                </a:lnTo>
                <a:lnTo>
                  <a:pt x="14089" y="20444"/>
                </a:lnTo>
                <a:lnTo>
                  <a:pt x="14024" y="20472"/>
                </a:lnTo>
                <a:lnTo>
                  <a:pt x="13925" y="20511"/>
                </a:lnTo>
                <a:lnTo>
                  <a:pt x="13840" y="20534"/>
                </a:lnTo>
                <a:lnTo>
                  <a:pt x="13806" y="20580"/>
                </a:lnTo>
                <a:lnTo>
                  <a:pt x="13737" y="20629"/>
                </a:lnTo>
                <a:lnTo>
                  <a:pt x="13736" y="20678"/>
                </a:lnTo>
                <a:lnTo>
                  <a:pt x="13758" y="20704"/>
                </a:lnTo>
                <a:lnTo>
                  <a:pt x="13788" y="20720"/>
                </a:lnTo>
                <a:lnTo>
                  <a:pt x="13761" y="20755"/>
                </a:lnTo>
                <a:lnTo>
                  <a:pt x="13667" y="20814"/>
                </a:lnTo>
                <a:lnTo>
                  <a:pt x="13659" y="20829"/>
                </a:lnTo>
                <a:lnTo>
                  <a:pt x="13580" y="20856"/>
                </a:lnTo>
                <a:lnTo>
                  <a:pt x="13535" y="20896"/>
                </a:lnTo>
                <a:lnTo>
                  <a:pt x="13537" y="20923"/>
                </a:lnTo>
                <a:lnTo>
                  <a:pt x="13578" y="20942"/>
                </a:lnTo>
                <a:lnTo>
                  <a:pt x="13570" y="20972"/>
                </a:lnTo>
                <a:lnTo>
                  <a:pt x="13602" y="20981"/>
                </a:lnTo>
                <a:lnTo>
                  <a:pt x="13722" y="20960"/>
                </a:lnTo>
                <a:lnTo>
                  <a:pt x="13808" y="20944"/>
                </a:lnTo>
                <a:lnTo>
                  <a:pt x="13958" y="20890"/>
                </a:lnTo>
                <a:lnTo>
                  <a:pt x="14094" y="20843"/>
                </a:lnTo>
                <a:lnTo>
                  <a:pt x="14198" y="20777"/>
                </a:lnTo>
                <a:lnTo>
                  <a:pt x="14295" y="20698"/>
                </a:lnTo>
                <a:lnTo>
                  <a:pt x="14440" y="20577"/>
                </a:lnTo>
                <a:lnTo>
                  <a:pt x="14554" y="20477"/>
                </a:lnTo>
                <a:lnTo>
                  <a:pt x="14645" y="20390"/>
                </a:lnTo>
                <a:lnTo>
                  <a:pt x="14673" y="20336"/>
                </a:lnTo>
                <a:lnTo>
                  <a:pt x="14723" y="20306"/>
                </a:lnTo>
                <a:lnTo>
                  <a:pt x="14747" y="20275"/>
                </a:lnTo>
                <a:lnTo>
                  <a:pt x="14730" y="20238"/>
                </a:lnTo>
                <a:lnTo>
                  <a:pt x="14767" y="20208"/>
                </a:lnTo>
                <a:lnTo>
                  <a:pt x="14812" y="20226"/>
                </a:lnTo>
                <a:lnTo>
                  <a:pt x="14847" y="20198"/>
                </a:lnTo>
                <a:lnTo>
                  <a:pt x="14872" y="20159"/>
                </a:lnTo>
                <a:lnTo>
                  <a:pt x="14839" y="20144"/>
                </a:lnTo>
                <a:lnTo>
                  <a:pt x="14832" y="20070"/>
                </a:lnTo>
                <a:lnTo>
                  <a:pt x="14802" y="20036"/>
                </a:lnTo>
                <a:lnTo>
                  <a:pt x="14765" y="20021"/>
                </a:lnTo>
                <a:lnTo>
                  <a:pt x="14712" y="20008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xfrm>
            <a:off x="11721211" y="6439353"/>
            <a:ext cx="33016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12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8176" y="205010"/>
            <a:ext cx="2049980" cy="767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687474703a2f2f75736572732e7567656e742e62652f7e6b65686f7374652f67726f75705f706963747572655f65756d31385f7472696d6d65642e706e67.png" descr="687474703a2f2f75736572732e7567656e742e62652f7e6b65686f7374652f67726f75705f706963747572655f65756d31385f7472696d6d65642e706e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4027" y="1226418"/>
            <a:ext cx="9063946" cy="3046106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group picture 3rd EasyBuild User Meeting @ SurfSARA (Jan 2018)"/>
          <p:cNvSpPr txBox="1"/>
          <p:nvPr/>
        </p:nvSpPr>
        <p:spPr>
          <a:xfrm>
            <a:off x="8247400" y="57026"/>
            <a:ext cx="4051401" cy="987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buClr>
                <a:schemeClr val="accent1">
                  <a:satOff val="-3547"/>
                  <a:lumOff val="-10352"/>
                </a:schemeClr>
              </a:buClr>
              <a:defRPr i="1">
                <a:solidFill>
                  <a:schemeClr val="accent1">
                    <a:lumOff val="24117"/>
                  </a:schemeClr>
                </a:solidFill>
              </a:defRPr>
            </a:pPr>
            <a:r>
              <a:t>group picture</a:t>
            </a:r>
            <a:br/>
            <a:r>
              <a:t>3rd EasyBuild User Meeting</a:t>
            </a:r>
            <a:br/>
            <a:r>
              <a:t>@ SurfSARA (Jan 2018)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1542" y="2171667"/>
            <a:ext cx="6265145" cy="388690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218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 </a:t>
            </a:r>
          </a:p>
        </p:txBody>
      </p:sp>
      <p:sp>
        <p:nvSpPr>
          <p:cNvPr id="220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221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Line"/>
          <p:cNvSpPr/>
          <p:nvPr/>
        </p:nvSpPr>
        <p:spPr>
          <a:xfrm flipV="1">
            <a:off x="5837816" y="1525996"/>
            <a:ext cx="1" cy="4691845"/>
          </a:xfrm>
          <a:prstGeom prst="line">
            <a:avLst/>
          </a:prstGeom>
          <a:ln w="12700">
            <a:solidFill>
              <a:schemeClr val="accent1">
                <a:lumOff val="24117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9517" y="2171667"/>
            <a:ext cx="6265145" cy="3886905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What is your primary profile?"/>
          <p:cNvSpPr txBox="1"/>
          <p:nvPr/>
        </p:nvSpPr>
        <p:spPr>
          <a:xfrm>
            <a:off x="-288687" y="1498132"/>
            <a:ext cx="6002778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What is your primary profile?</a:t>
            </a:r>
          </a:p>
        </p:txBody>
      </p:sp>
      <p:sp>
        <p:nvSpPr>
          <p:cNvPr id="225" name="What type of organisation do you work for?"/>
          <p:cNvSpPr txBox="1"/>
          <p:nvPr/>
        </p:nvSpPr>
        <p:spPr>
          <a:xfrm>
            <a:off x="5961542" y="1498132"/>
            <a:ext cx="6002778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What type of organisation do you work for?</a:t>
            </a:r>
          </a:p>
        </p:txBody>
      </p:sp>
      <p:sp>
        <p:nvSpPr>
          <p:cNvPr id="226" name="(very similar results compared to previous survey for both)"/>
          <p:cNvSpPr txBox="1"/>
          <p:nvPr/>
        </p:nvSpPr>
        <p:spPr>
          <a:xfrm>
            <a:off x="2447490" y="6408434"/>
            <a:ext cx="729702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i="1" sz="2000">
                <a:solidFill>
                  <a:schemeClr val="accent1"/>
                </a:solidFill>
              </a:defRPr>
            </a:lvl1pPr>
          </a:lstStyle>
          <a:p>
            <a:pPr/>
            <a:r>
              <a:t>(very similar results compared to previous survey for both)</a:t>
            </a:r>
          </a:p>
        </p:txBody>
      </p:sp>
      <p:sp>
        <p:nvSpPr>
          <p:cNvPr id="227" name="Clear bias towards sysadmins &amp; user support."/>
          <p:cNvSpPr txBox="1"/>
          <p:nvPr/>
        </p:nvSpPr>
        <p:spPr>
          <a:xfrm>
            <a:off x="252899" y="5878380"/>
            <a:ext cx="5461192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sz="2000">
                <a:solidFill>
                  <a:schemeClr val="accent1"/>
                </a:solidFill>
              </a:defRPr>
            </a:lvl1pPr>
          </a:lstStyle>
          <a:p>
            <a:pPr/>
            <a:r>
              <a:t>Clear bias towards sysadmins &amp; user support.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230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232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233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Line"/>
          <p:cNvSpPr/>
          <p:nvPr/>
        </p:nvSpPr>
        <p:spPr>
          <a:xfrm flipV="1">
            <a:off x="5837816" y="1525996"/>
            <a:ext cx="1" cy="4691845"/>
          </a:xfrm>
          <a:prstGeom prst="line">
            <a:avLst/>
          </a:prstGeom>
          <a:ln w="12700">
            <a:solidFill>
              <a:schemeClr val="accent1">
                <a:lumOff val="24117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35" name="In which part of the world are you located?"/>
          <p:cNvSpPr txBox="1"/>
          <p:nvPr/>
        </p:nvSpPr>
        <p:spPr>
          <a:xfrm>
            <a:off x="-274085" y="1311852"/>
            <a:ext cx="6002777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In which part of the world are you located?</a:t>
            </a:r>
          </a:p>
        </p:txBody>
      </p:sp>
      <p:sp>
        <p:nvSpPr>
          <p:cNvPr id="236" name="How long have you been using EasyBuild?"/>
          <p:cNvSpPr txBox="1"/>
          <p:nvPr/>
        </p:nvSpPr>
        <p:spPr>
          <a:xfrm>
            <a:off x="5946941" y="1311852"/>
            <a:ext cx="600277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How long have you been using EasyBuild?</a:t>
            </a:r>
          </a:p>
        </p:txBody>
      </p:sp>
      <p:sp>
        <p:nvSpPr>
          <p:cNvPr id="237" name="Small shift to more Europe (64% ☞ 73%), less North America (27% ☞ 20%) Spack effect?"/>
          <p:cNvSpPr txBox="1"/>
          <p:nvPr/>
        </p:nvSpPr>
        <p:spPr>
          <a:xfrm>
            <a:off x="197305" y="5635311"/>
            <a:ext cx="5375310" cy="119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defRPr sz="2000">
                <a:solidFill>
                  <a:schemeClr val="accent1"/>
                </a:solidFill>
              </a:defRPr>
            </a:pPr>
            <a:r>
              <a:t>Small shift to more Europe (64% ☞ 73%),</a:t>
            </a:r>
            <a:br/>
            <a:r>
              <a:t>less North America (27% ☞ 20%)</a:t>
            </a:r>
            <a:br/>
            <a:r>
              <a:rPr>
                <a:solidFill>
                  <a:srgbClr val="FFFFFF"/>
                </a:solidFill>
              </a:rPr>
              <a:t>Spack </a:t>
            </a:r>
            <a:r>
              <a:t>effect?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6120" y="1865119"/>
            <a:ext cx="6201599" cy="4013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47588" y="1865250"/>
            <a:ext cx="6201484" cy="4013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41510" y="6475817"/>
            <a:ext cx="1206140" cy="291295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mall shift to &quot;long-term&quot; (&gt; 1 year) users, &quot;new&quot; users (&lt; 1 year) from 26% to 19%"/>
          <p:cNvSpPr txBox="1"/>
          <p:nvPr/>
        </p:nvSpPr>
        <p:spPr>
          <a:xfrm>
            <a:off x="6260675" y="5781283"/>
            <a:ext cx="5375310" cy="752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30000"/>
              </a:lnSpc>
              <a:defRPr sz="2000">
                <a:solidFill>
                  <a:schemeClr val="accent1"/>
                </a:solidFill>
              </a:defRPr>
            </a:pPr>
            <a:r>
              <a:t>Small shift to "long-term" (&gt; 1 year) users,</a:t>
            </a:r>
            <a:br/>
            <a:r>
              <a:t>"new" users (&lt; 1 year) from 26% to 19%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not YABT (Yet Another Build Tool) it does not replace build tools like cmake or make; it wraps around them…"/>
          <p:cNvSpPr txBox="1"/>
          <p:nvPr>
            <p:ph type="body" idx="1"/>
          </p:nvPr>
        </p:nvSpPr>
        <p:spPr>
          <a:xfrm>
            <a:off x="415471" y="1806170"/>
            <a:ext cx="11361058" cy="4479111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marL="457200" indent="-228600">
              <a:lnSpc>
                <a:spcPct val="150000"/>
              </a:lnSpc>
              <a:spcBef>
                <a:spcPts val="30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rPr i="1" u="sng"/>
              <a:t>not</a:t>
            </a:r>
            <a:r>
              <a:t> YABT (Yet Another Build Tool)</a:t>
            </a:r>
            <a:br/>
            <a:r>
              <a:t>it does </a:t>
            </a:r>
            <a:r>
              <a:rPr i="1"/>
              <a:t>not</a:t>
            </a:r>
            <a:r>
              <a:t> replace build tools like </a:t>
            </a:r>
            <a:r>
              <a:rPr sz="2200">
                <a:latin typeface="Courier"/>
                <a:ea typeface="Courier"/>
                <a:cs typeface="Courier"/>
                <a:sym typeface="Courier"/>
              </a:rPr>
              <a:t>cmake</a:t>
            </a:r>
            <a:r>
              <a:t> or </a:t>
            </a:r>
            <a:r>
              <a:rPr sz="2200">
                <a:latin typeface="Courier"/>
                <a:ea typeface="Courier"/>
                <a:cs typeface="Courier"/>
                <a:sym typeface="Courier"/>
              </a:rPr>
              <a:t>make</a:t>
            </a:r>
            <a:r>
              <a:rPr sz="2200"/>
              <a:t>; </a:t>
            </a:r>
            <a:r>
              <a:t>it wraps around them</a:t>
            </a:r>
          </a:p>
          <a:p>
            <a:pPr lvl="1" marL="457200" indent="-228600">
              <a:lnSpc>
                <a:spcPct val="150000"/>
              </a:lnSpc>
              <a:spcBef>
                <a:spcPts val="30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rPr i="1" u="sng"/>
              <a:t>not</a:t>
            </a:r>
            <a:r>
              <a:t> a replacement for your favourite package manager (</a:t>
            </a:r>
            <a:r>
              <a:rPr sz="2200">
                <a:latin typeface="Courier"/>
                <a:ea typeface="Courier"/>
                <a:cs typeface="Courier"/>
                <a:sym typeface="Courier"/>
              </a:rPr>
              <a:t>yum</a:t>
            </a:r>
            <a:r>
              <a:t>, </a:t>
            </a:r>
            <a:r>
              <a:rPr sz="2200">
                <a:latin typeface="Courier"/>
                <a:ea typeface="Courier"/>
                <a:cs typeface="Courier"/>
                <a:sym typeface="Courier"/>
              </a:rPr>
              <a:t>apt-get</a:t>
            </a:r>
            <a:r>
              <a:t>, ...)</a:t>
            </a:r>
            <a:br/>
            <a:r>
              <a:t>it leverages some tools &amp; libraries provided by the OS </a:t>
            </a:r>
            <a:r>
              <a:rPr sz="1900"/>
              <a:t>(glibc, OpenSSL, libibverbs, ...)</a:t>
            </a:r>
            <a:endParaRPr sz="1900"/>
          </a:p>
          <a:p>
            <a:pPr lvl="1" marL="457200" indent="-228600">
              <a:lnSpc>
                <a:spcPct val="150000"/>
              </a:lnSpc>
              <a:spcBef>
                <a:spcPts val="30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rPr i="1" u="sng"/>
              <a:t>not</a:t>
            </a:r>
            <a:r>
              <a:t> a magic solution to all your (software compilation/installation) problems...</a:t>
            </a:r>
            <a:br/>
            <a:r>
              <a:t>you may still run into compiler errors (if nobody else has already taken care of it)</a:t>
            </a:r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xfrm>
            <a:off x="11721211" y="6439353"/>
            <a:ext cx="33016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47" name="Group"/>
          <p:cNvGrpSpPr/>
          <p:nvPr/>
        </p:nvGrpSpPr>
        <p:grpSpPr>
          <a:xfrm>
            <a:off x="4239000" y="346264"/>
            <a:ext cx="3714000" cy="842293"/>
            <a:chOff x="165100" y="0"/>
            <a:chExt cx="3713999" cy="842291"/>
          </a:xfrm>
        </p:grpSpPr>
        <p:sp>
          <p:nvSpPr>
            <p:cNvPr id="245" name="is ..."/>
            <p:cNvSpPr txBox="1"/>
            <p:nvPr/>
          </p:nvSpPr>
          <p:spPr>
            <a:xfrm>
              <a:off x="2327058" y="52704"/>
              <a:ext cx="1552042" cy="609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 fontScale="100000" lnSpcReduction="0"/>
            </a:bodyPr>
            <a:lstStyle>
              <a:lvl1pPr algn="ctr">
                <a:lnSpc>
                  <a:spcPct val="90000"/>
                </a:lnSpc>
                <a:defRPr sz="36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is ...</a:t>
              </a:r>
            </a:p>
          </p:txBody>
        </p:sp>
        <p:pic>
          <p:nvPicPr>
            <p:cNvPr id="246" name="easybuild_logo_alpha.png" descr="easybuild_logo_alpha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0"/>
              <a:ext cx="2248336" cy="842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a uniform interface that wraps around software installation procedures…"/>
          <p:cNvSpPr txBox="1"/>
          <p:nvPr>
            <p:ph type="body" idx="1"/>
          </p:nvPr>
        </p:nvSpPr>
        <p:spPr>
          <a:xfrm>
            <a:off x="613537" y="1606103"/>
            <a:ext cx="10964926" cy="4780580"/>
          </a:xfrm>
          <a:prstGeom prst="rect">
            <a:avLst/>
          </a:prstGeom>
        </p:spPr>
        <p:txBody>
          <a:bodyPr>
            <a:noAutofit/>
          </a:bodyPr>
          <a:lstStyle/>
          <a:p>
            <a:pPr lvl="1" marL="457200" indent="-228600">
              <a:lnSpc>
                <a:spcPct val="200000"/>
              </a:lnSpc>
              <a:spcBef>
                <a:spcPts val="20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t>a </a:t>
            </a:r>
            <a:r>
              <a:rPr b="1"/>
              <a:t>uniform interface</a:t>
            </a:r>
            <a:r>
              <a:t> that wraps around software installation procedures</a:t>
            </a:r>
          </a:p>
          <a:p>
            <a:pPr lvl="1" marL="457200" indent="-228600">
              <a:lnSpc>
                <a:spcPct val="200000"/>
              </a:lnSpc>
              <a:spcBef>
                <a:spcPts val="9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t>a huge </a:t>
            </a:r>
            <a:r>
              <a:rPr b="1"/>
              <a:t>time-saver</a:t>
            </a:r>
            <a:r>
              <a:t>, by automating tedious/boring/repetitive tasks</a:t>
            </a:r>
          </a:p>
          <a:p>
            <a:pPr lvl="1" marL="457200" indent="-228600">
              <a:lnSpc>
                <a:spcPct val="200000"/>
              </a:lnSpc>
              <a:spcBef>
                <a:spcPts val="9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t>a way to provide a </a:t>
            </a:r>
            <a:r>
              <a:rPr b="1"/>
              <a:t>consistent software stack</a:t>
            </a:r>
            <a:r>
              <a:t> to your users</a:t>
            </a:r>
          </a:p>
          <a:p>
            <a:pPr lvl="1" marL="457200" indent="-228600">
              <a:lnSpc>
                <a:spcPct val="200000"/>
              </a:lnSpc>
              <a:spcBef>
                <a:spcPts val="9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t>an </a:t>
            </a:r>
            <a:r>
              <a:rPr b="1"/>
              <a:t>expert system</a:t>
            </a:r>
            <a:r>
              <a:t> for software installation on HPC systems</a:t>
            </a:r>
          </a:p>
          <a:p>
            <a:pPr lvl="1" marL="457200" indent="-228600">
              <a:lnSpc>
                <a:spcPct val="200000"/>
              </a:lnSpc>
              <a:spcBef>
                <a:spcPts val="9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t>a </a:t>
            </a:r>
            <a:r>
              <a:rPr b="1"/>
              <a:t>platform for collaboration</a:t>
            </a:r>
            <a:r>
              <a:t> with HPC sites worldwide</a:t>
            </a:r>
          </a:p>
          <a:p>
            <a:pPr lvl="1" marL="457200" indent="-228600">
              <a:lnSpc>
                <a:spcPct val="200000"/>
              </a:lnSpc>
              <a:spcBef>
                <a:spcPts val="900"/>
              </a:spcBef>
              <a:buFontTx/>
              <a:defRPr sz="2400">
                <a:solidFill>
                  <a:schemeClr val="accent1"/>
                </a:solidFill>
              </a:defRPr>
            </a:pPr>
            <a:r>
              <a:t>a way to </a:t>
            </a:r>
            <a:r>
              <a:rPr b="1"/>
              <a:t>let </a:t>
            </a:r>
            <a:r>
              <a:rPr b="1" i="1"/>
              <a:t>users</a:t>
            </a:r>
            <a:r>
              <a:rPr b="1"/>
              <a:t> to manage their own software stack</a:t>
            </a:r>
            <a:r>
              <a:t> on HPC systems</a:t>
            </a:r>
          </a:p>
        </p:txBody>
      </p:sp>
      <p:sp>
        <p:nvSpPr>
          <p:cNvPr id="250" name="Slide Number"/>
          <p:cNvSpPr txBox="1"/>
          <p:nvPr>
            <p:ph type="sldNum" sz="quarter" idx="2"/>
          </p:nvPr>
        </p:nvSpPr>
        <p:spPr>
          <a:xfrm>
            <a:off x="11721211" y="6426653"/>
            <a:ext cx="33016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53" name="Group"/>
          <p:cNvGrpSpPr/>
          <p:nvPr/>
        </p:nvGrpSpPr>
        <p:grpSpPr>
          <a:xfrm>
            <a:off x="4239000" y="346264"/>
            <a:ext cx="3714000" cy="842293"/>
            <a:chOff x="165100" y="0"/>
            <a:chExt cx="3713999" cy="842291"/>
          </a:xfrm>
        </p:grpSpPr>
        <p:sp>
          <p:nvSpPr>
            <p:cNvPr id="251" name="is ..."/>
            <p:cNvSpPr txBox="1"/>
            <p:nvPr/>
          </p:nvSpPr>
          <p:spPr>
            <a:xfrm>
              <a:off x="2327058" y="52704"/>
              <a:ext cx="1552042" cy="609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 fontScale="100000" lnSpcReduction="0"/>
            </a:bodyPr>
            <a:lstStyle>
              <a:lvl1pPr algn="ctr">
                <a:lnSpc>
                  <a:spcPct val="90000"/>
                </a:lnSpc>
                <a:defRPr sz="36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is ...</a:t>
              </a:r>
            </a:p>
          </p:txBody>
        </p:sp>
        <p:pic>
          <p:nvPicPr>
            <p:cNvPr id="252" name="easybuild_logo_alpha.png" descr="easybuild_logo_alpha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5100" y="0"/>
              <a:ext cx="2248336" cy="842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256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258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259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What is the main aspect of EasyBuild that convinced you to start using it?"/>
          <p:cNvSpPr txBox="1"/>
          <p:nvPr/>
        </p:nvSpPr>
        <p:spPr>
          <a:xfrm>
            <a:off x="1310784" y="1297251"/>
            <a:ext cx="9570432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What is the main aspect of EasyBuild that convinced you to start using it?</a:t>
            </a:r>
          </a:p>
        </p:txBody>
      </p:sp>
      <p:sp>
        <p:nvSpPr>
          <p:cNvPr id="261" name="Framework functionality (67% ☞ 69%) and supported software (18% ☞ 11%) remain biggest factors."/>
          <p:cNvSpPr txBox="1"/>
          <p:nvPr/>
        </p:nvSpPr>
        <p:spPr>
          <a:xfrm>
            <a:off x="2572142" y="5902033"/>
            <a:ext cx="7047717" cy="8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10000"/>
              </a:lnSpc>
              <a:defRPr sz="2000">
                <a:solidFill>
                  <a:schemeClr val="accent1"/>
                </a:solidFill>
              </a:defRPr>
            </a:pPr>
            <a:r>
              <a:t>Framework functionality (67% ☞ 69%) and</a:t>
            </a:r>
            <a:br/>
            <a:r>
              <a:t>supported software (18% ☞ 11%) remain biggest factors.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87370" y="1931967"/>
            <a:ext cx="5617260" cy="3945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265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267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268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How did you first learn about EasyBuild?"/>
          <p:cNvSpPr txBox="1"/>
          <p:nvPr/>
        </p:nvSpPr>
        <p:spPr>
          <a:xfrm>
            <a:off x="1843243" y="1195043"/>
            <a:ext cx="850551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How did you first learn about EasyBuild?</a:t>
            </a:r>
          </a:p>
        </p:txBody>
      </p:sp>
      <p:sp>
        <p:nvSpPr>
          <p:cNvPr id="270" name="Majority is still by word-of-mouth (79% ☞ 67%),…"/>
          <p:cNvSpPr txBox="1"/>
          <p:nvPr/>
        </p:nvSpPr>
        <p:spPr>
          <a:xfrm>
            <a:off x="2572142" y="5799824"/>
            <a:ext cx="7047717" cy="8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10000"/>
              </a:lnSpc>
              <a:defRPr sz="2000">
                <a:solidFill>
                  <a:schemeClr val="accent1"/>
                </a:solidFill>
              </a:defRPr>
            </a:pPr>
            <a:r>
              <a:t>Majority is still by word-of-mouth (79% ☞ 67%),</a:t>
            </a:r>
          </a:p>
          <a:p>
            <a:pPr algn="ctr">
              <a:lnSpc>
                <a:spcPct val="110000"/>
              </a:lnSpc>
              <a:defRPr sz="2000">
                <a:solidFill>
                  <a:schemeClr val="accent1"/>
                </a:solidFill>
              </a:defRPr>
            </a:pPr>
            <a:r>
              <a:t>significant increase of "already in use" (4% ☞ 19%)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8111" y="1726249"/>
            <a:ext cx="6775778" cy="3931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lide Number"/>
          <p:cNvSpPr txBox="1"/>
          <p:nvPr>
            <p:ph type="sldNum" sz="quarter" idx="2"/>
          </p:nvPr>
        </p:nvSpPr>
        <p:spPr>
          <a:xfrm>
            <a:off x="11828406" y="6496681"/>
            <a:ext cx="330162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74" name="in-house development at HPC-UGent since summer 2009…"/>
          <p:cNvSpPr txBox="1"/>
          <p:nvPr>
            <p:ph type="body" idx="1"/>
          </p:nvPr>
        </p:nvSpPr>
        <p:spPr>
          <a:xfrm>
            <a:off x="457561" y="1269176"/>
            <a:ext cx="11276878" cy="371074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60000"/>
              </a:lnSpc>
              <a:spcBef>
                <a:spcPts val="700"/>
              </a:spcBef>
              <a:defRPr sz="2200">
                <a:solidFill>
                  <a:schemeClr val="accent1"/>
                </a:solidFill>
              </a:defRPr>
            </a:pPr>
            <a:r>
              <a:t>in-house development at HPC-UGent since summer 2009</a:t>
            </a:r>
          </a:p>
          <a:p>
            <a:pPr>
              <a:lnSpc>
                <a:spcPct val="160000"/>
              </a:lnSpc>
              <a:spcBef>
                <a:spcPts val="700"/>
              </a:spcBef>
              <a:defRPr sz="2200">
                <a:solidFill>
                  <a:schemeClr val="accent1"/>
                </a:solidFill>
              </a:defRPr>
            </a:pPr>
            <a:r>
              <a:t>first public release in April 2012 (EasyBuild v0.5)</a:t>
            </a:r>
          </a:p>
          <a:p>
            <a:pPr>
              <a:lnSpc>
                <a:spcPct val="160000"/>
              </a:lnSpc>
              <a:spcBef>
                <a:spcPts val="700"/>
              </a:spcBef>
              <a:defRPr b="1" sz="2200">
                <a:solidFill>
                  <a:schemeClr val="accent1"/>
                </a:solidFill>
              </a:defRPr>
            </a:pPr>
            <a:r>
              <a:t>first stable release on November 13th 2012, during SC'12 (EasyBuild v1.0)</a:t>
            </a:r>
          </a:p>
          <a:p>
            <a:pPr>
              <a:lnSpc>
                <a:spcPct val="160000"/>
              </a:lnSpc>
              <a:spcBef>
                <a:spcPts val="700"/>
              </a:spcBef>
              <a:defRPr sz="2200">
                <a:solidFill>
                  <a:schemeClr val="accent1"/>
                </a:solidFill>
              </a:defRPr>
            </a:pPr>
            <a:r>
              <a:t>intention was to get feedback, but gradually a community emerged around it...</a:t>
            </a:r>
          </a:p>
          <a:p>
            <a:pPr>
              <a:lnSpc>
                <a:spcPct val="160000"/>
              </a:lnSpc>
              <a:spcBef>
                <a:spcPts val="700"/>
              </a:spcBef>
              <a:defRPr sz="2200">
                <a:solidFill>
                  <a:schemeClr val="accent1"/>
                </a:solidFill>
              </a:defRPr>
            </a:pPr>
            <a:r>
              <a:rPr b="1"/>
              <a:t>frequent stable releases</a:t>
            </a:r>
            <a:r>
              <a:t> since then (latest: EasyBuild v3.8.1, Jan 29th 2019)</a:t>
            </a:r>
          </a:p>
          <a:p>
            <a:pPr>
              <a:lnSpc>
                <a:spcPct val="160000"/>
              </a:lnSpc>
              <a:spcBef>
                <a:spcPts val="700"/>
              </a:spcBef>
              <a:defRPr sz="2200">
                <a:solidFill>
                  <a:schemeClr val="accent1"/>
                </a:solidFill>
              </a:defRPr>
            </a:pPr>
            <a:r>
              <a:t>community-driven development: bug reports, feature requests, contributions</a:t>
            </a:r>
          </a:p>
        </p:txBody>
      </p:sp>
      <p:sp>
        <p:nvSpPr>
          <p:cNvPr id="275" name="6 years of (stable)"/>
          <p:cNvSpPr txBox="1"/>
          <p:nvPr/>
        </p:nvSpPr>
        <p:spPr>
          <a:xfrm>
            <a:off x="338812" y="320044"/>
            <a:ext cx="8026973" cy="60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6 years of (stable)</a:t>
            </a:r>
          </a:p>
        </p:txBody>
      </p:sp>
      <p:pic>
        <p:nvPicPr>
          <p:cNvPr id="276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2442" y="229239"/>
            <a:ext cx="2248337" cy="842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Screenshot 2019-01-27 at 14.20.00.png" descr="Screenshot 2019-01-27 at 14.20.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4899901"/>
            <a:ext cx="12192001" cy="1971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art of central IT department of Ghent University (Belgium)…"/>
          <p:cNvSpPr txBox="1"/>
          <p:nvPr>
            <p:ph type="body" idx="1"/>
          </p:nvPr>
        </p:nvSpPr>
        <p:spPr>
          <a:xfrm>
            <a:off x="351029" y="1672067"/>
            <a:ext cx="8616507" cy="491590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1800"/>
              </a:spcBef>
              <a:defRPr sz="2400">
                <a:solidFill>
                  <a:schemeClr val="accent1"/>
                </a:solidFill>
              </a:defRPr>
            </a:pPr>
            <a:r>
              <a:t>part of central IT department of Ghent University (Belgium)</a:t>
            </a:r>
          </a:p>
          <a:p>
            <a:pPr>
              <a:lnSpc>
                <a:spcPct val="130000"/>
              </a:lnSpc>
              <a:spcBef>
                <a:spcPts val="1800"/>
              </a:spcBef>
              <a:defRPr sz="2400">
                <a:solidFill>
                  <a:schemeClr val="accent1"/>
                </a:solidFill>
              </a:defRPr>
            </a:pPr>
            <a:r>
              <a:t>centralised scientific computing services, training &amp; support</a:t>
            </a:r>
          </a:p>
          <a:p>
            <a:pPr>
              <a:lnSpc>
                <a:spcPct val="130000"/>
              </a:lnSpc>
              <a:spcBef>
                <a:spcPts val="1800"/>
              </a:spcBef>
              <a:defRPr sz="2400">
                <a:solidFill>
                  <a:schemeClr val="accent1"/>
                </a:solidFill>
              </a:defRPr>
            </a:pPr>
            <a:r>
              <a:t>for researchers of UGent, industry &amp; knowledge institutes</a:t>
            </a:r>
          </a:p>
          <a:p>
            <a:pPr>
              <a:lnSpc>
                <a:spcPct val="130000"/>
              </a:lnSpc>
              <a:spcBef>
                <a:spcPts val="1800"/>
              </a:spcBef>
              <a:defRPr sz="2400">
                <a:solidFill>
                  <a:schemeClr val="accent1"/>
                </a:solidFill>
              </a:defRPr>
            </a:pPr>
            <a:r>
              <a:t>core values:</a:t>
            </a:r>
            <a:br/>
            <a:r>
              <a:t>empowerment - centralisation - automation - collaboration</a:t>
            </a:r>
          </a:p>
          <a:p>
            <a:pPr>
              <a:lnSpc>
                <a:spcPct val="130000"/>
              </a:lnSpc>
              <a:spcBef>
                <a:spcPts val="1800"/>
              </a:spcBef>
              <a:defRPr sz="2400">
                <a:solidFill>
                  <a:schemeClr val="accent1"/>
                </a:solidFill>
              </a:defRPr>
            </a:pPr>
            <a:r>
              <a:t>member of Flemish Supercomputer Centre (VSC)</a:t>
            </a:r>
            <a:br/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https://www.vscentrum.be</a:t>
            </a:r>
            <a:r>
              <a:t> </a:t>
            </a:r>
          </a:p>
          <a:p>
            <a:pPr>
              <a:lnSpc>
                <a:spcPct val="130000"/>
              </a:lnSpc>
              <a:spcBef>
                <a:spcPts val="1800"/>
              </a:spcBef>
              <a:defRPr b="1" sz="2400">
                <a:solidFill>
                  <a:schemeClr val="accent1"/>
                </a:solidFill>
              </a:defRPr>
            </a:pPr>
            <a:r>
              <a:t>birth place of EasyBuild (summer 2009)</a:t>
            </a:r>
          </a:p>
        </p:txBody>
      </p:sp>
      <p:sp>
        <p:nvSpPr>
          <p:cNvPr id="139" name="HPC-UGent"/>
          <p:cNvSpPr txBox="1"/>
          <p:nvPr/>
        </p:nvSpPr>
        <p:spPr>
          <a:xfrm>
            <a:off x="452994" y="276517"/>
            <a:ext cx="3087423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HPC-UGent</a:t>
            </a:r>
          </a:p>
        </p:txBody>
      </p:sp>
      <p:sp>
        <p:nvSpPr>
          <p:cNvPr id="140" name="Text"/>
          <p:cNvSpPr txBox="1"/>
          <p:nvPr/>
        </p:nvSpPr>
        <p:spPr>
          <a:xfrm>
            <a:off x="5891806" y="31663"/>
            <a:ext cx="1803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4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97306" y="3828284"/>
            <a:ext cx="2691876" cy="179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01645" y="1952321"/>
            <a:ext cx="2683197" cy="1771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01599" y="53412"/>
            <a:ext cx="2683290" cy="1794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02385" y="108175"/>
            <a:ext cx="1475594" cy="128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vlaanderen_is_computing.png" descr="vlaanderen_is_computing.png"/>
          <p:cNvPicPr>
            <a:picLocks noChangeAspect="1"/>
          </p:cNvPicPr>
          <p:nvPr/>
        </p:nvPicPr>
        <p:blipFill>
          <a:blip r:embed="rId7">
            <a:extLst/>
          </a:blip>
          <a:srcRect l="6102" t="0" r="0" b="0"/>
          <a:stretch>
            <a:fillRect/>
          </a:stretch>
        </p:blipFill>
        <p:spPr>
          <a:xfrm>
            <a:off x="9496448" y="5727193"/>
            <a:ext cx="2693421" cy="1158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759" y="0"/>
                </a:moveTo>
                <a:lnTo>
                  <a:pt x="3838" y="585"/>
                </a:lnTo>
                <a:cubicBezTo>
                  <a:pt x="3882" y="904"/>
                  <a:pt x="4171" y="2897"/>
                  <a:pt x="4481" y="5017"/>
                </a:cubicBezTo>
                <a:cubicBezTo>
                  <a:pt x="4791" y="7137"/>
                  <a:pt x="5178" y="9785"/>
                  <a:pt x="5340" y="10900"/>
                </a:cubicBezTo>
                <a:cubicBezTo>
                  <a:pt x="5503" y="12015"/>
                  <a:pt x="5799" y="14051"/>
                  <a:pt x="5999" y="15421"/>
                </a:cubicBezTo>
                <a:cubicBezTo>
                  <a:pt x="6199" y="16792"/>
                  <a:pt x="6479" y="18700"/>
                  <a:pt x="6620" y="19669"/>
                </a:cubicBezTo>
                <a:cubicBezTo>
                  <a:pt x="6760" y="20637"/>
                  <a:pt x="6880" y="21473"/>
                  <a:pt x="6887" y="21519"/>
                </a:cubicBezTo>
                <a:cubicBezTo>
                  <a:pt x="6898" y="21585"/>
                  <a:pt x="8399" y="21600"/>
                  <a:pt x="14252" y="21600"/>
                </a:cubicBezTo>
                <a:lnTo>
                  <a:pt x="21600" y="21600"/>
                </a:lnTo>
                <a:lnTo>
                  <a:pt x="21600" y="10796"/>
                </a:lnTo>
                <a:lnTo>
                  <a:pt x="21600" y="0"/>
                </a:lnTo>
                <a:lnTo>
                  <a:pt x="12679" y="0"/>
                </a:lnTo>
                <a:lnTo>
                  <a:pt x="10098" y="0"/>
                </a:lnTo>
                <a:lnTo>
                  <a:pt x="3759" y="0"/>
                </a:lnTo>
                <a:close/>
                <a:moveTo>
                  <a:pt x="875" y="3900"/>
                </a:moveTo>
                <a:cubicBezTo>
                  <a:pt x="871" y="3896"/>
                  <a:pt x="866" y="3911"/>
                  <a:pt x="859" y="3937"/>
                </a:cubicBezTo>
                <a:cubicBezTo>
                  <a:pt x="844" y="3999"/>
                  <a:pt x="721" y="4226"/>
                  <a:pt x="589" y="4447"/>
                </a:cubicBezTo>
                <a:cubicBezTo>
                  <a:pt x="296" y="4937"/>
                  <a:pt x="201" y="5305"/>
                  <a:pt x="201" y="5927"/>
                </a:cubicBezTo>
                <a:cubicBezTo>
                  <a:pt x="201" y="6139"/>
                  <a:pt x="204" y="6312"/>
                  <a:pt x="210" y="6312"/>
                </a:cubicBezTo>
                <a:cubicBezTo>
                  <a:pt x="216" y="6312"/>
                  <a:pt x="260" y="6191"/>
                  <a:pt x="306" y="6038"/>
                </a:cubicBezTo>
                <a:cubicBezTo>
                  <a:pt x="351" y="5886"/>
                  <a:pt x="477" y="5601"/>
                  <a:pt x="589" y="5409"/>
                </a:cubicBezTo>
                <a:cubicBezTo>
                  <a:pt x="712" y="5198"/>
                  <a:pt x="812" y="4972"/>
                  <a:pt x="840" y="4832"/>
                </a:cubicBezTo>
                <a:cubicBezTo>
                  <a:pt x="886" y="4609"/>
                  <a:pt x="906" y="3928"/>
                  <a:pt x="875" y="3900"/>
                </a:cubicBezTo>
                <a:close/>
                <a:moveTo>
                  <a:pt x="1423" y="5195"/>
                </a:moveTo>
                <a:cubicBezTo>
                  <a:pt x="1397" y="5145"/>
                  <a:pt x="1421" y="5466"/>
                  <a:pt x="1493" y="6134"/>
                </a:cubicBezTo>
                <a:cubicBezTo>
                  <a:pt x="1553" y="6691"/>
                  <a:pt x="1662" y="7832"/>
                  <a:pt x="1735" y="8673"/>
                </a:cubicBezTo>
                <a:cubicBezTo>
                  <a:pt x="1961" y="11296"/>
                  <a:pt x="2009" y="11663"/>
                  <a:pt x="2282" y="12824"/>
                </a:cubicBezTo>
                <a:cubicBezTo>
                  <a:pt x="2485" y="13688"/>
                  <a:pt x="2490" y="13714"/>
                  <a:pt x="2521" y="14726"/>
                </a:cubicBezTo>
                <a:cubicBezTo>
                  <a:pt x="2537" y="15268"/>
                  <a:pt x="2564" y="15706"/>
                  <a:pt x="2591" y="15836"/>
                </a:cubicBezTo>
                <a:cubicBezTo>
                  <a:pt x="2707" y="16400"/>
                  <a:pt x="3110" y="17193"/>
                  <a:pt x="3393" y="17419"/>
                </a:cubicBezTo>
                <a:cubicBezTo>
                  <a:pt x="3473" y="17483"/>
                  <a:pt x="3580" y="17544"/>
                  <a:pt x="3631" y="17545"/>
                </a:cubicBezTo>
                <a:lnTo>
                  <a:pt x="3724" y="17545"/>
                </a:lnTo>
                <a:lnTo>
                  <a:pt x="3724" y="17086"/>
                </a:lnTo>
                <a:lnTo>
                  <a:pt x="3724" y="16635"/>
                </a:lnTo>
                <a:lnTo>
                  <a:pt x="3549" y="16590"/>
                </a:lnTo>
                <a:cubicBezTo>
                  <a:pt x="3339" y="16539"/>
                  <a:pt x="2909" y="16212"/>
                  <a:pt x="2731" y="15969"/>
                </a:cubicBezTo>
                <a:lnTo>
                  <a:pt x="2600" y="15791"/>
                </a:lnTo>
                <a:lnTo>
                  <a:pt x="2616" y="15480"/>
                </a:lnTo>
                <a:cubicBezTo>
                  <a:pt x="2633" y="15157"/>
                  <a:pt x="2720" y="14689"/>
                  <a:pt x="2804" y="14467"/>
                </a:cubicBezTo>
                <a:cubicBezTo>
                  <a:pt x="2830" y="14399"/>
                  <a:pt x="2901" y="14281"/>
                  <a:pt x="2963" y="14208"/>
                </a:cubicBezTo>
                <a:cubicBezTo>
                  <a:pt x="3061" y="14092"/>
                  <a:pt x="3112" y="14077"/>
                  <a:pt x="3323" y="14111"/>
                </a:cubicBezTo>
                <a:cubicBezTo>
                  <a:pt x="3457" y="14133"/>
                  <a:pt x="3601" y="14169"/>
                  <a:pt x="3644" y="14193"/>
                </a:cubicBezTo>
                <a:lnTo>
                  <a:pt x="3724" y="14237"/>
                </a:lnTo>
                <a:lnTo>
                  <a:pt x="3705" y="12550"/>
                </a:lnTo>
                <a:cubicBezTo>
                  <a:pt x="3693" y="11444"/>
                  <a:pt x="3674" y="10851"/>
                  <a:pt x="3654" y="10818"/>
                </a:cubicBezTo>
                <a:cubicBezTo>
                  <a:pt x="3607" y="10746"/>
                  <a:pt x="3498" y="10752"/>
                  <a:pt x="3393" y="10841"/>
                </a:cubicBezTo>
                <a:cubicBezTo>
                  <a:pt x="3309" y="10911"/>
                  <a:pt x="3286" y="10901"/>
                  <a:pt x="3180" y="10737"/>
                </a:cubicBezTo>
                <a:cubicBezTo>
                  <a:pt x="3032" y="10511"/>
                  <a:pt x="2961" y="10533"/>
                  <a:pt x="2969" y="10796"/>
                </a:cubicBezTo>
                <a:cubicBezTo>
                  <a:pt x="2978" y="11073"/>
                  <a:pt x="3117" y="11427"/>
                  <a:pt x="3297" y="11640"/>
                </a:cubicBezTo>
                <a:cubicBezTo>
                  <a:pt x="3541" y="11926"/>
                  <a:pt x="3593" y="12095"/>
                  <a:pt x="3593" y="12565"/>
                </a:cubicBezTo>
                <a:cubicBezTo>
                  <a:pt x="3593" y="12931"/>
                  <a:pt x="3586" y="12975"/>
                  <a:pt x="3482" y="13223"/>
                </a:cubicBezTo>
                <a:cubicBezTo>
                  <a:pt x="3334" y="13575"/>
                  <a:pt x="3219" y="13690"/>
                  <a:pt x="3024" y="13690"/>
                </a:cubicBezTo>
                <a:cubicBezTo>
                  <a:pt x="2871" y="13690"/>
                  <a:pt x="2855" y="13670"/>
                  <a:pt x="2721" y="13379"/>
                </a:cubicBezTo>
                <a:cubicBezTo>
                  <a:pt x="2602" y="13120"/>
                  <a:pt x="2568" y="12999"/>
                  <a:pt x="2518" y="12602"/>
                </a:cubicBezTo>
                <a:cubicBezTo>
                  <a:pt x="2484" y="12342"/>
                  <a:pt x="2396" y="11858"/>
                  <a:pt x="2320" y="11529"/>
                </a:cubicBezTo>
                <a:cubicBezTo>
                  <a:pt x="2235" y="11159"/>
                  <a:pt x="2162" y="10716"/>
                  <a:pt x="2126" y="10367"/>
                </a:cubicBezTo>
                <a:cubicBezTo>
                  <a:pt x="1882" y="7977"/>
                  <a:pt x="1817" y="7400"/>
                  <a:pt x="1741" y="6845"/>
                </a:cubicBezTo>
                <a:cubicBezTo>
                  <a:pt x="1646" y="6152"/>
                  <a:pt x="1484" y="5312"/>
                  <a:pt x="1423" y="5195"/>
                </a:cubicBezTo>
                <a:close/>
                <a:moveTo>
                  <a:pt x="1054" y="5320"/>
                </a:moveTo>
                <a:cubicBezTo>
                  <a:pt x="1050" y="5335"/>
                  <a:pt x="1016" y="5499"/>
                  <a:pt x="977" y="5676"/>
                </a:cubicBezTo>
                <a:cubicBezTo>
                  <a:pt x="930" y="5895"/>
                  <a:pt x="782" y="6268"/>
                  <a:pt x="513" y="6860"/>
                </a:cubicBezTo>
                <a:cubicBezTo>
                  <a:pt x="88" y="7792"/>
                  <a:pt x="0" y="8081"/>
                  <a:pt x="0" y="8576"/>
                </a:cubicBezTo>
                <a:cubicBezTo>
                  <a:pt x="0" y="8859"/>
                  <a:pt x="78" y="9272"/>
                  <a:pt x="153" y="9383"/>
                </a:cubicBezTo>
                <a:cubicBezTo>
                  <a:pt x="174" y="9415"/>
                  <a:pt x="193" y="9324"/>
                  <a:pt x="207" y="9102"/>
                </a:cubicBezTo>
                <a:cubicBezTo>
                  <a:pt x="242" y="8552"/>
                  <a:pt x="332" y="8252"/>
                  <a:pt x="719" y="7370"/>
                </a:cubicBezTo>
                <a:cubicBezTo>
                  <a:pt x="937" y="6877"/>
                  <a:pt x="1105" y="6431"/>
                  <a:pt x="1130" y="6290"/>
                </a:cubicBezTo>
                <a:cubicBezTo>
                  <a:pt x="1192" y="5945"/>
                  <a:pt x="1187" y="5564"/>
                  <a:pt x="1117" y="5417"/>
                </a:cubicBezTo>
                <a:cubicBezTo>
                  <a:pt x="1086" y="5350"/>
                  <a:pt x="1057" y="5305"/>
                  <a:pt x="1054" y="5320"/>
                </a:cubicBezTo>
                <a:close/>
                <a:moveTo>
                  <a:pt x="2409" y="5994"/>
                </a:moveTo>
                <a:cubicBezTo>
                  <a:pt x="2273" y="5979"/>
                  <a:pt x="2161" y="5993"/>
                  <a:pt x="2145" y="6031"/>
                </a:cubicBezTo>
                <a:cubicBezTo>
                  <a:pt x="2111" y="6110"/>
                  <a:pt x="2270" y="6669"/>
                  <a:pt x="2384" y="6867"/>
                </a:cubicBezTo>
                <a:cubicBezTo>
                  <a:pt x="2426" y="6940"/>
                  <a:pt x="2553" y="7039"/>
                  <a:pt x="2667" y="7089"/>
                </a:cubicBezTo>
                <a:cubicBezTo>
                  <a:pt x="2908" y="7195"/>
                  <a:pt x="2958" y="7266"/>
                  <a:pt x="2934" y="7481"/>
                </a:cubicBezTo>
                <a:cubicBezTo>
                  <a:pt x="2925" y="7566"/>
                  <a:pt x="2924" y="7664"/>
                  <a:pt x="2934" y="7703"/>
                </a:cubicBezTo>
                <a:cubicBezTo>
                  <a:pt x="2983" y="7885"/>
                  <a:pt x="3014" y="7660"/>
                  <a:pt x="3001" y="7207"/>
                </a:cubicBezTo>
                <a:cubicBezTo>
                  <a:pt x="2977" y="6334"/>
                  <a:pt x="2831" y="6039"/>
                  <a:pt x="2409" y="5994"/>
                </a:cubicBezTo>
                <a:close/>
                <a:moveTo>
                  <a:pt x="14716" y="5994"/>
                </a:moveTo>
                <a:cubicBezTo>
                  <a:pt x="14817" y="6030"/>
                  <a:pt x="14809" y="6427"/>
                  <a:pt x="14802" y="8369"/>
                </a:cubicBezTo>
                <a:lnTo>
                  <a:pt x="14796" y="10597"/>
                </a:lnTo>
                <a:lnTo>
                  <a:pt x="14665" y="10619"/>
                </a:lnTo>
                <a:cubicBezTo>
                  <a:pt x="14577" y="10632"/>
                  <a:pt x="14520" y="10610"/>
                  <a:pt x="14497" y="10545"/>
                </a:cubicBezTo>
                <a:cubicBezTo>
                  <a:pt x="14467" y="10461"/>
                  <a:pt x="14453" y="10459"/>
                  <a:pt x="14372" y="10552"/>
                </a:cubicBezTo>
                <a:cubicBezTo>
                  <a:pt x="14322" y="10611"/>
                  <a:pt x="14208" y="10673"/>
                  <a:pt x="14121" y="10685"/>
                </a:cubicBezTo>
                <a:cubicBezTo>
                  <a:pt x="13847" y="10724"/>
                  <a:pt x="13642" y="10387"/>
                  <a:pt x="13535" y="9738"/>
                </a:cubicBezTo>
                <a:cubicBezTo>
                  <a:pt x="13461" y="9287"/>
                  <a:pt x="13485" y="8491"/>
                  <a:pt x="13586" y="8088"/>
                </a:cubicBezTo>
                <a:cubicBezTo>
                  <a:pt x="13736" y="7496"/>
                  <a:pt x="13938" y="7244"/>
                  <a:pt x="14261" y="7244"/>
                </a:cubicBezTo>
                <a:lnTo>
                  <a:pt x="14436" y="7244"/>
                </a:lnTo>
                <a:lnTo>
                  <a:pt x="14442" y="6660"/>
                </a:lnTo>
                <a:lnTo>
                  <a:pt x="14452" y="6083"/>
                </a:lnTo>
                <a:lnTo>
                  <a:pt x="14592" y="6031"/>
                </a:lnTo>
                <a:cubicBezTo>
                  <a:pt x="14621" y="6020"/>
                  <a:pt x="14643" y="6008"/>
                  <a:pt x="14665" y="6001"/>
                </a:cubicBezTo>
                <a:cubicBezTo>
                  <a:pt x="14684" y="5995"/>
                  <a:pt x="14702" y="5989"/>
                  <a:pt x="14716" y="5994"/>
                </a:cubicBezTo>
                <a:close/>
                <a:moveTo>
                  <a:pt x="8580" y="6083"/>
                </a:moveTo>
                <a:lnTo>
                  <a:pt x="8736" y="6083"/>
                </a:lnTo>
                <a:lnTo>
                  <a:pt x="8895" y="6083"/>
                </a:lnTo>
                <a:lnTo>
                  <a:pt x="8895" y="8340"/>
                </a:lnTo>
                <a:lnTo>
                  <a:pt x="8895" y="10597"/>
                </a:lnTo>
                <a:lnTo>
                  <a:pt x="8743" y="10619"/>
                </a:lnTo>
                <a:cubicBezTo>
                  <a:pt x="8638" y="10633"/>
                  <a:pt x="8587" y="10612"/>
                  <a:pt x="8577" y="10552"/>
                </a:cubicBezTo>
                <a:cubicBezTo>
                  <a:pt x="8569" y="10504"/>
                  <a:pt x="8567" y="9479"/>
                  <a:pt x="8571" y="8273"/>
                </a:cubicBezTo>
                <a:lnTo>
                  <a:pt x="8580" y="6083"/>
                </a:lnTo>
                <a:close/>
                <a:moveTo>
                  <a:pt x="6932" y="6445"/>
                </a:moveTo>
                <a:cubicBezTo>
                  <a:pt x="7005" y="6448"/>
                  <a:pt x="7079" y="6476"/>
                  <a:pt x="7097" y="6527"/>
                </a:cubicBezTo>
                <a:cubicBezTo>
                  <a:pt x="7122" y="6596"/>
                  <a:pt x="7389" y="8340"/>
                  <a:pt x="7517" y="9272"/>
                </a:cubicBezTo>
                <a:cubicBezTo>
                  <a:pt x="7542" y="9450"/>
                  <a:pt x="7559" y="9502"/>
                  <a:pt x="7571" y="9435"/>
                </a:cubicBezTo>
                <a:cubicBezTo>
                  <a:pt x="7581" y="9380"/>
                  <a:pt x="7684" y="8696"/>
                  <a:pt x="7801" y="7910"/>
                </a:cubicBezTo>
                <a:lnTo>
                  <a:pt x="8014" y="6482"/>
                </a:lnTo>
                <a:lnTo>
                  <a:pt x="8167" y="6460"/>
                </a:lnTo>
                <a:cubicBezTo>
                  <a:pt x="8249" y="6449"/>
                  <a:pt x="8328" y="6465"/>
                  <a:pt x="8342" y="6497"/>
                </a:cubicBezTo>
                <a:cubicBezTo>
                  <a:pt x="8362" y="6545"/>
                  <a:pt x="7912" y="9712"/>
                  <a:pt x="7775" y="10486"/>
                </a:cubicBezTo>
                <a:cubicBezTo>
                  <a:pt x="7738" y="10695"/>
                  <a:pt x="7733" y="10700"/>
                  <a:pt x="7568" y="10700"/>
                </a:cubicBezTo>
                <a:cubicBezTo>
                  <a:pt x="7467" y="10700"/>
                  <a:pt x="7388" y="10668"/>
                  <a:pt x="7371" y="10619"/>
                </a:cubicBezTo>
                <a:cubicBezTo>
                  <a:pt x="7319" y="10466"/>
                  <a:pt x="6753" y="6591"/>
                  <a:pt x="6773" y="6519"/>
                </a:cubicBezTo>
                <a:cubicBezTo>
                  <a:pt x="6786" y="6470"/>
                  <a:pt x="6858" y="6442"/>
                  <a:pt x="6932" y="6445"/>
                </a:cubicBezTo>
                <a:close/>
                <a:moveTo>
                  <a:pt x="1289" y="7215"/>
                </a:moveTo>
                <a:lnTo>
                  <a:pt x="1210" y="7570"/>
                </a:lnTo>
                <a:cubicBezTo>
                  <a:pt x="1166" y="7765"/>
                  <a:pt x="1019" y="8248"/>
                  <a:pt x="882" y="8643"/>
                </a:cubicBezTo>
                <a:cubicBezTo>
                  <a:pt x="482" y="9793"/>
                  <a:pt x="361" y="10475"/>
                  <a:pt x="363" y="11529"/>
                </a:cubicBezTo>
                <a:cubicBezTo>
                  <a:pt x="364" y="12119"/>
                  <a:pt x="373" y="12256"/>
                  <a:pt x="455" y="12728"/>
                </a:cubicBezTo>
                <a:cubicBezTo>
                  <a:pt x="506" y="13020"/>
                  <a:pt x="554" y="13428"/>
                  <a:pt x="563" y="13638"/>
                </a:cubicBezTo>
                <a:cubicBezTo>
                  <a:pt x="573" y="13848"/>
                  <a:pt x="586" y="14023"/>
                  <a:pt x="592" y="14023"/>
                </a:cubicBezTo>
                <a:cubicBezTo>
                  <a:pt x="599" y="14023"/>
                  <a:pt x="623" y="13920"/>
                  <a:pt x="646" y="13793"/>
                </a:cubicBezTo>
                <a:cubicBezTo>
                  <a:pt x="677" y="13623"/>
                  <a:pt x="688" y="13272"/>
                  <a:pt x="688" y="12446"/>
                </a:cubicBezTo>
                <a:cubicBezTo>
                  <a:pt x="688" y="11662"/>
                  <a:pt x="701" y="11208"/>
                  <a:pt x="732" y="10929"/>
                </a:cubicBezTo>
                <a:cubicBezTo>
                  <a:pt x="783" y="10465"/>
                  <a:pt x="962" y="9566"/>
                  <a:pt x="1089" y="9139"/>
                </a:cubicBezTo>
                <a:cubicBezTo>
                  <a:pt x="1260" y="8562"/>
                  <a:pt x="1307" y="8155"/>
                  <a:pt x="1292" y="7444"/>
                </a:cubicBezTo>
                <a:lnTo>
                  <a:pt x="1289" y="7215"/>
                </a:lnTo>
                <a:close/>
                <a:moveTo>
                  <a:pt x="11091" y="7244"/>
                </a:moveTo>
                <a:cubicBezTo>
                  <a:pt x="11232" y="7244"/>
                  <a:pt x="11322" y="7282"/>
                  <a:pt x="11403" y="7378"/>
                </a:cubicBezTo>
                <a:cubicBezTo>
                  <a:pt x="11593" y="7603"/>
                  <a:pt x="11615" y="7738"/>
                  <a:pt x="11632" y="8828"/>
                </a:cubicBezTo>
                <a:cubicBezTo>
                  <a:pt x="11643" y="9489"/>
                  <a:pt x="11656" y="9801"/>
                  <a:pt x="11680" y="9820"/>
                </a:cubicBezTo>
                <a:cubicBezTo>
                  <a:pt x="11699" y="9834"/>
                  <a:pt x="11743" y="9901"/>
                  <a:pt x="11779" y="9968"/>
                </a:cubicBezTo>
                <a:lnTo>
                  <a:pt x="11846" y="10086"/>
                </a:lnTo>
                <a:lnTo>
                  <a:pt x="11782" y="10345"/>
                </a:lnTo>
                <a:cubicBezTo>
                  <a:pt x="11686" y="10735"/>
                  <a:pt x="11651" y="10763"/>
                  <a:pt x="11486" y="10560"/>
                </a:cubicBezTo>
                <a:cubicBezTo>
                  <a:pt x="11407" y="10463"/>
                  <a:pt x="11336" y="10408"/>
                  <a:pt x="11327" y="10441"/>
                </a:cubicBezTo>
                <a:cubicBezTo>
                  <a:pt x="11318" y="10474"/>
                  <a:pt x="11265" y="10542"/>
                  <a:pt x="11209" y="10597"/>
                </a:cubicBezTo>
                <a:cubicBezTo>
                  <a:pt x="11063" y="10738"/>
                  <a:pt x="10887" y="10726"/>
                  <a:pt x="10741" y="10552"/>
                </a:cubicBezTo>
                <a:cubicBezTo>
                  <a:pt x="10570" y="10348"/>
                  <a:pt x="10508" y="10053"/>
                  <a:pt x="10522" y="9553"/>
                </a:cubicBezTo>
                <a:cubicBezTo>
                  <a:pt x="10540" y="8904"/>
                  <a:pt x="10712" y="8636"/>
                  <a:pt x="11117" y="8636"/>
                </a:cubicBezTo>
                <a:lnTo>
                  <a:pt x="11295" y="8636"/>
                </a:lnTo>
                <a:lnTo>
                  <a:pt x="11276" y="8421"/>
                </a:lnTo>
                <a:cubicBezTo>
                  <a:pt x="11266" y="8302"/>
                  <a:pt x="11235" y="8171"/>
                  <a:pt x="11209" y="8125"/>
                </a:cubicBezTo>
                <a:cubicBezTo>
                  <a:pt x="11143" y="8011"/>
                  <a:pt x="10904" y="8019"/>
                  <a:pt x="10779" y="8140"/>
                </a:cubicBezTo>
                <a:cubicBezTo>
                  <a:pt x="10723" y="8194"/>
                  <a:pt x="10667" y="8224"/>
                  <a:pt x="10655" y="8206"/>
                </a:cubicBezTo>
                <a:cubicBezTo>
                  <a:pt x="10620" y="8156"/>
                  <a:pt x="10563" y="7564"/>
                  <a:pt x="10588" y="7511"/>
                </a:cubicBezTo>
                <a:cubicBezTo>
                  <a:pt x="10649" y="7386"/>
                  <a:pt x="10915" y="7244"/>
                  <a:pt x="11091" y="7244"/>
                </a:cubicBezTo>
                <a:close/>
                <a:moveTo>
                  <a:pt x="15703" y="7244"/>
                </a:moveTo>
                <a:cubicBezTo>
                  <a:pt x="15814" y="7263"/>
                  <a:pt x="15924" y="7339"/>
                  <a:pt x="15996" y="7466"/>
                </a:cubicBezTo>
                <a:cubicBezTo>
                  <a:pt x="16160" y="7758"/>
                  <a:pt x="16223" y="8112"/>
                  <a:pt x="16225" y="8739"/>
                </a:cubicBezTo>
                <a:lnTo>
                  <a:pt x="16228" y="9272"/>
                </a:lnTo>
                <a:lnTo>
                  <a:pt x="15821" y="9287"/>
                </a:lnTo>
                <a:cubicBezTo>
                  <a:pt x="15560" y="9299"/>
                  <a:pt x="15410" y="9331"/>
                  <a:pt x="15410" y="9376"/>
                </a:cubicBezTo>
                <a:cubicBezTo>
                  <a:pt x="15410" y="9414"/>
                  <a:pt x="15449" y="9532"/>
                  <a:pt x="15493" y="9635"/>
                </a:cubicBezTo>
                <a:cubicBezTo>
                  <a:pt x="15598" y="9879"/>
                  <a:pt x="15757" y="9937"/>
                  <a:pt x="15964" y="9812"/>
                </a:cubicBezTo>
                <a:cubicBezTo>
                  <a:pt x="16052" y="9759"/>
                  <a:pt x="16130" y="9733"/>
                  <a:pt x="16139" y="9753"/>
                </a:cubicBezTo>
                <a:cubicBezTo>
                  <a:pt x="16148" y="9773"/>
                  <a:pt x="16155" y="9949"/>
                  <a:pt x="16155" y="10145"/>
                </a:cubicBezTo>
                <a:cubicBezTo>
                  <a:pt x="16155" y="10471"/>
                  <a:pt x="16150" y="10513"/>
                  <a:pt x="16078" y="10582"/>
                </a:cubicBezTo>
                <a:cubicBezTo>
                  <a:pt x="15953" y="10702"/>
                  <a:pt x="15615" y="10708"/>
                  <a:pt x="15464" y="10597"/>
                </a:cubicBezTo>
                <a:cubicBezTo>
                  <a:pt x="15304" y="10478"/>
                  <a:pt x="15085" y="9955"/>
                  <a:pt x="15041" y="9583"/>
                </a:cubicBezTo>
                <a:cubicBezTo>
                  <a:pt x="14994" y="9192"/>
                  <a:pt x="15004" y="8506"/>
                  <a:pt x="15063" y="8206"/>
                </a:cubicBezTo>
                <a:cubicBezTo>
                  <a:pt x="15137" y="7830"/>
                  <a:pt x="15256" y="7522"/>
                  <a:pt x="15391" y="7363"/>
                </a:cubicBezTo>
                <a:cubicBezTo>
                  <a:pt x="15477" y="7261"/>
                  <a:pt x="15591" y="7226"/>
                  <a:pt x="15703" y="7244"/>
                </a:cubicBezTo>
                <a:close/>
                <a:moveTo>
                  <a:pt x="18121" y="7244"/>
                </a:moveTo>
                <a:cubicBezTo>
                  <a:pt x="18198" y="7247"/>
                  <a:pt x="18273" y="7291"/>
                  <a:pt x="18347" y="7370"/>
                </a:cubicBezTo>
                <a:cubicBezTo>
                  <a:pt x="18581" y="7616"/>
                  <a:pt x="18688" y="8091"/>
                  <a:pt x="18672" y="8835"/>
                </a:cubicBezTo>
                <a:lnTo>
                  <a:pt x="18663" y="9272"/>
                </a:lnTo>
                <a:lnTo>
                  <a:pt x="18255" y="9287"/>
                </a:lnTo>
                <a:cubicBezTo>
                  <a:pt x="18031" y="9297"/>
                  <a:pt x="17845" y="9326"/>
                  <a:pt x="17845" y="9353"/>
                </a:cubicBezTo>
                <a:cubicBezTo>
                  <a:pt x="17845" y="9462"/>
                  <a:pt x="17941" y="9711"/>
                  <a:pt x="18020" y="9805"/>
                </a:cubicBezTo>
                <a:cubicBezTo>
                  <a:pt x="18125" y="9931"/>
                  <a:pt x="18321" y="9930"/>
                  <a:pt x="18475" y="9805"/>
                </a:cubicBezTo>
                <a:cubicBezTo>
                  <a:pt x="18615" y="9690"/>
                  <a:pt x="18629" y="9723"/>
                  <a:pt x="18615" y="10175"/>
                </a:cubicBezTo>
                <a:cubicBezTo>
                  <a:pt x="18607" y="10414"/>
                  <a:pt x="18593" y="10481"/>
                  <a:pt x="18529" y="10552"/>
                </a:cubicBezTo>
                <a:cubicBezTo>
                  <a:pt x="18486" y="10599"/>
                  <a:pt x="18370" y="10652"/>
                  <a:pt x="18271" y="10671"/>
                </a:cubicBezTo>
                <a:cubicBezTo>
                  <a:pt x="17948" y="10730"/>
                  <a:pt x="17654" y="10363"/>
                  <a:pt x="17530" y="9738"/>
                </a:cubicBezTo>
                <a:cubicBezTo>
                  <a:pt x="17446" y="9319"/>
                  <a:pt x="17454" y="8556"/>
                  <a:pt x="17549" y="8118"/>
                </a:cubicBezTo>
                <a:cubicBezTo>
                  <a:pt x="17669" y="7557"/>
                  <a:pt x="17892" y="7236"/>
                  <a:pt x="18121" y="7244"/>
                </a:cubicBezTo>
                <a:close/>
                <a:moveTo>
                  <a:pt x="9732" y="7252"/>
                </a:moveTo>
                <a:cubicBezTo>
                  <a:pt x="9925" y="7276"/>
                  <a:pt x="10091" y="7445"/>
                  <a:pt x="10181" y="7733"/>
                </a:cubicBezTo>
                <a:cubicBezTo>
                  <a:pt x="10233" y="7897"/>
                  <a:pt x="10243" y="8036"/>
                  <a:pt x="10251" y="8850"/>
                </a:cubicBezTo>
                <a:lnTo>
                  <a:pt x="10261" y="9783"/>
                </a:lnTo>
                <a:lnTo>
                  <a:pt x="10356" y="9916"/>
                </a:lnTo>
                <a:lnTo>
                  <a:pt x="10455" y="10042"/>
                </a:lnTo>
                <a:lnTo>
                  <a:pt x="10382" y="10375"/>
                </a:lnTo>
                <a:cubicBezTo>
                  <a:pt x="10300" y="10747"/>
                  <a:pt x="10263" y="10768"/>
                  <a:pt x="10095" y="10545"/>
                </a:cubicBezTo>
                <a:lnTo>
                  <a:pt x="9981" y="10389"/>
                </a:lnTo>
                <a:lnTo>
                  <a:pt x="9856" y="10545"/>
                </a:lnTo>
                <a:cubicBezTo>
                  <a:pt x="9703" y="10732"/>
                  <a:pt x="9540" y="10739"/>
                  <a:pt x="9376" y="10567"/>
                </a:cubicBezTo>
                <a:cubicBezTo>
                  <a:pt x="9211" y="10393"/>
                  <a:pt x="9137" y="10108"/>
                  <a:pt x="9137" y="9620"/>
                </a:cubicBezTo>
                <a:cubicBezTo>
                  <a:pt x="9137" y="9279"/>
                  <a:pt x="9147" y="9212"/>
                  <a:pt x="9230" y="9006"/>
                </a:cubicBezTo>
                <a:cubicBezTo>
                  <a:pt x="9304" y="8819"/>
                  <a:pt x="9357" y="8759"/>
                  <a:pt x="9494" y="8702"/>
                </a:cubicBezTo>
                <a:cubicBezTo>
                  <a:pt x="9587" y="8663"/>
                  <a:pt x="9719" y="8649"/>
                  <a:pt x="9786" y="8673"/>
                </a:cubicBezTo>
                <a:cubicBezTo>
                  <a:pt x="9899" y="8712"/>
                  <a:pt x="9911" y="8705"/>
                  <a:pt x="9911" y="8576"/>
                </a:cubicBezTo>
                <a:cubicBezTo>
                  <a:pt x="9911" y="8417"/>
                  <a:pt x="9862" y="8161"/>
                  <a:pt x="9815" y="8088"/>
                </a:cubicBezTo>
                <a:cubicBezTo>
                  <a:pt x="9761" y="8004"/>
                  <a:pt x="9483" y="8039"/>
                  <a:pt x="9379" y="8140"/>
                </a:cubicBezTo>
                <a:cubicBezTo>
                  <a:pt x="9287" y="8229"/>
                  <a:pt x="9279" y="8222"/>
                  <a:pt x="9252" y="8103"/>
                </a:cubicBezTo>
                <a:cubicBezTo>
                  <a:pt x="9235" y="8032"/>
                  <a:pt x="9220" y="7868"/>
                  <a:pt x="9217" y="7733"/>
                </a:cubicBezTo>
                <a:cubicBezTo>
                  <a:pt x="9211" y="7490"/>
                  <a:pt x="9211" y="7485"/>
                  <a:pt x="9366" y="7370"/>
                </a:cubicBezTo>
                <a:cubicBezTo>
                  <a:pt x="9492" y="7278"/>
                  <a:pt x="9617" y="7238"/>
                  <a:pt x="9732" y="7252"/>
                </a:cubicBezTo>
                <a:close/>
                <a:moveTo>
                  <a:pt x="12861" y="7259"/>
                </a:moveTo>
                <a:cubicBezTo>
                  <a:pt x="12907" y="7268"/>
                  <a:pt x="12947" y="7284"/>
                  <a:pt x="12975" y="7311"/>
                </a:cubicBezTo>
                <a:cubicBezTo>
                  <a:pt x="13113" y="7443"/>
                  <a:pt x="13257" y="7855"/>
                  <a:pt x="13278" y="8184"/>
                </a:cubicBezTo>
                <a:cubicBezTo>
                  <a:pt x="13288" y="8342"/>
                  <a:pt x="13292" y="8954"/>
                  <a:pt x="13287" y="9538"/>
                </a:cubicBezTo>
                <a:lnTo>
                  <a:pt x="13278" y="10597"/>
                </a:lnTo>
                <a:lnTo>
                  <a:pt x="13106" y="10597"/>
                </a:lnTo>
                <a:lnTo>
                  <a:pt x="12934" y="10597"/>
                </a:lnTo>
                <a:lnTo>
                  <a:pt x="12918" y="9450"/>
                </a:lnTo>
                <a:cubicBezTo>
                  <a:pt x="12904" y="8338"/>
                  <a:pt x="12904" y="8292"/>
                  <a:pt x="12838" y="8169"/>
                </a:cubicBezTo>
                <a:cubicBezTo>
                  <a:pt x="12759" y="8021"/>
                  <a:pt x="12542" y="7995"/>
                  <a:pt x="12431" y="8125"/>
                </a:cubicBezTo>
                <a:cubicBezTo>
                  <a:pt x="12360" y="8209"/>
                  <a:pt x="12360" y="8212"/>
                  <a:pt x="12345" y="9405"/>
                </a:cubicBezTo>
                <a:lnTo>
                  <a:pt x="12332" y="10597"/>
                </a:lnTo>
                <a:lnTo>
                  <a:pt x="12180" y="10619"/>
                </a:lnTo>
                <a:cubicBezTo>
                  <a:pt x="12075" y="10633"/>
                  <a:pt x="12028" y="10613"/>
                  <a:pt x="12017" y="10552"/>
                </a:cubicBezTo>
                <a:cubicBezTo>
                  <a:pt x="12009" y="10504"/>
                  <a:pt x="12004" y="9760"/>
                  <a:pt x="12008" y="8902"/>
                </a:cubicBezTo>
                <a:lnTo>
                  <a:pt x="12017" y="7341"/>
                </a:lnTo>
                <a:lnTo>
                  <a:pt x="12145" y="7326"/>
                </a:lnTo>
                <a:cubicBezTo>
                  <a:pt x="12236" y="7311"/>
                  <a:pt x="12281" y="7333"/>
                  <a:pt x="12304" y="7407"/>
                </a:cubicBezTo>
                <a:cubicBezTo>
                  <a:pt x="12333" y="7501"/>
                  <a:pt x="12346" y="7495"/>
                  <a:pt x="12434" y="7392"/>
                </a:cubicBezTo>
                <a:cubicBezTo>
                  <a:pt x="12528" y="7284"/>
                  <a:pt x="12722" y="7234"/>
                  <a:pt x="12861" y="7259"/>
                </a:cubicBezTo>
                <a:close/>
                <a:moveTo>
                  <a:pt x="17176" y="7259"/>
                </a:moveTo>
                <a:cubicBezTo>
                  <a:pt x="17263" y="7262"/>
                  <a:pt x="17340" y="7303"/>
                  <a:pt x="17374" y="7385"/>
                </a:cubicBezTo>
                <a:cubicBezTo>
                  <a:pt x="17425" y="7512"/>
                  <a:pt x="17335" y="8156"/>
                  <a:pt x="17272" y="8118"/>
                </a:cubicBezTo>
                <a:cubicBezTo>
                  <a:pt x="17124" y="8029"/>
                  <a:pt x="16961" y="8039"/>
                  <a:pt x="16877" y="8140"/>
                </a:cubicBezTo>
                <a:lnTo>
                  <a:pt x="16785" y="8243"/>
                </a:lnTo>
                <a:lnTo>
                  <a:pt x="16788" y="9420"/>
                </a:lnTo>
                <a:lnTo>
                  <a:pt x="16791" y="10597"/>
                </a:lnTo>
                <a:lnTo>
                  <a:pt x="16632" y="10619"/>
                </a:lnTo>
                <a:cubicBezTo>
                  <a:pt x="16519" y="10633"/>
                  <a:pt x="16467" y="10614"/>
                  <a:pt x="16457" y="10552"/>
                </a:cubicBezTo>
                <a:cubicBezTo>
                  <a:pt x="16449" y="10504"/>
                  <a:pt x="16443" y="9760"/>
                  <a:pt x="16447" y="8902"/>
                </a:cubicBezTo>
                <a:lnTo>
                  <a:pt x="16457" y="7341"/>
                </a:lnTo>
                <a:lnTo>
                  <a:pt x="16584" y="7326"/>
                </a:lnTo>
                <a:cubicBezTo>
                  <a:pt x="16676" y="7311"/>
                  <a:pt x="16723" y="7333"/>
                  <a:pt x="16747" y="7407"/>
                </a:cubicBezTo>
                <a:cubicBezTo>
                  <a:pt x="16776" y="7501"/>
                  <a:pt x="16792" y="7497"/>
                  <a:pt x="16915" y="7370"/>
                </a:cubicBezTo>
                <a:cubicBezTo>
                  <a:pt x="16992" y="7292"/>
                  <a:pt x="17090" y="7256"/>
                  <a:pt x="17176" y="7259"/>
                </a:cubicBezTo>
                <a:close/>
                <a:moveTo>
                  <a:pt x="19662" y="7267"/>
                </a:moveTo>
                <a:cubicBezTo>
                  <a:pt x="19785" y="7271"/>
                  <a:pt x="19904" y="7322"/>
                  <a:pt x="19958" y="7415"/>
                </a:cubicBezTo>
                <a:cubicBezTo>
                  <a:pt x="20169" y="7777"/>
                  <a:pt x="20204" y="8118"/>
                  <a:pt x="20190" y="9635"/>
                </a:cubicBezTo>
                <a:lnTo>
                  <a:pt x="20181" y="10597"/>
                </a:lnTo>
                <a:lnTo>
                  <a:pt x="20009" y="10597"/>
                </a:lnTo>
                <a:lnTo>
                  <a:pt x="19837" y="10597"/>
                </a:lnTo>
                <a:lnTo>
                  <a:pt x="19824" y="9450"/>
                </a:lnTo>
                <a:cubicBezTo>
                  <a:pt x="19810" y="8338"/>
                  <a:pt x="19807" y="8292"/>
                  <a:pt x="19741" y="8169"/>
                </a:cubicBezTo>
                <a:cubicBezTo>
                  <a:pt x="19665" y="8026"/>
                  <a:pt x="19482" y="8003"/>
                  <a:pt x="19340" y="8118"/>
                </a:cubicBezTo>
                <a:lnTo>
                  <a:pt x="19251" y="8184"/>
                </a:lnTo>
                <a:lnTo>
                  <a:pt x="19242" y="9390"/>
                </a:lnTo>
                <a:lnTo>
                  <a:pt x="19235" y="10597"/>
                </a:lnTo>
                <a:lnTo>
                  <a:pt x="19086" y="10619"/>
                </a:lnTo>
                <a:cubicBezTo>
                  <a:pt x="18981" y="10633"/>
                  <a:pt x="18930" y="10613"/>
                  <a:pt x="18920" y="10552"/>
                </a:cubicBezTo>
                <a:cubicBezTo>
                  <a:pt x="18912" y="10504"/>
                  <a:pt x="18910" y="9760"/>
                  <a:pt x="18914" y="8902"/>
                </a:cubicBezTo>
                <a:lnTo>
                  <a:pt x="18920" y="7341"/>
                </a:lnTo>
                <a:lnTo>
                  <a:pt x="19048" y="7326"/>
                </a:lnTo>
                <a:cubicBezTo>
                  <a:pt x="19139" y="7311"/>
                  <a:pt x="19187" y="7333"/>
                  <a:pt x="19210" y="7407"/>
                </a:cubicBezTo>
                <a:cubicBezTo>
                  <a:pt x="19239" y="7501"/>
                  <a:pt x="19249" y="7497"/>
                  <a:pt x="19337" y="7392"/>
                </a:cubicBezTo>
                <a:cubicBezTo>
                  <a:pt x="19411" y="7305"/>
                  <a:pt x="19539" y="7262"/>
                  <a:pt x="19662" y="7267"/>
                </a:cubicBezTo>
                <a:close/>
                <a:moveTo>
                  <a:pt x="14258" y="8044"/>
                </a:moveTo>
                <a:cubicBezTo>
                  <a:pt x="14050" y="8044"/>
                  <a:pt x="13965" y="8147"/>
                  <a:pt x="13905" y="8480"/>
                </a:cubicBezTo>
                <a:cubicBezTo>
                  <a:pt x="13814" y="8982"/>
                  <a:pt x="13885" y="9640"/>
                  <a:pt x="14048" y="9805"/>
                </a:cubicBezTo>
                <a:cubicBezTo>
                  <a:pt x="14157" y="9915"/>
                  <a:pt x="14154" y="9917"/>
                  <a:pt x="14309" y="9827"/>
                </a:cubicBezTo>
                <a:lnTo>
                  <a:pt x="14436" y="9753"/>
                </a:lnTo>
                <a:lnTo>
                  <a:pt x="14436" y="8895"/>
                </a:lnTo>
                <a:lnTo>
                  <a:pt x="14436" y="8044"/>
                </a:lnTo>
                <a:lnTo>
                  <a:pt x="14258" y="8044"/>
                </a:lnTo>
                <a:close/>
                <a:moveTo>
                  <a:pt x="15696" y="8044"/>
                </a:moveTo>
                <a:cubicBezTo>
                  <a:pt x="15625" y="8030"/>
                  <a:pt x="15557" y="8095"/>
                  <a:pt x="15496" y="8236"/>
                </a:cubicBezTo>
                <a:cubicBezTo>
                  <a:pt x="15450" y="8343"/>
                  <a:pt x="15410" y="8463"/>
                  <a:pt x="15410" y="8502"/>
                </a:cubicBezTo>
                <a:cubicBezTo>
                  <a:pt x="15410" y="8548"/>
                  <a:pt x="15500" y="8576"/>
                  <a:pt x="15655" y="8576"/>
                </a:cubicBezTo>
                <a:cubicBezTo>
                  <a:pt x="15789" y="8576"/>
                  <a:pt x="15897" y="8552"/>
                  <a:pt x="15897" y="8532"/>
                </a:cubicBezTo>
                <a:cubicBezTo>
                  <a:pt x="15897" y="8427"/>
                  <a:pt x="15810" y="8116"/>
                  <a:pt x="15770" y="8081"/>
                </a:cubicBezTo>
                <a:cubicBezTo>
                  <a:pt x="15745" y="8059"/>
                  <a:pt x="15720" y="8048"/>
                  <a:pt x="15696" y="8044"/>
                </a:cubicBezTo>
                <a:close/>
                <a:moveTo>
                  <a:pt x="18106" y="8044"/>
                </a:moveTo>
                <a:cubicBezTo>
                  <a:pt x="18016" y="8044"/>
                  <a:pt x="17981" y="8079"/>
                  <a:pt x="17921" y="8243"/>
                </a:cubicBezTo>
                <a:cubicBezTo>
                  <a:pt x="17880" y="8356"/>
                  <a:pt x="17845" y="8495"/>
                  <a:pt x="17845" y="8547"/>
                </a:cubicBezTo>
                <a:cubicBezTo>
                  <a:pt x="17845" y="8622"/>
                  <a:pt x="17902" y="8636"/>
                  <a:pt x="18109" y="8636"/>
                </a:cubicBezTo>
                <a:cubicBezTo>
                  <a:pt x="18335" y="8636"/>
                  <a:pt x="18366" y="8623"/>
                  <a:pt x="18351" y="8532"/>
                </a:cubicBezTo>
                <a:cubicBezTo>
                  <a:pt x="18341" y="8474"/>
                  <a:pt x="18332" y="8403"/>
                  <a:pt x="18332" y="8369"/>
                </a:cubicBezTo>
                <a:cubicBezTo>
                  <a:pt x="18332" y="8215"/>
                  <a:pt x="18213" y="8044"/>
                  <a:pt x="18106" y="8044"/>
                </a:cubicBezTo>
                <a:close/>
                <a:moveTo>
                  <a:pt x="9774" y="9302"/>
                </a:moveTo>
                <a:cubicBezTo>
                  <a:pt x="9584" y="9303"/>
                  <a:pt x="9497" y="9426"/>
                  <a:pt x="9497" y="9672"/>
                </a:cubicBezTo>
                <a:cubicBezTo>
                  <a:pt x="9497" y="9813"/>
                  <a:pt x="9515" y="9892"/>
                  <a:pt x="9567" y="9953"/>
                </a:cubicBezTo>
                <a:cubicBezTo>
                  <a:pt x="9655" y="10056"/>
                  <a:pt x="9654" y="10052"/>
                  <a:pt x="9767" y="9960"/>
                </a:cubicBezTo>
                <a:cubicBezTo>
                  <a:pt x="9859" y="9886"/>
                  <a:pt x="9911" y="9693"/>
                  <a:pt x="9911" y="9435"/>
                </a:cubicBezTo>
                <a:cubicBezTo>
                  <a:pt x="9911" y="9326"/>
                  <a:pt x="9889" y="9301"/>
                  <a:pt x="9774" y="9302"/>
                </a:cubicBezTo>
                <a:close/>
                <a:moveTo>
                  <a:pt x="11164" y="9309"/>
                </a:moveTo>
                <a:cubicBezTo>
                  <a:pt x="10964" y="9320"/>
                  <a:pt x="10901" y="9383"/>
                  <a:pt x="10891" y="9590"/>
                </a:cubicBezTo>
                <a:cubicBezTo>
                  <a:pt x="10886" y="9691"/>
                  <a:pt x="10897" y="9819"/>
                  <a:pt x="10916" y="9871"/>
                </a:cubicBezTo>
                <a:cubicBezTo>
                  <a:pt x="10935" y="9924"/>
                  <a:pt x="10998" y="9968"/>
                  <a:pt x="11059" y="9968"/>
                </a:cubicBezTo>
                <a:cubicBezTo>
                  <a:pt x="11196" y="9968"/>
                  <a:pt x="11285" y="9782"/>
                  <a:pt x="11285" y="9501"/>
                </a:cubicBezTo>
                <a:cubicBezTo>
                  <a:pt x="11285" y="9310"/>
                  <a:pt x="11281" y="9303"/>
                  <a:pt x="11164" y="9309"/>
                </a:cubicBezTo>
                <a:close/>
                <a:moveTo>
                  <a:pt x="1420" y="9494"/>
                </a:moveTo>
                <a:cubicBezTo>
                  <a:pt x="1411" y="9514"/>
                  <a:pt x="1403" y="9618"/>
                  <a:pt x="1394" y="9842"/>
                </a:cubicBezTo>
                <a:cubicBezTo>
                  <a:pt x="1385" y="10075"/>
                  <a:pt x="1346" y="10523"/>
                  <a:pt x="1305" y="10833"/>
                </a:cubicBezTo>
                <a:cubicBezTo>
                  <a:pt x="1111" y="12314"/>
                  <a:pt x="1055" y="12915"/>
                  <a:pt x="1054" y="13593"/>
                </a:cubicBezTo>
                <a:cubicBezTo>
                  <a:pt x="1052" y="14111"/>
                  <a:pt x="1065" y="14349"/>
                  <a:pt x="1114" y="14681"/>
                </a:cubicBezTo>
                <a:cubicBezTo>
                  <a:pt x="1224" y="15430"/>
                  <a:pt x="1335" y="15719"/>
                  <a:pt x="1833" y="16568"/>
                </a:cubicBezTo>
                <a:cubicBezTo>
                  <a:pt x="2032" y="16907"/>
                  <a:pt x="2077" y="16961"/>
                  <a:pt x="2085" y="16864"/>
                </a:cubicBezTo>
                <a:cubicBezTo>
                  <a:pt x="2098" y="16697"/>
                  <a:pt x="1921" y="15988"/>
                  <a:pt x="1747" y="15517"/>
                </a:cubicBezTo>
                <a:cubicBezTo>
                  <a:pt x="1572" y="15043"/>
                  <a:pt x="1506" y="14758"/>
                  <a:pt x="1448" y="14245"/>
                </a:cubicBezTo>
                <a:cubicBezTo>
                  <a:pt x="1394" y="13760"/>
                  <a:pt x="1391" y="12831"/>
                  <a:pt x="1445" y="12239"/>
                </a:cubicBezTo>
                <a:cubicBezTo>
                  <a:pt x="1555" y="11021"/>
                  <a:pt x="1559" y="10059"/>
                  <a:pt x="1451" y="9583"/>
                </a:cubicBezTo>
                <a:cubicBezTo>
                  <a:pt x="1443" y="9544"/>
                  <a:pt x="1435" y="9515"/>
                  <a:pt x="1429" y="9501"/>
                </a:cubicBezTo>
                <a:cubicBezTo>
                  <a:pt x="1425" y="9491"/>
                  <a:pt x="1423" y="9487"/>
                  <a:pt x="1420" y="9494"/>
                </a:cubicBezTo>
                <a:close/>
                <a:moveTo>
                  <a:pt x="7231" y="12247"/>
                </a:moveTo>
                <a:cubicBezTo>
                  <a:pt x="7254" y="12247"/>
                  <a:pt x="7276" y="12271"/>
                  <a:pt x="7298" y="12321"/>
                </a:cubicBezTo>
                <a:cubicBezTo>
                  <a:pt x="7334" y="12405"/>
                  <a:pt x="7341" y="12454"/>
                  <a:pt x="7317" y="12543"/>
                </a:cubicBezTo>
                <a:cubicBezTo>
                  <a:pt x="7275" y="12697"/>
                  <a:pt x="7205" y="12719"/>
                  <a:pt x="7161" y="12594"/>
                </a:cubicBezTo>
                <a:cubicBezTo>
                  <a:pt x="7103" y="12432"/>
                  <a:pt x="7162" y="12246"/>
                  <a:pt x="7231" y="12247"/>
                </a:cubicBezTo>
                <a:close/>
                <a:moveTo>
                  <a:pt x="14092" y="12261"/>
                </a:moveTo>
                <a:cubicBezTo>
                  <a:pt x="14173" y="12261"/>
                  <a:pt x="14205" y="12441"/>
                  <a:pt x="14150" y="12594"/>
                </a:cubicBezTo>
                <a:cubicBezTo>
                  <a:pt x="14131" y="12648"/>
                  <a:pt x="14104" y="12691"/>
                  <a:pt x="14092" y="12691"/>
                </a:cubicBezTo>
                <a:cubicBezTo>
                  <a:pt x="14052" y="12691"/>
                  <a:pt x="14003" y="12499"/>
                  <a:pt x="14013" y="12380"/>
                </a:cubicBezTo>
                <a:cubicBezTo>
                  <a:pt x="14019" y="12303"/>
                  <a:pt x="14047" y="12261"/>
                  <a:pt x="14092" y="12261"/>
                </a:cubicBezTo>
                <a:close/>
                <a:moveTo>
                  <a:pt x="13478" y="12580"/>
                </a:moveTo>
                <a:cubicBezTo>
                  <a:pt x="13508" y="12580"/>
                  <a:pt x="13539" y="12647"/>
                  <a:pt x="13545" y="12772"/>
                </a:cubicBezTo>
                <a:cubicBezTo>
                  <a:pt x="13553" y="12926"/>
                  <a:pt x="13569" y="12954"/>
                  <a:pt x="13660" y="12972"/>
                </a:cubicBezTo>
                <a:cubicBezTo>
                  <a:pt x="13743" y="12988"/>
                  <a:pt x="13765" y="13022"/>
                  <a:pt x="13765" y="13127"/>
                </a:cubicBezTo>
                <a:cubicBezTo>
                  <a:pt x="13765" y="13233"/>
                  <a:pt x="13742" y="13259"/>
                  <a:pt x="13656" y="13275"/>
                </a:cubicBezTo>
                <a:lnTo>
                  <a:pt x="13548" y="13297"/>
                </a:lnTo>
                <a:lnTo>
                  <a:pt x="13548" y="13845"/>
                </a:lnTo>
                <a:cubicBezTo>
                  <a:pt x="13548" y="14525"/>
                  <a:pt x="13581" y="14657"/>
                  <a:pt x="13733" y="14600"/>
                </a:cubicBezTo>
                <a:cubicBezTo>
                  <a:pt x="13858" y="14553"/>
                  <a:pt x="13912" y="14707"/>
                  <a:pt x="13822" y="14859"/>
                </a:cubicBezTo>
                <a:cubicBezTo>
                  <a:pt x="13729" y="15016"/>
                  <a:pt x="13584" y="14971"/>
                  <a:pt x="13491" y="14755"/>
                </a:cubicBezTo>
                <a:cubicBezTo>
                  <a:pt x="13410" y="14568"/>
                  <a:pt x="13405" y="14540"/>
                  <a:pt x="13405" y="13934"/>
                </a:cubicBezTo>
                <a:cubicBezTo>
                  <a:pt x="13405" y="13361"/>
                  <a:pt x="13400" y="13300"/>
                  <a:pt x="13348" y="13268"/>
                </a:cubicBezTo>
                <a:cubicBezTo>
                  <a:pt x="13274" y="13223"/>
                  <a:pt x="13275" y="13023"/>
                  <a:pt x="13348" y="12979"/>
                </a:cubicBezTo>
                <a:cubicBezTo>
                  <a:pt x="13382" y="12959"/>
                  <a:pt x="13406" y="12880"/>
                  <a:pt x="13411" y="12772"/>
                </a:cubicBezTo>
                <a:cubicBezTo>
                  <a:pt x="13418" y="12647"/>
                  <a:pt x="13448" y="12579"/>
                  <a:pt x="13478" y="12580"/>
                </a:cubicBezTo>
                <a:close/>
                <a:moveTo>
                  <a:pt x="15945" y="12802"/>
                </a:moveTo>
                <a:cubicBezTo>
                  <a:pt x="15960" y="12809"/>
                  <a:pt x="15970" y="12836"/>
                  <a:pt x="15983" y="12890"/>
                </a:cubicBezTo>
                <a:cubicBezTo>
                  <a:pt x="16024" y="13068"/>
                  <a:pt x="16022" y="13089"/>
                  <a:pt x="15945" y="13157"/>
                </a:cubicBezTo>
                <a:cubicBezTo>
                  <a:pt x="15883" y="13211"/>
                  <a:pt x="15877" y="13247"/>
                  <a:pt x="15891" y="13519"/>
                </a:cubicBezTo>
                <a:cubicBezTo>
                  <a:pt x="15904" y="13798"/>
                  <a:pt x="15898" y="13835"/>
                  <a:pt x="15801" y="14060"/>
                </a:cubicBezTo>
                <a:cubicBezTo>
                  <a:pt x="15703" y="14287"/>
                  <a:pt x="15687" y="14304"/>
                  <a:pt x="15553" y="14274"/>
                </a:cubicBezTo>
                <a:cubicBezTo>
                  <a:pt x="15453" y="14252"/>
                  <a:pt x="15410" y="14262"/>
                  <a:pt x="15410" y="14319"/>
                </a:cubicBezTo>
                <a:cubicBezTo>
                  <a:pt x="15410" y="14372"/>
                  <a:pt x="15481" y="14415"/>
                  <a:pt x="15614" y="14437"/>
                </a:cubicBezTo>
                <a:cubicBezTo>
                  <a:pt x="15838" y="14474"/>
                  <a:pt x="15950" y="14609"/>
                  <a:pt x="15996" y="14903"/>
                </a:cubicBezTo>
                <a:cubicBezTo>
                  <a:pt x="16031" y="15134"/>
                  <a:pt x="15987" y="15359"/>
                  <a:pt x="15856" y="15591"/>
                </a:cubicBezTo>
                <a:cubicBezTo>
                  <a:pt x="15780" y="15725"/>
                  <a:pt x="15706" y="15784"/>
                  <a:pt x="15595" y="15806"/>
                </a:cubicBezTo>
                <a:cubicBezTo>
                  <a:pt x="15448" y="15834"/>
                  <a:pt x="15435" y="15820"/>
                  <a:pt x="15340" y="15599"/>
                </a:cubicBezTo>
                <a:cubicBezTo>
                  <a:pt x="15230" y="15344"/>
                  <a:pt x="15217" y="15160"/>
                  <a:pt x="15283" y="14866"/>
                </a:cubicBezTo>
                <a:cubicBezTo>
                  <a:pt x="15316" y="14718"/>
                  <a:pt x="15316" y="14649"/>
                  <a:pt x="15289" y="14548"/>
                </a:cubicBezTo>
                <a:cubicBezTo>
                  <a:pt x="15262" y="14449"/>
                  <a:pt x="15263" y="14377"/>
                  <a:pt x="15289" y="14215"/>
                </a:cubicBezTo>
                <a:cubicBezTo>
                  <a:pt x="15312" y="14075"/>
                  <a:pt x="15314" y="13962"/>
                  <a:pt x="15295" y="13882"/>
                </a:cubicBezTo>
                <a:cubicBezTo>
                  <a:pt x="15239" y="13636"/>
                  <a:pt x="15264" y="13325"/>
                  <a:pt x="15356" y="13120"/>
                </a:cubicBezTo>
                <a:cubicBezTo>
                  <a:pt x="15433" y="12949"/>
                  <a:pt x="15465" y="12925"/>
                  <a:pt x="15620" y="12920"/>
                </a:cubicBezTo>
                <a:cubicBezTo>
                  <a:pt x="15717" y="12917"/>
                  <a:pt x="15835" y="12880"/>
                  <a:pt x="15878" y="12839"/>
                </a:cubicBezTo>
                <a:cubicBezTo>
                  <a:pt x="15911" y="12807"/>
                  <a:pt x="15929" y="12794"/>
                  <a:pt x="15945" y="12802"/>
                </a:cubicBezTo>
                <a:close/>
                <a:moveTo>
                  <a:pt x="10681" y="12890"/>
                </a:moveTo>
                <a:cubicBezTo>
                  <a:pt x="10709" y="12891"/>
                  <a:pt x="10730" y="12919"/>
                  <a:pt x="10770" y="12972"/>
                </a:cubicBezTo>
                <a:cubicBezTo>
                  <a:pt x="10847" y="13075"/>
                  <a:pt x="10865" y="13080"/>
                  <a:pt x="10961" y="12987"/>
                </a:cubicBezTo>
                <a:cubicBezTo>
                  <a:pt x="11103" y="12849"/>
                  <a:pt x="11234" y="12908"/>
                  <a:pt x="11327" y="13164"/>
                </a:cubicBezTo>
                <a:cubicBezTo>
                  <a:pt x="11399" y="13362"/>
                  <a:pt x="11401" y="13400"/>
                  <a:pt x="11394" y="14148"/>
                </a:cubicBezTo>
                <a:cubicBezTo>
                  <a:pt x="11386" y="14871"/>
                  <a:pt x="11384" y="14918"/>
                  <a:pt x="11330" y="14918"/>
                </a:cubicBezTo>
                <a:cubicBezTo>
                  <a:pt x="11277" y="14918"/>
                  <a:pt x="11270" y="14861"/>
                  <a:pt x="11257" y="14163"/>
                </a:cubicBezTo>
                <a:cubicBezTo>
                  <a:pt x="11244" y="13517"/>
                  <a:pt x="11234" y="13400"/>
                  <a:pt x="11187" y="13320"/>
                </a:cubicBezTo>
                <a:cubicBezTo>
                  <a:pt x="11127" y="13218"/>
                  <a:pt x="11072" y="13207"/>
                  <a:pt x="10989" y="13283"/>
                </a:cubicBezTo>
                <a:cubicBezTo>
                  <a:pt x="10943" y="13325"/>
                  <a:pt x="10936" y="13422"/>
                  <a:pt x="10932" y="14126"/>
                </a:cubicBezTo>
                <a:lnTo>
                  <a:pt x="10929" y="14918"/>
                </a:lnTo>
                <a:lnTo>
                  <a:pt x="10856" y="14918"/>
                </a:lnTo>
                <a:cubicBezTo>
                  <a:pt x="10784" y="14918"/>
                  <a:pt x="10784" y="14916"/>
                  <a:pt x="10770" y="14134"/>
                </a:cubicBezTo>
                <a:cubicBezTo>
                  <a:pt x="10754" y="13286"/>
                  <a:pt x="10734" y="13186"/>
                  <a:pt x="10598" y="13260"/>
                </a:cubicBezTo>
                <a:cubicBezTo>
                  <a:pt x="10468" y="13332"/>
                  <a:pt x="10457" y="13401"/>
                  <a:pt x="10448" y="14178"/>
                </a:cubicBezTo>
                <a:cubicBezTo>
                  <a:pt x="10442" y="14784"/>
                  <a:pt x="10434" y="14924"/>
                  <a:pt x="10398" y="14940"/>
                </a:cubicBezTo>
                <a:cubicBezTo>
                  <a:pt x="10373" y="14951"/>
                  <a:pt x="10345" y="14936"/>
                  <a:pt x="10334" y="14911"/>
                </a:cubicBezTo>
                <a:cubicBezTo>
                  <a:pt x="10323" y="14885"/>
                  <a:pt x="10312" y="14452"/>
                  <a:pt x="10312" y="13949"/>
                </a:cubicBezTo>
                <a:cubicBezTo>
                  <a:pt x="10312" y="13060"/>
                  <a:pt x="10334" y="12847"/>
                  <a:pt x="10404" y="13009"/>
                </a:cubicBezTo>
                <a:cubicBezTo>
                  <a:pt x="10422" y="13050"/>
                  <a:pt x="10477" y="13033"/>
                  <a:pt x="10560" y="12964"/>
                </a:cubicBezTo>
                <a:cubicBezTo>
                  <a:pt x="10619" y="12915"/>
                  <a:pt x="10652" y="12890"/>
                  <a:pt x="10681" y="12890"/>
                </a:cubicBezTo>
                <a:close/>
                <a:moveTo>
                  <a:pt x="7813" y="12905"/>
                </a:moveTo>
                <a:cubicBezTo>
                  <a:pt x="7903" y="12912"/>
                  <a:pt x="7979" y="12988"/>
                  <a:pt x="7979" y="13127"/>
                </a:cubicBezTo>
                <a:cubicBezTo>
                  <a:pt x="7979" y="13242"/>
                  <a:pt x="7960" y="13255"/>
                  <a:pt x="7845" y="13238"/>
                </a:cubicBezTo>
                <a:cubicBezTo>
                  <a:pt x="7704" y="13218"/>
                  <a:pt x="7633" y="13328"/>
                  <a:pt x="7664" y="13512"/>
                </a:cubicBezTo>
                <a:cubicBezTo>
                  <a:pt x="7673" y="13568"/>
                  <a:pt x="7753" y="13683"/>
                  <a:pt x="7839" y="13764"/>
                </a:cubicBezTo>
                <a:cubicBezTo>
                  <a:pt x="8004" y="13920"/>
                  <a:pt x="8049" y="14035"/>
                  <a:pt x="8049" y="14319"/>
                </a:cubicBezTo>
                <a:cubicBezTo>
                  <a:pt x="8049" y="14564"/>
                  <a:pt x="8003" y="14735"/>
                  <a:pt x="7906" y="14851"/>
                </a:cubicBezTo>
                <a:cubicBezTo>
                  <a:pt x="7794" y="14986"/>
                  <a:pt x="7539" y="14985"/>
                  <a:pt x="7517" y="14851"/>
                </a:cubicBezTo>
                <a:cubicBezTo>
                  <a:pt x="7483" y="14644"/>
                  <a:pt x="7525" y="14566"/>
                  <a:pt x="7654" y="14600"/>
                </a:cubicBezTo>
                <a:cubicBezTo>
                  <a:pt x="7749" y="14625"/>
                  <a:pt x="7793" y="14602"/>
                  <a:pt x="7845" y="14504"/>
                </a:cubicBezTo>
                <a:cubicBezTo>
                  <a:pt x="7931" y="14343"/>
                  <a:pt x="7912" y="14262"/>
                  <a:pt x="7734" y="14052"/>
                </a:cubicBezTo>
                <a:cubicBezTo>
                  <a:pt x="7657" y="13962"/>
                  <a:pt x="7574" y="13823"/>
                  <a:pt x="7549" y="13741"/>
                </a:cubicBezTo>
                <a:cubicBezTo>
                  <a:pt x="7488" y="13538"/>
                  <a:pt x="7495" y="13254"/>
                  <a:pt x="7562" y="13098"/>
                </a:cubicBezTo>
                <a:cubicBezTo>
                  <a:pt x="7620" y="12962"/>
                  <a:pt x="7724" y="12899"/>
                  <a:pt x="7813" y="12905"/>
                </a:cubicBezTo>
                <a:close/>
                <a:moveTo>
                  <a:pt x="11925" y="12913"/>
                </a:moveTo>
                <a:cubicBezTo>
                  <a:pt x="11949" y="12905"/>
                  <a:pt x="11974" y="12908"/>
                  <a:pt x="11998" y="12913"/>
                </a:cubicBezTo>
                <a:cubicBezTo>
                  <a:pt x="12072" y="12927"/>
                  <a:pt x="12143" y="12992"/>
                  <a:pt x="12196" y="13105"/>
                </a:cubicBezTo>
                <a:cubicBezTo>
                  <a:pt x="12402" y="13546"/>
                  <a:pt x="12394" y="14346"/>
                  <a:pt x="12177" y="14770"/>
                </a:cubicBezTo>
                <a:cubicBezTo>
                  <a:pt x="12102" y="14916"/>
                  <a:pt x="12054" y="14955"/>
                  <a:pt x="11928" y="14955"/>
                </a:cubicBezTo>
                <a:lnTo>
                  <a:pt x="11776" y="14955"/>
                </a:lnTo>
                <a:lnTo>
                  <a:pt x="11766" y="15369"/>
                </a:lnTo>
                <a:cubicBezTo>
                  <a:pt x="11760" y="15677"/>
                  <a:pt x="11747" y="15784"/>
                  <a:pt x="11715" y="15799"/>
                </a:cubicBezTo>
                <a:cubicBezTo>
                  <a:pt x="11613" y="15843"/>
                  <a:pt x="11600" y="15691"/>
                  <a:pt x="11600" y="14341"/>
                </a:cubicBezTo>
                <a:cubicBezTo>
                  <a:pt x="11600" y="13206"/>
                  <a:pt x="11606" y="13014"/>
                  <a:pt x="11645" y="12979"/>
                </a:cubicBezTo>
                <a:cubicBezTo>
                  <a:pt x="11670" y="12957"/>
                  <a:pt x="11705" y="12972"/>
                  <a:pt x="11721" y="13009"/>
                </a:cubicBezTo>
                <a:cubicBezTo>
                  <a:pt x="11741" y="13054"/>
                  <a:pt x="11778" y="13047"/>
                  <a:pt x="11836" y="12979"/>
                </a:cubicBezTo>
                <a:cubicBezTo>
                  <a:pt x="11864" y="12947"/>
                  <a:pt x="11893" y="12922"/>
                  <a:pt x="11925" y="12913"/>
                </a:cubicBezTo>
                <a:close/>
                <a:moveTo>
                  <a:pt x="9089" y="12920"/>
                </a:moveTo>
                <a:cubicBezTo>
                  <a:pt x="9211" y="12936"/>
                  <a:pt x="9304" y="13054"/>
                  <a:pt x="9271" y="13253"/>
                </a:cubicBezTo>
                <a:cubicBezTo>
                  <a:pt x="9258" y="13330"/>
                  <a:pt x="9235" y="13337"/>
                  <a:pt x="9150" y="13283"/>
                </a:cubicBezTo>
                <a:cubicBezTo>
                  <a:pt x="8924" y="13138"/>
                  <a:pt x="8794" y="13373"/>
                  <a:pt x="8794" y="13926"/>
                </a:cubicBezTo>
                <a:cubicBezTo>
                  <a:pt x="8794" y="14233"/>
                  <a:pt x="8806" y="14326"/>
                  <a:pt x="8867" y="14467"/>
                </a:cubicBezTo>
                <a:cubicBezTo>
                  <a:pt x="8927" y="14607"/>
                  <a:pt x="8961" y="14630"/>
                  <a:pt x="9061" y="14607"/>
                </a:cubicBezTo>
                <a:cubicBezTo>
                  <a:pt x="9127" y="14592"/>
                  <a:pt x="9200" y="14564"/>
                  <a:pt x="9223" y="14548"/>
                </a:cubicBezTo>
                <a:cubicBezTo>
                  <a:pt x="9250" y="14530"/>
                  <a:pt x="9268" y="14572"/>
                  <a:pt x="9274" y="14666"/>
                </a:cubicBezTo>
                <a:cubicBezTo>
                  <a:pt x="9281" y="14778"/>
                  <a:pt x="9267" y="14839"/>
                  <a:pt x="9210" y="14888"/>
                </a:cubicBezTo>
                <a:cubicBezTo>
                  <a:pt x="9121" y="14968"/>
                  <a:pt x="8947" y="14967"/>
                  <a:pt x="8864" y="14888"/>
                </a:cubicBezTo>
                <a:cubicBezTo>
                  <a:pt x="8628" y="14668"/>
                  <a:pt x="8553" y="13646"/>
                  <a:pt x="8739" y="13186"/>
                </a:cubicBezTo>
                <a:cubicBezTo>
                  <a:pt x="8818" y="12993"/>
                  <a:pt x="8968" y="12904"/>
                  <a:pt x="9089" y="12920"/>
                </a:cubicBezTo>
                <a:close/>
                <a:moveTo>
                  <a:pt x="14761" y="12920"/>
                </a:moveTo>
                <a:cubicBezTo>
                  <a:pt x="14861" y="12894"/>
                  <a:pt x="14956" y="12974"/>
                  <a:pt x="15025" y="13164"/>
                </a:cubicBezTo>
                <a:cubicBezTo>
                  <a:pt x="15097" y="13362"/>
                  <a:pt x="15096" y="13400"/>
                  <a:pt x="15089" y="14148"/>
                </a:cubicBezTo>
                <a:cubicBezTo>
                  <a:pt x="15081" y="14871"/>
                  <a:pt x="15078" y="14918"/>
                  <a:pt x="15025" y="14918"/>
                </a:cubicBezTo>
                <a:cubicBezTo>
                  <a:pt x="14972" y="14918"/>
                  <a:pt x="14966" y="14862"/>
                  <a:pt x="14952" y="14163"/>
                </a:cubicBezTo>
                <a:cubicBezTo>
                  <a:pt x="14938" y="13524"/>
                  <a:pt x="14928" y="13398"/>
                  <a:pt x="14882" y="13320"/>
                </a:cubicBezTo>
                <a:cubicBezTo>
                  <a:pt x="14816" y="13209"/>
                  <a:pt x="14788" y="13204"/>
                  <a:pt x="14672" y="13297"/>
                </a:cubicBezTo>
                <a:lnTo>
                  <a:pt x="14583" y="13371"/>
                </a:lnTo>
                <a:lnTo>
                  <a:pt x="14576" y="14141"/>
                </a:lnTo>
                <a:cubicBezTo>
                  <a:pt x="14569" y="14863"/>
                  <a:pt x="14561" y="14922"/>
                  <a:pt x="14506" y="14940"/>
                </a:cubicBezTo>
                <a:cubicBezTo>
                  <a:pt x="14474" y="14951"/>
                  <a:pt x="14441" y="14936"/>
                  <a:pt x="14430" y="14911"/>
                </a:cubicBezTo>
                <a:cubicBezTo>
                  <a:pt x="14419" y="14885"/>
                  <a:pt x="14407" y="14448"/>
                  <a:pt x="14407" y="13941"/>
                </a:cubicBezTo>
                <a:cubicBezTo>
                  <a:pt x="14407" y="13166"/>
                  <a:pt x="14414" y="13013"/>
                  <a:pt x="14452" y="12979"/>
                </a:cubicBezTo>
                <a:cubicBezTo>
                  <a:pt x="14477" y="12957"/>
                  <a:pt x="14512" y="12971"/>
                  <a:pt x="14528" y="13009"/>
                </a:cubicBezTo>
                <a:cubicBezTo>
                  <a:pt x="14549" y="13056"/>
                  <a:pt x="14589" y="13047"/>
                  <a:pt x="14659" y="12979"/>
                </a:cubicBezTo>
                <a:cubicBezTo>
                  <a:pt x="14694" y="12946"/>
                  <a:pt x="14727" y="12929"/>
                  <a:pt x="14761" y="12920"/>
                </a:cubicBezTo>
                <a:close/>
                <a:moveTo>
                  <a:pt x="9755" y="12927"/>
                </a:moveTo>
                <a:cubicBezTo>
                  <a:pt x="9878" y="12927"/>
                  <a:pt x="9922" y="12956"/>
                  <a:pt x="9984" y="13090"/>
                </a:cubicBezTo>
                <a:cubicBezTo>
                  <a:pt x="10112" y="13367"/>
                  <a:pt x="10147" y="13604"/>
                  <a:pt x="10133" y="14045"/>
                </a:cubicBezTo>
                <a:cubicBezTo>
                  <a:pt x="10122" y="14409"/>
                  <a:pt x="10112" y="14461"/>
                  <a:pt x="10003" y="14696"/>
                </a:cubicBezTo>
                <a:cubicBezTo>
                  <a:pt x="9899" y="14922"/>
                  <a:pt x="9866" y="14955"/>
                  <a:pt x="9742" y="14955"/>
                </a:cubicBezTo>
                <a:cubicBezTo>
                  <a:pt x="9626" y="14955"/>
                  <a:pt x="9585" y="14920"/>
                  <a:pt x="9513" y="14763"/>
                </a:cubicBezTo>
                <a:cubicBezTo>
                  <a:pt x="9404" y="14528"/>
                  <a:pt x="9366" y="14301"/>
                  <a:pt x="9366" y="13912"/>
                </a:cubicBezTo>
                <a:cubicBezTo>
                  <a:pt x="9366" y="13572"/>
                  <a:pt x="9415" y="13330"/>
                  <a:pt x="9525" y="13090"/>
                </a:cubicBezTo>
                <a:cubicBezTo>
                  <a:pt x="9587" y="12956"/>
                  <a:pt x="9631" y="12927"/>
                  <a:pt x="9755" y="12927"/>
                </a:cubicBezTo>
                <a:close/>
                <a:moveTo>
                  <a:pt x="7234" y="12994"/>
                </a:moveTo>
                <a:cubicBezTo>
                  <a:pt x="7289" y="12994"/>
                  <a:pt x="7291" y="13038"/>
                  <a:pt x="7291" y="13956"/>
                </a:cubicBezTo>
                <a:cubicBezTo>
                  <a:pt x="7291" y="14821"/>
                  <a:pt x="7286" y="14920"/>
                  <a:pt x="7240" y="14940"/>
                </a:cubicBezTo>
                <a:cubicBezTo>
                  <a:pt x="7166" y="14973"/>
                  <a:pt x="7158" y="14872"/>
                  <a:pt x="7167" y="13889"/>
                </a:cubicBezTo>
                <a:cubicBezTo>
                  <a:pt x="7175" y="13046"/>
                  <a:pt x="7180" y="12994"/>
                  <a:pt x="7234" y="12994"/>
                </a:cubicBezTo>
                <a:close/>
                <a:moveTo>
                  <a:pt x="12504" y="12994"/>
                </a:moveTo>
                <a:lnTo>
                  <a:pt x="12574" y="12994"/>
                </a:lnTo>
                <a:cubicBezTo>
                  <a:pt x="12646" y="12994"/>
                  <a:pt x="12646" y="12994"/>
                  <a:pt x="12660" y="13749"/>
                </a:cubicBezTo>
                <a:cubicBezTo>
                  <a:pt x="12677" y="14619"/>
                  <a:pt x="12695" y="14691"/>
                  <a:pt x="12880" y="14585"/>
                </a:cubicBezTo>
                <a:lnTo>
                  <a:pt x="12991" y="14518"/>
                </a:lnTo>
                <a:lnTo>
                  <a:pt x="13004" y="13756"/>
                </a:lnTo>
                <a:cubicBezTo>
                  <a:pt x="13018" y="12994"/>
                  <a:pt x="13019" y="12994"/>
                  <a:pt x="13090" y="12994"/>
                </a:cubicBezTo>
                <a:lnTo>
                  <a:pt x="13163" y="12994"/>
                </a:lnTo>
                <a:lnTo>
                  <a:pt x="13169" y="13919"/>
                </a:lnTo>
                <a:cubicBezTo>
                  <a:pt x="13178" y="14861"/>
                  <a:pt x="13157" y="15110"/>
                  <a:pt x="13084" y="14881"/>
                </a:cubicBezTo>
                <a:cubicBezTo>
                  <a:pt x="13055" y="14791"/>
                  <a:pt x="13036" y="14786"/>
                  <a:pt x="12963" y="14859"/>
                </a:cubicBezTo>
                <a:cubicBezTo>
                  <a:pt x="12817" y="15003"/>
                  <a:pt x="12700" y="14969"/>
                  <a:pt x="12597" y="14755"/>
                </a:cubicBezTo>
                <a:lnTo>
                  <a:pt x="12504" y="14563"/>
                </a:lnTo>
                <a:lnTo>
                  <a:pt x="12504" y="13778"/>
                </a:lnTo>
                <a:lnTo>
                  <a:pt x="12504" y="12994"/>
                </a:lnTo>
                <a:close/>
                <a:moveTo>
                  <a:pt x="14022" y="12994"/>
                </a:moveTo>
                <a:lnTo>
                  <a:pt x="14092" y="12994"/>
                </a:lnTo>
                <a:lnTo>
                  <a:pt x="14166" y="12994"/>
                </a:lnTo>
                <a:lnTo>
                  <a:pt x="14172" y="13882"/>
                </a:lnTo>
                <a:cubicBezTo>
                  <a:pt x="14177" y="14480"/>
                  <a:pt x="14172" y="14797"/>
                  <a:pt x="14150" y="14859"/>
                </a:cubicBezTo>
                <a:cubicBezTo>
                  <a:pt x="14132" y="14910"/>
                  <a:pt x="14104" y="14955"/>
                  <a:pt x="14092" y="14955"/>
                </a:cubicBezTo>
                <a:cubicBezTo>
                  <a:pt x="14022" y="14955"/>
                  <a:pt x="14005" y="14725"/>
                  <a:pt x="14013" y="13882"/>
                </a:cubicBezTo>
                <a:lnTo>
                  <a:pt x="14022" y="12994"/>
                </a:lnTo>
                <a:close/>
                <a:moveTo>
                  <a:pt x="15588" y="13223"/>
                </a:moveTo>
                <a:cubicBezTo>
                  <a:pt x="15511" y="13223"/>
                  <a:pt x="15410" y="13418"/>
                  <a:pt x="15410" y="13564"/>
                </a:cubicBezTo>
                <a:cubicBezTo>
                  <a:pt x="15410" y="13635"/>
                  <a:pt x="15439" y="13750"/>
                  <a:pt x="15470" y="13823"/>
                </a:cubicBezTo>
                <a:cubicBezTo>
                  <a:pt x="15502" y="13896"/>
                  <a:pt x="15550" y="13956"/>
                  <a:pt x="15582" y="13956"/>
                </a:cubicBezTo>
                <a:cubicBezTo>
                  <a:pt x="15649" y="13956"/>
                  <a:pt x="15754" y="13737"/>
                  <a:pt x="15754" y="13593"/>
                </a:cubicBezTo>
                <a:cubicBezTo>
                  <a:pt x="15754" y="13456"/>
                  <a:pt x="15650" y="13223"/>
                  <a:pt x="15588" y="13223"/>
                </a:cubicBezTo>
                <a:close/>
                <a:moveTo>
                  <a:pt x="9720" y="13253"/>
                </a:moveTo>
                <a:cubicBezTo>
                  <a:pt x="9661" y="13275"/>
                  <a:pt x="9605" y="13359"/>
                  <a:pt x="9564" y="13512"/>
                </a:cubicBezTo>
                <a:cubicBezTo>
                  <a:pt x="9484" y="13805"/>
                  <a:pt x="9505" y="14260"/>
                  <a:pt x="9608" y="14467"/>
                </a:cubicBezTo>
                <a:cubicBezTo>
                  <a:pt x="9825" y="14899"/>
                  <a:pt x="10061" y="14357"/>
                  <a:pt x="9961" y="13653"/>
                </a:cubicBezTo>
                <a:cubicBezTo>
                  <a:pt x="9920" y="13360"/>
                  <a:pt x="9817" y="13216"/>
                  <a:pt x="9720" y="13253"/>
                </a:cubicBezTo>
                <a:close/>
                <a:moveTo>
                  <a:pt x="11931" y="13253"/>
                </a:moveTo>
                <a:cubicBezTo>
                  <a:pt x="11905" y="13258"/>
                  <a:pt x="11881" y="13273"/>
                  <a:pt x="11855" y="13297"/>
                </a:cubicBezTo>
                <a:cubicBezTo>
                  <a:pt x="11774" y="13375"/>
                  <a:pt x="11772" y="13375"/>
                  <a:pt x="11772" y="13949"/>
                </a:cubicBezTo>
                <a:cubicBezTo>
                  <a:pt x="11772" y="14267"/>
                  <a:pt x="11783" y="14557"/>
                  <a:pt x="11795" y="14585"/>
                </a:cubicBezTo>
                <a:cubicBezTo>
                  <a:pt x="11838" y="14688"/>
                  <a:pt x="12070" y="14573"/>
                  <a:pt x="12122" y="14422"/>
                </a:cubicBezTo>
                <a:cubicBezTo>
                  <a:pt x="12187" y="14238"/>
                  <a:pt x="12193" y="13646"/>
                  <a:pt x="12132" y="13445"/>
                </a:cubicBezTo>
                <a:cubicBezTo>
                  <a:pt x="12090" y="13308"/>
                  <a:pt x="12011" y="13239"/>
                  <a:pt x="11931" y="13253"/>
                </a:cubicBezTo>
                <a:close/>
                <a:moveTo>
                  <a:pt x="15566" y="14829"/>
                </a:moveTo>
                <a:cubicBezTo>
                  <a:pt x="15429" y="14849"/>
                  <a:pt x="15425" y="14860"/>
                  <a:pt x="15416" y="15073"/>
                </a:cubicBezTo>
                <a:cubicBezTo>
                  <a:pt x="15411" y="15195"/>
                  <a:pt x="15425" y="15343"/>
                  <a:pt x="15445" y="15399"/>
                </a:cubicBezTo>
                <a:cubicBezTo>
                  <a:pt x="15472" y="15473"/>
                  <a:pt x="15514" y="15489"/>
                  <a:pt x="15604" y="15466"/>
                </a:cubicBezTo>
                <a:cubicBezTo>
                  <a:pt x="15748" y="15428"/>
                  <a:pt x="15840" y="15264"/>
                  <a:pt x="15840" y="15044"/>
                </a:cubicBezTo>
                <a:cubicBezTo>
                  <a:pt x="15840" y="14904"/>
                  <a:pt x="15802" y="14841"/>
                  <a:pt x="15696" y="14829"/>
                </a:cubicBezTo>
                <a:cubicBezTo>
                  <a:pt x="15661" y="14825"/>
                  <a:pt x="15617" y="14822"/>
                  <a:pt x="15566" y="1482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11899120" y="6442150"/>
            <a:ext cx="21715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280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282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283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Line"/>
          <p:cNvSpPr/>
          <p:nvPr/>
        </p:nvSpPr>
        <p:spPr>
          <a:xfrm flipV="1">
            <a:off x="5837816" y="1525996"/>
            <a:ext cx="1" cy="4691845"/>
          </a:xfrm>
          <a:prstGeom prst="line">
            <a:avLst/>
          </a:prstGeom>
          <a:ln w="12700">
            <a:solidFill>
              <a:schemeClr val="accent1">
                <a:lumOff val="24117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85" name="Which EasyBuild version do you use?"/>
          <p:cNvSpPr txBox="1"/>
          <p:nvPr/>
        </p:nvSpPr>
        <p:spPr>
          <a:xfrm>
            <a:off x="-274085" y="1311852"/>
            <a:ext cx="6002777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Which EasyBuild version do you use?</a:t>
            </a:r>
          </a:p>
        </p:txBody>
      </p:sp>
      <p:sp>
        <p:nvSpPr>
          <p:cNvPr id="286" name="If you're not using the latest release, why not?"/>
          <p:cNvSpPr txBox="1"/>
          <p:nvPr/>
        </p:nvSpPr>
        <p:spPr>
          <a:xfrm>
            <a:off x="5946941" y="1311852"/>
            <a:ext cx="600277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If you're not using the latest release, why not?</a:t>
            </a: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98473" y="1985021"/>
            <a:ext cx="5585962" cy="377379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95% relies on EasyBuild releases, majority is up-to-date with most recent version. (very similar to previous survey)"/>
          <p:cNvSpPr txBox="1"/>
          <p:nvPr/>
        </p:nvSpPr>
        <p:spPr>
          <a:xfrm>
            <a:off x="197746" y="5704342"/>
            <a:ext cx="5375310" cy="994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30000"/>
              </a:lnSpc>
              <a:defRPr sz="1700">
                <a:solidFill>
                  <a:schemeClr val="accent1"/>
                </a:solidFill>
              </a:defRPr>
            </a:pPr>
            <a:r>
              <a:t>95% relies on EasyBuild releases,</a:t>
            </a:r>
            <a:br/>
            <a:r>
              <a:t>majority is up-to-date with most recent version.</a:t>
            </a:r>
            <a:br/>
            <a:r>
              <a:rPr i="1"/>
              <a:t>(very similar to previous survey)</a:t>
            </a: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14110" y="1985021"/>
            <a:ext cx="6082827" cy="3773794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(very similar to previous survey)"/>
          <p:cNvSpPr txBox="1"/>
          <p:nvPr/>
        </p:nvSpPr>
        <p:spPr>
          <a:xfrm>
            <a:off x="6260675" y="6032423"/>
            <a:ext cx="5375310" cy="33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130000"/>
              </a:lnSpc>
              <a:defRPr i="1" sz="1700">
                <a:solidFill>
                  <a:schemeClr val="accent1"/>
                </a:solidFill>
              </a:defRPr>
            </a:lvl1pPr>
          </a:lstStyle>
          <a:p>
            <a:pPr>
              <a:defRPr i="0"/>
            </a:pPr>
            <a:r>
              <a:rPr i="1"/>
              <a:t>(very similar to previous survey)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293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295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296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How do you like the frequency of EasyBuild releases?"/>
          <p:cNvSpPr txBox="1"/>
          <p:nvPr/>
        </p:nvSpPr>
        <p:spPr>
          <a:xfrm>
            <a:off x="1310784" y="1297251"/>
            <a:ext cx="9570432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How do you like the frequency of EasyBuild releases?</a:t>
            </a:r>
          </a:p>
        </p:txBody>
      </p:sp>
      <p:sp>
        <p:nvSpPr>
          <p:cNvPr id="298" name="significant increase in 'OK' compared to previous survey: 65% ☞  81%"/>
          <p:cNvSpPr txBox="1"/>
          <p:nvPr/>
        </p:nvSpPr>
        <p:spPr>
          <a:xfrm>
            <a:off x="1838260" y="6121617"/>
            <a:ext cx="8515480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110000"/>
              </a:lnSpc>
              <a:defRPr sz="2000">
                <a:solidFill>
                  <a:schemeClr val="accent1"/>
                </a:solidFill>
              </a:defRPr>
            </a:lvl1pPr>
          </a:lstStyle>
          <a:p>
            <a:pPr/>
            <a:r>
              <a:t>significant increase in 'OK' compared to previous survey: 65% ☞  81%</a:t>
            </a:r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90014" y="2123427"/>
            <a:ext cx="6811972" cy="3781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4615" y="1211899"/>
            <a:ext cx="9242770" cy="5527638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Rectangle"/>
          <p:cNvSpPr/>
          <p:nvPr/>
        </p:nvSpPr>
        <p:spPr>
          <a:xfrm>
            <a:off x="1577081" y="1167907"/>
            <a:ext cx="9570432" cy="4815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03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304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 </a:t>
            </a:r>
          </a:p>
        </p:txBody>
      </p:sp>
      <p:sp>
        <p:nvSpPr>
          <p:cNvPr id="306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307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On which operating system(s) do you use EasyBuild (most commonly)?"/>
          <p:cNvSpPr txBox="1"/>
          <p:nvPr/>
        </p:nvSpPr>
        <p:spPr>
          <a:xfrm>
            <a:off x="1310784" y="1132151"/>
            <a:ext cx="9570432" cy="48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On which operating system(s) do you use EasyBuild (most commonly)?</a:t>
            </a:r>
          </a:p>
        </p:txBody>
      </p:sp>
      <p:sp>
        <p:nvSpPr>
          <p:cNvPr id="309" name="Red Hat based distros are most prevalent (green)…"/>
          <p:cNvSpPr txBox="1"/>
          <p:nvPr/>
        </p:nvSpPr>
        <p:spPr>
          <a:xfrm>
            <a:off x="4410980" y="2243148"/>
            <a:ext cx="6453517" cy="14702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28600" indent="-228600">
              <a:lnSpc>
                <a:spcPct val="19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Red Hat based distros are most prevalent (green)</a:t>
            </a:r>
          </a:p>
          <a:p>
            <a:pPr marL="228600" indent="-228600">
              <a:lnSpc>
                <a:spcPct val="19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20% still using CentOS 6.x, 10% RHEL6 (Python 2.6)</a:t>
            </a:r>
          </a:p>
          <a:p>
            <a:pPr marL="228600" indent="-228600">
              <a:lnSpc>
                <a:spcPct val="19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minority use Debian-based OS (blue), SLES, or Cray</a:t>
            </a:r>
          </a:p>
        </p:txBody>
      </p:sp>
      <p:sp>
        <p:nvSpPr>
          <p:cNvPr id="310" name="(multiple answers possible)"/>
          <p:cNvSpPr txBox="1"/>
          <p:nvPr/>
        </p:nvSpPr>
        <p:spPr>
          <a:xfrm>
            <a:off x="7284431" y="1489798"/>
            <a:ext cx="3508353" cy="3752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110000"/>
              </a:lnSpc>
              <a:defRPr i="1" sz="2000">
                <a:solidFill>
                  <a:schemeClr val="accent1"/>
                </a:solidFill>
              </a:defRPr>
            </a:lvl1pPr>
          </a:lstStyle>
          <a:p>
            <a:pPr/>
            <a:r>
              <a:t>(multiple answers possible)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"/>
          <p:cNvSpPr/>
          <p:nvPr/>
        </p:nvSpPr>
        <p:spPr>
          <a:xfrm>
            <a:off x="1577081" y="1167907"/>
            <a:ext cx="9570432" cy="4815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13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314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316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317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Which Python version do you usually use to run EasyBuild?"/>
          <p:cNvSpPr txBox="1"/>
          <p:nvPr/>
        </p:nvSpPr>
        <p:spPr>
          <a:xfrm>
            <a:off x="1310784" y="1360675"/>
            <a:ext cx="9570432" cy="48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Which Python version do you usually use to run EasyBuild?</a:t>
            </a:r>
          </a:p>
        </p:txBody>
      </p:sp>
      <p:sp>
        <p:nvSpPr>
          <p:cNvPr id="319" name="vast majority uses Python 2.7 (83% ☞ 84%)…"/>
          <p:cNvSpPr txBox="1"/>
          <p:nvPr/>
        </p:nvSpPr>
        <p:spPr>
          <a:xfrm>
            <a:off x="5682026" y="2644858"/>
            <a:ext cx="5846882" cy="29197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28600" indent="-228600">
              <a:lnSpc>
                <a:spcPct val="170000"/>
              </a:lnSpc>
              <a:spcBef>
                <a:spcPts val="2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vast majority uses Python 2.7 (83% ☞ 84%)</a:t>
            </a:r>
          </a:p>
          <a:p>
            <a:pPr marL="228600" indent="-228600">
              <a:lnSpc>
                <a:spcPct val="170000"/>
              </a:lnSpc>
              <a:spcBef>
                <a:spcPts val="1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significant decline for Python 2.6 (16% ☞ 6%)</a:t>
            </a:r>
          </a:p>
          <a:p>
            <a:pPr marL="228600" indent="-228600">
              <a:lnSpc>
                <a:spcPct val="170000"/>
              </a:lnSpc>
              <a:spcBef>
                <a:spcPts val="2000"/>
              </a:spcBef>
              <a:buSzPct val="100000"/>
              <a:buChar char="•"/>
              <a:defRPr i="1" sz="2000">
                <a:solidFill>
                  <a:schemeClr val="accent1"/>
                </a:solidFill>
              </a:defRPr>
            </a:pPr>
            <a:r>
              <a:rPr i="0"/>
              <a:t>I want to talk to the people who are already</a:t>
            </a:r>
            <a:br>
              <a:rPr i="0"/>
            </a:br>
            <a:r>
              <a:rPr i="0"/>
              <a:t>using EasyBuild on top of Python 3...</a:t>
            </a:r>
            <a:br/>
            <a:r>
              <a:rPr sz="1700"/>
              <a:t>(more people use Python 3.x than Python 2.6?!)</a:t>
            </a:r>
          </a:p>
        </p:txBody>
      </p:sp>
      <p:pic>
        <p:nvPicPr>
          <p:cNvPr id="3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228" y="2115492"/>
            <a:ext cx="6412791" cy="3978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"/>
          <p:cNvSpPr/>
          <p:nvPr/>
        </p:nvSpPr>
        <p:spPr>
          <a:xfrm>
            <a:off x="1577081" y="1167907"/>
            <a:ext cx="9570432" cy="4815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23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324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326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327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How troublesome would it be for you if EasyBuild becomes incompatible with Python 2.6?"/>
          <p:cNvSpPr txBox="1"/>
          <p:nvPr/>
        </p:nvSpPr>
        <p:spPr>
          <a:xfrm>
            <a:off x="380257" y="1360675"/>
            <a:ext cx="11431486" cy="48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How troublesome would it be for you if EasyBuild becomes incompatible with Python 2.6?</a:t>
            </a:r>
          </a:p>
        </p:txBody>
      </p:sp>
      <p:sp>
        <p:nvSpPr>
          <p:cNvPr id="329" name="no longer supporting Python 2.6 would probably not have a high impact…"/>
          <p:cNvSpPr txBox="1"/>
          <p:nvPr/>
        </p:nvSpPr>
        <p:spPr>
          <a:xfrm>
            <a:off x="6828219" y="2205405"/>
            <a:ext cx="5003036" cy="40301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28600" indent="-228600">
              <a:lnSpc>
                <a:spcPct val="170000"/>
              </a:lnSpc>
              <a:spcBef>
                <a:spcPts val="2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no longer supporting Python 2.6 would probably not have a high impact</a:t>
            </a:r>
          </a:p>
          <a:p>
            <a:pPr marL="228600" indent="-228600">
              <a:lnSpc>
                <a:spcPct val="170000"/>
              </a:lnSpc>
              <a:spcBef>
                <a:spcPts val="2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nobody answered "disastrous"</a:t>
            </a:r>
          </a:p>
          <a:p>
            <a:pPr marL="228600" indent="-228600">
              <a:lnSpc>
                <a:spcPct val="140000"/>
              </a:lnSpc>
              <a:spcBef>
                <a:spcPts val="2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declining number of people care about Python 2.6 (13% ☞ 4%)</a:t>
            </a:r>
          </a:p>
          <a:p>
            <a:pPr marL="228600" indent="-228600">
              <a:lnSpc>
                <a:spcPct val="170000"/>
              </a:lnSpc>
              <a:spcBef>
                <a:spcPts val="2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some people stuck on CentOS 6 or RHEL 6 have installed Python 2.7</a:t>
            </a:r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13" y="2205405"/>
            <a:ext cx="6690524" cy="41508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"/>
          <p:cNvSpPr/>
          <p:nvPr/>
        </p:nvSpPr>
        <p:spPr>
          <a:xfrm>
            <a:off x="1577081" y="1167907"/>
            <a:ext cx="9570432" cy="4815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33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334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336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337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How important is it to you that EasyBuild becomes compatible with Python 3?"/>
          <p:cNvSpPr txBox="1"/>
          <p:nvPr/>
        </p:nvSpPr>
        <p:spPr>
          <a:xfrm>
            <a:off x="380257" y="1360675"/>
            <a:ext cx="11431486" cy="48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How important is it to you that EasyBuild becomes compatible with Python 3?</a:t>
            </a:r>
          </a:p>
        </p:txBody>
      </p:sp>
      <p:sp>
        <p:nvSpPr>
          <p:cNvPr id="339" name="results are quite similar to previous survey…"/>
          <p:cNvSpPr txBox="1"/>
          <p:nvPr/>
        </p:nvSpPr>
        <p:spPr>
          <a:xfrm>
            <a:off x="6531347" y="2159695"/>
            <a:ext cx="5252911" cy="41591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28600" indent="-228600">
              <a:lnSpc>
                <a:spcPct val="170000"/>
              </a:lnSpc>
              <a:spcBef>
                <a:spcPts val="2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results are quite similar to previous survey</a:t>
            </a:r>
          </a:p>
          <a:p>
            <a:pPr marL="228600" indent="-228600">
              <a:lnSpc>
                <a:spcPct val="120000"/>
              </a:lnSpc>
              <a:spcBef>
                <a:spcPts val="2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slightly more people worry about</a:t>
            </a:r>
            <a:br/>
            <a:r>
              <a:t>Python 3 compatibility (27% ☞ 32%)</a:t>
            </a:r>
          </a:p>
          <a:p>
            <a:pPr marL="228600" indent="-228600">
              <a:lnSpc>
                <a:spcPct val="170000"/>
              </a:lnSpc>
              <a:spcBef>
                <a:spcPts val="2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more people consider it critical (4% ☞ 11%)</a:t>
            </a:r>
          </a:p>
          <a:p>
            <a:pPr marL="228600" indent="-228600">
              <a:lnSpc>
                <a:spcPct val="150000"/>
              </a:lnSpc>
              <a:spcBef>
                <a:spcPts val="2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rPr b="1"/>
              <a:t>Python 2 is end-of-line Jan 1st 2020...</a:t>
            </a:r>
            <a:br/>
            <a:r>
              <a:rPr sz="1800"/>
              <a:t>(</a:t>
            </a:r>
            <a:r>
              <a:rPr sz="1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https://www.python.org/dev/peps/pep-0373</a:t>
            </a:r>
            <a:r>
              <a:rPr sz="1600"/>
              <a:t>)</a:t>
            </a:r>
          </a:p>
          <a:p>
            <a:pPr marL="228600" indent="-228600">
              <a:lnSpc>
                <a:spcPct val="170000"/>
              </a:lnSpc>
              <a:spcBef>
                <a:spcPts val="2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... yet RHEL8 will still include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python2</a:t>
            </a:r>
            <a:r>
              <a:t> (?!)</a:t>
            </a:r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323" y="2291917"/>
            <a:ext cx="6277725" cy="3894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EasyBuild 4.0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EasyBuild 4.0</a:t>
            </a:r>
          </a:p>
        </p:txBody>
      </p:sp>
      <p:pic>
        <p:nvPicPr>
          <p:cNvPr id="343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345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346" name="Goals:…"/>
          <p:cNvSpPr txBox="1"/>
          <p:nvPr>
            <p:ph type="body" idx="1"/>
          </p:nvPr>
        </p:nvSpPr>
        <p:spPr>
          <a:xfrm>
            <a:off x="666264" y="1460306"/>
            <a:ext cx="10859472" cy="5205659"/>
          </a:xfrm>
          <a:prstGeom prst="rect">
            <a:avLst/>
          </a:prstGeom>
        </p:spPr>
        <p:txBody>
          <a:bodyPr lIns="35718" tIns="35718" rIns="35718" bIns="35718">
            <a:noAutofit/>
          </a:bodyPr>
          <a:lstStyle/>
          <a:p>
            <a:pPr marL="0" indent="0" defTabSz="410765">
              <a:lnSpc>
                <a:spcPct val="130000"/>
              </a:lnSpc>
              <a:spcBef>
                <a:spcPts val="700"/>
              </a:spcBef>
              <a:buSzTx/>
              <a:buFontTx/>
              <a:buNone/>
              <a:defRPr sz="2400">
                <a:solidFill>
                  <a:schemeClr val="accent1"/>
                </a:solidFill>
              </a:defRPr>
            </a:pPr>
            <a:r>
              <a:t>Goals:</a:t>
            </a:r>
          </a:p>
          <a:p>
            <a:pPr lvl="1" marL="673100" indent="-228600" defTabSz="410765">
              <a:lnSpc>
                <a:spcPct val="130000"/>
              </a:lnSpc>
              <a:spcBef>
                <a:spcPts val="700"/>
              </a:spcBef>
              <a:buFontTx/>
              <a:buAutoNum type="arabicParenR" startAt="1"/>
              <a:defRPr sz="2200">
                <a:solidFill>
                  <a:schemeClr val="accent1"/>
                </a:solidFill>
              </a:defRPr>
            </a:pPr>
            <a:r>
              <a:t> </a:t>
            </a:r>
            <a:r>
              <a:rPr b="1"/>
              <a:t>compatibility with Python 3</a:t>
            </a:r>
            <a:r>
              <a:t> (+ Python 2.7, maybe still Python 2.6)</a:t>
            </a:r>
          </a:p>
          <a:p>
            <a:pPr lvl="1" marL="673100" indent="-228600" defTabSz="410765">
              <a:lnSpc>
                <a:spcPct val="130000"/>
              </a:lnSpc>
              <a:spcBef>
                <a:spcPts val="700"/>
              </a:spcBef>
              <a:buFontTx/>
              <a:buAutoNum type="arabicParenR" startAt="1"/>
              <a:defRPr sz="2200">
                <a:solidFill>
                  <a:schemeClr val="accent1"/>
                </a:solidFill>
              </a:defRPr>
            </a:pPr>
            <a:r>
              <a:t> </a:t>
            </a:r>
            <a:r>
              <a:rPr b="1"/>
              <a:t>no (required) dependencies</a:t>
            </a:r>
          </a:p>
          <a:p>
            <a:pPr lvl="2" marL="1117600" indent="-228600" defTabSz="410765">
              <a:lnSpc>
                <a:spcPct val="130000"/>
              </a:lnSpc>
              <a:spcBef>
                <a:spcPts val="7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no vsc-install, vsc-base, setuptools required</a:t>
            </a:r>
          </a:p>
          <a:p>
            <a:pPr lvl="1" marL="673100" indent="-228600" defTabSz="410765">
              <a:lnSpc>
                <a:spcPct val="130000"/>
              </a:lnSpc>
              <a:spcBef>
                <a:spcPts val="700"/>
              </a:spcBef>
              <a:buFontTx/>
              <a:buAutoNum type="arabicParenR" startAt="1"/>
              <a:defRPr sz="2200">
                <a:solidFill>
                  <a:schemeClr val="accent1"/>
                </a:solidFill>
              </a:defRPr>
            </a:pPr>
            <a:r>
              <a:t> </a:t>
            </a:r>
            <a:r>
              <a:rPr b="1"/>
              <a:t>single-tarball releases on PyPI</a:t>
            </a:r>
          </a:p>
          <a:p>
            <a:pPr lvl="2" marL="1117600" indent="-228600" defTabSz="410765">
              <a:lnSpc>
                <a:spcPct val="130000"/>
              </a:lnSpc>
              <a:spcBef>
                <a:spcPts val="7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rather than 3+1 releases now </a:t>
            </a:r>
            <a:r>
              <a:rPr sz="1600"/>
              <a:t>(framework, easyblocks, easyconfigs + 'easybuild' meta-package)</a:t>
            </a:r>
            <a:endParaRPr sz="1600"/>
          </a:p>
          <a:p>
            <a:pPr lvl="2" marL="1117600" indent="-228600" defTabSz="410765">
              <a:lnSpc>
                <a:spcPct val="130000"/>
              </a:lnSpc>
              <a:spcBef>
                <a:spcPts val="7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different GitHub repositories will stay (different rate of development)</a:t>
            </a:r>
          </a:p>
          <a:p>
            <a:pPr lvl="1" marL="673100" indent="-228600" defTabSz="410765">
              <a:lnSpc>
                <a:spcPct val="130000"/>
              </a:lnSpc>
              <a:spcBef>
                <a:spcPts val="700"/>
              </a:spcBef>
              <a:buFontTx/>
              <a:buAutoNum type="arabicParenR" startAt="1"/>
              <a:defRPr sz="2200">
                <a:solidFill>
                  <a:schemeClr val="accent1"/>
                </a:solidFill>
              </a:defRPr>
            </a:pPr>
            <a:r>
              <a:t> Deprecating the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dummy</a:t>
            </a:r>
            <a:r>
              <a:t> toolchain, adding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system</a:t>
            </a:r>
            <a:r>
              <a:t> toolchain as replacement</a:t>
            </a:r>
          </a:p>
          <a:p>
            <a:pPr lvl="1" marL="673100" indent="-228600" defTabSz="410765">
              <a:lnSpc>
                <a:spcPct val="130000"/>
              </a:lnSpc>
              <a:spcBef>
                <a:spcPts val="700"/>
              </a:spcBef>
              <a:buFontTx/>
              <a:buAutoNum type="arabicParenR" startAt="1"/>
              <a:defRPr sz="2200">
                <a:solidFill>
                  <a:schemeClr val="accent1"/>
                </a:solidFill>
              </a:defRPr>
            </a:pPr>
            <a:r>
              <a:t> custom easyblock for Open MPI</a:t>
            </a:r>
          </a:p>
          <a:p>
            <a:pPr lvl="1" marL="673100" indent="-228600" defTabSz="410765">
              <a:lnSpc>
                <a:spcPct val="130000"/>
              </a:lnSpc>
              <a:spcBef>
                <a:spcPts val="700"/>
              </a:spcBef>
              <a:buFontTx/>
              <a:buAutoNum type="arabicParenR" startAt="1"/>
              <a:defRPr sz="2200">
                <a:solidFill>
                  <a:schemeClr val="accent1"/>
                </a:solidFill>
              </a:defRPr>
            </a:pPr>
            <a:r>
              <a:t> switch to using 'pip' as default installer for Python packages (?)</a:t>
            </a:r>
          </a:p>
        </p:txBody>
      </p:sp>
      <p:sp>
        <p:nvSpPr>
          <p:cNvPr id="347" name="see also https://github.com/easybuilders/easybuild/issues/447"/>
          <p:cNvSpPr txBox="1"/>
          <p:nvPr/>
        </p:nvSpPr>
        <p:spPr>
          <a:xfrm>
            <a:off x="83072" y="816276"/>
            <a:ext cx="727941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see also https://github.com/easybuilders/easybuild/issues/447</a:t>
            </a:r>
          </a:p>
        </p:txBody>
      </p:sp>
      <p:sp>
        <p:nvSpPr>
          <p:cNvPr id="348" name="(preliminary) ETA: summer 2019"/>
          <p:cNvSpPr txBox="1"/>
          <p:nvPr/>
        </p:nvSpPr>
        <p:spPr>
          <a:xfrm>
            <a:off x="7861008" y="1065017"/>
            <a:ext cx="4027273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b="1" sz="2000">
                <a:solidFill>
                  <a:schemeClr val="accent1"/>
                </a:solidFill>
              </a:defRPr>
            </a:lvl1pPr>
          </a:lstStyle>
          <a:p>
            <a:pPr/>
            <a:r>
              <a:t>(preliminary) ETA: summer 2019</a:t>
            </a:r>
          </a:p>
        </p:txBody>
      </p:sp>
      <p:grpSp>
        <p:nvGrpSpPr>
          <p:cNvPr id="352" name="Group"/>
          <p:cNvGrpSpPr/>
          <p:nvPr/>
        </p:nvGrpSpPr>
        <p:grpSpPr>
          <a:xfrm>
            <a:off x="9914323" y="1674821"/>
            <a:ext cx="1145787" cy="1145788"/>
            <a:chOff x="0" y="0"/>
            <a:chExt cx="1145786" cy="1145786"/>
          </a:xfrm>
        </p:grpSpPr>
        <p:pic>
          <p:nvPicPr>
            <p:cNvPr id="349" name="opengraph-icon-200x200.png" descr="opengraph-icon-200x200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145787" cy="1145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" name="3"/>
            <p:cNvSpPr txBox="1"/>
            <p:nvPr/>
          </p:nvSpPr>
          <p:spPr>
            <a:xfrm>
              <a:off x="627121" y="531421"/>
              <a:ext cx="161872" cy="245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b="1" sz="1300">
                  <a:solidFill>
                    <a:schemeClr val="accent1">
                      <a:satOff val="-3547"/>
                      <a:lumOff val="-10352"/>
                    </a:schemeClr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351" name="2"/>
            <p:cNvSpPr txBox="1"/>
            <p:nvPr/>
          </p:nvSpPr>
          <p:spPr>
            <a:xfrm>
              <a:off x="392424" y="332834"/>
              <a:ext cx="161872" cy="245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b="1" sz="1300">
                  <a:solidFill>
                    <a:schemeClr val="accent4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ython 3 support is work-in-progress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Python 3 support is work-in-progress</a:t>
            </a:r>
          </a:p>
        </p:txBody>
      </p:sp>
      <p:pic>
        <p:nvPicPr>
          <p:cNvPr id="355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357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358" name="porting effort to allow running EasyBuild with Python 3 already under way…"/>
          <p:cNvSpPr txBox="1"/>
          <p:nvPr>
            <p:ph type="body" idx="1"/>
          </p:nvPr>
        </p:nvSpPr>
        <p:spPr>
          <a:xfrm>
            <a:off x="666264" y="1547913"/>
            <a:ext cx="11182466" cy="5137216"/>
          </a:xfrm>
          <a:prstGeom prst="rect">
            <a:avLst/>
          </a:prstGeom>
        </p:spPr>
        <p:txBody>
          <a:bodyPr lIns="35718" tIns="35718" rIns="35718" bIns="35718">
            <a:noAutofit/>
          </a:bodyPr>
          <a:lstStyle/>
          <a:p>
            <a:pPr defTabSz="410765">
              <a:lnSpc>
                <a:spcPct val="140000"/>
              </a:lnSpc>
              <a:spcBef>
                <a:spcPts val="700"/>
              </a:spcBef>
              <a:buFontTx/>
              <a:defRPr b="1" sz="2300">
                <a:solidFill>
                  <a:schemeClr val="accent1"/>
                </a:solidFill>
              </a:defRPr>
            </a:pPr>
            <a:r>
              <a:t>porting effort to allow running EasyBuild with Python 3 already under way</a:t>
            </a:r>
          </a:p>
          <a:p>
            <a:pPr defTabSz="410765">
              <a:lnSpc>
                <a:spcPct val="140000"/>
              </a:lnSpc>
              <a:spcBef>
                <a:spcPts val="7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intention is to work on Python 3 support in parallel with EasyBuild 3.x</a:t>
            </a:r>
          </a:p>
          <a:p>
            <a:pPr defTabSz="410765">
              <a:lnSpc>
                <a:spcPct val="140000"/>
              </a:lnSpc>
              <a:spcBef>
                <a:spcPts val="7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see separate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4.x</a:t>
            </a:r>
            <a:r>
              <a:t> branch in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easybuild-framework</a:t>
            </a:r>
            <a:r>
              <a:t> repository</a:t>
            </a:r>
          </a:p>
          <a:p>
            <a:pPr lvl="1" marL="673100" indent="-228600" defTabSz="410765">
              <a:lnSpc>
                <a:spcPct val="140000"/>
              </a:lnSpc>
              <a:spcBef>
                <a:spcPts val="7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4.x</a:t>
            </a:r>
            <a:r>
              <a:t> branch is kept in sync with current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develop</a:t>
            </a:r>
          </a:p>
          <a:p>
            <a:pPr defTabSz="410765">
              <a:lnSpc>
                <a:spcPct val="140000"/>
              </a:lnSpc>
              <a:spcBef>
                <a:spcPts val="7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current status:</a:t>
            </a:r>
          </a:p>
          <a:p>
            <a:pPr lvl="1" marL="673100" indent="-228600" defTabSz="410765">
              <a:lnSpc>
                <a:spcPct val="140000"/>
              </a:lnSpc>
              <a:spcBef>
                <a:spcPts val="7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relevant code from vsc-install + vsc-base ingested into easybuild-framework</a:t>
            </a:r>
          </a:p>
          <a:p>
            <a:pPr lvl="1" marL="673100" indent="-228600" defTabSz="410765">
              <a:lnSpc>
                <a:spcPct val="140000"/>
              </a:lnSpc>
              <a:spcBef>
                <a:spcPts val="7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all Python 3 syntax errors fixed: all Python modules in framework can be imported</a:t>
            </a:r>
          </a:p>
          <a:p>
            <a:pPr lvl="1" marL="673100" indent="-228600" defTabSz="410765">
              <a:lnSpc>
                <a:spcPct val="140000"/>
              </a:lnSpc>
              <a:spcBef>
                <a:spcPts val="7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EasyBuild configuration works</a:t>
            </a:r>
          </a:p>
          <a:p>
            <a:pPr lvl="1" marL="673100" indent="-228600" defTabSz="410765">
              <a:lnSpc>
                <a:spcPct val="140000"/>
              </a:lnSpc>
              <a:spcBef>
                <a:spcPts val="7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tests pass for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easybuild.tools.filetools</a:t>
            </a:r>
            <a:r>
              <a:t> module</a:t>
            </a:r>
          </a:p>
        </p:txBody>
      </p:sp>
      <p:grpSp>
        <p:nvGrpSpPr>
          <p:cNvPr id="362" name="Group"/>
          <p:cNvGrpSpPr/>
          <p:nvPr/>
        </p:nvGrpSpPr>
        <p:grpSpPr>
          <a:xfrm>
            <a:off x="8629418" y="-21992"/>
            <a:ext cx="1145787" cy="1145787"/>
            <a:chOff x="0" y="0"/>
            <a:chExt cx="1145786" cy="1145786"/>
          </a:xfrm>
        </p:grpSpPr>
        <p:pic>
          <p:nvPicPr>
            <p:cNvPr id="359" name="opengraph-icon-200x200.png" descr="opengraph-icon-200x20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145787" cy="1145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0" name="3"/>
            <p:cNvSpPr txBox="1"/>
            <p:nvPr/>
          </p:nvSpPr>
          <p:spPr>
            <a:xfrm>
              <a:off x="627121" y="531421"/>
              <a:ext cx="161872" cy="245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b="1" sz="1300">
                  <a:solidFill>
                    <a:schemeClr val="accent1">
                      <a:satOff val="-3547"/>
                      <a:lumOff val="-10352"/>
                    </a:schemeClr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361" name="2"/>
            <p:cNvSpPr txBox="1"/>
            <p:nvPr/>
          </p:nvSpPr>
          <p:spPr>
            <a:xfrm>
              <a:off x="392424" y="332834"/>
              <a:ext cx="161872" cy="245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b="1" sz="1300">
                  <a:solidFill>
                    <a:schemeClr val="accent4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ython 3 support is work-in-progress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Python 3 support is work-in-progress</a:t>
            </a:r>
          </a:p>
        </p:txBody>
      </p:sp>
      <p:pic>
        <p:nvPicPr>
          <p:cNvPr id="365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367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368" name="Planning:…"/>
          <p:cNvSpPr txBox="1"/>
          <p:nvPr>
            <p:ph type="body" idx="1"/>
          </p:nvPr>
        </p:nvSpPr>
        <p:spPr>
          <a:xfrm>
            <a:off x="651663" y="1196821"/>
            <a:ext cx="11182466" cy="4389039"/>
          </a:xfrm>
          <a:prstGeom prst="rect">
            <a:avLst/>
          </a:prstGeom>
        </p:spPr>
        <p:txBody>
          <a:bodyPr lIns="35718" tIns="35718" rIns="35718" bIns="35718">
            <a:noAutofit/>
          </a:bodyPr>
          <a:lstStyle/>
          <a:p>
            <a:pPr marL="0" indent="0" defTabSz="410765">
              <a:lnSpc>
                <a:spcPct val="150000"/>
              </a:lnSpc>
              <a:spcBef>
                <a:spcPts val="700"/>
              </a:spcBef>
              <a:buSzTx/>
              <a:buFontTx/>
              <a:buNone/>
              <a:defRPr sz="2300">
                <a:solidFill>
                  <a:schemeClr val="accent1"/>
                </a:solidFill>
              </a:defRPr>
            </a:pPr>
            <a:r>
              <a:t>Planning:</a:t>
            </a:r>
          </a:p>
          <a:p>
            <a:pPr lvl="1" marL="673100" indent="-228600" defTabSz="410765">
              <a:lnSpc>
                <a:spcPct val="150000"/>
              </a:lnSpc>
              <a:spcBef>
                <a:spcPts val="7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first all framework tests should pass on top of Python 3 </a:t>
            </a:r>
            <a:r>
              <a:rPr sz="2000"/>
              <a:t>(WIP, about halfway there?)</a:t>
            </a:r>
            <a:endParaRPr sz="2000"/>
          </a:p>
          <a:p>
            <a:pPr lvl="2" marL="1087782" indent="-198782" defTabSz="410765">
              <a:lnSpc>
                <a:spcPct val="150000"/>
              </a:lnSpc>
              <a:spcBef>
                <a:spcPts val="7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rPr sz="2000"/>
              <a:t>step by step, small PRs that are easy to review</a:t>
            </a:r>
          </a:p>
          <a:p>
            <a:pPr lvl="1" marL="673100" indent="-228600" defTabSz="410765">
              <a:lnSpc>
                <a:spcPct val="150000"/>
              </a:lnSpc>
              <a:spcBef>
                <a:spcPts val="7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after framework, easyblocks can be ported </a:t>
            </a:r>
            <a:r>
              <a:rPr sz="2000"/>
              <a:t>(minor effort, mostly imports?)</a:t>
            </a:r>
          </a:p>
          <a:p>
            <a:pPr lvl="1" marL="673100" indent="-228600" defTabSz="410765">
              <a:lnSpc>
                <a:spcPct val="150000"/>
              </a:lnSpc>
              <a:spcBef>
                <a:spcPts val="7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nothing much to do for easyconfigs?</a:t>
            </a:r>
          </a:p>
          <a:p>
            <a:pPr lvl="1" marL="673100" indent="-228600" defTabSz="410765">
              <a:lnSpc>
                <a:spcPct val="150000"/>
              </a:lnSpc>
              <a:spcBef>
                <a:spcPts val="7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testing, testing, testing...</a:t>
            </a:r>
          </a:p>
          <a:p>
            <a:pPr lvl="1" marL="673100" indent="-228600" defTabSz="410765">
              <a:lnSpc>
                <a:spcPct val="150000"/>
              </a:lnSpc>
              <a:spcBef>
                <a:spcPts val="7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EasyBuild 4.0.0 release with (experimental?) support for Python 3</a:t>
            </a:r>
          </a:p>
        </p:txBody>
      </p:sp>
      <p:grpSp>
        <p:nvGrpSpPr>
          <p:cNvPr id="372" name="Group"/>
          <p:cNvGrpSpPr/>
          <p:nvPr/>
        </p:nvGrpSpPr>
        <p:grpSpPr>
          <a:xfrm>
            <a:off x="8629418" y="-21992"/>
            <a:ext cx="1145787" cy="1145787"/>
            <a:chOff x="0" y="0"/>
            <a:chExt cx="1145786" cy="1145786"/>
          </a:xfrm>
        </p:grpSpPr>
        <p:pic>
          <p:nvPicPr>
            <p:cNvPr id="369" name="opengraph-icon-200x200.png" descr="opengraph-icon-200x20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145787" cy="1145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0" name="3"/>
            <p:cNvSpPr txBox="1"/>
            <p:nvPr/>
          </p:nvSpPr>
          <p:spPr>
            <a:xfrm>
              <a:off x="627121" y="531421"/>
              <a:ext cx="161872" cy="245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b="1" sz="1300">
                  <a:solidFill>
                    <a:schemeClr val="accent1">
                      <a:satOff val="-3547"/>
                      <a:lumOff val="-10352"/>
                    </a:schemeClr>
                  </a:solidFill>
                </a:defRPr>
              </a:lvl1pPr>
            </a:lstStyle>
            <a:p>
              <a:pPr/>
              <a:r>
                <a:t>3</a:t>
              </a:r>
            </a:p>
          </p:txBody>
        </p:sp>
        <p:sp>
          <p:nvSpPr>
            <p:cNvPr id="371" name="2"/>
            <p:cNvSpPr txBox="1"/>
            <p:nvPr/>
          </p:nvSpPr>
          <p:spPr>
            <a:xfrm>
              <a:off x="392424" y="332834"/>
              <a:ext cx="161872" cy="245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b="1" sz="1300">
                  <a:solidFill>
                    <a:schemeClr val="accent4"/>
                  </a:solidFill>
                </a:defRPr>
              </a:lvl1pPr>
            </a:lstStyle>
            <a:p>
              <a:pPr/>
              <a:r>
                <a:t>2</a:t>
              </a:r>
            </a:p>
          </p:txBody>
        </p:sp>
      </p:grpSp>
      <p:sp>
        <p:nvSpPr>
          <p:cNvPr id="373" name="Actively helping out with this effort is very much appreciated!"/>
          <p:cNvSpPr txBox="1"/>
          <p:nvPr/>
        </p:nvSpPr>
        <p:spPr>
          <a:xfrm>
            <a:off x="1449453" y="5527475"/>
            <a:ext cx="932229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b="1" sz="2400">
                <a:solidFill>
                  <a:schemeClr val="accent1"/>
                </a:solidFill>
              </a:defRPr>
            </a:lvl1pPr>
          </a:lstStyle>
          <a:p>
            <a:pPr/>
            <a:r>
              <a:t>Actively helping out with this effort is very much appreciated!</a:t>
            </a:r>
          </a:p>
        </p:txBody>
      </p:sp>
      <p:grpSp>
        <p:nvGrpSpPr>
          <p:cNvPr id="376" name="Group"/>
          <p:cNvGrpSpPr/>
          <p:nvPr/>
        </p:nvGrpSpPr>
        <p:grpSpPr>
          <a:xfrm>
            <a:off x="964934" y="6005436"/>
            <a:ext cx="10262132" cy="424785"/>
            <a:chOff x="0" y="0"/>
            <a:chExt cx="10262130" cy="424784"/>
          </a:xfrm>
        </p:grpSpPr>
        <p:sp>
          <p:nvSpPr>
            <p:cNvPr id="374" name="see             label: https://github.com/easybuilders/easybuild-framework/labels/python3"/>
            <p:cNvSpPr txBox="1"/>
            <p:nvPr/>
          </p:nvSpPr>
          <p:spPr>
            <a:xfrm>
              <a:off x="0" y="0"/>
              <a:ext cx="10262131" cy="424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410765">
                <a:lnSpc>
                  <a:spcPct val="140000"/>
                </a:lnSpc>
                <a:spcBef>
                  <a:spcPts val="700"/>
                </a:spcBef>
                <a:defRPr sz="2300">
                  <a:solidFill>
                    <a:schemeClr val="accent1"/>
                  </a:solidFill>
                </a:defRPr>
              </a:pPr>
              <a:r>
                <a:t>see             label: </a:t>
              </a:r>
              <a:r>
                <a:rPr sz="2000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5" invalidUrl="" action="" tgtFrame="" tooltip="" history="1" highlightClick="0" endSnd="0"/>
                </a:rPr>
                <a:t>https://github.com/easybuilders/easybuild-framework/labels/python3</a:t>
              </a:r>
            </a:p>
          </p:txBody>
        </p:sp>
        <p:pic>
          <p:nvPicPr>
            <p:cNvPr id="375" name="Screenshot 2019-01-29 at 15.27.17.png" descr="Screenshot 2019-01-29 at 15.27.17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49714" y="57749"/>
              <a:ext cx="880485" cy="313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intel and foss1 toolchains are most commonly used in EasyBuild community…"/>
          <p:cNvSpPr txBox="1"/>
          <p:nvPr>
            <p:ph type="body" idx="1"/>
          </p:nvPr>
        </p:nvSpPr>
        <p:spPr>
          <a:xfrm>
            <a:off x="452621" y="1492717"/>
            <a:ext cx="11509814" cy="52658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8721" indent="-208721">
              <a:lnSpc>
                <a:spcPct val="14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rPr b="1" sz="2100">
                <a:latin typeface="Courier"/>
                <a:ea typeface="Courier"/>
                <a:cs typeface="Courier"/>
                <a:sym typeface="Courier"/>
              </a:rPr>
              <a:t>intel</a:t>
            </a:r>
            <a:r>
              <a:rPr b="1"/>
              <a:t> and </a:t>
            </a:r>
            <a:r>
              <a:rPr b="1" sz="2100">
                <a:latin typeface="Courier"/>
                <a:ea typeface="Courier"/>
                <a:cs typeface="Courier"/>
                <a:sym typeface="Courier"/>
              </a:rPr>
              <a:t>foss</a:t>
            </a:r>
            <a:r>
              <a:rPr b="1" baseline="49391"/>
              <a:t>1</a:t>
            </a:r>
            <a:r>
              <a:rPr b="1"/>
              <a:t> toolchains</a:t>
            </a:r>
            <a:r>
              <a:t> are most commonly used in EasyBuild community</a:t>
            </a:r>
          </a:p>
          <a:p>
            <a:pPr>
              <a:lnSpc>
                <a:spcPct val="14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helps to focus efforts of HPC sites using one or both of these toolchains</a:t>
            </a:r>
          </a:p>
          <a:p>
            <a:pPr>
              <a:lnSpc>
                <a:spcPct val="14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updated twice a year, clear versioning scheme: </a:t>
            </a:r>
            <a:r>
              <a:rPr sz="2100">
                <a:latin typeface="Courier"/>
                <a:ea typeface="Courier"/>
                <a:cs typeface="Courier"/>
                <a:sym typeface="Courier"/>
              </a:rPr>
              <a:t>&lt;year&gt;{a,b}</a:t>
            </a:r>
            <a:r>
              <a:t> (</a:t>
            </a:r>
            <a:r>
              <a:rPr sz="2100">
                <a:latin typeface="Courier"/>
                <a:ea typeface="Courier"/>
                <a:cs typeface="Courier"/>
                <a:sym typeface="Courier"/>
              </a:rPr>
              <a:t>2017b</a:t>
            </a:r>
            <a:r>
              <a:t>, </a:t>
            </a:r>
            <a:r>
              <a:rPr sz="2100">
                <a:latin typeface="Courier"/>
                <a:ea typeface="Courier"/>
                <a:cs typeface="Courier"/>
                <a:sym typeface="Courier"/>
              </a:rPr>
              <a:t>2018a</a:t>
            </a:r>
            <a:r>
              <a:t>, ...)</a:t>
            </a:r>
          </a:p>
          <a:p>
            <a:pPr>
              <a:lnSpc>
                <a:spcPct val="14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latest version:</a:t>
            </a:r>
          </a:p>
          <a:p>
            <a:pPr lvl="1" marL="437321" indent="-208721">
              <a:lnSpc>
                <a:spcPct val="14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rPr sz="2100">
                <a:latin typeface="Courier"/>
                <a:ea typeface="Courier"/>
                <a:cs typeface="Courier"/>
                <a:sym typeface="Courier"/>
              </a:rPr>
              <a:t>foss/2019a</a:t>
            </a:r>
            <a:br/>
            <a:r>
              <a:rPr sz="2100"/>
              <a:t>binutils 2.31.1, GCC 8.2, OpenMPI 3.1.3, OpenBLAS 0.3.5 (incl. (Sca)LAPACK), FFTW 3.3.8</a:t>
            </a:r>
          </a:p>
          <a:p>
            <a:pPr lvl="1" marL="437321" indent="-208721">
              <a:lnSpc>
                <a:spcPct val="14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rPr sz="2100">
                <a:latin typeface="Courier"/>
                <a:ea typeface="Courier"/>
                <a:cs typeface="Courier"/>
                <a:sym typeface="Courier"/>
              </a:rPr>
              <a:t>intel/2019b</a:t>
            </a:r>
            <a:br/>
            <a:r>
              <a:rPr sz="2100"/>
              <a:t>binutils 2.31.1 + GCC 8.2 as base</a:t>
            </a:r>
            <a:br>
              <a:rPr sz="2100"/>
            </a:br>
            <a:r>
              <a:rPr sz="2100"/>
              <a:t>Intel compilers 2019.1.144, Intel MPI </a:t>
            </a:r>
            <a:r>
              <a:rPr b="1" sz="2100"/>
              <a:t>2018.4.274</a:t>
            </a:r>
            <a:r>
              <a:rPr sz="2100"/>
              <a:t>, Intel MKL 2019.1.144</a:t>
            </a:r>
          </a:p>
        </p:txBody>
      </p:sp>
      <p:sp>
        <p:nvSpPr>
          <p:cNvPr id="379" name="Community (common) toolchains"/>
          <p:cNvSpPr txBox="1"/>
          <p:nvPr/>
        </p:nvSpPr>
        <p:spPr>
          <a:xfrm>
            <a:off x="290976" y="182460"/>
            <a:ext cx="7052552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Community (common) toolchains</a:t>
            </a:r>
          </a:p>
        </p:txBody>
      </p:sp>
      <p:pic>
        <p:nvPicPr>
          <p:cNvPr id="380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http://easybuild.readthedocs.io/en/latest/Common-toolchains.html"/>
          <p:cNvSpPr txBox="1"/>
          <p:nvPr/>
        </p:nvSpPr>
        <p:spPr>
          <a:xfrm>
            <a:off x="83072" y="816276"/>
            <a:ext cx="768857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http://easybuild.readthedocs.io/en/latest/Common-toolchains.html</a:t>
            </a:r>
          </a:p>
        </p:txBody>
      </p:sp>
      <p:sp>
        <p:nvSpPr>
          <p:cNvPr id="382" name="(1) FOSS: Free and Open Source Software"/>
          <p:cNvSpPr txBox="1"/>
          <p:nvPr/>
        </p:nvSpPr>
        <p:spPr>
          <a:xfrm>
            <a:off x="3696498" y="6452053"/>
            <a:ext cx="479900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sz="1600">
                <a:solidFill>
                  <a:schemeClr val="accent1"/>
                </a:solidFill>
              </a:defRPr>
            </a:lvl1pPr>
          </a:lstStyle>
          <a:p>
            <a:pPr/>
            <a:r>
              <a:t>(1) FOSS: Free and Open Source Software</a:t>
            </a:r>
          </a:p>
        </p:txBody>
      </p:sp>
      <p:sp>
        <p:nvSpPr>
          <p:cNvPr id="383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Masters &amp; PhD in Computer Science from UGent…"/>
          <p:cNvSpPr txBox="1"/>
          <p:nvPr>
            <p:ph type="body" idx="1"/>
          </p:nvPr>
        </p:nvSpPr>
        <p:spPr>
          <a:xfrm>
            <a:off x="626523" y="1751392"/>
            <a:ext cx="10710907" cy="463869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Masters &amp; PhD in Computer Science from UGent</a:t>
            </a:r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joined HPC-UGent team in October 2010</a:t>
            </a:r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main tasks: user support &amp; training, </a:t>
            </a:r>
            <a:r>
              <a:rPr i="1"/>
              <a:t>software installations</a:t>
            </a:r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inherited maintenance of (something that looked like) EasyBuild in 2011 </a:t>
            </a:r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slowly also became </a:t>
            </a:r>
            <a:r>
              <a:rPr b="1"/>
              <a:t>EasyBuild lead developer &amp; release manager </a:t>
            </a:r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likes family, beer, loud music, FOSS, helping people, dad jokes, stickers, ...</a:t>
            </a:r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doesn't like CMake, SCons, Bazel, setuptools, software dependencies, ...</a:t>
            </a:r>
          </a:p>
        </p:txBody>
      </p:sp>
      <p:sp>
        <p:nvSpPr>
          <p:cNvPr id="149" name="whoami"/>
          <p:cNvSpPr txBox="1"/>
          <p:nvPr/>
        </p:nvSpPr>
        <p:spPr>
          <a:xfrm>
            <a:off x="1708190" y="397573"/>
            <a:ext cx="196389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whoami</a:t>
            </a:r>
          </a:p>
        </p:txBody>
      </p:sp>
      <p:sp>
        <p:nvSpPr>
          <p:cNvPr id="150" name="Text"/>
          <p:cNvSpPr txBox="1"/>
          <p:nvPr/>
        </p:nvSpPr>
        <p:spPr>
          <a:xfrm>
            <a:off x="5891806" y="31663"/>
            <a:ext cx="1803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51" name="boegel_avatar.jpg" descr="boegel_avata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214" y="127607"/>
            <a:ext cx="1149816" cy="114981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kenneth.hoste@ugent.be @boegel (GitHub, IRC, Slack) @kehoste (Twitter)"/>
          <p:cNvSpPr txBox="1"/>
          <p:nvPr/>
        </p:nvSpPr>
        <p:spPr>
          <a:xfrm>
            <a:off x="7983574" y="178162"/>
            <a:ext cx="3834977" cy="126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  <a:defRPr i="1" sz="2200">
                <a:solidFill>
                  <a:schemeClr val="accent1"/>
                </a:solidFill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kenneth.hoste@ugent.be</a:t>
            </a:r>
            <a:br/>
            <a:r>
              <a:t>@boegel (GitHub, IRC, Slack)</a:t>
            </a:r>
            <a:br/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@kehoste</a:t>
            </a:r>
            <a:r>
              <a:t> (Twitter)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1899120" y="6442150"/>
            <a:ext cx="21715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>
                    <a:lumOff val="24117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sp>
        <p:nvSpPr>
          <p:cNvPr id="386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 </a:t>
            </a:r>
          </a:p>
        </p:txBody>
      </p:sp>
      <p:sp>
        <p:nvSpPr>
          <p:cNvPr id="387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388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Which (full) toolchain(s) do you use? (check all that apply)"/>
          <p:cNvSpPr txBox="1"/>
          <p:nvPr/>
        </p:nvSpPr>
        <p:spPr>
          <a:xfrm>
            <a:off x="1835572" y="1007952"/>
            <a:ext cx="8520856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Which (full) toolchain(s) do you use? (check all that apply)</a:t>
            </a:r>
          </a:p>
        </p:txBody>
      </p:sp>
      <p:pic>
        <p:nvPicPr>
          <p:cNvPr id="3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273" y="1582005"/>
            <a:ext cx="8671315" cy="5185879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(recent) foss &amp; intel toolchains most used…"/>
          <p:cNvSpPr txBox="1"/>
          <p:nvPr/>
        </p:nvSpPr>
        <p:spPr>
          <a:xfrm>
            <a:off x="6323737" y="1638849"/>
            <a:ext cx="6453517" cy="24694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28600" indent="-228600">
              <a:lnSpc>
                <a:spcPct val="19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(recent)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foss</a:t>
            </a:r>
            <a:r>
              <a:t> &amp;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intel</a:t>
            </a:r>
            <a:r>
              <a:t> toolchains most used</a:t>
            </a:r>
          </a:p>
          <a:p>
            <a:pPr marL="228600" indent="-228600">
              <a:lnSpc>
                <a:spcPct val="14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Significant shift to most recent versions</a:t>
            </a:r>
            <a:br/>
            <a:r>
              <a:t>compared to previous survey</a:t>
            </a:r>
          </a:p>
          <a:p>
            <a:pPr marL="228600" indent="-228600">
              <a:lnSpc>
                <a:spcPct val="190000"/>
              </a:lnSpc>
              <a:spcBef>
                <a:spcPts val="1000"/>
              </a:spcBef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declining use of old common versions</a:t>
            </a:r>
          </a:p>
          <a:p>
            <a:pPr marL="228600" indent="-228600">
              <a:lnSpc>
                <a:spcPct val="19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other most common: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fosscuda</a:t>
            </a:r>
            <a:r>
              <a:t>,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iomkl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sp>
        <p:nvSpPr>
          <p:cNvPr id="394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 </a:t>
            </a:r>
          </a:p>
        </p:txBody>
      </p:sp>
      <p:sp>
        <p:nvSpPr>
          <p:cNvPr id="395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396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How frequently should the 'foss' and 'intel' common toolchains be updated?"/>
          <p:cNvSpPr txBox="1"/>
          <p:nvPr/>
        </p:nvSpPr>
        <p:spPr>
          <a:xfrm>
            <a:off x="1266581" y="1417210"/>
            <a:ext cx="965883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How frequently should the 'foss' and 'intel' common toolchains be updated?</a:t>
            </a:r>
          </a:p>
        </p:txBody>
      </p:sp>
      <p:sp>
        <p:nvSpPr>
          <p:cNvPr id="398" name="preference for current update frequency (twice per year) has increased (47% ☞ 57%)…"/>
          <p:cNvSpPr txBox="1"/>
          <p:nvPr/>
        </p:nvSpPr>
        <p:spPr>
          <a:xfrm>
            <a:off x="6980790" y="2613860"/>
            <a:ext cx="6453517" cy="27825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28600" indent="-228600">
              <a:lnSpc>
                <a:spcPct val="15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preference for current update frequency</a:t>
            </a:r>
            <a:br/>
            <a:r>
              <a:t>(twice per year) has increased</a:t>
            </a:r>
            <a:br/>
            <a:r>
              <a:t>(47% ☞ 57%)</a:t>
            </a:r>
          </a:p>
          <a:p>
            <a:pPr marL="228600" indent="-228600">
              <a:lnSpc>
                <a:spcPct val="15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slight decrease for "once a year"</a:t>
            </a:r>
            <a:br/>
            <a:r>
              <a:t>(37% ☞ 28%)</a:t>
            </a:r>
          </a:p>
          <a:p>
            <a:pPr marL="228600" indent="-228600">
              <a:lnSpc>
                <a:spcPct val="19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no changes planned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3474" y="2204178"/>
            <a:ext cx="6313038" cy="4264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402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404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405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Line"/>
          <p:cNvSpPr/>
          <p:nvPr/>
        </p:nvSpPr>
        <p:spPr>
          <a:xfrm flipV="1">
            <a:off x="4384863" y="1435939"/>
            <a:ext cx="1" cy="4691845"/>
          </a:xfrm>
          <a:prstGeom prst="line">
            <a:avLst/>
          </a:prstGeom>
          <a:ln w="12700">
            <a:solidFill>
              <a:schemeClr val="accent1">
                <a:lumOff val="24117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07" name="How many software installations did you perform in the last year using EasyBuild?"/>
          <p:cNvSpPr txBox="1"/>
          <p:nvPr/>
        </p:nvSpPr>
        <p:spPr>
          <a:xfrm>
            <a:off x="-317940" y="1645415"/>
            <a:ext cx="4892517" cy="648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/>
          <a:p>
            <a:pPr algn="ctr" defTabSz="410765">
              <a:lnSpc>
                <a:spcPct val="120000"/>
              </a:lnSpc>
              <a:spcBef>
                <a:spcPts val="700"/>
              </a:spcBef>
              <a:defRPr sz="1600">
                <a:solidFill>
                  <a:schemeClr val="accent1"/>
                </a:solidFill>
              </a:defRPr>
            </a:pPr>
            <a:r>
              <a:rPr b="1"/>
              <a:t>How many software installations did you</a:t>
            </a:r>
            <a:br>
              <a:rPr b="1"/>
            </a:br>
            <a:r>
              <a:rPr b="1"/>
              <a:t>perform in the last year using EasyBuild?</a:t>
            </a:r>
          </a:p>
        </p:txBody>
      </p:sp>
      <p:sp>
        <p:nvSpPr>
          <p:cNvPr id="408" name="Is EasyBuild your only way of installing (scientific) software?"/>
          <p:cNvSpPr txBox="1"/>
          <p:nvPr/>
        </p:nvSpPr>
        <p:spPr>
          <a:xfrm>
            <a:off x="4384863" y="1664539"/>
            <a:ext cx="375077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/>
          <a:p>
            <a:pPr algn="ctr" defTabSz="410765">
              <a:lnSpc>
                <a:spcPct val="120000"/>
              </a:lnSpc>
              <a:spcBef>
                <a:spcPts val="700"/>
              </a:spcBef>
              <a:defRPr sz="1600">
                <a:solidFill>
                  <a:schemeClr val="accent1"/>
                </a:solidFill>
              </a:defRPr>
            </a:pPr>
            <a:r>
              <a:rPr b="1"/>
              <a:t>Is EasyBuild your only way of</a:t>
            </a:r>
            <a:br>
              <a:rPr b="1"/>
            </a:br>
            <a:r>
              <a:rPr b="1"/>
              <a:t>installing (scientific) software?</a:t>
            </a:r>
          </a:p>
        </p:txBody>
      </p:sp>
      <p:sp>
        <p:nvSpPr>
          <p:cNvPr id="409" name="(all fairly similar to previous survey)"/>
          <p:cNvSpPr txBox="1"/>
          <p:nvPr/>
        </p:nvSpPr>
        <p:spPr>
          <a:xfrm>
            <a:off x="3572593" y="6337960"/>
            <a:ext cx="5375310" cy="33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130000"/>
              </a:lnSpc>
              <a:defRPr sz="1700">
                <a:solidFill>
                  <a:schemeClr val="accent1"/>
                </a:solidFill>
              </a:defRPr>
            </a:lvl1pPr>
          </a:lstStyle>
          <a:p>
            <a:pPr/>
            <a:r>
              <a:t>(all fairly similar to previous survey)</a:t>
            </a:r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290" y="2747456"/>
            <a:ext cx="3862056" cy="2718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49659" y="2747456"/>
            <a:ext cx="3862056" cy="2718939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Line"/>
          <p:cNvSpPr/>
          <p:nvPr/>
        </p:nvSpPr>
        <p:spPr>
          <a:xfrm flipV="1">
            <a:off x="8199331" y="1360500"/>
            <a:ext cx="1" cy="4691845"/>
          </a:xfrm>
          <a:prstGeom prst="line">
            <a:avLst/>
          </a:prstGeom>
          <a:ln w="12700">
            <a:solidFill>
              <a:schemeClr val="accent1">
                <a:lumOff val="24117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13" name="Do you still install (scientific) software manually?"/>
          <p:cNvSpPr txBox="1"/>
          <p:nvPr/>
        </p:nvSpPr>
        <p:spPr>
          <a:xfrm>
            <a:off x="8263030" y="1664539"/>
            <a:ext cx="375077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16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Do you still install (scientific) software manually?</a:t>
            </a:r>
          </a:p>
        </p:txBody>
      </p:sp>
      <p:pic>
        <p:nvPicPr>
          <p:cNvPr id="41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19605" y="2718870"/>
            <a:ext cx="4015421" cy="28269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417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419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420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Line"/>
          <p:cNvSpPr/>
          <p:nvPr/>
        </p:nvSpPr>
        <p:spPr>
          <a:xfrm flipV="1">
            <a:off x="5837816" y="1525996"/>
            <a:ext cx="1" cy="4691845"/>
          </a:xfrm>
          <a:prstGeom prst="line">
            <a:avLst/>
          </a:prstGeom>
          <a:ln w="12700">
            <a:solidFill>
              <a:schemeClr val="accent1">
                <a:lumOff val="24117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22" name="Which easyconfig files do you use? (check all that apply)"/>
          <p:cNvSpPr txBox="1"/>
          <p:nvPr/>
        </p:nvSpPr>
        <p:spPr>
          <a:xfrm>
            <a:off x="-274085" y="1311852"/>
            <a:ext cx="6002777" cy="76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/>
          <a:p>
            <a:pPr algn="ctr" defTabSz="410765">
              <a:lnSpc>
                <a:spcPct val="120000"/>
              </a:lnSpc>
              <a:spcBef>
                <a:spcPts val="700"/>
              </a:spcBef>
              <a:defRPr sz="2000">
                <a:solidFill>
                  <a:schemeClr val="accent1"/>
                </a:solidFill>
              </a:defRPr>
            </a:pPr>
            <a:r>
              <a:rPr b="1"/>
              <a:t>Which easyconfig files do you use?</a:t>
            </a:r>
            <a:br>
              <a:rPr b="1"/>
            </a:br>
            <a:r>
              <a:rPr b="1"/>
              <a:t>(check all that apply)</a:t>
            </a:r>
          </a:p>
        </p:txBody>
      </p:sp>
      <p:sp>
        <p:nvSpPr>
          <p:cNvPr id="423" name="Do you use any custom easyblocks?"/>
          <p:cNvSpPr txBox="1"/>
          <p:nvPr/>
        </p:nvSpPr>
        <p:spPr>
          <a:xfrm>
            <a:off x="5946941" y="1387624"/>
            <a:ext cx="600277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Do you use any custom easyblocks?</a:t>
            </a:r>
          </a:p>
        </p:txBody>
      </p:sp>
      <p:sp>
        <p:nvSpPr>
          <p:cNvPr id="424" name="85% uses easyconfigs included with EasyBuild 67% uses own easyconfigs 45% maintains own repo (very similar to previous survey)"/>
          <p:cNvSpPr txBox="1"/>
          <p:nvPr/>
        </p:nvSpPr>
        <p:spPr>
          <a:xfrm>
            <a:off x="172672" y="5453869"/>
            <a:ext cx="5375310" cy="132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30000"/>
              </a:lnSpc>
              <a:defRPr sz="1700">
                <a:solidFill>
                  <a:schemeClr val="accent1"/>
                </a:solidFill>
              </a:defRPr>
            </a:pPr>
            <a:r>
              <a:t>85% uses easyconfigs included with EasyBuild</a:t>
            </a:r>
            <a:br/>
            <a:r>
              <a:t>67% uses own easyconfigs</a:t>
            </a:r>
            <a:br/>
            <a:r>
              <a:t>45% maintains own repo</a:t>
            </a:r>
            <a:br/>
            <a:r>
              <a:rPr i="1"/>
              <a:t>(very similar to previous survey)</a:t>
            </a:r>
          </a:p>
        </p:txBody>
      </p:sp>
      <p:sp>
        <p:nvSpPr>
          <p:cNvPr id="425" name="(very similar to previous survey)"/>
          <p:cNvSpPr txBox="1"/>
          <p:nvPr/>
        </p:nvSpPr>
        <p:spPr>
          <a:xfrm>
            <a:off x="6428781" y="5945991"/>
            <a:ext cx="5375310" cy="33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130000"/>
              </a:lnSpc>
              <a:defRPr i="1" sz="1700">
                <a:solidFill>
                  <a:schemeClr val="accent1"/>
                </a:solidFill>
              </a:defRPr>
            </a:lvl1pPr>
          </a:lstStyle>
          <a:p>
            <a:pPr>
              <a:defRPr i="0"/>
            </a:pPr>
            <a:r>
              <a:rPr i="1"/>
              <a:t>(very similar to previous survey)</a:t>
            </a:r>
          </a:p>
        </p:txBody>
      </p:sp>
      <p:pic>
        <p:nvPicPr>
          <p:cNvPr id="4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851" y="2203249"/>
            <a:ext cx="5031099" cy="3120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74684" y="2181677"/>
            <a:ext cx="5825729" cy="3380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sp>
        <p:nvSpPr>
          <p:cNvPr id="430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 </a:t>
            </a:r>
          </a:p>
        </p:txBody>
      </p:sp>
      <p:sp>
        <p:nvSpPr>
          <p:cNvPr id="431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432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Have you made any site-specific customisations to EasyBuild?"/>
          <p:cNvSpPr txBox="1"/>
          <p:nvPr/>
        </p:nvSpPr>
        <p:spPr>
          <a:xfrm>
            <a:off x="1266581" y="1417210"/>
            <a:ext cx="965883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Have you made any site-specific customisations to EasyBuild?</a:t>
            </a:r>
          </a:p>
        </p:txBody>
      </p:sp>
      <p:sp>
        <p:nvSpPr>
          <p:cNvPr id="434" name="fairly similar to previous survey…"/>
          <p:cNvSpPr txBox="1"/>
          <p:nvPr/>
        </p:nvSpPr>
        <p:spPr>
          <a:xfrm>
            <a:off x="6630361" y="2783470"/>
            <a:ext cx="6453517" cy="21029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28600" indent="-228600">
              <a:lnSpc>
                <a:spcPct val="20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fairly similar to previous survey</a:t>
            </a:r>
          </a:p>
          <a:p>
            <a:pPr marL="228600" indent="-228600">
              <a:lnSpc>
                <a:spcPct val="20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~45% indicated having customised code</a:t>
            </a:r>
          </a:p>
          <a:p>
            <a:pPr lvl="1" marL="685800" indent="-228600">
              <a:lnSpc>
                <a:spcPct val="20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reasons?</a:t>
            </a:r>
          </a:p>
          <a:p>
            <a:pPr lvl="1" marL="685800" indent="-228600">
              <a:lnSpc>
                <a:spcPct val="20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contributed back?</a:t>
            </a: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758" y="2446834"/>
            <a:ext cx="6632690" cy="3682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8005" y="1736817"/>
            <a:ext cx="7535990" cy="5143742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EasyBuild mailing list (subscribers)"/>
          <p:cNvSpPr txBox="1"/>
          <p:nvPr/>
        </p:nvSpPr>
        <p:spPr>
          <a:xfrm>
            <a:off x="290976" y="245960"/>
            <a:ext cx="814029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rPr>
                <a:solidFill>
                  <a:srgbClr val="FFFFFF"/>
                </a:solidFill>
              </a:rPr>
              <a:t>EasyBuild </a:t>
            </a:r>
            <a:r>
              <a:t>mailing list (subscribers)</a:t>
            </a:r>
          </a:p>
        </p:txBody>
      </p:sp>
      <p:sp>
        <p:nvSpPr>
          <p:cNvPr id="439" name="(2013) +25"/>
          <p:cNvSpPr/>
          <p:nvPr/>
        </p:nvSpPr>
        <p:spPr>
          <a:xfrm>
            <a:off x="4124479" y="4650383"/>
            <a:ext cx="807782" cy="848564"/>
          </a:xfrm>
          <a:prstGeom prst="rect">
            <a:avLst/>
          </a:prstGeom>
          <a:solidFill>
            <a:srgbClr val="D9971A">
              <a:alpha val="6094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b="1" sz="2200"/>
            </a:pPr>
            <a:r>
              <a:rPr sz="1400"/>
              <a:t>(2013)</a:t>
            </a:r>
            <a:br/>
            <a:r>
              <a:rPr b="0"/>
              <a:t>+25</a:t>
            </a:r>
          </a:p>
        </p:txBody>
      </p:sp>
      <p:sp>
        <p:nvSpPr>
          <p:cNvPr id="440" name="(2014) +30"/>
          <p:cNvSpPr/>
          <p:nvPr/>
        </p:nvSpPr>
        <p:spPr>
          <a:xfrm>
            <a:off x="4971131" y="4269917"/>
            <a:ext cx="807782" cy="848564"/>
          </a:xfrm>
          <a:prstGeom prst="rect">
            <a:avLst/>
          </a:prstGeom>
          <a:solidFill>
            <a:srgbClr val="D9971A">
              <a:alpha val="6094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b="1" sz="2200"/>
            </a:pPr>
            <a:r>
              <a:rPr sz="1400"/>
              <a:t>(2014)</a:t>
            </a:r>
            <a:br/>
            <a:r>
              <a:rPr b="0"/>
              <a:t>+30</a:t>
            </a:r>
          </a:p>
        </p:txBody>
      </p:sp>
      <p:sp>
        <p:nvSpPr>
          <p:cNvPr id="441" name="(2015) +55"/>
          <p:cNvSpPr/>
          <p:nvPr/>
        </p:nvSpPr>
        <p:spPr>
          <a:xfrm>
            <a:off x="5847132" y="3517493"/>
            <a:ext cx="807782" cy="848564"/>
          </a:xfrm>
          <a:prstGeom prst="rect">
            <a:avLst/>
          </a:prstGeom>
          <a:solidFill>
            <a:srgbClr val="D9971A">
              <a:alpha val="6094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b="1" sz="2200"/>
            </a:pPr>
            <a:r>
              <a:rPr sz="1400"/>
              <a:t>(2015)</a:t>
            </a:r>
            <a:br/>
            <a:r>
              <a:rPr b="0"/>
              <a:t>+55</a:t>
            </a:r>
          </a:p>
        </p:txBody>
      </p:sp>
      <p:sp>
        <p:nvSpPr>
          <p:cNvPr id="442" name="(2016) +50"/>
          <p:cNvSpPr/>
          <p:nvPr/>
        </p:nvSpPr>
        <p:spPr>
          <a:xfrm>
            <a:off x="6735833" y="2837314"/>
            <a:ext cx="807783" cy="848564"/>
          </a:xfrm>
          <a:prstGeom prst="rect">
            <a:avLst/>
          </a:prstGeom>
          <a:solidFill>
            <a:srgbClr val="D9971A">
              <a:alpha val="6094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b="1" sz="2200"/>
            </a:pPr>
            <a:r>
              <a:rPr sz="1400"/>
              <a:t>(2016)</a:t>
            </a:r>
            <a:br/>
            <a:r>
              <a:rPr b="0"/>
              <a:t>+50</a:t>
            </a:r>
          </a:p>
        </p:txBody>
      </p:sp>
      <p:sp>
        <p:nvSpPr>
          <p:cNvPr id="443" name="(2017) +60"/>
          <p:cNvSpPr/>
          <p:nvPr/>
        </p:nvSpPr>
        <p:spPr>
          <a:xfrm>
            <a:off x="7601767" y="3884406"/>
            <a:ext cx="807782" cy="848564"/>
          </a:xfrm>
          <a:prstGeom prst="rect">
            <a:avLst/>
          </a:prstGeom>
          <a:solidFill>
            <a:srgbClr val="D9971A">
              <a:alpha val="6094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b="1" sz="2200"/>
            </a:pPr>
            <a:r>
              <a:rPr sz="1400"/>
              <a:t>(2017)</a:t>
            </a:r>
            <a:br/>
            <a:r>
              <a:rPr b="0"/>
              <a:t>+60</a:t>
            </a:r>
          </a:p>
        </p:txBody>
      </p:sp>
      <p:sp>
        <p:nvSpPr>
          <p:cNvPr id="444" name="Over 250 people subscribed to EasyBuild mailing list, still growing..."/>
          <p:cNvSpPr txBox="1"/>
          <p:nvPr/>
        </p:nvSpPr>
        <p:spPr>
          <a:xfrm>
            <a:off x="281670" y="1165747"/>
            <a:ext cx="11628660" cy="41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150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pPr/>
            <a:r>
              <a:t>Over 250 people subscribed to EasyBuild mailing list, still growing...</a:t>
            </a:r>
          </a:p>
        </p:txBody>
      </p:sp>
      <p:sp>
        <p:nvSpPr>
          <p:cNvPr id="445" name="Slide Number"/>
          <p:cNvSpPr txBox="1"/>
          <p:nvPr>
            <p:ph type="sldNum" sz="quarter" idx="2"/>
          </p:nvPr>
        </p:nvSpPr>
        <p:spPr>
          <a:xfrm>
            <a:off x="11721211" y="6439353"/>
            <a:ext cx="33016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46" name="(2018) +55"/>
          <p:cNvSpPr/>
          <p:nvPr/>
        </p:nvSpPr>
        <p:spPr>
          <a:xfrm>
            <a:off x="8467394" y="2986868"/>
            <a:ext cx="807783" cy="848564"/>
          </a:xfrm>
          <a:prstGeom prst="rect">
            <a:avLst/>
          </a:prstGeom>
          <a:solidFill>
            <a:srgbClr val="D9971A">
              <a:alpha val="6094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b="1" sz="2200"/>
            </a:pPr>
            <a:r>
              <a:rPr sz="1400"/>
              <a:t>(2018)</a:t>
            </a:r>
            <a:br/>
            <a:r>
              <a:rPr b="0"/>
              <a:t>+55</a:t>
            </a:r>
          </a:p>
        </p:txBody>
      </p:sp>
      <p:pic>
        <p:nvPicPr>
          <p:cNvPr id="447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098" y="256419"/>
            <a:ext cx="2049980" cy="767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861" y="2411786"/>
            <a:ext cx="9706360" cy="4355569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Rectangle"/>
          <p:cNvSpPr/>
          <p:nvPr/>
        </p:nvSpPr>
        <p:spPr>
          <a:xfrm rot="4926742">
            <a:off x="9868398" y="1785567"/>
            <a:ext cx="1947144" cy="22279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1" name="EasyBuild mailing list (traffic)"/>
          <p:cNvSpPr txBox="1"/>
          <p:nvPr/>
        </p:nvSpPr>
        <p:spPr>
          <a:xfrm>
            <a:off x="290976" y="245960"/>
            <a:ext cx="814029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rPr>
                <a:solidFill>
                  <a:srgbClr val="FFFFFF"/>
                </a:solidFill>
              </a:rPr>
              <a:t>EasyBuild </a:t>
            </a:r>
            <a:r>
              <a:t>mailing list (traffic)</a:t>
            </a:r>
          </a:p>
        </p:txBody>
      </p:sp>
      <p:sp>
        <p:nvSpPr>
          <p:cNvPr id="452" name="Line"/>
          <p:cNvSpPr/>
          <p:nvPr/>
        </p:nvSpPr>
        <p:spPr>
          <a:xfrm>
            <a:off x="9141798" y="2781633"/>
            <a:ext cx="723168" cy="1198219"/>
          </a:xfrm>
          <a:prstGeom prst="line">
            <a:avLst/>
          </a:prstGeom>
          <a:ln w="381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455" name="Group"/>
          <p:cNvGrpSpPr/>
          <p:nvPr/>
        </p:nvGrpSpPr>
        <p:grpSpPr>
          <a:xfrm>
            <a:off x="9690472" y="2953889"/>
            <a:ext cx="2875462" cy="388844"/>
            <a:chOff x="0" y="0"/>
            <a:chExt cx="2875460" cy="388842"/>
          </a:xfrm>
        </p:grpSpPr>
        <p:sp>
          <p:nvSpPr>
            <p:cNvPr id="453" name="effect"/>
            <p:cNvSpPr txBox="1"/>
            <p:nvPr/>
          </p:nvSpPr>
          <p:spPr>
            <a:xfrm>
              <a:off x="177724" y="0"/>
              <a:ext cx="2697737" cy="388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/>
              </a:pPr>
              <a:r>
                <a:t>                    </a:t>
              </a:r>
              <a:r>
                <a:rPr sz="2200">
                  <a:solidFill>
                    <a:schemeClr val="accent1"/>
                  </a:solidFill>
                </a:rPr>
                <a:t>effect</a:t>
              </a:r>
            </a:p>
          </p:txBody>
        </p:sp>
        <p:pic>
          <p:nvPicPr>
            <p:cNvPr id="454" name="unknown.png" descr="unknown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5450"/>
              <a:ext cx="1047190" cy="313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6" name="Traffic on EasyBuild mailing list peaked in 2017, most likely due to EasyBuild Slack channel."/>
          <p:cNvSpPr txBox="1"/>
          <p:nvPr/>
        </p:nvSpPr>
        <p:spPr>
          <a:xfrm>
            <a:off x="175748" y="1182200"/>
            <a:ext cx="11840504" cy="90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50000"/>
              </a:lnSpc>
              <a:defRPr sz="2200">
                <a:solidFill>
                  <a:schemeClr val="accent1"/>
                </a:solidFill>
              </a:defRPr>
            </a:pPr>
            <a:r>
              <a:t>Traffic on EasyBuild mailing list peaked in 2017,</a:t>
            </a:r>
            <a:br/>
            <a:r>
              <a:t>most likely due to EasyBuild Slack channel.</a:t>
            </a:r>
          </a:p>
        </p:txBody>
      </p:sp>
      <p:sp>
        <p:nvSpPr>
          <p:cNvPr id="457" name="Slide Number"/>
          <p:cNvSpPr txBox="1"/>
          <p:nvPr>
            <p:ph type="sldNum" sz="quarter" idx="2"/>
          </p:nvPr>
        </p:nvSpPr>
        <p:spPr>
          <a:xfrm>
            <a:off x="11721211" y="6439353"/>
            <a:ext cx="33016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58" name="easybuild_logo_alpha.png" descr="easybuild_logo_alph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9098" y="256419"/>
            <a:ext cx="2049980" cy="767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roup"/>
          <p:cNvGrpSpPr/>
          <p:nvPr/>
        </p:nvGrpSpPr>
        <p:grpSpPr>
          <a:xfrm>
            <a:off x="553232" y="2976085"/>
            <a:ext cx="11085536" cy="3971823"/>
            <a:chOff x="0" y="0"/>
            <a:chExt cx="11085534" cy="3971822"/>
          </a:xfrm>
        </p:grpSpPr>
        <p:pic>
          <p:nvPicPr>
            <p:cNvPr id="460" name="Screenshot 2019-01-27 at 12.36.54.png" descr="Screenshot 2019-01-27 at 12.36.5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085535" cy="3971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1" name="unknown.png" descr="unknown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708447" y="84298"/>
              <a:ext cx="856135" cy="256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2" name="Rectangle"/>
            <p:cNvSpPr/>
            <p:nvPr/>
          </p:nvSpPr>
          <p:spPr>
            <a:xfrm>
              <a:off x="1606165" y="416524"/>
              <a:ext cx="1157059" cy="45724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63" name="Rectangle"/>
            <p:cNvSpPr/>
            <p:nvPr/>
          </p:nvSpPr>
          <p:spPr>
            <a:xfrm>
              <a:off x="2748225" y="756168"/>
              <a:ext cx="8079427" cy="2562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64" name="Screenshot 2019-01-27 at 12.38.07.png" descr="Screenshot 2019-01-27 at 12.38.0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53811" y="508372"/>
              <a:ext cx="1061768" cy="7518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6" name="Rectangle"/>
          <p:cNvSpPr/>
          <p:nvPr/>
        </p:nvSpPr>
        <p:spPr>
          <a:xfrm rot="4926742">
            <a:off x="9766798" y="1610353"/>
            <a:ext cx="1947144" cy="22279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7" name="(+ IRC) channel"/>
          <p:cNvSpPr txBox="1"/>
          <p:nvPr/>
        </p:nvSpPr>
        <p:spPr>
          <a:xfrm>
            <a:off x="290976" y="245960"/>
            <a:ext cx="814029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                                (+ IRC) channel</a:t>
            </a:r>
          </a:p>
        </p:txBody>
      </p:sp>
      <p:pic>
        <p:nvPicPr>
          <p:cNvPr id="468" name="easybuild_logo_alpha.png" descr="easybuild_logo_alph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4426" y="243342"/>
            <a:ext cx="2116541" cy="792919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Slide Number"/>
          <p:cNvSpPr txBox="1"/>
          <p:nvPr>
            <p:ph type="sldNum" sz="quarter" idx="2"/>
          </p:nvPr>
        </p:nvSpPr>
        <p:spPr>
          <a:xfrm>
            <a:off x="11721211" y="6439353"/>
            <a:ext cx="33016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70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5779" y="328850"/>
            <a:ext cx="1653953" cy="494979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#general on easybuild.slack.com is linked with #easybuild on IRC (freenode)…"/>
          <p:cNvSpPr txBox="1"/>
          <p:nvPr>
            <p:ph type="body" sz="half" idx="1"/>
          </p:nvPr>
        </p:nvSpPr>
        <p:spPr>
          <a:xfrm>
            <a:off x="686532" y="1463203"/>
            <a:ext cx="10971336" cy="290328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6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#general</a:t>
            </a:r>
            <a:r>
              <a:t> on </a:t>
            </a:r>
            <a:r>
              <a:rPr i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6" invalidUrl="" action="" tgtFrame="" tooltip="" history="1" highlightClick="0" endSnd="0"/>
              </a:rPr>
              <a:t>easybuild.slack.com</a:t>
            </a:r>
            <a:r>
              <a:t> is linked with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#easybuild</a:t>
            </a:r>
            <a:r>
              <a:t> on IRC (freenode)</a:t>
            </a:r>
          </a:p>
          <a:p>
            <a:pPr>
              <a:lnSpc>
                <a:spcPct val="16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~130 members on Slack channel (+ about 15 (also) on IRC)</a:t>
            </a:r>
          </a:p>
          <a:p>
            <a:pPr lvl="8" marL="3022600" indent="-228600">
              <a:lnSpc>
                <a:spcPct val="16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steady growth in activity: 30-40 weekly active users</a:t>
            </a:r>
          </a:p>
          <a:p>
            <a:pPr lvl="8" marL="3022600" indent="-228600">
              <a:lnSpc>
                <a:spcPct val="160000"/>
              </a:lnSpc>
              <a:spcBef>
                <a:spcPts val="800"/>
              </a:spcBef>
              <a:buFontTx/>
              <a:defRPr b="1" sz="2200">
                <a:solidFill>
                  <a:schemeClr val="accent1"/>
                </a:solidFill>
              </a:defRPr>
            </a:pPr>
            <a:r>
              <a:t>self-invite via </a:t>
            </a:r>
            <a:r>
              <a:rPr i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7" invalidUrl="" action="" tgtFrame="" tooltip="" history="1" highlightClick="0" endSnd="0"/>
              </a:rPr>
              <a:t>https://easybuild-slack.herokuapp.com</a:t>
            </a:r>
            <a:r>
              <a:t> 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474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476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477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Line"/>
          <p:cNvSpPr/>
          <p:nvPr/>
        </p:nvSpPr>
        <p:spPr>
          <a:xfrm flipV="1">
            <a:off x="6096000" y="1146365"/>
            <a:ext cx="1" cy="3806008"/>
          </a:xfrm>
          <a:prstGeom prst="line">
            <a:avLst/>
          </a:prstGeom>
          <a:ln w="12700">
            <a:solidFill>
              <a:schemeClr val="accent1">
                <a:lumOff val="24117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79" name="Are you subscribed to the EasyBuild mailing list?"/>
          <p:cNvSpPr txBox="1"/>
          <p:nvPr/>
        </p:nvSpPr>
        <p:spPr>
          <a:xfrm>
            <a:off x="-154847" y="1311852"/>
            <a:ext cx="600277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Are you subscribed to the EasyBuild mailing list?</a:t>
            </a:r>
          </a:p>
        </p:txBody>
      </p:sp>
      <p:sp>
        <p:nvSpPr>
          <p:cNvPr id="480" name="Do you use the EasyBuild IRC/Slack channel?"/>
          <p:cNvSpPr txBox="1"/>
          <p:nvPr/>
        </p:nvSpPr>
        <p:spPr>
          <a:xfrm>
            <a:off x="5946941" y="1311852"/>
            <a:ext cx="600277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Do you use the EasyBuild IRC/Slack channel?</a:t>
            </a:r>
          </a:p>
        </p:txBody>
      </p:sp>
      <p:sp>
        <p:nvSpPr>
          <p:cNvPr id="481" name="A significant part of the EasyBuild community remains silent.…"/>
          <p:cNvSpPr txBox="1"/>
          <p:nvPr/>
        </p:nvSpPr>
        <p:spPr>
          <a:xfrm>
            <a:off x="1654490" y="5547666"/>
            <a:ext cx="8883020" cy="121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  <a:defRPr sz="1900">
                <a:solidFill>
                  <a:schemeClr val="accent1"/>
                </a:solidFill>
              </a:defRPr>
            </a:pPr>
            <a:r>
              <a:t>A </a:t>
            </a:r>
            <a:r>
              <a:rPr b="1"/>
              <a:t>significant part </a:t>
            </a:r>
            <a:r>
              <a:t>of the EasyBuild community </a:t>
            </a:r>
            <a:r>
              <a:rPr b="1"/>
              <a:t>remains silent</a:t>
            </a:r>
            <a:r>
              <a:t>.</a:t>
            </a:r>
          </a:p>
          <a:p>
            <a:pPr algn="ctr">
              <a:lnSpc>
                <a:spcPct val="130000"/>
              </a:lnSpc>
              <a:defRPr sz="1900">
                <a:solidFill>
                  <a:schemeClr val="accent1"/>
                </a:solidFill>
              </a:defRPr>
            </a:pPr>
            <a:r>
              <a:rPr b="1"/>
              <a:t>IRC/Slack is not the right place to make "big" decisions</a:t>
            </a:r>
            <a:r>
              <a:t>,</a:t>
            </a:r>
            <a:br/>
            <a:r>
              <a:t>since less than 25% actually pays attention to it.</a:t>
            </a:r>
          </a:p>
        </p:txBody>
      </p:sp>
      <p:pic>
        <p:nvPicPr>
          <p:cNvPr id="4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6298" y="2042081"/>
            <a:ext cx="5620194" cy="3120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7095" y="1936920"/>
            <a:ext cx="5999027" cy="3330565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(very similar to previous survey)"/>
          <p:cNvSpPr txBox="1"/>
          <p:nvPr/>
        </p:nvSpPr>
        <p:spPr>
          <a:xfrm>
            <a:off x="3160275" y="5028362"/>
            <a:ext cx="5375311" cy="3383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130000"/>
              </a:lnSpc>
              <a:defRPr i="1" sz="1700">
                <a:solidFill>
                  <a:schemeClr val="accent1"/>
                </a:solidFill>
              </a:defRPr>
            </a:lvl1pPr>
          </a:lstStyle>
          <a:p>
            <a:pPr>
              <a:defRPr i="0"/>
            </a:pPr>
            <a:r>
              <a:rPr i="1"/>
              <a:t>(very similar to previous survey)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documentation stats"/>
          <p:cNvSpPr txBox="1"/>
          <p:nvPr/>
        </p:nvSpPr>
        <p:spPr>
          <a:xfrm>
            <a:off x="290976" y="182460"/>
            <a:ext cx="10080886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                  documentation stats</a:t>
            </a:r>
          </a:p>
        </p:txBody>
      </p:sp>
      <p:sp>
        <p:nvSpPr>
          <p:cNvPr id="487" name="EasyBuild documentation at https://easybuild.readthedocs.io 400-500 weekly visitors…"/>
          <p:cNvSpPr txBox="1"/>
          <p:nvPr/>
        </p:nvSpPr>
        <p:spPr>
          <a:xfrm>
            <a:off x="281670" y="4432009"/>
            <a:ext cx="11628660" cy="1582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50000"/>
              </a:lnSpc>
              <a:defRPr sz="2600">
                <a:solidFill>
                  <a:schemeClr val="accent1"/>
                </a:solidFill>
              </a:defRPr>
            </a:pPr>
            <a:r>
              <a:t>EasyBuild documentation at </a:t>
            </a:r>
            <a:r>
              <a:rPr i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https://easybuild.readthedocs.io</a:t>
            </a:r>
            <a:br/>
            <a:r>
              <a:rPr b="1"/>
              <a:t>400-500 weekly visitors</a:t>
            </a:r>
          </a:p>
          <a:p>
            <a:pPr algn="ctr">
              <a:lnSpc>
                <a:spcPct val="150000"/>
              </a:lnSpc>
              <a:defRPr sz="2200">
                <a:solidFill>
                  <a:schemeClr val="accent1"/>
                </a:solidFill>
              </a:defRPr>
            </a:pPr>
            <a:r>
              <a:t>(source: Google Analytics)</a:t>
            </a:r>
          </a:p>
        </p:txBody>
      </p:sp>
      <p:sp>
        <p:nvSpPr>
          <p:cNvPr id="488" name="Slide Number"/>
          <p:cNvSpPr txBox="1"/>
          <p:nvPr>
            <p:ph type="sldNum" sz="quarter" idx="2"/>
          </p:nvPr>
        </p:nvSpPr>
        <p:spPr>
          <a:xfrm>
            <a:off x="11721211" y="6439353"/>
            <a:ext cx="33016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489" name="Screenshot 2019-01-27 at 12.06.30.png" descr="Screenshot 2019-01-27 at 12.06.30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205190" y="1647931"/>
            <a:ext cx="11902763" cy="2138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easybuild_logo_alpha.png" descr="easybuild_logo_alph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596" y="166910"/>
            <a:ext cx="2049980" cy="767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ttps://archive.fosdem.org/2018/schedule/event/how_to_make_package_managers_cry https://www.youtube.com/watch?v=NSemlYagjIU…"/>
          <p:cNvSpPr txBox="1"/>
          <p:nvPr>
            <p:ph type="body" idx="1"/>
          </p:nvPr>
        </p:nvSpPr>
        <p:spPr>
          <a:xfrm>
            <a:off x="191995" y="1489058"/>
            <a:ext cx="11808010" cy="50113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80000"/>
              </a:lnSpc>
              <a:spcBef>
                <a:spcPts val="2600"/>
              </a:spcBef>
              <a:buSzTx/>
              <a:buFontTx/>
              <a:buNone/>
              <a:defRPr i="1" sz="2300">
                <a:solidFill>
                  <a:schemeClr val="accent1"/>
                </a:solidFill>
              </a:defRPr>
            </a:pPr>
            <a:r>
              <a:t>https://archive.fosdem.org/2018/schedule/event/how_to_make_package_managers_cry</a:t>
            </a:r>
            <a:br/>
            <a:r>
              <a:rPr b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https://www.youtube.com/watch?v=NSemlYagjIU</a:t>
            </a:r>
            <a:endParaRPr sz="1900"/>
          </a:p>
          <a:p>
            <a:pPr lvl="1" marL="457200" indent="-228600">
              <a:lnSpc>
                <a:spcPct val="180000"/>
              </a:lnSpc>
              <a:spcBef>
                <a:spcPts val="13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me </a:t>
            </a:r>
            <a:r>
              <a:rPr b="1"/>
              <a:t>venting ~7 years of frustration</a:t>
            </a:r>
            <a:r>
              <a:t> with getting scientific software installed</a:t>
            </a:r>
          </a:p>
          <a:p>
            <a:pPr lvl="1" marL="457200" indent="-228600">
              <a:lnSpc>
                <a:spcPct val="180000"/>
              </a:lnSpc>
              <a:spcBef>
                <a:spcPts val="13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TensorFlow as main motivator</a:t>
            </a:r>
          </a:p>
          <a:p>
            <a:pPr lvl="1" marL="457200" indent="-228600">
              <a:lnSpc>
                <a:spcPct val="180000"/>
              </a:lnSpc>
              <a:spcBef>
                <a:spcPts val="13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rPr b="1"/>
              <a:t>sarcastic tone for dramatic effect</a:t>
            </a:r>
            <a:r>
              <a:t> (it worked!)</a:t>
            </a:r>
          </a:p>
          <a:p>
            <a:pPr lvl="1" marL="457200" indent="-228600">
              <a:lnSpc>
                <a:spcPct val="180000"/>
              </a:lnSpc>
              <a:spcBef>
                <a:spcPts val="13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lots of feedback (and ideas for an extended version of the talk)</a:t>
            </a:r>
          </a:p>
          <a:p>
            <a:pPr lvl="1" marL="457200" indent="-228600">
              <a:lnSpc>
                <a:spcPct val="180000"/>
              </a:lnSpc>
              <a:spcBef>
                <a:spcPts val="13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rPr b="1"/>
              <a:t>clearly hit a nerve</a:t>
            </a:r>
            <a:r>
              <a:t>...</a:t>
            </a:r>
          </a:p>
        </p:txBody>
      </p:sp>
      <p:sp>
        <p:nvSpPr>
          <p:cNvPr id="156" name="How to make package managers cry"/>
          <p:cNvSpPr txBox="1"/>
          <p:nvPr/>
        </p:nvSpPr>
        <p:spPr>
          <a:xfrm>
            <a:off x="213881" y="237247"/>
            <a:ext cx="8939631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/>
            <a:r>
              <a:t>How to make package managers cry</a:t>
            </a:r>
          </a:p>
        </p:txBody>
      </p:sp>
      <p:pic>
        <p:nvPicPr>
          <p:cNvPr id="157" name="FOSDEM-2018-1.jpg" descr="FOSDEM-2018-1.jpg"/>
          <p:cNvPicPr>
            <a:picLocks noChangeAspect="1"/>
          </p:cNvPicPr>
          <p:nvPr/>
        </p:nvPicPr>
        <p:blipFill>
          <a:blip r:embed="rId3">
            <a:extLst/>
          </a:blip>
          <a:srcRect l="0" t="31302" r="854" b="31302"/>
          <a:stretch>
            <a:fillRect/>
          </a:stretch>
        </p:blipFill>
        <p:spPr>
          <a:xfrm>
            <a:off x="8976832" y="135949"/>
            <a:ext cx="3001181" cy="848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11834221" y="6439353"/>
            <a:ext cx="21715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9" name="Success-kid-4.jpg" descr="Success-kid-4.jpg"/>
          <p:cNvPicPr>
            <a:picLocks noChangeAspect="1"/>
          </p:cNvPicPr>
          <p:nvPr/>
        </p:nvPicPr>
        <p:blipFill>
          <a:blip r:embed="rId4">
            <a:extLst/>
          </a:blip>
          <a:srcRect l="23291" t="6736" r="17588" b="6809"/>
          <a:stretch>
            <a:fillRect/>
          </a:stretch>
        </p:blipFill>
        <p:spPr>
          <a:xfrm>
            <a:off x="9831755" y="4264822"/>
            <a:ext cx="2382061" cy="2646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0" h="21587" fill="norm" stroke="1" extrusionOk="0">
                <a:moveTo>
                  <a:pt x="11298" y="0"/>
                </a:moveTo>
                <a:cubicBezTo>
                  <a:pt x="11222" y="-3"/>
                  <a:pt x="11151" y="16"/>
                  <a:pt x="11104" y="58"/>
                </a:cubicBezTo>
                <a:cubicBezTo>
                  <a:pt x="11066" y="93"/>
                  <a:pt x="10895" y="139"/>
                  <a:pt x="10727" y="159"/>
                </a:cubicBezTo>
                <a:cubicBezTo>
                  <a:pt x="10330" y="206"/>
                  <a:pt x="9722" y="307"/>
                  <a:pt x="9472" y="366"/>
                </a:cubicBezTo>
                <a:cubicBezTo>
                  <a:pt x="9363" y="391"/>
                  <a:pt x="9251" y="400"/>
                  <a:pt x="9224" y="385"/>
                </a:cubicBezTo>
                <a:cubicBezTo>
                  <a:pt x="9218" y="382"/>
                  <a:pt x="9215" y="330"/>
                  <a:pt x="9210" y="304"/>
                </a:cubicBezTo>
                <a:cubicBezTo>
                  <a:pt x="9194" y="350"/>
                  <a:pt x="9170" y="380"/>
                  <a:pt x="9142" y="398"/>
                </a:cubicBezTo>
                <a:cubicBezTo>
                  <a:pt x="9083" y="437"/>
                  <a:pt x="8995" y="469"/>
                  <a:pt x="8945" y="469"/>
                </a:cubicBezTo>
                <a:cubicBezTo>
                  <a:pt x="8735" y="469"/>
                  <a:pt x="7576" y="932"/>
                  <a:pt x="7316" y="1120"/>
                </a:cubicBezTo>
                <a:cubicBezTo>
                  <a:pt x="7268" y="1155"/>
                  <a:pt x="7126" y="1229"/>
                  <a:pt x="7000" y="1285"/>
                </a:cubicBezTo>
                <a:cubicBezTo>
                  <a:pt x="6717" y="1412"/>
                  <a:pt x="5892" y="2157"/>
                  <a:pt x="5756" y="2409"/>
                </a:cubicBezTo>
                <a:cubicBezTo>
                  <a:pt x="5700" y="2511"/>
                  <a:pt x="5625" y="2648"/>
                  <a:pt x="5587" y="2713"/>
                </a:cubicBezTo>
                <a:cubicBezTo>
                  <a:pt x="5549" y="2778"/>
                  <a:pt x="5495" y="2870"/>
                  <a:pt x="5469" y="2920"/>
                </a:cubicBezTo>
                <a:cubicBezTo>
                  <a:pt x="5442" y="2971"/>
                  <a:pt x="5381" y="3083"/>
                  <a:pt x="5332" y="3169"/>
                </a:cubicBezTo>
                <a:cubicBezTo>
                  <a:pt x="5283" y="3256"/>
                  <a:pt x="5166" y="3469"/>
                  <a:pt x="5074" y="3642"/>
                </a:cubicBezTo>
                <a:cubicBezTo>
                  <a:pt x="4981" y="3815"/>
                  <a:pt x="4876" y="3991"/>
                  <a:pt x="4841" y="4034"/>
                </a:cubicBezTo>
                <a:cubicBezTo>
                  <a:pt x="4805" y="4077"/>
                  <a:pt x="4717" y="4279"/>
                  <a:pt x="4644" y="4481"/>
                </a:cubicBezTo>
                <a:cubicBezTo>
                  <a:pt x="4570" y="4683"/>
                  <a:pt x="4464" y="4968"/>
                  <a:pt x="4407" y="5112"/>
                </a:cubicBezTo>
                <a:cubicBezTo>
                  <a:pt x="4286" y="5419"/>
                  <a:pt x="4156" y="6634"/>
                  <a:pt x="4152" y="7498"/>
                </a:cubicBezTo>
                <a:cubicBezTo>
                  <a:pt x="4150" y="7835"/>
                  <a:pt x="4112" y="8203"/>
                  <a:pt x="4070" y="8333"/>
                </a:cubicBezTo>
                <a:cubicBezTo>
                  <a:pt x="4028" y="8461"/>
                  <a:pt x="4009" y="8632"/>
                  <a:pt x="4027" y="8712"/>
                </a:cubicBezTo>
                <a:cubicBezTo>
                  <a:pt x="4044" y="8792"/>
                  <a:pt x="4037" y="8871"/>
                  <a:pt x="4009" y="8887"/>
                </a:cubicBezTo>
                <a:cubicBezTo>
                  <a:pt x="4001" y="8891"/>
                  <a:pt x="3934" y="8878"/>
                  <a:pt x="3897" y="8874"/>
                </a:cubicBezTo>
                <a:lnTo>
                  <a:pt x="3969" y="8903"/>
                </a:lnTo>
                <a:lnTo>
                  <a:pt x="3955" y="10415"/>
                </a:lnTo>
                <a:cubicBezTo>
                  <a:pt x="3942" y="11683"/>
                  <a:pt x="3955" y="11992"/>
                  <a:pt x="4037" y="12322"/>
                </a:cubicBezTo>
                <a:cubicBezTo>
                  <a:pt x="4162" y="12822"/>
                  <a:pt x="4354" y="13193"/>
                  <a:pt x="4644" y="13490"/>
                </a:cubicBezTo>
                <a:cubicBezTo>
                  <a:pt x="4718" y="13567"/>
                  <a:pt x="4758" y="13618"/>
                  <a:pt x="4787" y="13662"/>
                </a:cubicBezTo>
                <a:cubicBezTo>
                  <a:pt x="4889" y="13707"/>
                  <a:pt x="5020" y="13809"/>
                  <a:pt x="5078" y="13888"/>
                </a:cubicBezTo>
                <a:cubicBezTo>
                  <a:pt x="5093" y="13893"/>
                  <a:pt x="5105" y="13894"/>
                  <a:pt x="5121" y="13901"/>
                </a:cubicBezTo>
                <a:cubicBezTo>
                  <a:pt x="5210" y="13945"/>
                  <a:pt x="5219" y="13971"/>
                  <a:pt x="5164" y="14031"/>
                </a:cubicBezTo>
                <a:cubicBezTo>
                  <a:pt x="5126" y="14072"/>
                  <a:pt x="5028" y="14109"/>
                  <a:pt x="4948" y="14109"/>
                </a:cubicBezTo>
                <a:cubicBezTo>
                  <a:pt x="4724" y="14109"/>
                  <a:pt x="4103" y="14266"/>
                  <a:pt x="4001" y="14348"/>
                </a:cubicBezTo>
                <a:cubicBezTo>
                  <a:pt x="3951" y="14389"/>
                  <a:pt x="3883" y="14423"/>
                  <a:pt x="3851" y="14423"/>
                </a:cubicBezTo>
                <a:cubicBezTo>
                  <a:pt x="3819" y="14423"/>
                  <a:pt x="3731" y="14481"/>
                  <a:pt x="3657" y="14552"/>
                </a:cubicBezTo>
                <a:cubicBezTo>
                  <a:pt x="3600" y="14607"/>
                  <a:pt x="3548" y="14635"/>
                  <a:pt x="3510" y="14643"/>
                </a:cubicBezTo>
                <a:cubicBezTo>
                  <a:pt x="3487" y="14662"/>
                  <a:pt x="3409" y="14732"/>
                  <a:pt x="3374" y="14763"/>
                </a:cubicBezTo>
                <a:cubicBezTo>
                  <a:pt x="3328" y="14819"/>
                  <a:pt x="3263" y="14889"/>
                  <a:pt x="3184" y="14966"/>
                </a:cubicBezTo>
                <a:cubicBezTo>
                  <a:pt x="3020" y="15124"/>
                  <a:pt x="2951" y="15178"/>
                  <a:pt x="2907" y="15170"/>
                </a:cubicBezTo>
                <a:cubicBezTo>
                  <a:pt x="2843" y="15227"/>
                  <a:pt x="2822" y="15246"/>
                  <a:pt x="2757" y="15303"/>
                </a:cubicBezTo>
                <a:cubicBezTo>
                  <a:pt x="2405" y="15612"/>
                  <a:pt x="2054" y="15958"/>
                  <a:pt x="1978" y="16074"/>
                </a:cubicBezTo>
                <a:cubicBezTo>
                  <a:pt x="1644" y="16582"/>
                  <a:pt x="1143" y="17508"/>
                  <a:pt x="1017" y="17851"/>
                </a:cubicBezTo>
                <a:cubicBezTo>
                  <a:pt x="942" y="18057"/>
                  <a:pt x="803" y="18393"/>
                  <a:pt x="708" y="18596"/>
                </a:cubicBezTo>
                <a:cubicBezTo>
                  <a:pt x="614" y="18799"/>
                  <a:pt x="505" y="19092"/>
                  <a:pt x="468" y="19250"/>
                </a:cubicBezTo>
                <a:cubicBezTo>
                  <a:pt x="378" y="19635"/>
                  <a:pt x="118" y="20342"/>
                  <a:pt x="52" y="20379"/>
                </a:cubicBezTo>
                <a:cubicBezTo>
                  <a:pt x="-41" y="20431"/>
                  <a:pt x="-3" y="20838"/>
                  <a:pt x="117" y="21075"/>
                </a:cubicBezTo>
                <a:cubicBezTo>
                  <a:pt x="180" y="21201"/>
                  <a:pt x="231" y="21348"/>
                  <a:pt x="231" y="21399"/>
                </a:cubicBezTo>
                <a:cubicBezTo>
                  <a:pt x="231" y="21450"/>
                  <a:pt x="263" y="21512"/>
                  <a:pt x="303" y="21538"/>
                </a:cubicBezTo>
                <a:cubicBezTo>
                  <a:pt x="391" y="21597"/>
                  <a:pt x="9285" y="21588"/>
                  <a:pt x="9770" y="21529"/>
                </a:cubicBezTo>
                <a:cubicBezTo>
                  <a:pt x="10020" y="21498"/>
                  <a:pt x="10100" y="21468"/>
                  <a:pt x="10089" y="21409"/>
                </a:cubicBezTo>
                <a:cubicBezTo>
                  <a:pt x="10066" y="21289"/>
                  <a:pt x="10223" y="21268"/>
                  <a:pt x="10257" y="21386"/>
                </a:cubicBezTo>
                <a:cubicBezTo>
                  <a:pt x="10284" y="21477"/>
                  <a:pt x="10354" y="21492"/>
                  <a:pt x="10849" y="21516"/>
                </a:cubicBezTo>
                <a:cubicBezTo>
                  <a:pt x="11158" y="21531"/>
                  <a:pt x="13085" y="21549"/>
                  <a:pt x="15129" y="21555"/>
                </a:cubicBezTo>
                <a:cubicBezTo>
                  <a:pt x="17058" y="21560"/>
                  <a:pt x="18484" y="21573"/>
                  <a:pt x="18680" y="21587"/>
                </a:cubicBezTo>
                <a:cubicBezTo>
                  <a:pt x="18804" y="21581"/>
                  <a:pt x="18882" y="21574"/>
                  <a:pt x="18895" y="21564"/>
                </a:cubicBezTo>
                <a:cubicBezTo>
                  <a:pt x="18938" y="21532"/>
                  <a:pt x="18986" y="21517"/>
                  <a:pt x="19003" y="21532"/>
                </a:cubicBezTo>
                <a:cubicBezTo>
                  <a:pt x="19019" y="21547"/>
                  <a:pt x="19583" y="21564"/>
                  <a:pt x="20258" y="21571"/>
                </a:cubicBezTo>
                <a:cubicBezTo>
                  <a:pt x="21262" y="21580"/>
                  <a:pt x="21492" y="21569"/>
                  <a:pt x="21518" y="21509"/>
                </a:cubicBezTo>
                <a:cubicBezTo>
                  <a:pt x="21559" y="21412"/>
                  <a:pt x="21497" y="21240"/>
                  <a:pt x="21374" y="21111"/>
                </a:cubicBezTo>
                <a:cubicBezTo>
                  <a:pt x="21263" y="20995"/>
                  <a:pt x="20675" y="20109"/>
                  <a:pt x="20675" y="20059"/>
                </a:cubicBezTo>
                <a:cubicBezTo>
                  <a:pt x="20675" y="20012"/>
                  <a:pt x="20448" y="19551"/>
                  <a:pt x="20380" y="19460"/>
                </a:cubicBezTo>
                <a:cubicBezTo>
                  <a:pt x="20348" y="19417"/>
                  <a:pt x="20207" y="19161"/>
                  <a:pt x="20065" y="18897"/>
                </a:cubicBezTo>
                <a:cubicBezTo>
                  <a:pt x="19923" y="18632"/>
                  <a:pt x="19782" y="18400"/>
                  <a:pt x="19749" y="18382"/>
                </a:cubicBezTo>
                <a:cubicBezTo>
                  <a:pt x="19716" y="18364"/>
                  <a:pt x="19621" y="18218"/>
                  <a:pt x="19537" y="18058"/>
                </a:cubicBezTo>
                <a:cubicBezTo>
                  <a:pt x="19454" y="17898"/>
                  <a:pt x="19311" y="17692"/>
                  <a:pt x="19225" y="17602"/>
                </a:cubicBezTo>
                <a:cubicBezTo>
                  <a:pt x="18903" y="17262"/>
                  <a:pt x="18684" y="16906"/>
                  <a:pt x="18555" y="16514"/>
                </a:cubicBezTo>
                <a:cubicBezTo>
                  <a:pt x="18370" y="15957"/>
                  <a:pt x="18352" y="15934"/>
                  <a:pt x="17697" y="15229"/>
                </a:cubicBezTo>
                <a:cubicBezTo>
                  <a:pt x="17577" y="15100"/>
                  <a:pt x="17482" y="14970"/>
                  <a:pt x="17482" y="14941"/>
                </a:cubicBezTo>
                <a:cubicBezTo>
                  <a:pt x="17482" y="14911"/>
                  <a:pt x="17405" y="14786"/>
                  <a:pt x="17313" y="14665"/>
                </a:cubicBezTo>
                <a:cubicBezTo>
                  <a:pt x="17222" y="14545"/>
                  <a:pt x="17091" y="14342"/>
                  <a:pt x="17019" y="14212"/>
                </a:cubicBezTo>
                <a:cubicBezTo>
                  <a:pt x="16845" y="13896"/>
                  <a:pt x="16373" y="13508"/>
                  <a:pt x="15911" y="13296"/>
                </a:cubicBezTo>
                <a:cubicBezTo>
                  <a:pt x="15703" y="13201"/>
                  <a:pt x="15352" y="13040"/>
                  <a:pt x="15129" y="12937"/>
                </a:cubicBezTo>
                <a:cubicBezTo>
                  <a:pt x="14905" y="12833"/>
                  <a:pt x="14679" y="12747"/>
                  <a:pt x="14627" y="12746"/>
                </a:cubicBezTo>
                <a:cubicBezTo>
                  <a:pt x="14575" y="12745"/>
                  <a:pt x="14501" y="12708"/>
                  <a:pt x="14462" y="12665"/>
                </a:cubicBezTo>
                <a:cubicBezTo>
                  <a:pt x="14404" y="12602"/>
                  <a:pt x="14405" y="12568"/>
                  <a:pt x="14469" y="12500"/>
                </a:cubicBezTo>
                <a:cubicBezTo>
                  <a:pt x="14513" y="12453"/>
                  <a:pt x="14666" y="12211"/>
                  <a:pt x="14810" y="11962"/>
                </a:cubicBezTo>
                <a:lnTo>
                  <a:pt x="15071" y="11509"/>
                </a:lnTo>
                <a:lnTo>
                  <a:pt x="15107" y="11512"/>
                </a:lnTo>
                <a:cubicBezTo>
                  <a:pt x="15141" y="11415"/>
                  <a:pt x="15234" y="11262"/>
                  <a:pt x="15444" y="10959"/>
                </a:cubicBezTo>
                <a:cubicBezTo>
                  <a:pt x="15939" y="10246"/>
                  <a:pt x="16057" y="9884"/>
                  <a:pt x="15871" y="9660"/>
                </a:cubicBezTo>
                <a:cubicBezTo>
                  <a:pt x="15795" y="9568"/>
                  <a:pt x="15699" y="9518"/>
                  <a:pt x="15599" y="9518"/>
                </a:cubicBezTo>
                <a:cubicBezTo>
                  <a:pt x="15366" y="9518"/>
                  <a:pt x="15320" y="9401"/>
                  <a:pt x="15470" y="9181"/>
                </a:cubicBezTo>
                <a:cubicBezTo>
                  <a:pt x="15623" y="8956"/>
                  <a:pt x="15724" y="8599"/>
                  <a:pt x="15774" y="8100"/>
                </a:cubicBezTo>
                <a:cubicBezTo>
                  <a:pt x="15795" y="7898"/>
                  <a:pt x="15859" y="7556"/>
                  <a:pt x="15918" y="7339"/>
                </a:cubicBezTo>
                <a:cubicBezTo>
                  <a:pt x="15977" y="7123"/>
                  <a:pt x="16058" y="6734"/>
                  <a:pt x="16094" y="6475"/>
                </a:cubicBezTo>
                <a:cubicBezTo>
                  <a:pt x="16133" y="6191"/>
                  <a:pt x="16186" y="6023"/>
                  <a:pt x="16302" y="5876"/>
                </a:cubicBezTo>
                <a:cubicBezTo>
                  <a:pt x="16278" y="5791"/>
                  <a:pt x="16260" y="5620"/>
                  <a:pt x="16259" y="5384"/>
                </a:cubicBezTo>
                <a:cubicBezTo>
                  <a:pt x="16257" y="5056"/>
                  <a:pt x="16224" y="4768"/>
                  <a:pt x="16173" y="4639"/>
                </a:cubicBezTo>
                <a:cubicBezTo>
                  <a:pt x="16127" y="4524"/>
                  <a:pt x="16088" y="4368"/>
                  <a:pt x="16087" y="4296"/>
                </a:cubicBezTo>
                <a:cubicBezTo>
                  <a:pt x="16086" y="4224"/>
                  <a:pt x="16007" y="4041"/>
                  <a:pt x="15914" y="3888"/>
                </a:cubicBezTo>
                <a:cubicBezTo>
                  <a:pt x="15745" y="3610"/>
                  <a:pt x="15657" y="3504"/>
                  <a:pt x="15136" y="2946"/>
                </a:cubicBezTo>
                <a:cubicBezTo>
                  <a:pt x="14981" y="2780"/>
                  <a:pt x="14790" y="2527"/>
                  <a:pt x="14713" y="2383"/>
                </a:cubicBezTo>
                <a:cubicBezTo>
                  <a:pt x="14181" y="1393"/>
                  <a:pt x="13695" y="960"/>
                  <a:pt x="12564" y="469"/>
                </a:cubicBezTo>
                <a:cubicBezTo>
                  <a:pt x="12165" y="296"/>
                  <a:pt x="11794" y="152"/>
                  <a:pt x="11739" y="152"/>
                </a:cubicBezTo>
                <a:cubicBezTo>
                  <a:pt x="11684" y="152"/>
                  <a:pt x="11586" y="120"/>
                  <a:pt x="11524" y="78"/>
                </a:cubicBezTo>
                <a:cubicBezTo>
                  <a:pt x="11455" y="31"/>
                  <a:pt x="11374" y="3"/>
                  <a:pt x="11298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ities from where https://easybuild.readthedocs.io was visited at least 10 times during the last year…"/>
          <p:cNvSpPr txBox="1"/>
          <p:nvPr/>
        </p:nvSpPr>
        <p:spPr>
          <a:xfrm>
            <a:off x="197529" y="5508962"/>
            <a:ext cx="11796942" cy="1236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20000"/>
              </a:lnSpc>
              <a:defRPr sz="2400">
                <a:solidFill>
                  <a:schemeClr val="accent1"/>
                </a:solidFill>
              </a:defRPr>
            </a:pPr>
            <a:r>
              <a:t>cities from where </a:t>
            </a:r>
            <a:r>
              <a:rPr i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https://easybuild.readthedocs.io</a:t>
            </a:r>
            <a:r>
              <a:t> was visited</a:t>
            </a:r>
            <a:br/>
            <a:r>
              <a:t>at least 10 times during the last year</a:t>
            </a:r>
          </a:p>
          <a:p>
            <a:pPr algn="ctr">
              <a:lnSpc>
                <a:spcPct val="120000"/>
              </a:lnSpc>
              <a:defRPr sz="2100">
                <a:solidFill>
                  <a:schemeClr val="accent1"/>
                </a:solidFill>
              </a:defRPr>
            </a:pPr>
            <a:r>
              <a:t>(source: Google Analytics)</a:t>
            </a:r>
          </a:p>
        </p:txBody>
      </p:sp>
      <p:sp>
        <p:nvSpPr>
          <p:cNvPr id="493" name="Slide Number"/>
          <p:cNvSpPr txBox="1"/>
          <p:nvPr>
            <p:ph type="sldNum" sz="quarter" idx="2"/>
          </p:nvPr>
        </p:nvSpPr>
        <p:spPr>
          <a:xfrm>
            <a:off x="11749408" y="6417683"/>
            <a:ext cx="330161" cy="313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94" name="The sun never sets on                  ..."/>
          <p:cNvSpPr txBox="1"/>
          <p:nvPr/>
        </p:nvSpPr>
        <p:spPr>
          <a:xfrm>
            <a:off x="290976" y="182460"/>
            <a:ext cx="10080886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The sun never sets on                  ...</a:t>
            </a:r>
          </a:p>
        </p:txBody>
      </p:sp>
      <p:pic>
        <p:nvPicPr>
          <p:cNvPr id="495" name="Screenshot 2019-01-27 at 12.09.31.png" descr="Screenshot 2019-01-27 at 12.09.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6412" y="1121729"/>
            <a:ext cx="6959176" cy="4200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easybuild_logo_alpha.png" descr="easybuild_logo_alph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0378" y="166910"/>
            <a:ext cx="2049980" cy="767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499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501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502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Line"/>
          <p:cNvSpPr/>
          <p:nvPr/>
        </p:nvSpPr>
        <p:spPr>
          <a:xfrm flipV="1">
            <a:off x="4068651" y="1202320"/>
            <a:ext cx="1" cy="5339279"/>
          </a:xfrm>
          <a:prstGeom prst="line">
            <a:avLst/>
          </a:prstGeom>
          <a:ln w="12700">
            <a:solidFill>
              <a:schemeClr val="accent1">
                <a:lumOff val="24117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04" name="How complete is the EasyBuild documentation?"/>
          <p:cNvSpPr txBox="1"/>
          <p:nvPr/>
        </p:nvSpPr>
        <p:spPr>
          <a:xfrm>
            <a:off x="-451093" y="1411796"/>
            <a:ext cx="4892516" cy="648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/>
          <a:p>
            <a:pPr algn="ctr" defTabSz="410765">
              <a:lnSpc>
                <a:spcPct val="120000"/>
              </a:lnSpc>
              <a:spcBef>
                <a:spcPts val="700"/>
              </a:spcBef>
              <a:defRPr sz="1600">
                <a:solidFill>
                  <a:schemeClr val="accent1"/>
                </a:solidFill>
              </a:defRPr>
            </a:pPr>
            <a:r>
              <a:rPr b="1"/>
              <a:t>How complete is the</a:t>
            </a:r>
            <a:br>
              <a:rPr b="1"/>
            </a:br>
            <a:r>
              <a:rPr b="1"/>
              <a:t>EasyBuild documentation?</a:t>
            </a:r>
          </a:p>
        </p:txBody>
      </p:sp>
      <p:sp>
        <p:nvSpPr>
          <p:cNvPr id="505" name="How often do you consult the EasyBuild documentation?"/>
          <p:cNvSpPr txBox="1"/>
          <p:nvPr/>
        </p:nvSpPr>
        <p:spPr>
          <a:xfrm>
            <a:off x="4328963" y="1430920"/>
            <a:ext cx="375077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16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How often do you consult the EasyBuild documentation?</a:t>
            </a:r>
          </a:p>
        </p:txBody>
      </p:sp>
      <p:sp>
        <p:nvSpPr>
          <p:cNvPr id="506" name="&gt; 75% consults documentation monthly or more frequent"/>
          <p:cNvSpPr txBox="1"/>
          <p:nvPr/>
        </p:nvSpPr>
        <p:spPr>
          <a:xfrm>
            <a:off x="4510643" y="5445153"/>
            <a:ext cx="3636570" cy="666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30000"/>
              </a:lnSpc>
              <a:defRPr sz="1700">
                <a:solidFill>
                  <a:schemeClr val="accent1"/>
                </a:solidFill>
              </a:defRPr>
            </a:pPr>
            <a:r>
              <a:t>&gt; 75% consults documentation</a:t>
            </a:r>
            <a:br/>
            <a:r>
              <a:t>monthly or more frequent</a:t>
            </a:r>
          </a:p>
        </p:txBody>
      </p:sp>
      <p:sp>
        <p:nvSpPr>
          <p:cNvPr id="507" name="How useful is the EasyBuild documentation to you?"/>
          <p:cNvSpPr txBox="1"/>
          <p:nvPr/>
        </p:nvSpPr>
        <p:spPr>
          <a:xfrm>
            <a:off x="8129877" y="1430920"/>
            <a:ext cx="375077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16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How useful is the EasyBuild documentation to you?</a:t>
            </a:r>
          </a:p>
        </p:txBody>
      </p:sp>
      <p:pic>
        <p:nvPicPr>
          <p:cNvPr id="5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37884" y="2513836"/>
            <a:ext cx="4892517" cy="2716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77915" y="2455678"/>
            <a:ext cx="5102027" cy="2832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20104" y="2482097"/>
            <a:ext cx="4554180" cy="2779725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fairly to very complete according to ~75% (small decline compared to previous survey, was 81%)"/>
          <p:cNvSpPr txBox="1"/>
          <p:nvPr/>
        </p:nvSpPr>
        <p:spPr>
          <a:xfrm>
            <a:off x="-9910" y="5321489"/>
            <a:ext cx="3636569" cy="132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30000"/>
              </a:lnSpc>
              <a:defRPr sz="1700">
                <a:solidFill>
                  <a:schemeClr val="accent1"/>
                </a:solidFill>
              </a:defRPr>
            </a:pPr>
            <a:r>
              <a:t>fairly to very complete</a:t>
            </a:r>
            <a:br/>
            <a:r>
              <a:t>according to ~75%</a:t>
            </a:r>
            <a:br/>
            <a:r>
              <a:t>(small decline compared to</a:t>
            </a:r>
            <a:br/>
            <a:r>
              <a:t>previous survey, was 81%)</a:t>
            </a:r>
          </a:p>
        </p:txBody>
      </p:sp>
      <p:sp>
        <p:nvSpPr>
          <p:cNvPr id="512" name="97% finds it at least somewhat useful (nobody answered &quot;totally useless&quot;)"/>
          <p:cNvSpPr txBox="1"/>
          <p:nvPr/>
        </p:nvSpPr>
        <p:spPr>
          <a:xfrm>
            <a:off x="8766497" y="5364764"/>
            <a:ext cx="2861394" cy="1236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30000"/>
              </a:lnSpc>
              <a:defRPr sz="1700">
                <a:solidFill>
                  <a:schemeClr val="accent1"/>
                </a:solidFill>
              </a:defRPr>
            </a:pPr>
            <a:r>
              <a:t>97% finds it at least</a:t>
            </a:r>
            <a:br/>
            <a:r>
              <a:t>somewhat useful</a:t>
            </a:r>
            <a:br/>
            <a:r>
              <a:rPr sz="1500"/>
              <a:t>(nobody answered</a:t>
            </a:r>
            <a:br>
              <a:rPr sz="1500"/>
            </a:br>
            <a:r>
              <a:rPr sz="1500"/>
              <a:t>"totally useless")</a:t>
            </a:r>
          </a:p>
        </p:txBody>
      </p:sp>
      <p:sp>
        <p:nvSpPr>
          <p:cNvPr id="513" name="Line"/>
          <p:cNvSpPr/>
          <p:nvPr/>
        </p:nvSpPr>
        <p:spPr>
          <a:xfrm flipV="1">
            <a:off x="8340045" y="1202320"/>
            <a:ext cx="1" cy="5339279"/>
          </a:xfrm>
          <a:prstGeom prst="line">
            <a:avLst/>
          </a:prstGeom>
          <a:ln w="12700">
            <a:solidFill>
              <a:schemeClr val="accent1">
                <a:lumOff val="24117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516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518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519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What is your favourite EasyBuild feature?"/>
          <p:cNvSpPr txBox="1"/>
          <p:nvPr/>
        </p:nvSpPr>
        <p:spPr>
          <a:xfrm>
            <a:off x="1310784" y="1297251"/>
            <a:ext cx="9570432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What is your favourite EasyBuild feature?</a:t>
            </a:r>
          </a:p>
        </p:txBody>
      </p:sp>
      <p:pic>
        <p:nvPicPr>
          <p:cNvPr id="5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8877" y="1961275"/>
            <a:ext cx="6277925" cy="3947324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quite different compared to previous survey (but list of suggested answers is also different)"/>
          <p:cNvSpPr txBox="1"/>
          <p:nvPr/>
        </p:nvSpPr>
        <p:spPr>
          <a:xfrm>
            <a:off x="3692976" y="5962739"/>
            <a:ext cx="5528965" cy="666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30000"/>
              </a:lnSpc>
              <a:defRPr sz="1700">
                <a:solidFill>
                  <a:schemeClr val="accent1"/>
                </a:solidFill>
              </a:defRPr>
            </a:pPr>
            <a:r>
              <a:t>quite different compared to previous survey</a:t>
            </a:r>
            <a:br/>
            <a:r>
              <a:t>(but list of suggested answers is also different)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525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527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528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Which parts of EasyBuild do you not like? (check all that apply)"/>
          <p:cNvSpPr txBox="1"/>
          <p:nvPr/>
        </p:nvSpPr>
        <p:spPr>
          <a:xfrm>
            <a:off x="1310784" y="1246451"/>
            <a:ext cx="9570432" cy="374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/>
          <a:p>
            <a:pPr algn="ctr" defTabSz="410765">
              <a:lnSpc>
                <a:spcPct val="120000"/>
              </a:lnSpc>
              <a:spcBef>
                <a:spcPts val="700"/>
              </a:spcBef>
              <a:defRPr sz="2000">
                <a:solidFill>
                  <a:schemeClr val="accent1"/>
                </a:solidFill>
              </a:defRPr>
            </a:pPr>
            <a:r>
              <a:rPr b="1"/>
              <a:t>Which parts of EasyBuild do you </a:t>
            </a:r>
            <a:r>
              <a:rPr b="1" u="sng"/>
              <a:t>not</a:t>
            </a:r>
            <a:r>
              <a:rPr b="1"/>
              <a:t> like? (check all that apply)</a:t>
            </a:r>
          </a:p>
        </p:txBody>
      </p:sp>
      <p:pic>
        <p:nvPicPr>
          <p:cNvPr id="5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6440" y="1869542"/>
            <a:ext cx="7959120" cy="4936822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&quot;other&quot; category (~20%)  is very diverse:…"/>
          <p:cNvSpPr txBox="1"/>
          <p:nvPr/>
        </p:nvSpPr>
        <p:spPr>
          <a:xfrm>
            <a:off x="5885701" y="1869542"/>
            <a:ext cx="6453516" cy="21112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28600" indent="-228600">
              <a:lnSpc>
                <a:spcPct val="15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"other" category (~20%)  is very diverse:</a:t>
            </a:r>
          </a:p>
          <a:p>
            <a:pPr lvl="1" marL="685800" indent="-228600">
              <a:lnSpc>
                <a:spcPct val="15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lacking documentation</a:t>
            </a:r>
          </a:p>
          <a:p>
            <a:pPr lvl="1" marL="685800" indent="-228600">
              <a:lnSpc>
                <a:spcPct val="15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no uninstall support</a:t>
            </a:r>
          </a:p>
          <a:p>
            <a:pPr lvl="1" marL="685800" indent="-228600">
              <a:lnSpc>
                <a:spcPct val="15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lack of support for Python 3</a:t>
            </a:r>
          </a:p>
          <a:p>
            <a:pPr lvl="1" marL="685800" indent="-228600">
              <a:lnSpc>
                <a:spcPct val="15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...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sp>
        <p:nvSpPr>
          <p:cNvPr id="534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 </a:t>
            </a:r>
          </a:p>
        </p:txBody>
      </p:sp>
      <p:sp>
        <p:nvSpPr>
          <p:cNvPr id="535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536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Do you use any other tools/projects in combination with EasyBuild?"/>
          <p:cNvSpPr txBox="1"/>
          <p:nvPr/>
        </p:nvSpPr>
        <p:spPr>
          <a:xfrm>
            <a:off x="1458364" y="1242864"/>
            <a:ext cx="9275272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Do you use any other tools/projects in combination with EasyBuild?</a:t>
            </a:r>
          </a:p>
        </p:txBody>
      </p:sp>
      <p:pic>
        <p:nvPicPr>
          <p:cNvPr id="5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6566" y="1686362"/>
            <a:ext cx="8394701" cy="5207001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Singularity has become more popular (27% ☞ 37%)…"/>
          <p:cNvSpPr txBox="1"/>
          <p:nvPr/>
        </p:nvSpPr>
        <p:spPr>
          <a:xfrm>
            <a:off x="5589266" y="2999713"/>
            <a:ext cx="7844623" cy="12483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28600" indent="-228600">
              <a:lnSpc>
                <a:spcPct val="13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</a:p>
          <a:p>
            <a:pPr marL="228600" indent="-228600">
              <a:lnSpc>
                <a:spcPct val="13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Singularity has become more popular (27% ☞ 37%)</a:t>
            </a:r>
          </a:p>
          <a:p>
            <a:pPr marL="228600" indent="-228600">
              <a:lnSpc>
                <a:spcPct val="13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16% also uses conda...</a:t>
            </a:r>
          </a:p>
        </p:txBody>
      </p:sp>
      <p:sp>
        <p:nvSpPr>
          <p:cNvPr id="540" name="vast majority uses Lmod as modules tool…"/>
          <p:cNvSpPr txBox="1"/>
          <p:nvPr/>
        </p:nvSpPr>
        <p:spPr>
          <a:xfrm>
            <a:off x="4133557" y="1908156"/>
            <a:ext cx="7844623" cy="13209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28600" indent="-228600">
              <a:lnSpc>
                <a:spcPct val="13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vast majority uses Lmod as modules tool</a:t>
            </a:r>
          </a:p>
          <a:p>
            <a:pPr lvl="1" marL="685800" indent="-228600">
              <a:lnSpc>
                <a:spcPct val="19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similar to previous survey (when adding Lmod 6.x + 7.x)</a:t>
            </a:r>
          </a:p>
          <a:p>
            <a:pPr marL="228600" indent="-228600">
              <a:lnSpc>
                <a:spcPct val="19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~30% uses Slurm in combination with EasyBuild (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eb --job</a:t>
            </a:r>
            <a:r>
              <a:t>)?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543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545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546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If a commercial support option would be available, would you consider purchasing it?"/>
          <p:cNvSpPr txBox="1"/>
          <p:nvPr/>
        </p:nvSpPr>
        <p:spPr>
          <a:xfrm>
            <a:off x="1310784" y="1297251"/>
            <a:ext cx="9570432" cy="842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/>
          <a:p>
            <a:pPr algn="ctr" defTabSz="410765">
              <a:lnSpc>
                <a:spcPct val="120000"/>
              </a:lnSpc>
              <a:spcBef>
                <a:spcPts val="700"/>
              </a:spcBef>
              <a:defRPr sz="2000">
                <a:solidFill>
                  <a:schemeClr val="accent1"/>
                </a:solidFill>
              </a:defRPr>
            </a:pPr>
            <a:r>
              <a:rPr b="1"/>
              <a:t>If a commercial support option would be available,</a:t>
            </a:r>
            <a:br>
              <a:rPr b="1"/>
            </a:br>
            <a:r>
              <a:rPr b="1"/>
              <a:t>would you consider purchasing it?</a:t>
            </a:r>
          </a:p>
        </p:txBody>
      </p:sp>
      <p:sp>
        <p:nvSpPr>
          <p:cNvPr id="548" name="(very similar to previous survey)"/>
          <p:cNvSpPr txBox="1"/>
          <p:nvPr/>
        </p:nvSpPr>
        <p:spPr>
          <a:xfrm>
            <a:off x="1920962" y="6151754"/>
            <a:ext cx="8350076" cy="36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130000"/>
              </a:lnSpc>
              <a:defRPr i="1" sz="1900">
                <a:solidFill>
                  <a:schemeClr val="accent1"/>
                </a:solidFill>
              </a:defRPr>
            </a:lvl1pPr>
          </a:lstStyle>
          <a:p>
            <a:pPr/>
            <a:r>
              <a:t>(very similar to previous survey)</a:t>
            </a:r>
          </a:p>
        </p:txBody>
      </p:sp>
      <p:pic>
        <p:nvPicPr>
          <p:cNvPr id="5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9826" y="2492318"/>
            <a:ext cx="6352348" cy="3526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Using a custom module naming scheme"/>
          <p:cNvSpPr txBox="1"/>
          <p:nvPr/>
        </p:nvSpPr>
        <p:spPr>
          <a:xfrm>
            <a:off x="290976" y="245960"/>
            <a:ext cx="9935076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Using a custom module naming scheme</a:t>
            </a:r>
          </a:p>
        </p:txBody>
      </p:sp>
      <p:sp>
        <p:nvSpPr>
          <p:cNvPr id="552" name="a couple of different module naming schemes are included in EasyBuild…"/>
          <p:cNvSpPr txBox="1"/>
          <p:nvPr>
            <p:ph type="body" idx="1"/>
          </p:nvPr>
        </p:nvSpPr>
        <p:spPr>
          <a:xfrm>
            <a:off x="597451" y="1350644"/>
            <a:ext cx="10997098" cy="505897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a couple of different module naming schemes are included in EasyBuild</a:t>
            </a:r>
          </a:p>
          <a:p>
            <a:pPr lvl="1" marL="457200" indent="-228600">
              <a:lnSpc>
                <a:spcPct val="130000"/>
              </a:lnSpc>
              <a:spcBef>
                <a:spcPts val="800"/>
              </a:spcBef>
              <a:buFontTx/>
              <a:defRPr sz="2100">
                <a:solidFill>
                  <a:schemeClr val="accent1"/>
                </a:solidFill>
              </a:defRPr>
            </a:pPr>
            <a:r>
              <a:t>see 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--avail-module-naming-schemes</a:t>
            </a:r>
          </a:p>
          <a:p>
            <a:pPr lvl="1" marL="457200" indent="-228600">
              <a:lnSpc>
                <a:spcPct val="130000"/>
              </a:lnSpc>
              <a:spcBef>
                <a:spcPts val="800"/>
              </a:spcBef>
              <a:buFontTx/>
              <a:defRPr sz="2100">
                <a:solidFill>
                  <a:schemeClr val="accent1"/>
                </a:solidFill>
              </a:defRPr>
            </a:pPr>
            <a:r>
              <a:t>specify active module naming scheme via 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--module-naming-scheme</a:t>
            </a:r>
            <a:endParaRPr sz="1900">
              <a:latin typeface="Courier"/>
              <a:ea typeface="Courier"/>
              <a:cs typeface="Courier"/>
              <a:sym typeface="Courier"/>
            </a:endParaRPr>
          </a:p>
          <a:p>
            <a:pPr lvl="1" marL="457200" indent="-228600">
              <a:lnSpc>
                <a:spcPct val="150000"/>
              </a:lnSpc>
              <a:spcBef>
                <a:spcPts val="800"/>
              </a:spcBef>
              <a:buFontTx/>
              <a:defRPr sz="2100">
                <a:solidFill>
                  <a:schemeClr val="accent1"/>
                </a:solidFill>
              </a:defRPr>
            </a:pPr>
            <a:r>
              <a:t>default: 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EasyBuildMNS</a:t>
            </a:r>
            <a:r>
              <a:rPr sz="1900"/>
              <a:t> (</a:t>
            </a:r>
            <a:r>
              <a:rPr sz="1700">
                <a:latin typeface="Courier"/>
                <a:ea typeface="Courier"/>
                <a:cs typeface="Courier"/>
                <a:sym typeface="Courier"/>
              </a:rPr>
              <a:t>&lt;name&gt;/&lt;version&gt;-&lt;toolchain&gt;-&lt;versionsuffix&gt;</a:t>
            </a:r>
            <a:r>
              <a:rPr sz="1900"/>
              <a:t>)</a:t>
            </a:r>
          </a:p>
          <a:p>
            <a:pPr>
              <a:lnSpc>
                <a:spcPct val="130000"/>
              </a:lnSpc>
              <a:spcBef>
                <a:spcPts val="2000"/>
              </a:spcBef>
              <a:buFontTx/>
              <a:defRPr b="1" sz="2300">
                <a:solidFill>
                  <a:schemeClr val="accent1"/>
                </a:solidFill>
              </a:defRPr>
            </a:pPr>
            <a:r>
              <a:t>you can implement your own module naming scheme relatively easily</a:t>
            </a:r>
          </a:p>
          <a:p>
            <a:pPr lvl="1" marL="457200" indent="-228600">
              <a:lnSpc>
                <a:spcPct val="130000"/>
              </a:lnSpc>
              <a:spcBef>
                <a:spcPts val="800"/>
              </a:spcBef>
              <a:buFontTx/>
              <a:defRPr sz="2100">
                <a:solidFill>
                  <a:schemeClr val="accent1"/>
                </a:solidFill>
              </a:defRPr>
            </a:pPr>
            <a:r>
              <a:t>specify how to compose module name using provided metadata</a:t>
            </a:r>
          </a:p>
          <a:p>
            <a:pPr lvl="1" marL="457200" indent="-228600">
              <a:lnSpc>
                <a:spcPct val="130000"/>
              </a:lnSpc>
              <a:spcBef>
                <a:spcPts val="800"/>
              </a:spcBef>
              <a:buFontTx/>
              <a:defRPr sz="2100">
                <a:solidFill>
                  <a:schemeClr val="accent1"/>
                </a:solidFill>
              </a:defRPr>
            </a:pPr>
            <a:r>
              <a:t>via Python module that defines custom derivative class of 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ModuleNamingScheme</a:t>
            </a:r>
          </a:p>
          <a:p>
            <a:pPr lvl="1" marL="457200" indent="-228600">
              <a:lnSpc>
                <a:spcPct val="150000"/>
              </a:lnSpc>
              <a:spcBef>
                <a:spcPts val="800"/>
              </a:spcBef>
              <a:buFontTx/>
              <a:defRPr sz="2100">
                <a:solidFill>
                  <a:schemeClr val="accent1"/>
                </a:solidFill>
              </a:defRPr>
            </a:pPr>
            <a:r>
              <a:t>make EasyBuild aware of it via 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--include-module-naming-schemes</a:t>
            </a:r>
          </a:p>
          <a:p>
            <a:pPr>
              <a:lnSpc>
                <a:spcPct val="120000"/>
              </a:lnSpc>
              <a:spcBef>
                <a:spcPts val="20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decouple naming of install dirs vs modules via 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--fixed-installdir-naming-scheme</a:t>
            </a:r>
          </a:p>
        </p:txBody>
      </p:sp>
      <p:pic>
        <p:nvPicPr>
          <p:cNvPr id="553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557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559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560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Which module naming scheme do you use?"/>
          <p:cNvSpPr txBox="1"/>
          <p:nvPr/>
        </p:nvSpPr>
        <p:spPr>
          <a:xfrm>
            <a:off x="1310784" y="1297251"/>
            <a:ext cx="9570432" cy="47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Which module naming scheme do you use?</a:t>
            </a:r>
          </a:p>
        </p:txBody>
      </p:sp>
      <p:pic>
        <p:nvPicPr>
          <p:cNvPr id="5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02985" y="2070005"/>
            <a:ext cx="7186030" cy="3989569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(very similar to previous survey)"/>
          <p:cNvSpPr txBox="1"/>
          <p:nvPr/>
        </p:nvSpPr>
        <p:spPr>
          <a:xfrm>
            <a:off x="4029645" y="6222443"/>
            <a:ext cx="3636570" cy="338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130000"/>
              </a:lnSpc>
              <a:defRPr i="1" sz="1700">
                <a:solidFill>
                  <a:schemeClr val="accent1"/>
                </a:solidFill>
              </a:defRPr>
            </a:lvl1pPr>
          </a:lstStyle>
          <a:p>
            <a:pPr/>
            <a:r>
              <a:t>(very similar to previous survey)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lide Number"/>
          <p:cNvSpPr txBox="1"/>
          <p:nvPr>
            <p:ph type="sldNum" sz="quarter" idx="2"/>
          </p:nvPr>
        </p:nvSpPr>
        <p:spPr>
          <a:xfrm>
            <a:off x="13189840" y="6567967"/>
            <a:ext cx="386667" cy="3752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66" name="Flat module naming scheme"/>
          <p:cNvSpPr txBox="1"/>
          <p:nvPr/>
        </p:nvSpPr>
        <p:spPr>
          <a:xfrm>
            <a:off x="290976" y="182460"/>
            <a:ext cx="1025201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Flat module naming scheme</a:t>
            </a:r>
          </a:p>
        </p:txBody>
      </p:sp>
      <p:sp>
        <p:nvSpPr>
          <p:cNvPr id="567" name="all modules are always available for loading…"/>
          <p:cNvSpPr txBox="1"/>
          <p:nvPr>
            <p:ph type="body" sz="half" idx="1"/>
          </p:nvPr>
        </p:nvSpPr>
        <p:spPr>
          <a:xfrm>
            <a:off x="353797" y="1362977"/>
            <a:ext cx="10126372" cy="224677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4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all modules are always available for loading</a:t>
            </a:r>
          </a:p>
          <a:p>
            <a:pPr>
              <a:lnSpc>
                <a:spcPct val="14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long(er) module names</a:t>
            </a:r>
          </a:p>
          <a:p>
            <a:pPr>
              <a:lnSpc>
                <a:spcPct val="14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'</a:t>
            </a:r>
            <a:r>
              <a:rPr sz="2100">
                <a:latin typeface="Courier"/>
                <a:ea typeface="Courier"/>
                <a:cs typeface="Courier"/>
                <a:sym typeface="Courier"/>
              </a:rPr>
              <a:t>module avail</a:t>
            </a:r>
            <a:r>
              <a:t>' may be overwhelming for users</a:t>
            </a:r>
          </a:p>
          <a:p>
            <a:pPr>
              <a:lnSpc>
                <a:spcPct val="14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too easy to load incompatible modules together</a:t>
            </a:r>
          </a:p>
        </p:txBody>
      </p:sp>
      <p:sp>
        <p:nvSpPr>
          <p:cNvPr id="568" name="OpenMPI/1.10.2-GCC-5.3.0"/>
          <p:cNvSpPr/>
          <p:nvPr/>
        </p:nvSpPr>
        <p:spPr>
          <a:xfrm>
            <a:off x="110425" y="4800361"/>
            <a:ext cx="2847544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OpenMPI/1.10.2-GCC-5.3.0</a:t>
            </a:r>
          </a:p>
        </p:txBody>
      </p:sp>
      <p:sp>
        <p:nvSpPr>
          <p:cNvPr id="569" name="GCC/5.3.0"/>
          <p:cNvSpPr/>
          <p:nvPr/>
        </p:nvSpPr>
        <p:spPr>
          <a:xfrm>
            <a:off x="4476534" y="4011222"/>
            <a:ext cx="1108208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GCC/5.3.0</a:t>
            </a:r>
          </a:p>
        </p:txBody>
      </p:sp>
      <p:sp>
        <p:nvSpPr>
          <p:cNvPr id="570" name="GCC/6.1.0"/>
          <p:cNvSpPr/>
          <p:nvPr/>
        </p:nvSpPr>
        <p:spPr>
          <a:xfrm>
            <a:off x="6561192" y="4011222"/>
            <a:ext cx="1108208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GCC/6.1.0</a:t>
            </a:r>
          </a:p>
        </p:txBody>
      </p:sp>
      <p:sp>
        <p:nvSpPr>
          <p:cNvPr id="571" name="FFTW/3.3.4-gompi-2016.04"/>
          <p:cNvSpPr/>
          <p:nvPr/>
        </p:nvSpPr>
        <p:spPr>
          <a:xfrm>
            <a:off x="110425" y="5720416"/>
            <a:ext cx="2847544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FFTW/3.3.4-gompi-2016.04</a:t>
            </a:r>
          </a:p>
        </p:txBody>
      </p:sp>
      <p:grpSp>
        <p:nvGrpSpPr>
          <p:cNvPr id="577" name="Group"/>
          <p:cNvGrpSpPr/>
          <p:nvPr/>
        </p:nvGrpSpPr>
        <p:grpSpPr>
          <a:xfrm>
            <a:off x="10530675" y="999065"/>
            <a:ext cx="1621074" cy="1790061"/>
            <a:chOff x="0" y="0"/>
            <a:chExt cx="1621072" cy="1790060"/>
          </a:xfrm>
        </p:grpSpPr>
        <p:sp>
          <p:nvSpPr>
            <p:cNvPr id="572" name="(not available)"/>
            <p:cNvSpPr/>
            <p:nvPr/>
          </p:nvSpPr>
          <p:spPr>
            <a:xfrm>
              <a:off x="154346" y="446066"/>
              <a:ext cx="1335568" cy="450590"/>
            </a:xfrm>
            <a:prstGeom prst="rect">
              <a:avLst/>
            </a:prstGeom>
            <a:solidFill>
              <a:schemeClr val="accent3">
                <a:lumOff val="1734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(not available)</a:t>
              </a:r>
            </a:p>
          </p:txBody>
        </p:sp>
        <p:sp>
          <p:nvSpPr>
            <p:cNvPr id="573" name="Rectangle"/>
            <p:cNvSpPr/>
            <p:nvPr/>
          </p:nvSpPr>
          <p:spPr>
            <a:xfrm>
              <a:off x="0" y="445007"/>
              <a:ext cx="1621073" cy="452708"/>
            </a:xfrm>
            <a:prstGeom prst="rect">
              <a:avLst/>
            </a:prstGeom>
            <a:solidFill>
              <a:srgbClr val="FFFFFF">
                <a:alpha val="6447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74" name="(loaded)"/>
            <p:cNvSpPr/>
            <p:nvPr/>
          </p:nvSpPr>
          <p:spPr>
            <a:xfrm>
              <a:off x="154346" y="1339472"/>
              <a:ext cx="1335568" cy="450589"/>
            </a:xfrm>
            <a:prstGeom prst="rect">
              <a:avLst/>
            </a:prstGeom>
            <a:solidFill>
              <a:srgbClr val="81D18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(loaded)</a:t>
              </a:r>
            </a:p>
          </p:txBody>
        </p:sp>
        <p:sp>
          <p:nvSpPr>
            <p:cNvPr id="575" name="(available)"/>
            <p:cNvSpPr/>
            <p:nvPr/>
          </p:nvSpPr>
          <p:spPr>
            <a:xfrm>
              <a:off x="154346" y="890698"/>
              <a:ext cx="1335568" cy="450590"/>
            </a:xfrm>
            <a:prstGeom prst="rect">
              <a:avLst/>
            </a:prstGeom>
            <a:solidFill>
              <a:srgbClr val="70BBD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(available)</a:t>
              </a:r>
            </a:p>
          </p:txBody>
        </p:sp>
        <p:sp>
          <p:nvSpPr>
            <p:cNvPr id="576" name="legend"/>
            <p:cNvSpPr/>
            <p:nvPr/>
          </p:nvSpPr>
          <p:spPr>
            <a:xfrm>
              <a:off x="154346" y="0"/>
              <a:ext cx="1335568" cy="450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i="1" sz="1600"/>
              </a:lvl1pPr>
            </a:lstStyle>
            <a:p>
              <a:pPr/>
              <a:r>
                <a:t>legend</a:t>
              </a:r>
            </a:p>
          </p:txBody>
        </p:sp>
      </p:grpSp>
      <p:pic>
        <p:nvPicPr>
          <p:cNvPr id="578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OpenMPI/2.1.0-GCC-5.3.0"/>
          <p:cNvSpPr/>
          <p:nvPr/>
        </p:nvSpPr>
        <p:spPr>
          <a:xfrm>
            <a:off x="3186810" y="4800361"/>
            <a:ext cx="2847543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OpenMPI/2.1.0-GCC-5.3.0</a:t>
            </a:r>
          </a:p>
        </p:txBody>
      </p:sp>
      <p:sp>
        <p:nvSpPr>
          <p:cNvPr id="580" name="OpenMPI/1.10.3-GCC-6.1.0"/>
          <p:cNvSpPr/>
          <p:nvPr/>
        </p:nvSpPr>
        <p:spPr>
          <a:xfrm>
            <a:off x="6259216" y="4822478"/>
            <a:ext cx="2847543" cy="568604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OpenMPI/1.10.3-GCC-6.1.0</a:t>
            </a:r>
          </a:p>
        </p:txBody>
      </p:sp>
      <p:sp>
        <p:nvSpPr>
          <p:cNvPr id="581" name="OpenMPI/2.1.0-GCC-6.1.0"/>
          <p:cNvSpPr/>
          <p:nvPr/>
        </p:nvSpPr>
        <p:spPr>
          <a:xfrm>
            <a:off x="9234031" y="4822478"/>
            <a:ext cx="2847543" cy="568604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OpenMPI/2.1.0-GCC-6.1.0</a:t>
            </a:r>
          </a:p>
        </p:txBody>
      </p:sp>
      <p:sp>
        <p:nvSpPr>
          <p:cNvPr id="582" name="FFTW/3.3.6-gompi-2016.04"/>
          <p:cNvSpPr/>
          <p:nvPr/>
        </p:nvSpPr>
        <p:spPr>
          <a:xfrm>
            <a:off x="3186810" y="5721578"/>
            <a:ext cx="2847543" cy="568604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FFTW/3.3.6-gompi-2016.04</a:t>
            </a:r>
          </a:p>
        </p:txBody>
      </p:sp>
      <p:sp>
        <p:nvSpPr>
          <p:cNvPr id="583" name="FFTW/3.3.6-gompi-2016.07"/>
          <p:cNvSpPr/>
          <p:nvPr/>
        </p:nvSpPr>
        <p:spPr>
          <a:xfrm>
            <a:off x="9234031" y="5710520"/>
            <a:ext cx="2847544" cy="568604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FFTW/3.3.6-gompi-2016.07</a:t>
            </a:r>
          </a:p>
        </p:txBody>
      </p:sp>
      <p:sp>
        <p:nvSpPr>
          <p:cNvPr id="584" name="FFTW/3.3.4-gompi-2016.07"/>
          <p:cNvSpPr/>
          <p:nvPr/>
        </p:nvSpPr>
        <p:spPr>
          <a:xfrm>
            <a:off x="6259216" y="5720416"/>
            <a:ext cx="2847543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FFTW/3.3.4-gompi-2016.07</a:t>
            </a:r>
          </a:p>
        </p:txBody>
      </p:sp>
      <p:sp>
        <p:nvSpPr>
          <p:cNvPr id="585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lide Number"/>
          <p:cNvSpPr txBox="1"/>
          <p:nvPr>
            <p:ph type="sldNum" sz="quarter" idx="2"/>
          </p:nvPr>
        </p:nvSpPr>
        <p:spPr>
          <a:xfrm>
            <a:off x="13189840" y="6567967"/>
            <a:ext cx="386667" cy="3752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88" name="Hierarchical module naming scheme (1)"/>
          <p:cNvSpPr txBox="1"/>
          <p:nvPr/>
        </p:nvSpPr>
        <p:spPr>
          <a:xfrm>
            <a:off x="290976" y="144360"/>
            <a:ext cx="1025201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Hierarchical module naming scheme (1)</a:t>
            </a:r>
          </a:p>
        </p:txBody>
      </p:sp>
      <p:sp>
        <p:nvSpPr>
          <p:cNvPr id="589" name="modules are organised in a tree-like fashion…"/>
          <p:cNvSpPr txBox="1"/>
          <p:nvPr>
            <p:ph type="body" sz="half" idx="1"/>
          </p:nvPr>
        </p:nvSpPr>
        <p:spPr>
          <a:xfrm>
            <a:off x="487796" y="1027753"/>
            <a:ext cx="9639065" cy="233716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4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modules are organised in a tree-like fashion</a:t>
            </a:r>
          </a:p>
          <a:p>
            <a:pPr>
              <a:lnSpc>
                <a:spcPct val="120000"/>
              </a:lnSpc>
              <a:spcBef>
                <a:spcPts val="14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initially, only 'core' modules are available for loading</a:t>
            </a:r>
          </a:p>
          <a:p>
            <a:pPr marL="210312" indent="-210312">
              <a:lnSpc>
                <a:spcPct val="120000"/>
              </a:lnSpc>
              <a:spcBef>
                <a:spcPts val="1400"/>
              </a:spcBef>
              <a:buFontTx/>
              <a:defRPr sz="2500">
                <a:solidFill>
                  <a:schemeClr val="accent1"/>
                </a:solidFill>
              </a:defRPr>
            </a:pPr>
            <a:r>
              <a:rPr sz="2300"/>
              <a:t>typically 3 hierarchy levels: core, compiler-dependent, MPI-dependent</a:t>
            </a:r>
          </a:p>
          <a:p>
            <a:pPr>
              <a:lnSpc>
                <a:spcPct val="100000"/>
              </a:lnSpc>
              <a:spcBef>
                <a:spcPts val="14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other modules are only visible via '</a:t>
            </a:r>
            <a:r>
              <a:rPr sz="2100">
                <a:latin typeface="Courier"/>
                <a:ea typeface="Courier"/>
                <a:cs typeface="Courier"/>
                <a:sym typeface="Courier"/>
              </a:rPr>
              <a:t>module spider</a:t>
            </a:r>
            <a:r>
              <a:t>'</a:t>
            </a:r>
          </a:p>
        </p:txBody>
      </p:sp>
      <p:sp>
        <p:nvSpPr>
          <p:cNvPr id="590" name="Line"/>
          <p:cNvSpPr/>
          <p:nvPr/>
        </p:nvSpPr>
        <p:spPr>
          <a:xfrm>
            <a:off x="4365636" y="5006210"/>
            <a:ext cx="1436794" cy="850483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1" name="Line"/>
          <p:cNvSpPr/>
          <p:nvPr/>
        </p:nvSpPr>
        <p:spPr>
          <a:xfrm>
            <a:off x="4178454" y="4896728"/>
            <a:ext cx="3359260" cy="1069447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2" name="Line"/>
          <p:cNvSpPr/>
          <p:nvPr/>
        </p:nvSpPr>
        <p:spPr>
          <a:xfrm>
            <a:off x="4366496" y="4913581"/>
            <a:ext cx="4825616" cy="1035742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3" name="Line"/>
          <p:cNvSpPr/>
          <p:nvPr/>
        </p:nvSpPr>
        <p:spPr>
          <a:xfrm flipH="1">
            <a:off x="705181" y="4999808"/>
            <a:ext cx="1679553" cy="863288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4" name="Line"/>
          <p:cNvSpPr/>
          <p:nvPr/>
        </p:nvSpPr>
        <p:spPr>
          <a:xfrm flipH="1">
            <a:off x="2436614" y="5126807"/>
            <a:ext cx="75120" cy="870983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5" name="Line"/>
          <p:cNvSpPr/>
          <p:nvPr/>
        </p:nvSpPr>
        <p:spPr>
          <a:xfrm>
            <a:off x="2736092" y="4907178"/>
            <a:ext cx="1278727" cy="1043466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6" name="Line"/>
          <p:cNvSpPr/>
          <p:nvPr/>
        </p:nvSpPr>
        <p:spPr>
          <a:xfrm flipV="1">
            <a:off x="6696723" y="4007066"/>
            <a:ext cx="336438" cy="695214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7" name="Line"/>
          <p:cNvSpPr/>
          <p:nvPr/>
        </p:nvSpPr>
        <p:spPr>
          <a:xfrm flipH="1" flipV="1">
            <a:off x="7221439" y="4010294"/>
            <a:ext cx="1680330" cy="731742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8" name="Line"/>
          <p:cNvSpPr/>
          <p:nvPr/>
        </p:nvSpPr>
        <p:spPr>
          <a:xfrm flipV="1">
            <a:off x="4382222" y="4133416"/>
            <a:ext cx="349725" cy="709275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9" name="Line"/>
          <p:cNvSpPr/>
          <p:nvPr/>
        </p:nvSpPr>
        <p:spPr>
          <a:xfrm flipV="1">
            <a:off x="2606122" y="4006417"/>
            <a:ext cx="1998824" cy="701796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00" name="OpenMPI/2.1.0"/>
          <p:cNvSpPr/>
          <p:nvPr/>
        </p:nvSpPr>
        <p:spPr>
          <a:xfrm>
            <a:off x="7996193" y="4613641"/>
            <a:ext cx="1589902" cy="568604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OpenMPI/2.1.0</a:t>
            </a:r>
          </a:p>
        </p:txBody>
      </p:sp>
      <p:sp>
        <p:nvSpPr>
          <p:cNvPr id="601" name="OpenMPI/2.1.0"/>
          <p:cNvSpPr/>
          <p:nvPr/>
        </p:nvSpPr>
        <p:spPr>
          <a:xfrm>
            <a:off x="3641344" y="4609904"/>
            <a:ext cx="1589902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OpenMPI/2.1.0</a:t>
            </a:r>
          </a:p>
        </p:txBody>
      </p:sp>
      <p:sp>
        <p:nvSpPr>
          <p:cNvPr id="602" name="OpenMPI/1.10.6"/>
          <p:cNvSpPr/>
          <p:nvPr/>
        </p:nvSpPr>
        <p:spPr>
          <a:xfrm>
            <a:off x="1631488" y="4609904"/>
            <a:ext cx="1685372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OpenMPI/1.10.6</a:t>
            </a:r>
          </a:p>
        </p:txBody>
      </p:sp>
      <p:sp>
        <p:nvSpPr>
          <p:cNvPr id="603" name="GCC/5.3.0"/>
          <p:cNvSpPr/>
          <p:nvPr/>
        </p:nvSpPr>
        <p:spPr>
          <a:xfrm>
            <a:off x="4415369" y="3620210"/>
            <a:ext cx="1108208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GCC/5.3.0</a:t>
            </a:r>
          </a:p>
        </p:txBody>
      </p:sp>
      <p:sp>
        <p:nvSpPr>
          <p:cNvPr id="604" name="GCC/6.1.0"/>
          <p:cNvSpPr/>
          <p:nvPr/>
        </p:nvSpPr>
        <p:spPr>
          <a:xfrm>
            <a:off x="6500027" y="3620210"/>
            <a:ext cx="1108208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GCC/6.1.0</a:t>
            </a:r>
          </a:p>
        </p:txBody>
      </p:sp>
      <p:sp>
        <p:nvSpPr>
          <p:cNvPr id="605" name="OpenMPI/1.10.6"/>
          <p:cNvSpPr/>
          <p:nvPr/>
        </p:nvSpPr>
        <p:spPr>
          <a:xfrm>
            <a:off x="6022256" y="4608246"/>
            <a:ext cx="1685373" cy="568604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OpenMPI/1.10.6</a:t>
            </a:r>
          </a:p>
        </p:txBody>
      </p:sp>
      <p:sp>
        <p:nvSpPr>
          <p:cNvPr id="606" name="FFTW/3.3.4"/>
          <p:cNvSpPr/>
          <p:nvPr/>
        </p:nvSpPr>
        <p:spPr>
          <a:xfrm>
            <a:off x="167615" y="5769823"/>
            <a:ext cx="1205602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FFTW/3.3.4</a:t>
            </a:r>
          </a:p>
        </p:txBody>
      </p:sp>
      <p:sp>
        <p:nvSpPr>
          <p:cNvPr id="607" name="FFTW/3.3.5"/>
          <p:cNvSpPr/>
          <p:nvPr/>
        </p:nvSpPr>
        <p:spPr>
          <a:xfrm>
            <a:off x="1730624" y="5769823"/>
            <a:ext cx="1205603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FFTW/3.3.5</a:t>
            </a:r>
          </a:p>
        </p:txBody>
      </p:sp>
      <p:sp>
        <p:nvSpPr>
          <p:cNvPr id="608" name="FFTW/3.3.6"/>
          <p:cNvSpPr/>
          <p:nvPr/>
        </p:nvSpPr>
        <p:spPr>
          <a:xfrm>
            <a:off x="3293633" y="5769823"/>
            <a:ext cx="1205603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FFTW/3.3.6</a:t>
            </a:r>
          </a:p>
        </p:txBody>
      </p:sp>
      <p:sp>
        <p:nvSpPr>
          <p:cNvPr id="609" name="FFTW/3.3.4"/>
          <p:cNvSpPr/>
          <p:nvPr/>
        </p:nvSpPr>
        <p:spPr>
          <a:xfrm>
            <a:off x="5174330" y="5769823"/>
            <a:ext cx="1205602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FFTW/3.3.4</a:t>
            </a:r>
          </a:p>
        </p:txBody>
      </p:sp>
      <p:sp>
        <p:nvSpPr>
          <p:cNvPr id="610" name="FFTW/3.3.5"/>
          <p:cNvSpPr/>
          <p:nvPr/>
        </p:nvSpPr>
        <p:spPr>
          <a:xfrm>
            <a:off x="6737338" y="5769823"/>
            <a:ext cx="1205603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FFTW/3.3.5</a:t>
            </a:r>
          </a:p>
        </p:txBody>
      </p:sp>
      <p:sp>
        <p:nvSpPr>
          <p:cNvPr id="611" name="FFTW/3.3.6"/>
          <p:cNvSpPr/>
          <p:nvPr/>
        </p:nvSpPr>
        <p:spPr>
          <a:xfrm>
            <a:off x="8300347" y="5769823"/>
            <a:ext cx="1205603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FFTW/3.3.6</a:t>
            </a:r>
          </a:p>
        </p:txBody>
      </p:sp>
      <p:sp>
        <p:nvSpPr>
          <p:cNvPr id="612" name="Line"/>
          <p:cNvSpPr/>
          <p:nvPr/>
        </p:nvSpPr>
        <p:spPr>
          <a:xfrm flipH="1" flipV="1">
            <a:off x="-45884" y="4354672"/>
            <a:ext cx="12161438" cy="1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13" name="Core level"/>
          <p:cNvSpPr/>
          <p:nvPr/>
        </p:nvSpPr>
        <p:spPr>
          <a:xfrm>
            <a:off x="10339756" y="3663331"/>
            <a:ext cx="1589902" cy="56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i="1" sz="1600"/>
            </a:lvl1pPr>
          </a:lstStyle>
          <a:p>
            <a:pPr/>
            <a:r>
              <a:t>Core level</a:t>
            </a:r>
          </a:p>
        </p:txBody>
      </p:sp>
      <p:sp>
        <p:nvSpPr>
          <p:cNvPr id="614" name="Compiler level (compiler-dependent)"/>
          <p:cNvSpPr/>
          <p:nvPr/>
        </p:nvSpPr>
        <p:spPr>
          <a:xfrm>
            <a:off x="9874660" y="4519113"/>
            <a:ext cx="2306728" cy="774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i="1" sz="1600"/>
            </a:pPr>
            <a:r>
              <a:t> Compiler level</a:t>
            </a:r>
            <a:br/>
            <a:r>
              <a:t>(compiler-dependent)</a:t>
            </a:r>
          </a:p>
        </p:txBody>
      </p:sp>
      <p:sp>
        <p:nvSpPr>
          <p:cNvPr id="615" name="MPI level (MPI-dependent)"/>
          <p:cNvSpPr/>
          <p:nvPr/>
        </p:nvSpPr>
        <p:spPr>
          <a:xfrm>
            <a:off x="9863356" y="5581390"/>
            <a:ext cx="2306729" cy="774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i="1" sz="1600"/>
            </a:pPr>
            <a:r>
              <a:t> MPI level</a:t>
            </a:r>
            <a:br/>
            <a:r>
              <a:t>(MPI-dependent)</a:t>
            </a:r>
          </a:p>
        </p:txBody>
      </p:sp>
      <p:sp>
        <p:nvSpPr>
          <p:cNvPr id="616" name="Line"/>
          <p:cNvSpPr/>
          <p:nvPr/>
        </p:nvSpPr>
        <p:spPr>
          <a:xfrm flipH="1" flipV="1">
            <a:off x="15281" y="5564801"/>
            <a:ext cx="12161438" cy="1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17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3" name="Group"/>
          <p:cNvGrpSpPr/>
          <p:nvPr/>
        </p:nvGrpSpPr>
        <p:grpSpPr>
          <a:xfrm>
            <a:off x="10530675" y="999065"/>
            <a:ext cx="1621074" cy="1790061"/>
            <a:chOff x="0" y="0"/>
            <a:chExt cx="1621072" cy="1790060"/>
          </a:xfrm>
        </p:grpSpPr>
        <p:sp>
          <p:nvSpPr>
            <p:cNvPr id="618" name="(not available)"/>
            <p:cNvSpPr/>
            <p:nvPr/>
          </p:nvSpPr>
          <p:spPr>
            <a:xfrm>
              <a:off x="154346" y="446066"/>
              <a:ext cx="1335568" cy="450590"/>
            </a:xfrm>
            <a:prstGeom prst="rect">
              <a:avLst/>
            </a:prstGeom>
            <a:solidFill>
              <a:schemeClr val="accent3">
                <a:lumOff val="1734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(not available)</a:t>
              </a:r>
            </a:p>
          </p:txBody>
        </p:sp>
        <p:sp>
          <p:nvSpPr>
            <p:cNvPr id="619" name="Rectangle"/>
            <p:cNvSpPr/>
            <p:nvPr/>
          </p:nvSpPr>
          <p:spPr>
            <a:xfrm>
              <a:off x="0" y="445007"/>
              <a:ext cx="1621073" cy="452708"/>
            </a:xfrm>
            <a:prstGeom prst="rect">
              <a:avLst/>
            </a:prstGeom>
            <a:solidFill>
              <a:srgbClr val="FFFFFF">
                <a:alpha val="6447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20" name="(loaded)"/>
            <p:cNvSpPr/>
            <p:nvPr/>
          </p:nvSpPr>
          <p:spPr>
            <a:xfrm>
              <a:off x="154346" y="1339472"/>
              <a:ext cx="1335568" cy="450589"/>
            </a:xfrm>
            <a:prstGeom prst="rect">
              <a:avLst/>
            </a:prstGeom>
            <a:solidFill>
              <a:srgbClr val="81D18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(loaded)</a:t>
              </a:r>
            </a:p>
          </p:txBody>
        </p:sp>
        <p:sp>
          <p:nvSpPr>
            <p:cNvPr id="621" name="(available)"/>
            <p:cNvSpPr/>
            <p:nvPr/>
          </p:nvSpPr>
          <p:spPr>
            <a:xfrm>
              <a:off x="154346" y="890698"/>
              <a:ext cx="1335568" cy="450590"/>
            </a:xfrm>
            <a:prstGeom prst="rect">
              <a:avLst/>
            </a:prstGeom>
            <a:solidFill>
              <a:srgbClr val="70BBD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(available)</a:t>
              </a:r>
            </a:p>
          </p:txBody>
        </p:sp>
        <p:sp>
          <p:nvSpPr>
            <p:cNvPr id="622" name="legend"/>
            <p:cNvSpPr/>
            <p:nvPr/>
          </p:nvSpPr>
          <p:spPr>
            <a:xfrm>
              <a:off x="154346" y="0"/>
              <a:ext cx="1335568" cy="450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i="1" sz="1600"/>
              </a:lvl1pPr>
            </a:lstStyle>
            <a:p>
              <a:pPr/>
              <a:r>
                <a:t>legend</a:t>
              </a:r>
            </a:p>
          </p:txBody>
        </p:sp>
      </p:grpSp>
      <p:sp>
        <p:nvSpPr>
          <p:cNvPr id="624" name="Rectangle"/>
          <p:cNvSpPr/>
          <p:nvPr/>
        </p:nvSpPr>
        <p:spPr>
          <a:xfrm>
            <a:off x="-81189" y="4314151"/>
            <a:ext cx="12354379" cy="2087300"/>
          </a:xfrm>
          <a:prstGeom prst="rect">
            <a:avLst/>
          </a:prstGeom>
          <a:solidFill>
            <a:srgbClr val="FFFFFF">
              <a:alpha val="6447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25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"/>
          <p:cNvSpPr txBox="1"/>
          <p:nvPr/>
        </p:nvSpPr>
        <p:spPr>
          <a:xfrm>
            <a:off x="5891806" y="31663"/>
            <a:ext cx="1803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62" name="4th EasyBuild User Meeting: 39 attendees (10 countries)"/>
          <p:cNvSpPr txBox="1"/>
          <p:nvPr/>
        </p:nvSpPr>
        <p:spPr>
          <a:xfrm>
            <a:off x="320473" y="201832"/>
            <a:ext cx="1178491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4th EasyBuild User Meeting: 39 attendees (10 countries)</a:t>
            </a:r>
          </a:p>
        </p:txBody>
      </p:sp>
      <p:grpSp>
        <p:nvGrpSpPr>
          <p:cNvPr id="165" name="Group"/>
          <p:cNvGrpSpPr/>
          <p:nvPr/>
        </p:nvGrpSpPr>
        <p:grpSpPr>
          <a:xfrm>
            <a:off x="7760723" y="1350343"/>
            <a:ext cx="1667868" cy="2271170"/>
            <a:chOff x="0" y="0"/>
            <a:chExt cx="1667866" cy="2271169"/>
          </a:xfrm>
        </p:grpSpPr>
        <p:sp>
          <p:nvSpPr>
            <p:cNvPr id="163" name="Cenearo diviti Gluo…"/>
            <p:cNvSpPr txBox="1"/>
            <p:nvPr/>
          </p:nvSpPr>
          <p:spPr>
            <a:xfrm>
              <a:off x="157493" y="103835"/>
              <a:ext cx="1510374" cy="2063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i="1" sz="2200">
                  <a:solidFill>
                    <a:schemeClr val="accent1">
                      <a:satOff val="-3547"/>
                      <a:lumOff val="-10352"/>
                    </a:schemeClr>
                  </a:solidFill>
                </a:defRPr>
              </a:pPr>
              <a:r>
                <a:t>Cenearo</a:t>
              </a:r>
              <a:br/>
              <a:r>
                <a:t>diviti</a:t>
              </a:r>
              <a:br/>
              <a:r>
                <a:t>Gluo</a:t>
              </a:r>
            </a:p>
            <a:p>
              <a:pPr>
                <a:defRPr i="1" sz="2200">
                  <a:solidFill>
                    <a:schemeClr val="accent1">
                      <a:satOff val="-3547"/>
                      <a:lumOff val="-10352"/>
                    </a:schemeClr>
                  </a:solidFill>
                </a:defRPr>
              </a:pPr>
              <a:r>
                <a:t>IBM</a:t>
              </a:r>
              <a:br/>
              <a:r>
                <a:t>Red Hat</a:t>
              </a:r>
              <a:br/>
              <a:r>
                <a:t>Sylabs</a:t>
              </a:r>
            </a:p>
          </p:txBody>
        </p:sp>
        <p:sp>
          <p:nvSpPr>
            <p:cNvPr id="164" name="Rectangle"/>
            <p:cNvSpPr/>
            <p:nvPr/>
          </p:nvSpPr>
          <p:spPr>
            <a:xfrm>
              <a:off x="0" y="0"/>
              <a:ext cx="1473354" cy="2271170"/>
            </a:xfrm>
            <a:prstGeom prst="rect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6" name="Previous user meetings:…"/>
          <p:cNvSpPr txBox="1"/>
          <p:nvPr/>
        </p:nvSpPr>
        <p:spPr>
          <a:xfrm>
            <a:off x="8558854" y="4828833"/>
            <a:ext cx="3256206" cy="169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spcBef>
                <a:spcPts val="800"/>
              </a:spcBef>
              <a:buClr>
                <a:schemeClr val="accent1">
                  <a:satOff val="-3547"/>
                  <a:lumOff val="-10352"/>
                </a:schemeClr>
              </a:buClr>
              <a:defRPr i="1" sz="2200">
                <a:solidFill>
                  <a:schemeClr val="accent1"/>
                </a:solidFill>
              </a:defRPr>
            </a:pPr>
            <a:r>
              <a:t>Previous user meetings: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i="1" sz="2200">
                <a:solidFill>
                  <a:schemeClr val="accent1"/>
                </a:solidFill>
              </a:defRPr>
            </a:pPr>
            <a:r>
              <a:t>2016: 19 (HPC-UGent)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i="1" sz="2200">
                <a:solidFill>
                  <a:schemeClr val="accent1"/>
                </a:solidFill>
              </a:defRPr>
            </a:pPr>
            <a:r>
              <a:t>2017: 35 (JSC)</a:t>
            </a:r>
          </a:p>
          <a:p>
            <a:pPr marL="228600" indent="-228600">
              <a:lnSpc>
                <a:spcPct val="120000"/>
              </a:lnSpc>
              <a:buSzPct val="100000"/>
              <a:buChar char="•"/>
              <a:defRPr i="1" sz="2200">
                <a:solidFill>
                  <a:schemeClr val="accent1"/>
                </a:solidFill>
              </a:defRPr>
            </a:pPr>
            <a:r>
              <a:t>2018: 45 (SurfSARA)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1899120" y="6442150"/>
            <a:ext cx="21715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>
                    <a:lumOff val="24117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6226" y="988876"/>
            <a:ext cx="6465781" cy="5356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lide Number"/>
          <p:cNvSpPr txBox="1"/>
          <p:nvPr>
            <p:ph type="sldNum" sz="quarter" idx="2"/>
          </p:nvPr>
        </p:nvSpPr>
        <p:spPr>
          <a:xfrm>
            <a:off x="13189840" y="6567967"/>
            <a:ext cx="386667" cy="3752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28" name="Core modules may extend $MODULEPATH with an additional location…"/>
          <p:cNvSpPr txBox="1"/>
          <p:nvPr>
            <p:ph type="body" sz="half" idx="1"/>
          </p:nvPr>
        </p:nvSpPr>
        <p:spPr>
          <a:xfrm>
            <a:off x="403423" y="1204214"/>
            <a:ext cx="11507485" cy="175657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Core modules may extend </a:t>
            </a:r>
            <a:r>
              <a:rPr sz="2100">
                <a:latin typeface="Courier"/>
                <a:ea typeface="Courier"/>
                <a:cs typeface="Courier"/>
                <a:sym typeface="Courier"/>
              </a:rPr>
              <a:t>$MODULEPATH</a:t>
            </a:r>
            <a:r>
              <a:t> with an additional location</a:t>
            </a:r>
          </a:p>
          <a:p>
            <a:pPr>
              <a:lnSpc>
                <a:spcPct val="13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loading a Core module may make more modules available</a:t>
            </a:r>
          </a:p>
          <a:p>
            <a:pPr>
              <a:lnSpc>
                <a:spcPct val="13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in this example, loading a GCC module makes OpenMPI modules available</a:t>
            </a:r>
          </a:p>
        </p:txBody>
      </p:sp>
      <p:sp>
        <p:nvSpPr>
          <p:cNvPr id="629" name="Line"/>
          <p:cNvSpPr/>
          <p:nvPr/>
        </p:nvSpPr>
        <p:spPr>
          <a:xfrm>
            <a:off x="4376001" y="5005278"/>
            <a:ext cx="1436794" cy="850482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30" name="Line"/>
          <p:cNvSpPr/>
          <p:nvPr/>
        </p:nvSpPr>
        <p:spPr>
          <a:xfrm>
            <a:off x="4188819" y="4895796"/>
            <a:ext cx="3359260" cy="1069446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31" name="Line"/>
          <p:cNvSpPr/>
          <p:nvPr/>
        </p:nvSpPr>
        <p:spPr>
          <a:xfrm>
            <a:off x="4376861" y="4912648"/>
            <a:ext cx="4825616" cy="1035742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32" name="Line"/>
          <p:cNvSpPr/>
          <p:nvPr/>
        </p:nvSpPr>
        <p:spPr>
          <a:xfrm flipH="1">
            <a:off x="715546" y="4998875"/>
            <a:ext cx="1679553" cy="863288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33" name="Line"/>
          <p:cNvSpPr/>
          <p:nvPr/>
        </p:nvSpPr>
        <p:spPr>
          <a:xfrm flipH="1">
            <a:off x="2446979" y="5125874"/>
            <a:ext cx="75121" cy="870983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34" name="Line"/>
          <p:cNvSpPr/>
          <p:nvPr/>
        </p:nvSpPr>
        <p:spPr>
          <a:xfrm>
            <a:off x="2746457" y="4906245"/>
            <a:ext cx="1278728" cy="1043466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35" name="Line"/>
          <p:cNvSpPr/>
          <p:nvPr/>
        </p:nvSpPr>
        <p:spPr>
          <a:xfrm flipV="1">
            <a:off x="6707089" y="4006133"/>
            <a:ext cx="336437" cy="695214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36" name="Line"/>
          <p:cNvSpPr/>
          <p:nvPr/>
        </p:nvSpPr>
        <p:spPr>
          <a:xfrm flipH="1" flipV="1">
            <a:off x="7231804" y="4009361"/>
            <a:ext cx="1680330" cy="731742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37" name="Line"/>
          <p:cNvSpPr/>
          <p:nvPr/>
        </p:nvSpPr>
        <p:spPr>
          <a:xfrm flipV="1">
            <a:off x="4392587" y="4132484"/>
            <a:ext cx="349725" cy="709275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38" name="Line"/>
          <p:cNvSpPr/>
          <p:nvPr/>
        </p:nvSpPr>
        <p:spPr>
          <a:xfrm flipV="1">
            <a:off x="2616487" y="4005484"/>
            <a:ext cx="1998825" cy="701797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39" name="OpenMPI/2.1.0"/>
          <p:cNvSpPr/>
          <p:nvPr/>
        </p:nvSpPr>
        <p:spPr>
          <a:xfrm>
            <a:off x="8006558" y="4612708"/>
            <a:ext cx="1589902" cy="568604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OpenMPI/2.1.0</a:t>
            </a:r>
          </a:p>
        </p:txBody>
      </p:sp>
      <p:sp>
        <p:nvSpPr>
          <p:cNvPr id="640" name="OpenMPI/2.1.0"/>
          <p:cNvSpPr/>
          <p:nvPr/>
        </p:nvSpPr>
        <p:spPr>
          <a:xfrm>
            <a:off x="3651709" y="4608971"/>
            <a:ext cx="1589903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OpenMPI/2.1.0</a:t>
            </a:r>
          </a:p>
        </p:txBody>
      </p:sp>
      <p:sp>
        <p:nvSpPr>
          <p:cNvPr id="641" name="OpenMPI/1.10.6"/>
          <p:cNvSpPr/>
          <p:nvPr/>
        </p:nvSpPr>
        <p:spPr>
          <a:xfrm>
            <a:off x="1641853" y="4608971"/>
            <a:ext cx="1685373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OpenMPI/1.10.6</a:t>
            </a:r>
          </a:p>
        </p:txBody>
      </p:sp>
      <p:sp>
        <p:nvSpPr>
          <p:cNvPr id="642" name="GCC/5.3.0"/>
          <p:cNvSpPr/>
          <p:nvPr/>
        </p:nvSpPr>
        <p:spPr>
          <a:xfrm>
            <a:off x="4425734" y="3619277"/>
            <a:ext cx="1108208" cy="568605"/>
          </a:xfrm>
          <a:prstGeom prst="rect">
            <a:avLst/>
          </a:prstGeom>
          <a:solidFill>
            <a:srgbClr val="81D18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GCC/5.3.0</a:t>
            </a:r>
          </a:p>
        </p:txBody>
      </p:sp>
      <p:sp>
        <p:nvSpPr>
          <p:cNvPr id="643" name="GCC/6.1.0"/>
          <p:cNvSpPr/>
          <p:nvPr/>
        </p:nvSpPr>
        <p:spPr>
          <a:xfrm>
            <a:off x="6510392" y="3619277"/>
            <a:ext cx="1108208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GCC/6.1.0</a:t>
            </a:r>
          </a:p>
        </p:txBody>
      </p:sp>
      <p:sp>
        <p:nvSpPr>
          <p:cNvPr id="644" name="OpenMPI/1.10.6"/>
          <p:cNvSpPr/>
          <p:nvPr/>
        </p:nvSpPr>
        <p:spPr>
          <a:xfrm>
            <a:off x="6032622" y="4607313"/>
            <a:ext cx="1685372" cy="568604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OpenMPI/1.10.6</a:t>
            </a:r>
          </a:p>
        </p:txBody>
      </p:sp>
      <p:sp>
        <p:nvSpPr>
          <p:cNvPr id="645" name="FFTW/3.3.4"/>
          <p:cNvSpPr/>
          <p:nvPr/>
        </p:nvSpPr>
        <p:spPr>
          <a:xfrm>
            <a:off x="177980" y="5768890"/>
            <a:ext cx="1205603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FFTW/3.3.4</a:t>
            </a:r>
          </a:p>
        </p:txBody>
      </p:sp>
      <p:sp>
        <p:nvSpPr>
          <p:cNvPr id="646" name="FFTW/3.3.5"/>
          <p:cNvSpPr/>
          <p:nvPr/>
        </p:nvSpPr>
        <p:spPr>
          <a:xfrm>
            <a:off x="1740989" y="5768890"/>
            <a:ext cx="1205603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FFTW/3.3.5</a:t>
            </a:r>
          </a:p>
        </p:txBody>
      </p:sp>
      <p:sp>
        <p:nvSpPr>
          <p:cNvPr id="647" name="FFTW/3.3.6"/>
          <p:cNvSpPr/>
          <p:nvPr/>
        </p:nvSpPr>
        <p:spPr>
          <a:xfrm>
            <a:off x="3303999" y="5768890"/>
            <a:ext cx="1205602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FFTW/3.3.6</a:t>
            </a:r>
          </a:p>
        </p:txBody>
      </p:sp>
      <p:sp>
        <p:nvSpPr>
          <p:cNvPr id="648" name="FFTW/3.3.4"/>
          <p:cNvSpPr/>
          <p:nvPr/>
        </p:nvSpPr>
        <p:spPr>
          <a:xfrm>
            <a:off x="5184695" y="5768890"/>
            <a:ext cx="1205603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FFTW/3.3.4</a:t>
            </a:r>
          </a:p>
        </p:txBody>
      </p:sp>
      <p:sp>
        <p:nvSpPr>
          <p:cNvPr id="649" name="FFTW/3.3.5"/>
          <p:cNvSpPr/>
          <p:nvPr/>
        </p:nvSpPr>
        <p:spPr>
          <a:xfrm>
            <a:off x="6747703" y="5768890"/>
            <a:ext cx="1205603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FFTW/3.3.5</a:t>
            </a:r>
          </a:p>
        </p:txBody>
      </p:sp>
      <p:sp>
        <p:nvSpPr>
          <p:cNvPr id="650" name="FFTW/3.3.6"/>
          <p:cNvSpPr/>
          <p:nvPr/>
        </p:nvSpPr>
        <p:spPr>
          <a:xfrm>
            <a:off x="8310712" y="5768890"/>
            <a:ext cx="1205603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FFTW/3.3.6</a:t>
            </a:r>
          </a:p>
        </p:txBody>
      </p:sp>
      <p:sp>
        <p:nvSpPr>
          <p:cNvPr id="651" name="Line"/>
          <p:cNvSpPr/>
          <p:nvPr/>
        </p:nvSpPr>
        <p:spPr>
          <a:xfrm flipH="1" flipV="1">
            <a:off x="-35519" y="4353740"/>
            <a:ext cx="12161438" cy="1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52" name="Core level"/>
          <p:cNvSpPr/>
          <p:nvPr/>
        </p:nvSpPr>
        <p:spPr>
          <a:xfrm>
            <a:off x="10350121" y="3662398"/>
            <a:ext cx="1589903" cy="56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i="1" sz="1600"/>
            </a:lvl1pPr>
          </a:lstStyle>
          <a:p>
            <a:pPr/>
            <a:r>
              <a:t>Core level</a:t>
            </a:r>
          </a:p>
        </p:txBody>
      </p:sp>
      <p:sp>
        <p:nvSpPr>
          <p:cNvPr id="653" name="Compiler level (compiler-dependent)"/>
          <p:cNvSpPr/>
          <p:nvPr/>
        </p:nvSpPr>
        <p:spPr>
          <a:xfrm>
            <a:off x="9885025" y="4518180"/>
            <a:ext cx="2306728" cy="774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i="1" sz="1600"/>
            </a:pPr>
            <a:r>
              <a:t> Compiler level</a:t>
            </a:r>
            <a:br/>
            <a:r>
              <a:t>(compiler-dependent)</a:t>
            </a:r>
          </a:p>
        </p:txBody>
      </p:sp>
      <p:sp>
        <p:nvSpPr>
          <p:cNvPr id="654" name="MPI level (MPI-dependent)"/>
          <p:cNvSpPr/>
          <p:nvPr/>
        </p:nvSpPr>
        <p:spPr>
          <a:xfrm>
            <a:off x="9873722" y="5580457"/>
            <a:ext cx="2306728" cy="774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i="1" sz="1600"/>
            </a:pPr>
            <a:r>
              <a:t> MPI level</a:t>
            </a:r>
            <a:br/>
            <a:r>
              <a:t>(MPI-dependent)</a:t>
            </a:r>
          </a:p>
        </p:txBody>
      </p:sp>
      <p:sp>
        <p:nvSpPr>
          <p:cNvPr id="655" name="Line"/>
          <p:cNvSpPr/>
          <p:nvPr/>
        </p:nvSpPr>
        <p:spPr>
          <a:xfrm flipH="1" flipV="1">
            <a:off x="25647" y="5563868"/>
            <a:ext cx="12161438" cy="1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56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Hierarchical module naming scheme (2)"/>
          <p:cNvSpPr txBox="1"/>
          <p:nvPr/>
        </p:nvSpPr>
        <p:spPr>
          <a:xfrm>
            <a:off x="290976" y="144360"/>
            <a:ext cx="1025201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Hierarchical module naming scheme (2)</a:t>
            </a:r>
          </a:p>
        </p:txBody>
      </p:sp>
      <p:grpSp>
        <p:nvGrpSpPr>
          <p:cNvPr id="663" name="Group"/>
          <p:cNvGrpSpPr/>
          <p:nvPr/>
        </p:nvGrpSpPr>
        <p:grpSpPr>
          <a:xfrm>
            <a:off x="10530675" y="999065"/>
            <a:ext cx="1621074" cy="1790061"/>
            <a:chOff x="0" y="0"/>
            <a:chExt cx="1621072" cy="1790060"/>
          </a:xfrm>
        </p:grpSpPr>
        <p:sp>
          <p:nvSpPr>
            <p:cNvPr id="658" name="(not available)"/>
            <p:cNvSpPr/>
            <p:nvPr/>
          </p:nvSpPr>
          <p:spPr>
            <a:xfrm>
              <a:off x="154346" y="446066"/>
              <a:ext cx="1335568" cy="450590"/>
            </a:xfrm>
            <a:prstGeom prst="rect">
              <a:avLst/>
            </a:prstGeom>
            <a:solidFill>
              <a:schemeClr val="accent3">
                <a:lumOff val="1734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(not available)</a:t>
              </a:r>
            </a:p>
          </p:txBody>
        </p:sp>
        <p:sp>
          <p:nvSpPr>
            <p:cNvPr id="659" name="Rectangle"/>
            <p:cNvSpPr/>
            <p:nvPr/>
          </p:nvSpPr>
          <p:spPr>
            <a:xfrm>
              <a:off x="0" y="445007"/>
              <a:ext cx="1621073" cy="452708"/>
            </a:xfrm>
            <a:prstGeom prst="rect">
              <a:avLst/>
            </a:prstGeom>
            <a:solidFill>
              <a:srgbClr val="FFFFFF">
                <a:alpha val="6447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60" name="(loaded)"/>
            <p:cNvSpPr/>
            <p:nvPr/>
          </p:nvSpPr>
          <p:spPr>
            <a:xfrm>
              <a:off x="154346" y="1339472"/>
              <a:ext cx="1335568" cy="450589"/>
            </a:xfrm>
            <a:prstGeom prst="rect">
              <a:avLst/>
            </a:prstGeom>
            <a:solidFill>
              <a:srgbClr val="81D18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(loaded)</a:t>
              </a:r>
            </a:p>
          </p:txBody>
        </p:sp>
        <p:sp>
          <p:nvSpPr>
            <p:cNvPr id="661" name="(available)"/>
            <p:cNvSpPr/>
            <p:nvPr/>
          </p:nvSpPr>
          <p:spPr>
            <a:xfrm>
              <a:off x="154346" y="890698"/>
              <a:ext cx="1335568" cy="450590"/>
            </a:xfrm>
            <a:prstGeom prst="rect">
              <a:avLst/>
            </a:prstGeom>
            <a:solidFill>
              <a:srgbClr val="70BBD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(available)</a:t>
              </a:r>
            </a:p>
          </p:txBody>
        </p:sp>
        <p:sp>
          <p:nvSpPr>
            <p:cNvPr id="662" name="legend"/>
            <p:cNvSpPr/>
            <p:nvPr/>
          </p:nvSpPr>
          <p:spPr>
            <a:xfrm>
              <a:off x="154346" y="0"/>
              <a:ext cx="1335568" cy="450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i="1" sz="1600"/>
              </a:lvl1pPr>
            </a:lstStyle>
            <a:p>
              <a:pPr/>
              <a:r>
                <a:t>legend</a:t>
              </a:r>
            </a:p>
          </p:txBody>
        </p:sp>
      </p:grpSp>
      <p:sp>
        <p:nvSpPr>
          <p:cNvPr id="664" name="Rectangle"/>
          <p:cNvSpPr/>
          <p:nvPr/>
        </p:nvSpPr>
        <p:spPr>
          <a:xfrm>
            <a:off x="5954551" y="4412283"/>
            <a:ext cx="3791953" cy="828799"/>
          </a:xfrm>
          <a:prstGeom prst="rect">
            <a:avLst/>
          </a:prstGeom>
          <a:solidFill>
            <a:srgbClr val="FFFFFF">
              <a:alpha val="6447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65" name="Rectangle"/>
          <p:cNvSpPr/>
          <p:nvPr/>
        </p:nvSpPr>
        <p:spPr>
          <a:xfrm>
            <a:off x="-70824" y="5474423"/>
            <a:ext cx="12354379" cy="926095"/>
          </a:xfrm>
          <a:prstGeom prst="rect">
            <a:avLst/>
          </a:prstGeom>
          <a:solidFill>
            <a:srgbClr val="FFFFFF">
              <a:alpha val="6447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66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lide Number"/>
          <p:cNvSpPr txBox="1"/>
          <p:nvPr>
            <p:ph type="sldNum" sz="quarter" idx="2"/>
          </p:nvPr>
        </p:nvSpPr>
        <p:spPr>
          <a:xfrm>
            <a:off x="13189840" y="6567967"/>
            <a:ext cx="386667" cy="37523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69" name="Line"/>
          <p:cNvSpPr/>
          <p:nvPr/>
        </p:nvSpPr>
        <p:spPr>
          <a:xfrm>
            <a:off x="4393893" y="5008542"/>
            <a:ext cx="1436794" cy="850482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0" name="Line"/>
          <p:cNvSpPr/>
          <p:nvPr/>
        </p:nvSpPr>
        <p:spPr>
          <a:xfrm>
            <a:off x="4206711" y="4899060"/>
            <a:ext cx="3359260" cy="1069446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1" name="Line"/>
          <p:cNvSpPr/>
          <p:nvPr/>
        </p:nvSpPr>
        <p:spPr>
          <a:xfrm>
            <a:off x="4394753" y="4915912"/>
            <a:ext cx="4825616" cy="1035742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2" name="Line"/>
          <p:cNvSpPr/>
          <p:nvPr/>
        </p:nvSpPr>
        <p:spPr>
          <a:xfrm flipH="1">
            <a:off x="733438" y="5002139"/>
            <a:ext cx="1679553" cy="863288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3" name="Line"/>
          <p:cNvSpPr/>
          <p:nvPr/>
        </p:nvSpPr>
        <p:spPr>
          <a:xfrm flipH="1">
            <a:off x="2464871" y="5129139"/>
            <a:ext cx="75120" cy="870982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4" name="Line"/>
          <p:cNvSpPr/>
          <p:nvPr/>
        </p:nvSpPr>
        <p:spPr>
          <a:xfrm>
            <a:off x="2764349" y="4909509"/>
            <a:ext cx="1278727" cy="1043466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5" name="Line"/>
          <p:cNvSpPr/>
          <p:nvPr/>
        </p:nvSpPr>
        <p:spPr>
          <a:xfrm flipV="1">
            <a:off x="6724980" y="4009397"/>
            <a:ext cx="336438" cy="695214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6" name="Line"/>
          <p:cNvSpPr/>
          <p:nvPr/>
        </p:nvSpPr>
        <p:spPr>
          <a:xfrm flipH="1" flipV="1">
            <a:off x="7249696" y="4012625"/>
            <a:ext cx="1680330" cy="731742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7" name="Line"/>
          <p:cNvSpPr/>
          <p:nvPr/>
        </p:nvSpPr>
        <p:spPr>
          <a:xfrm flipV="1">
            <a:off x="4410479" y="4135748"/>
            <a:ext cx="349724" cy="709275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8" name="Line"/>
          <p:cNvSpPr/>
          <p:nvPr/>
        </p:nvSpPr>
        <p:spPr>
          <a:xfrm flipV="1">
            <a:off x="2634378" y="4008748"/>
            <a:ext cx="1998825" cy="701797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79" name="OpenMPI/2.1.0"/>
          <p:cNvSpPr/>
          <p:nvPr/>
        </p:nvSpPr>
        <p:spPr>
          <a:xfrm>
            <a:off x="8024450" y="4615972"/>
            <a:ext cx="1589902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OpenMPI/2.1.0</a:t>
            </a:r>
          </a:p>
        </p:txBody>
      </p:sp>
      <p:sp>
        <p:nvSpPr>
          <p:cNvPr id="680" name="OpenMPI/2.1.0"/>
          <p:cNvSpPr/>
          <p:nvPr/>
        </p:nvSpPr>
        <p:spPr>
          <a:xfrm>
            <a:off x="3669601" y="4612235"/>
            <a:ext cx="1589902" cy="568605"/>
          </a:xfrm>
          <a:prstGeom prst="rect">
            <a:avLst/>
          </a:prstGeom>
          <a:solidFill>
            <a:srgbClr val="81D18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OpenMPI/2.1.0</a:t>
            </a:r>
          </a:p>
        </p:txBody>
      </p:sp>
      <p:sp>
        <p:nvSpPr>
          <p:cNvPr id="681" name="OpenMPI/1.10.6"/>
          <p:cNvSpPr/>
          <p:nvPr/>
        </p:nvSpPr>
        <p:spPr>
          <a:xfrm>
            <a:off x="1659745" y="4612235"/>
            <a:ext cx="1685372" cy="568605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OpenMPI/1.10.6</a:t>
            </a:r>
          </a:p>
        </p:txBody>
      </p:sp>
      <p:sp>
        <p:nvSpPr>
          <p:cNvPr id="682" name="GCC/5.3.0"/>
          <p:cNvSpPr/>
          <p:nvPr/>
        </p:nvSpPr>
        <p:spPr>
          <a:xfrm>
            <a:off x="4443626" y="3622542"/>
            <a:ext cx="1108208" cy="568604"/>
          </a:xfrm>
          <a:prstGeom prst="rect">
            <a:avLst/>
          </a:prstGeom>
          <a:solidFill>
            <a:srgbClr val="81D18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GCC/5.3.0</a:t>
            </a:r>
          </a:p>
        </p:txBody>
      </p:sp>
      <p:sp>
        <p:nvSpPr>
          <p:cNvPr id="683" name="GCC/6.1.0"/>
          <p:cNvSpPr/>
          <p:nvPr/>
        </p:nvSpPr>
        <p:spPr>
          <a:xfrm>
            <a:off x="6528284" y="3622542"/>
            <a:ext cx="1108208" cy="568604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GCC/6.1.0</a:t>
            </a:r>
          </a:p>
        </p:txBody>
      </p:sp>
      <p:sp>
        <p:nvSpPr>
          <p:cNvPr id="684" name="OpenMPI/1.10.6"/>
          <p:cNvSpPr/>
          <p:nvPr/>
        </p:nvSpPr>
        <p:spPr>
          <a:xfrm>
            <a:off x="6050513" y="4610577"/>
            <a:ext cx="1685372" cy="568605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700"/>
            </a:lvl1pPr>
          </a:lstStyle>
          <a:p>
            <a:pPr/>
            <a:r>
              <a:t>OpenMPI/1.10.6</a:t>
            </a:r>
          </a:p>
        </p:txBody>
      </p:sp>
      <p:sp>
        <p:nvSpPr>
          <p:cNvPr id="685" name="FFTW/3.3.4"/>
          <p:cNvSpPr/>
          <p:nvPr/>
        </p:nvSpPr>
        <p:spPr>
          <a:xfrm>
            <a:off x="195872" y="5772155"/>
            <a:ext cx="1205602" cy="568604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FFTW/3.3.4</a:t>
            </a:r>
          </a:p>
        </p:txBody>
      </p:sp>
      <p:sp>
        <p:nvSpPr>
          <p:cNvPr id="686" name="FFTW/3.3.5"/>
          <p:cNvSpPr/>
          <p:nvPr/>
        </p:nvSpPr>
        <p:spPr>
          <a:xfrm>
            <a:off x="1758881" y="5772155"/>
            <a:ext cx="1205603" cy="568604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FFTW/3.3.5</a:t>
            </a:r>
          </a:p>
        </p:txBody>
      </p:sp>
      <p:sp>
        <p:nvSpPr>
          <p:cNvPr id="687" name="FFTW/3.3.6"/>
          <p:cNvSpPr/>
          <p:nvPr/>
        </p:nvSpPr>
        <p:spPr>
          <a:xfrm>
            <a:off x="3321890" y="5772155"/>
            <a:ext cx="1205603" cy="568604"/>
          </a:xfrm>
          <a:prstGeom prst="rect">
            <a:avLst/>
          </a:prstGeom>
          <a:solidFill>
            <a:schemeClr val="accent3">
              <a:lumOff val="173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FFTW/3.3.6</a:t>
            </a:r>
          </a:p>
        </p:txBody>
      </p:sp>
      <p:sp>
        <p:nvSpPr>
          <p:cNvPr id="688" name="FFTW/3.3.4"/>
          <p:cNvSpPr/>
          <p:nvPr/>
        </p:nvSpPr>
        <p:spPr>
          <a:xfrm>
            <a:off x="5202587" y="5772155"/>
            <a:ext cx="1205602" cy="568604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FFTW/3.3.4</a:t>
            </a:r>
          </a:p>
        </p:txBody>
      </p:sp>
      <p:sp>
        <p:nvSpPr>
          <p:cNvPr id="689" name="FFTW/3.3.5"/>
          <p:cNvSpPr/>
          <p:nvPr/>
        </p:nvSpPr>
        <p:spPr>
          <a:xfrm>
            <a:off x="6765595" y="5772155"/>
            <a:ext cx="1205603" cy="568604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FFTW/3.3.5</a:t>
            </a:r>
          </a:p>
        </p:txBody>
      </p:sp>
      <p:sp>
        <p:nvSpPr>
          <p:cNvPr id="690" name="FFTW/3.3.6"/>
          <p:cNvSpPr/>
          <p:nvPr/>
        </p:nvSpPr>
        <p:spPr>
          <a:xfrm>
            <a:off x="8328604" y="5772155"/>
            <a:ext cx="1205603" cy="568604"/>
          </a:xfrm>
          <a:prstGeom prst="rect">
            <a:avLst/>
          </a:prstGeom>
          <a:solidFill>
            <a:srgbClr val="70BBD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600"/>
            </a:lvl1pPr>
          </a:lstStyle>
          <a:p>
            <a:pPr/>
            <a:r>
              <a:t>FFTW/3.3.6</a:t>
            </a:r>
          </a:p>
        </p:txBody>
      </p:sp>
      <p:sp>
        <p:nvSpPr>
          <p:cNvPr id="691" name="Line"/>
          <p:cNvSpPr/>
          <p:nvPr/>
        </p:nvSpPr>
        <p:spPr>
          <a:xfrm flipH="1" flipV="1">
            <a:off x="-17627" y="4357004"/>
            <a:ext cx="12161438" cy="1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92" name="Core level"/>
          <p:cNvSpPr/>
          <p:nvPr/>
        </p:nvSpPr>
        <p:spPr>
          <a:xfrm>
            <a:off x="10368013" y="3665663"/>
            <a:ext cx="1589903" cy="568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i="1" sz="1600"/>
            </a:lvl1pPr>
          </a:lstStyle>
          <a:p>
            <a:pPr/>
            <a:r>
              <a:t>Core level</a:t>
            </a:r>
          </a:p>
        </p:txBody>
      </p:sp>
      <p:sp>
        <p:nvSpPr>
          <p:cNvPr id="693" name="Compiler level (compiler-dependent)"/>
          <p:cNvSpPr/>
          <p:nvPr/>
        </p:nvSpPr>
        <p:spPr>
          <a:xfrm>
            <a:off x="9902917" y="4521444"/>
            <a:ext cx="2306728" cy="774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i="1" sz="1600"/>
            </a:pPr>
            <a:r>
              <a:t> Compiler level</a:t>
            </a:r>
            <a:br/>
            <a:r>
              <a:t>(compiler-dependent)</a:t>
            </a:r>
          </a:p>
        </p:txBody>
      </p:sp>
      <p:sp>
        <p:nvSpPr>
          <p:cNvPr id="694" name="MPI level (MPI-dependent)"/>
          <p:cNvSpPr/>
          <p:nvPr/>
        </p:nvSpPr>
        <p:spPr>
          <a:xfrm>
            <a:off x="9891614" y="5583721"/>
            <a:ext cx="2306728" cy="774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i="1" sz="1600"/>
            </a:pPr>
            <a:r>
              <a:t> MPI level</a:t>
            </a:r>
            <a:br/>
            <a:r>
              <a:t>(MPI-dependent)</a:t>
            </a:r>
          </a:p>
        </p:txBody>
      </p:sp>
      <p:sp>
        <p:nvSpPr>
          <p:cNvPr id="695" name="Line"/>
          <p:cNvSpPr/>
          <p:nvPr/>
        </p:nvSpPr>
        <p:spPr>
          <a:xfrm flipH="1" flipV="1">
            <a:off x="43538" y="5567133"/>
            <a:ext cx="12161438" cy="1"/>
          </a:xfrm>
          <a:prstGeom prst="line">
            <a:avLst/>
          </a:prstGeom>
          <a:ln w="12700">
            <a:solidFill>
              <a:schemeClr val="accent3">
                <a:lumOff val="-12941"/>
              </a:schemeClr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96" name="even more modules may be made available by loading other modules…"/>
          <p:cNvSpPr txBox="1"/>
          <p:nvPr>
            <p:ph type="body" sz="half" idx="1"/>
          </p:nvPr>
        </p:nvSpPr>
        <p:spPr>
          <a:xfrm>
            <a:off x="403423" y="1097273"/>
            <a:ext cx="9780876" cy="179734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40000"/>
              </a:lnSpc>
              <a:spcBef>
                <a:spcPts val="8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even more modules may be made available by loading other modules</a:t>
            </a:r>
          </a:p>
          <a:p>
            <a:pPr>
              <a:lnSpc>
                <a:spcPct val="140000"/>
              </a:lnSpc>
              <a:spcBef>
                <a:spcPts val="8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for example, loading an OpenMPI modules reveals MPI-dependent modules</a:t>
            </a:r>
          </a:p>
          <a:p>
            <a:pPr>
              <a:lnSpc>
                <a:spcPct val="140000"/>
              </a:lnSpc>
              <a:spcBef>
                <a:spcPts val="800"/>
              </a:spcBef>
              <a:buFontTx/>
              <a:defRPr sz="2200">
                <a:solidFill>
                  <a:schemeClr val="accent1"/>
                </a:solidFill>
              </a:defRPr>
            </a:pPr>
            <a:r>
              <a:t>EasyBuild can organise modules in hierarchy for you!</a:t>
            </a:r>
          </a:p>
        </p:txBody>
      </p:sp>
      <p:pic>
        <p:nvPicPr>
          <p:cNvPr id="697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Hierarchical module naming scheme (3)"/>
          <p:cNvSpPr txBox="1"/>
          <p:nvPr/>
        </p:nvSpPr>
        <p:spPr>
          <a:xfrm>
            <a:off x="290976" y="144360"/>
            <a:ext cx="1025201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Hierarchical module naming scheme (3)</a:t>
            </a:r>
          </a:p>
        </p:txBody>
      </p:sp>
      <p:grpSp>
        <p:nvGrpSpPr>
          <p:cNvPr id="704" name="Group"/>
          <p:cNvGrpSpPr/>
          <p:nvPr/>
        </p:nvGrpSpPr>
        <p:grpSpPr>
          <a:xfrm>
            <a:off x="10530675" y="999065"/>
            <a:ext cx="1621074" cy="1790061"/>
            <a:chOff x="0" y="0"/>
            <a:chExt cx="1621072" cy="1790060"/>
          </a:xfrm>
        </p:grpSpPr>
        <p:sp>
          <p:nvSpPr>
            <p:cNvPr id="699" name="(not available)"/>
            <p:cNvSpPr/>
            <p:nvPr/>
          </p:nvSpPr>
          <p:spPr>
            <a:xfrm>
              <a:off x="154346" y="446066"/>
              <a:ext cx="1335568" cy="450590"/>
            </a:xfrm>
            <a:prstGeom prst="rect">
              <a:avLst/>
            </a:prstGeom>
            <a:solidFill>
              <a:schemeClr val="accent3">
                <a:lumOff val="17344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(not available)</a:t>
              </a:r>
            </a:p>
          </p:txBody>
        </p:sp>
        <p:sp>
          <p:nvSpPr>
            <p:cNvPr id="700" name="Rectangle"/>
            <p:cNvSpPr/>
            <p:nvPr/>
          </p:nvSpPr>
          <p:spPr>
            <a:xfrm>
              <a:off x="0" y="445007"/>
              <a:ext cx="1621073" cy="452708"/>
            </a:xfrm>
            <a:prstGeom prst="rect">
              <a:avLst/>
            </a:prstGeom>
            <a:solidFill>
              <a:srgbClr val="FFFFFF">
                <a:alpha val="6447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01" name="(loaded)"/>
            <p:cNvSpPr/>
            <p:nvPr/>
          </p:nvSpPr>
          <p:spPr>
            <a:xfrm>
              <a:off x="154346" y="1339472"/>
              <a:ext cx="1335568" cy="450589"/>
            </a:xfrm>
            <a:prstGeom prst="rect">
              <a:avLst/>
            </a:prstGeom>
            <a:solidFill>
              <a:srgbClr val="81D18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(loaded)</a:t>
              </a:r>
            </a:p>
          </p:txBody>
        </p:sp>
        <p:sp>
          <p:nvSpPr>
            <p:cNvPr id="702" name="(available)"/>
            <p:cNvSpPr/>
            <p:nvPr/>
          </p:nvSpPr>
          <p:spPr>
            <a:xfrm>
              <a:off x="154346" y="890698"/>
              <a:ext cx="1335568" cy="450590"/>
            </a:xfrm>
            <a:prstGeom prst="rect">
              <a:avLst/>
            </a:prstGeom>
            <a:solidFill>
              <a:srgbClr val="70BBD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500"/>
              </a:lvl1pPr>
            </a:lstStyle>
            <a:p>
              <a:pPr/>
              <a:r>
                <a:t>(available)</a:t>
              </a:r>
            </a:p>
          </p:txBody>
        </p:sp>
        <p:sp>
          <p:nvSpPr>
            <p:cNvPr id="703" name="legend"/>
            <p:cNvSpPr/>
            <p:nvPr/>
          </p:nvSpPr>
          <p:spPr>
            <a:xfrm>
              <a:off x="154346" y="0"/>
              <a:ext cx="1335568" cy="450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i="1" sz="1600"/>
              </a:lvl1pPr>
            </a:lstStyle>
            <a:p>
              <a:pPr/>
              <a:r>
                <a:t>legend</a:t>
              </a:r>
            </a:p>
          </p:txBody>
        </p:sp>
      </p:grpSp>
      <p:sp>
        <p:nvSpPr>
          <p:cNvPr id="705" name="Rectangle"/>
          <p:cNvSpPr/>
          <p:nvPr/>
        </p:nvSpPr>
        <p:spPr>
          <a:xfrm>
            <a:off x="5972443" y="4415547"/>
            <a:ext cx="3791953" cy="828799"/>
          </a:xfrm>
          <a:prstGeom prst="rect">
            <a:avLst/>
          </a:prstGeom>
          <a:solidFill>
            <a:srgbClr val="FFFFFF">
              <a:alpha val="6447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6" name="Rectangle"/>
          <p:cNvSpPr/>
          <p:nvPr/>
        </p:nvSpPr>
        <p:spPr>
          <a:xfrm>
            <a:off x="-68445" y="5642057"/>
            <a:ext cx="4723411" cy="828799"/>
          </a:xfrm>
          <a:prstGeom prst="rect">
            <a:avLst/>
          </a:prstGeom>
          <a:solidFill>
            <a:srgbClr val="FFFFFF">
              <a:alpha val="6447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07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710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712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713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How long are modules installed with EasyBuild available to users?"/>
          <p:cNvSpPr txBox="1"/>
          <p:nvPr/>
        </p:nvSpPr>
        <p:spPr>
          <a:xfrm>
            <a:off x="1310784" y="1297251"/>
            <a:ext cx="9570432" cy="47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How long are modules installed with EasyBuild available to users?</a:t>
            </a:r>
          </a:p>
        </p:txBody>
      </p:sp>
      <p:sp>
        <p:nvSpPr>
          <p:cNvPr id="715" name="increase for &quot;limited time, then indirectly available&quot;: 14% ☞ 21%"/>
          <p:cNvSpPr txBox="1"/>
          <p:nvPr/>
        </p:nvSpPr>
        <p:spPr>
          <a:xfrm>
            <a:off x="1920962" y="6151754"/>
            <a:ext cx="8350076" cy="36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130000"/>
              </a:lnSpc>
              <a:defRPr sz="1900">
                <a:solidFill>
                  <a:schemeClr val="accent1"/>
                </a:solidFill>
              </a:defRPr>
            </a:lvl1pPr>
          </a:lstStyle>
          <a:p>
            <a:pPr/>
            <a:r>
              <a:t>increase for "limited time, then indirectly available": 14% ☞ 21%</a:t>
            </a:r>
          </a:p>
        </p:txBody>
      </p:sp>
      <p:pic>
        <p:nvPicPr>
          <p:cNvPr id="7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67435" y="1913707"/>
            <a:ext cx="6457130" cy="3768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Contributors, contributors, contributors..."/>
          <p:cNvSpPr txBox="1"/>
          <p:nvPr/>
        </p:nvSpPr>
        <p:spPr>
          <a:xfrm>
            <a:off x="290976" y="2459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Contributors, contributors, contributors...</a:t>
            </a:r>
          </a:p>
        </p:txBody>
      </p:sp>
      <p:pic>
        <p:nvPicPr>
          <p:cNvPr id="719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721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722" name="200.gif" descr="200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5642" y="1209922"/>
            <a:ext cx="6819703" cy="4959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sp>
        <p:nvSpPr>
          <p:cNvPr id="725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 </a:t>
            </a:r>
          </a:p>
        </p:txBody>
      </p:sp>
      <p:sp>
        <p:nvSpPr>
          <p:cNvPr id="726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727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Do you actively contribute to EasyBuild? (check all that apply)"/>
          <p:cNvSpPr txBox="1"/>
          <p:nvPr/>
        </p:nvSpPr>
        <p:spPr>
          <a:xfrm>
            <a:off x="1266581" y="1315001"/>
            <a:ext cx="9658838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Do you actively contribute to EasyBuild? (check all that apply)</a:t>
            </a:r>
          </a:p>
        </p:txBody>
      </p:sp>
      <p:pic>
        <p:nvPicPr>
          <p:cNvPr id="7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383" y="1864147"/>
            <a:ext cx="7091921" cy="4895097"/>
          </a:xfrm>
          <a:prstGeom prst="rect">
            <a:avLst/>
          </a:prstGeom>
          <a:ln w="12700">
            <a:miter lim="400000"/>
          </a:ln>
        </p:spPr>
      </p:pic>
      <p:sp>
        <p:nvSpPr>
          <p:cNvPr id="730" name="Overall minor decline:…"/>
          <p:cNvSpPr txBox="1"/>
          <p:nvPr/>
        </p:nvSpPr>
        <p:spPr>
          <a:xfrm>
            <a:off x="7360422" y="2151048"/>
            <a:ext cx="4957350" cy="39708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marL="228600" indent="-228600">
              <a:lnSpc>
                <a:spcPct val="16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Overall minor decline:</a:t>
            </a:r>
            <a:endParaRPr>
              <a:solidFill>
                <a:srgbClr val="FFFFFF"/>
              </a:solidFill>
            </a:endParaRPr>
          </a:p>
          <a:p>
            <a:pPr lvl="1" marL="685800" indent="-228600">
              <a:lnSpc>
                <a:spcPct val="120000"/>
              </a:lnSpc>
              <a:buSzPct val="100000"/>
              <a:buChar char="•"/>
              <a:defRPr>
                <a:solidFill>
                  <a:schemeClr val="accent1"/>
                </a:solidFill>
              </a:defRPr>
            </a:pPr>
            <a:r>
              <a:t>mailing list (35% ☞ 23%)</a:t>
            </a:r>
          </a:p>
          <a:p>
            <a:pPr lvl="1" marL="685800" indent="-228600">
              <a:lnSpc>
                <a:spcPct val="120000"/>
              </a:lnSpc>
              <a:buSzPct val="100000"/>
              <a:buChar char="•"/>
              <a:defRPr>
                <a:solidFill>
                  <a:schemeClr val="accent1"/>
                </a:solidFill>
              </a:defRPr>
            </a:pPr>
            <a:r>
              <a:t>IRC/Slack (18% ☞ 13%)</a:t>
            </a:r>
          </a:p>
          <a:p>
            <a:pPr lvl="1" marL="685800" indent="-228600">
              <a:lnSpc>
                <a:spcPct val="120000"/>
              </a:lnSpc>
              <a:buSzPct val="100000"/>
              <a:buChar char="•"/>
              <a:defRPr>
                <a:solidFill>
                  <a:schemeClr val="accent1"/>
                </a:solidFill>
              </a:defRPr>
            </a:pPr>
            <a:r>
              <a:t>easyconfig PRs (49% ☞ 38%)</a:t>
            </a:r>
          </a:p>
          <a:p>
            <a:pPr lvl="1" marL="685800" indent="-228600">
              <a:lnSpc>
                <a:spcPct val="120000"/>
              </a:lnSpc>
              <a:buSzPct val="100000"/>
              <a:buChar char="•"/>
              <a:defRPr>
                <a:solidFill>
                  <a:schemeClr val="accent1"/>
                </a:solidFill>
              </a:defRPr>
            </a:pPr>
            <a:r>
              <a:t>easyblock PRs (26% ☞ 18%)</a:t>
            </a:r>
          </a:p>
          <a:p>
            <a:pPr lvl="1" marL="685800" indent="-228600">
              <a:lnSpc>
                <a:spcPct val="120000"/>
              </a:lnSpc>
              <a:buSzPct val="100000"/>
              <a:buChar char="•"/>
              <a:defRPr>
                <a:solidFill>
                  <a:schemeClr val="accent1"/>
                </a:solidFill>
              </a:defRPr>
            </a:pPr>
            <a:r>
              <a:t>framework PRs (18% ☞ 13%)</a:t>
            </a:r>
          </a:p>
          <a:p>
            <a:pPr lvl="1" marL="685800" indent="-228600">
              <a:lnSpc>
                <a:spcPct val="120000"/>
              </a:lnSpc>
              <a:buSzPct val="100000"/>
              <a:buChar char="•"/>
              <a:defRPr>
                <a:solidFill>
                  <a:schemeClr val="accent1"/>
                </a:solidFill>
              </a:defRPr>
            </a:pPr>
            <a:r>
              <a:t>review/testing of PRs (18% ☞ 11%)</a:t>
            </a:r>
          </a:p>
          <a:p>
            <a:pPr marL="228600" indent="-228600">
              <a:lnSpc>
                <a:spcPct val="16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Increase for issues (47% ☞ 53%)</a:t>
            </a:r>
          </a:p>
          <a:p>
            <a:pPr marL="228600" indent="-228600">
              <a:lnSpc>
                <a:spcPct val="160000"/>
              </a:lnSpc>
              <a:buSzPct val="100000"/>
              <a:buChar char="•"/>
              <a:defRPr sz="2000">
                <a:solidFill>
                  <a:schemeClr val="accent1"/>
                </a:solidFill>
              </a:defRPr>
            </a:pPr>
            <a:r>
              <a:t>Similar for documentation + no contr.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734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735" name="less PRs than back in 2016 (mostly due to lack of time by boegel)…"/>
          <p:cNvSpPr txBox="1"/>
          <p:nvPr>
            <p:ph type="body" sz="quarter" idx="1"/>
          </p:nvPr>
        </p:nvSpPr>
        <p:spPr>
          <a:xfrm>
            <a:off x="1239382" y="5550470"/>
            <a:ext cx="9713236" cy="1068897"/>
          </a:xfrm>
          <a:prstGeom prst="rect">
            <a:avLst/>
          </a:prstGeom>
        </p:spPr>
        <p:txBody>
          <a:bodyPr lIns="35718" tIns="35718" rIns="35718" bIns="35718">
            <a:noAutofit/>
          </a:bodyPr>
          <a:lstStyle/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less PRs than back in 2016 (mostly due to lack of time by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boegel</a:t>
            </a:r>
            <a:r>
              <a:t>)</a:t>
            </a:r>
          </a:p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~20% of PRs by maintainers other than boegel + additional 20% by others</a:t>
            </a:r>
          </a:p>
        </p:txBody>
      </p:sp>
      <p:sp>
        <p:nvSpPr>
          <p:cNvPr id="736" name="Overview of contributions (framework)"/>
          <p:cNvSpPr txBox="1"/>
          <p:nvPr/>
        </p:nvSpPr>
        <p:spPr>
          <a:xfrm>
            <a:off x="334780" y="125348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Overview of contributions (framework)</a:t>
            </a:r>
          </a:p>
        </p:txBody>
      </p:sp>
      <p:pic>
        <p:nvPicPr>
          <p:cNvPr id="7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5981" y="926301"/>
            <a:ext cx="7160038" cy="4433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741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742" name="25% of PRs by maintainers other than boegel + additional 25% by others…"/>
          <p:cNvSpPr txBox="1"/>
          <p:nvPr>
            <p:ph type="body" sz="quarter" idx="1"/>
          </p:nvPr>
        </p:nvSpPr>
        <p:spPr>
          <a:xfrm>
            <a:off x="1380232" y="5589235"/>
            <a:ext cx="9431536" cy="990872"/>
          </a:xfrm>
          <a:prstGeom prst="rect">
            <a:avLst/>
          </a:prstGeom>
        </p:spPr>
        <p:txBody>
          <a:bodyPr lIns="35718" tIns="35718" rIns="35718" bIns="35718">
            <a:noAutofit/>
          </a:bodyPr>
          <a:lstStyle/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25% of PRs by maintainers other than boegel + additional 25% by others</a:t>
            </a:r>
          </a:p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mostly maintenance of existing easyblocks</a:t>
            </a:r>
          </a:p>
        </p:txBody>
      </p:sp>
      <p:sp>
        <p:nvSpPr>
          <p:cNvPr id="743" name="Overview of contributions (easyblocks)"/>
          <p:cNvSpPr txBox="1"/>
          <p:nvPr/>
        </p:nvSpPr>
        <p:spPr>
          <a:xfrm>
            <a:off x="334780" y="125348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Overview of contributions (easyblocks)</a:t>
            </a:r>
          </a:p>
        </p:txBody>
      </p:sp>
      <p:pic>
        <p:nvPicPr>
          <p:cNvPr id="7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47287" y="965067"/>
            <a:ext cx="7097426" cy="4394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1597" y="771734"/>
            <a:ext cx="6948806" cy="4302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 </a:t>
            </a:r>
          </a:p>
        </p:txBody>
      </p:sp>
      <p:sp>
        <p:nvSpPr>
          <p:cNvPr id="749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750" name="explosive growth in easyconfig PRs since 2016 (partially thanks to --new-pr)…"/>
          <p:cNvSpPr txBox="1"/>
          <p:nvPr>
            <p:ph type="body" sz="quarter" idx="1"/>
          </p:nvPr>
        </p:nvSpPr>
        <p:spPr>
          <a:xfrm>
            <a:off x="1015381" y="5214049"/>
            <a:ext cx="10161238" cy="1388131"/>
          </a:xfrm>
          <a:prstGeom prst="rect">
            <a:avLst/>
          </a:prstGeom>
        </p:spPr>
        <p:txBody>
          <a:bodyPr lIns="35718" tIns="35718" rIns="35718" bIns="35718">
            <a:noAutofit/>
          </a:bodyPr>
          <a:lstStyle/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explosive growth in easyconfig PRs since 2016 (partially thanks to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 --new-pr</a:t>
            </a:r>
            <a:r>
              <a:t>)</a:t>
            </a:r>
          </a:p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stabilised in last couple of years; ~1,600 PRs in 2018</a:t>
            </a:r>
          </a:p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growing ratio of PRs from contributors that are not maintainers (~45% in 2018)</a:t>
            </a:r>
          </a:p>
        </p:txBody>
      </p:sp>
      <p:sp>
        <p:nvSpPr>
          <p:cNvPr id="751" name="Overview of contributions (easyconfigs)"/>
          <p:cNvSpPr txBox="1"/>
          <p:nvPr/>
        </p:nvSpPr>
        <p:spPr>
          <a:xfrm>
            <a:off x="334780" y="125348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Overview of contributions (easyconfigs)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755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756" name="over 80 unique contributors to EasyBuild framework so far…"/>
          <p:cNvSpPr txBox="1"/>
          <p:nvPr>
            <p:ph type="body" sz="quarter" idx="1"/>
          </p:nvPr>
        </p:nvSpPr>
        <p:spPr>
          <a:xfrm>
            <a:off x="445958" y="5287768"/>
            <a:ext cx="11300084" cy="1388131"/>
          </a:xfrm>
          <a:prstGeom prst="rect">
            <a:avLst/>
          </a:prstGeom>
        </p:spPr>
        <p:txBody>
          <a:bodyPr lIns="35718" tIns="35718" rIns="35718" bIns="35718">
            <a:noAutofit/>
          </a:bodyPr>
          <a:lstStyle/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over 80 unique contributors to EasyBuild framework so far</a:t>
            </a:r>
          </a:p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recently reached </a:t>
            </a:r>
            <a:r>
              <a:rPr b="1"/>
              <a:t>100 total unique contributors for easyblocks, 200 for easyconfigs!</a:t>
            </a:r>
          </a:p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steadily growing number of unique contributors to easyconfigs</a:t>
            </a:r>
          </a:p>
        </p:txBody>
      </p:sp>
      <p:pic>
        <p:nvPicPr>
          <p:cNvPr id="7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3302" y="890683"/>
            <a:ext cx="7445396" cy="4311446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Overview of unique contributors (total)"/>
          <p:cNvSpPr txBox="1"/>
          <p:nvPr/>
        </p:nvSpPr>
        <p:spPr>
          <a:xfrm>
            <a:off x="334780" y="2459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Overview of unique contributors (total)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762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763" name="~25 unique contributors per year to EasyBuild framework…"/>
          <p:cNvSpPr txBox="1"/>
          <p:nvPr>
            <p:ph type="body" sz="quarter" idx="1"/>
          </p:nvPr>
        </p:nvSpPr>
        <p:spPr>
          <a:xfrm>
            <a:off x="895951" y="5216635"/>
            <a:ext cx="11368575" cy="1388131"/>
          </a:xfrm>
          <a:prstGeom prst="rect">
            <a:avLst/>
          </a:prstGeom>
        </p:spPr>
        <p:txBody>
          <a:bodyPr lIns="35718" tIns="35718" rIns="35718" bIns="35718">
            <a:noAutofit/>
          </a:bodyPr>
          <a:lstStyle/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~25 unique contributors per year to EasyBuild framework</a:t>
            </a:r>
          </a:p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30-35 unique contributors per year to easyblocks, fairly stable in recent years)</a:t>
            </a:r>
          </a:p>
          <a:p>
            <a:pPr marL="285750" indent="-285750" defTabSz="410765">
              <a:lnSpc>
                <a:spcPct val="120000"/>
              </a:lnSpc>
              <a:spcBef>
                <a:spcPts val="700"/>
              </a:spcBef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steadily growing number of unique contributors per year for easyconfigs </a:t>
            </a:r>
            <a:r>
              <a:rPr sz="1600"/>
              <a:t> (100 in 2019?)</a:t>
            </a:r>
          </a:p>
        </p:txBody>
      </p:sp>
      <p:sp>
        <p:nvSpPr>
          <p:cNvPr id="764" name="Overview of unique contributors (per year)"/>
          <p:cNvSpPr txBox="1"/>
          <p:nvPr/>
        </p:nvSpPr>
        <p:spPr>
          <a:xfrm>
            <a:off x="334780" y="2459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Overview of unique contributors (per year)</a:t>
            </a:r>
          </a:p>
        </p:txBody>
      </p:sp>
      <p:pic>
        <p:nvPicPr>
          <p:cNvPr id="7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498" y="936839"/>
            <a:ext cx="7785004" cy="4262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"/>
          <p:cNvSpPr txBox="1"/>
          <p:nvPr/>
        </p:nvSpPr>
        <p:spPr>
          <a:xfrm>
            <a:off x="5891806" y="31663"/>
            <a:ext cx="1803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1" name="EUM19 agenda (Wednesday, Jan 30th 2019)"/>
          <p:cNvSpPr txBox="1"/>
          <p:nvPr/>
        </p:nvSpPr>
        <p:spPr>
          <a:xfrm>
            <a:off x="320473" y="201832"/>
            <a:ext cx="1178491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EUM19 agenda (Wednesday, Jan 30th 2019)</a:t>
            </a:r>
          </a:p>
        </p:txBody>
      </p:sp>
      <p:sp>
        <p:nvSpPr>
          <p:cNvPr id="172" name="[10.00am] Welcome (prof. Bernard Nysten, UCLouvain)…"/>
          <p:cNvSpPr txBox="1"/>
          <p:nvPr>
            <p:ph type="body" idx="1"/>
          </p:nvPr>
        </p:nvSpPr>
        <p:spPr>
          <a:xfrm>
            <a:off x="480718" y="1325335"/>
            <a:ext cx="11464425" cy="515473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70000"/>
              </a:lnSpc>
              <a:defRPr sz="2400">
                <a:solidFill>
                  <a:schemeClr val="accent1"/>
                </a:solidFill>
              </a:defRPr>
            </a:pPr>
            <a:r>
              <a:t>[10.00am] </a:t>
            </a:r>
            <a:r>
              <a:rPr b="1"/>
              <a:t>Welcome</a:t>
            </a:r>
            <a:r>
              <a:t> (prof. Bernard Nysten, UCLouvain)</a:t>
            </a:r>
          </a:p>
          <a:p>
            <a:pPr>
              <a:lnSpc>
                <a:spcPct val="170000"/>
              </a:lnSpc>
              <a:defRPr sz="2400">
                <a:solidFill>
                  <a:schemeClr val="accent1"/>
                </a:solidFill>
              </a:defRPr>
            </a:pPr>
            <a:r>
              <a:t>[10.15am] </a:t>
            </a:r>
            <a:r>
              <a:rPr b="1"/>
              <a:t>EasyBuild: State of the Union</a:t>
            </a:r>
            <a:r>
              <a:t> (Kenneth Hoste, HPC-UGent)</a:t>
            </a:r>
          </a:p>
          <a:p>
            <a:pPr>
              <a:lnSpc>
                <a:spcPct val="170000"/>
              </a:lnSpc>
              <a:defRPr sz="2400">
                <a:solidFill>
                  <a:schemeClr val="accent1">
                    <a:lumOff val="24117"/>
                  </a:schemeClr>
                </a:solidFill>
              </a:defRPr>
            </a:pPr>
            <a:r>
              <a:t>[12.00pm] lunch break</a:t>
            </a:r>
          </a:p>
          <a:p>
            <a:pPr>
              <a:lnSpc>
                <a:spcPct val="170000"/>
              </a:lnSpc>
              <a:defRPr sz="2400">
                <a:solidFill>
                  <a:schemeClr val="accent1"/>
                </a:solidFill>
              </a:defRPr>
            </a:pPr>
            <a:r>
              <a:t>[1.00pm] </a:t>
            </a:r>
            <a:r>
              <a:rPr b="1"/>
              <a:t>site presentations</a:t>
            </a:r>
            <a:r>
              <a:t>: CECI, CSCS, IT4Innovations, Fred Hutch</a:t>
            </a:r>
          </a:p>
          <a:p>
            <a:pPr>
              <a:lnSpc>
                <a:spcPct val="170000"/>
              </a:lnSpc>
              <a:defRPr sz="2400">
                <a:solidFill>
                  <a:schemeClr val="accent1">
                    <a:lumOff val="24117"/>
                  </a:schemeClr>
                </a:solidFill>
              </a:defRPr>
            </a:pPr>
            <a:r>
              <a:t>[3.00pm] coffee break</a:t>
            </a:r>
          </a:p>
          <a:p>
            <a:pPr>
              <a:lnSpc>
                <a:spcPct val="170000"/>
              </a:lnSpc>
              <a:defRPr sz="2400">
                <a:solidFill>
                  <a:schemeClr val="accent1"/>
                </a:solidFill>
              </a:defRPr>
            </a:pPr>
            <a:r>
              <a:t>[3.30pm] </a:t>
            </a:r>
            <a:r>
              <a:rPr b="1"/>
              <a:t>Tutorial on creating/contributing easyconfig files</a:t>
            </a:r>
            <a:r>
              <a:t> (Kenneth Hoste)</a:t>
            </a:r>
          </a:p>
          <a:p>
            <a:pPr>
              <a:lnSpc>
                <a:spcPct val="170000"/>
              </a:lnSpc>
              <a:defRPr sz="2400">
                <a:solidFill>
                  <a:schemeClr val="accent1"/>
                </a:solidFill>
              </a:defRPr>
            </a:pPr>
            <a:r>
              <a:t>[4.00pm] </a:t>
            </a:r>
            <a:r>
              <a:rPr b="1"/>
              <a:t>Hands-on session</a:t>
            </a:r>
            <a:r>
              <a:t> (+ brewery visits)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11899120" y="6442150"/>
            <a:ext cx="21715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>
                    <a:lumOff val="24117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74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5214" y="6069276"/>
            <a:ext cx="1563692" cy="585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200.gif" descr="200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630" y="748114"/>
            <a:ext cx="8157374" cy="6110392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Rectangle"/>
          <p:cNvSpPr/>
          <p:nvPr/>
        </p:nvSpPr>
        <p:spPr>
          <a:xfrm>
            <a:off x="1154302" y="590623"/>
            <a:ext cx="8906031" cy="9459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9" name="Rectangle"/>
          <p:cNvSpPr/>
          <p:nvPr/>
        </p:nvSpPr>
        <p:spPr>
          <a:xfrm>
            <a:off x="1154302" y="1346995"/>
            <a:ext cx="1593829" cy="57361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0" name="Rectangle"/>
          <p:cNvSpPr/>
          <p:nvPr/>
        </p:nvSpPr>
        <p:spPr>
          <a:xfrm>
            <a:off x="891080" y="6117637"/>
            <a:ext cx="8906030" cy="9459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71" name="Maintainers, maintainers, maintainers, ..."/>
          <p:cNvSpPr txBox="1"/>
          <p:nvPr/>
        </p:nvSpPr>
        <p:spPr>
          <a:xfrm>
            <a:off x="480165" y="245960"/>
            <a:ext cx="10807910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Maintainers, maintainers, maintainers, ...</a:t>
            </a:r>
          </a:p>
        </p:txBody>
      </p:sp>
      <p:pic>
        <p:nvPicPr>
          <p:cNvPr id="772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 </a:t>
            </a:r>
          </a:p>
        </p:txBody>
      </p:sp>
      <p:sp>
        <p:nvSpPr>
          <p:cNvPr id="774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EasyBuild maintainers"/>
          <p:cNvSpPr txBox="1"/>
          <p:nvPr/>
        </p:nvSpPr>
        <p:spPr>
          <a:xfrm>
            <a:off x="3917718" y="121946"/>
            <a:ext cx="4672441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rPr>
                <a:solidFill>
                  <a:srgbClr val="FFFFFF"/>
                </a:solidFill>
              </a:rPr>
              <a:t>EasyBuild </a:t>
            </a:r>
            <a:r>
              <a:t>maintainers</a:t>
            </a:r>
          </a:p>
        </p:txBody>
      </p:sp>
      <p:sp>
        <p:nvSpPr>
          <p:cNvPr id="777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778" name="Damian Alvarez - @damianam (Jülich Supercomputing Centre)…"/>
          <p:cNvSpPr txBox="1"/>
          <p:nvPr>
            <p:ph type="body" idx="1"/>
          </p:nvPr>
        </p:nvSpPr>
        <p:spPr>
          <a:xfrm>
            <a:off x="1049220" y="2340047"/>
            <a:ext cx="12079368" cy="4334550"/>
          </a:xfrm>
          <a:prstGeom prst="rect">
            <a:avLst/>
          </a:prstGeom>
        </p:spPr>
        <p:txBody>
          <a:bodyPr lIns="35718" tIns="35718" rIns="35718" bIns="35718" numCol="2" spcCol="603968">
            <a:noAutofit/>
          </a:bodyPr>
          <a:lstStyle/>
          <a:p>
            <a:pPr marL="285750" indent="-285750" defTabSz="410765">
              <a:lnSpc>
                <a:spcPct val="110000"/>
              </a:lnSpc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rPr b="1"/>
              <a:t>Damian Alvarez </a:t>
            </a:r>
            <a:r>
              <a:t>-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@damianam</a:t>
            </a:r>
            <a:br/>
            <a:r>
              <a:t>(Jülich Supercomputing Centre)</a:t>
            </a:r>
          </a:p>
          <a:p>
            <a:pPr marL="285750" indent="-285750" defTabSz="410765">
              <a:lnSpc>
                <a:spcPct val="110000"/>
              </a:lnSpc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rPr b="1"/>
              <a:t>Miguel Dias Costa </a:t>
            </a:r>
            <a:r>
              <a:t>-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@migueldiascosta</a:t>
            </a:r>
            <a:br/>
            <a:r>
              <a:t>(National University of Singapore)</a:t>
            </a:r>
          </a:p>
          <a:p>
            <a:pPr marL="285750" indent="-285750" defTabSz="410765">
              <a:lnSpc>
                <a:spcPct val="110000"/>
              </a:lnSpc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rPr b="1"/>
              <a:t>Pablo Escobar </a:t>
            </a:r>
            <a:r>
              <a:t>-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@pescobar</a:t>
            </a:r>
            <a:r>
              <a:rPr b="1"/>
              <a:t> </a:t>
            </a:r>
            <a:br/>
            <a:r>
              <a:t>(sciCORE, University of Basel)</a:t>
            </a:r>
          </a:p>
          <a:p>
            <a:pPr marL="285750" indent="-285750" defTabSz="410765">
              <a:lnSpc>
                <a:spcPct val="110000"/>
              </a:lnSpc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rPr b="1"/>
              <a:t>Kenneth Hoste </a:t>
            </a:r>
            <a:r>
              <a:t>-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@boegel</a:t>
            </a:r>
            <a:br>
              <a:rPr b="1"/>
            </a:br>
            <a:r>
              <a:t>(HPC-UGent)</a:t>
            </a:r>
          </a:p>
          <a:p>
            <a:pPr marL="285750" indent="-285750" defTabSz="410765">
              <a:lnSpc>
                <a:spcPct val="110000"/>
              </a:lnSpc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rPr b="1"/>
              <a:t>Adam Huffman </a:t>
            </a:r>
            <a:r>
              <a:t>-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@verdurin</a:t>
            </a:r>
            <a:br/>
            <a:r>
              <a:t>(Big Data Institute, University of Oxford)</a:t>
            </a:r>
          </a:p>
          <a:p>
            <a:pPr marL="285750" indent="-285750" defTabSz="410765">
              <a:lnSpc>
                <a:spcPct val="110000"/>
              </a:lnSpc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rPr b="1"/>
              <a:t>Alan O’Cais </a:t>
            </a:r>
            <a:r>
              <a:t>-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@ocaisa</a:t>
            </a:r>
            <a:br>
              <a:rPr b="1"/>
            </a:br>
            <a:r>
              <a:t>(Jülich Supercomputing Centre)</a:t>
            </a:r>
          </a:p>
          <a:p>
            <a:pPr marL="285750" indent="-285750" defTabSz="410765">
              <a:lnSpc>
                <a:spcPct val="110000"/>
              </a:lnSpc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rPr b="1"/>
              <a:t>Bart Oldeman </a:t>
            </a:r>
            <a:r>
              <a:t>-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@bartoldeman</a:t>
            </a:r>
            <a:br>
              <a:rPr b="1"/>
            </a:br>
            <a:r>
              <a:t>(ComputeCanada)</a:t>
            </a:r>
          </a:p>
          <a:p>
            <a:pPr marL="285750" indent="-285750" defTabSz="410765">
              <a:lnSpc>
                <a:spcPct val="110000"/>
              </a:lnSpc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rPr b="1"/>
              <a:t>Ward Poelmans </a:t>
            </a:r>
            <a:r>
              <a:t>-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@wpoely86</a:t>
            </a:r>
            <a:br/>
            <a:r>
              <a:t>(Free University of Brussels)</a:t>
            </a:r>
          </a:p>
          <a:p>
            <a:pPr marL="285750" indent="-285750" defTabSz="410765">
              <a:lnSpc>
                <a:spcPct val="110000"/>
              </a:lnSpc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rPr b="1"/>
              <a:t>Åke Sandgren </a:t>
            </a:r>
            <a:r>
              <a:t>-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@akesandgren</a:t>
            </a:r>
            <a:br>
              <a:rPr b="1"/>
            </a:br>
            <a:r>
              <a:t>(Umeå University, Sweden)</a:t>
            </a:r>
          </a:p>
          <a:p>
            <a:pPr marL="285750" indent="-285750" defTabSz="410765">
              <a:lnSpc>
                <a:spcPct val="110000"/>
              </a:lnSpc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rPr b="1"/>
              <a:t>Davide Vanzo </a:t>
            </a:r>
            <a:r>
              <a:t>-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@vanzod</a:t>
            </a:r>
            <a:br/>
            <a:r>
              <a:t>(Vanderbilt University)</a:t>
            </a:r>
          </a:p>
        </p:txBody>
      </p:sp>
      <p:sp>
        <p:nvSpPr>
          <p:cNvPr id="779" name="https://easybuild.readthedocs.io/en/latest/Maintainers.html"/>
          <p:cNvSpPr txBox="1"/>
          <p:nvPr/>
        </p:nvSpPr>
        <p:spPr>
          <a:xfrm>
            <a:off x="5182189" y="681319"/>
            <a:ext cx="6869769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https://easybuild.readthedocs.io/en/latest/Maintainers.html</a:t>
            </a:r>
          </a:p>
        </p:txBody>
      </p:sp>
      <p:pic>
        <p:nvPicPr>
          <p:cNvPr id="780" name="easybuild_logo_alpha.png" descr="easybuild_logo_alph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1351" y="80144"/>
            <a:ext cx="2116542" cy="792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ward.jpg" descr="war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06054" y="3966594"/>
            <a:ext cx="768900" cy="76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BartOldman.jpg" descr="BartOldma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6054" y="3123438"/>
            <a:ext cx="768900" cy="76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ocais_a.jpg" descr="ocais_a.jpg"/>
          <p:cNvPicPr>
            <a:picLocks noChangeAspect="1"/>
          </p:cNvPicPr>
          <p:nvPr/>
        </p:nvPicPr>
        <p:blipFill>
          <a:blip r:embed="rId6">
            <a:extLst/>
          </a:blip>
          <a:srcRect l="0" t="0" r="0" b="22401"/>
          <a:stretch>
            <a:fillRect/>
          </a:stretch>
        </p:blipFill>
        <p:spPr>
          <a:xfrm>
            <a:off x="6811038" y="2265398"/>
            <a:ext cx="758993" cy="785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9452606.jpg" descr="9452606.jpg"/>
          <p:cNvPicPr>
            <a:picLocks noChangeAspect="1"/>
          </p:cNvPicPr>
          <p:nvPr/>
        </p:nvPicPr>
        <p:blipFill>
          <a:blip r:embed="rId7">
            <a:extLst/>
          </a:blip>
          <a:srcRect l="10762" t="0" r="10762" b="27837"/>
          <a:stretch>
            <a:fillRect/>
          </a:stretch>
        </p:blipFill>
        <p:spPr>
          <a:xfrm>
            <a:off x="6810893" y="5676962"/>
            <a:ext cx="759169" cy="6981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0" name="Group"/>
          <p:cNvGrpSpPr/>
          <p:nvPr/>
        </p:nvGrpSpPr>
        <p:grpSpPr>
          <a:xfrm>
            <a:off x="484860" y="2244511"/>
            <a:ext cx="783035" cy="4133144"/>
            <a:chOff x="0" y="0"/>
            <a:chExt cx="783034" cy="4133142"/>
          </a:xfrm>
        </p:grpSpPr>
        <p:pic>
          <p:nvPicPr>
            <p:cNvPr id="785" name="AlvarezD_95x98px.jpg" descr="AlvarezD_95x98px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4422" y="0"/>
              <a:ext cx="739058" cy="762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foto_miguel_grc.jpg" descr="foto_miguel_grc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1535" y="798085"/>
              <a:ext cx="695987" cy="7784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unknown.jpg" descr="unknown.jp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4311" t="3088" r="14311" b="41583"/>
            <a:stretch>
              <a:fillRect/>
            </a:stretch>
          </p:blipFill>
          <p:spPr>
            <a:xfrm>
              <a:off x="141" y="1646320"/>
              <a:ext cx="738870" cy="827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Screenshot 2019-01-27 at 16.52.59.png" descr="Screenshot 2019-01-27 at 16.52.59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2543400"/>
              <a:ext cx="739057" cy="760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9" name="w120.jpg" descr="w120.jp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6226" t="7035" r="16226" b="25418"/>
            <a:stretch>
              <a:fillRect/>
            </a:stretch>
          </p:blipFill>
          <p:spPr>
            <a:xfrm>
              <a:off x="4720" y="3354829"/>
              <a:ext cx="778315" cy="778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1" name="Since summer 2017, there are 10 EasyBuild maintainers. Since May 2018, there is a rotating &quot;maintainer-of-the-week&quot; (MotW) role."/>
          <p:cNvSpPr txBox="1"/>
          <p:nvPr/>
        </p:nvSpPr>
        <p:spPr>
          <a:xfrm>
            <a:off x="698880" y="1238549"/>
            <a:ext cx="10794240" cy="940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1" indent="228600" algn="ctr">
              <a:lnSpc>
                <a:spcPct val="140000"/>
              </a:lnSpc>
              <a:spcBef>
                <a:spcPts val="800"/>
              </a:spcBef>
              <a:defRPr sz="2600">
                <a:solidFill>
                  <a:schemeClr val="accent1"/>
                </a:solidFill>
              </a:defRPr>
            </a:pPr>
            <a:r>
              <a:rPr sz="2400"/>
              <a:t>Since summer 2017, there are </a:t>
            </a:r>
            <a:r>
              <a:rPr b="1" sz="2400"/>
              <a:t>10 EasyBuild maintainers</a:t>
            </a:r>
            <a:r>
              <a:rPr sz="2400"/>
              <a:t>.</a:t>
            </a:r>
            <a:br>
              <a:rPr sz="2400"/>
            </a:br>
            <a:r>
              <a:rPr sz="2400"/>
              <a:t>Since May 2018, there is a rotating "maintainer-of-the-week" (MotW) role.</a:t>
            </a:r>
          </a:p>
        </p:txBody>
      </p:sp>
      <p:pic>
        <p:nvPicPr>
          <p:cNvPr id="792" name="Screenshot 2019-01-27 at 22.19.51.png" descr="Screenshot 2019-01-27 at 22.19.51.png"/>
          <p:cNvPicPr>
            <a:picLocks noChangeAspect="1"/>
          </p:cNvPicPr>
          <p:nvPr/>
        </p:nvPicPr>
        <p:blipFill>
          <a:blip r:embed="rId13">
            <a:extLst/>
          </a:blip>
          <a:srcRect l="13882" t="2367" r="18925" b="9990"/>
          <a:stretch>
            <a:fillRect/>
          </a:stretch>
        </p:blipFill>
        <p:spPr>
          <a:xfrm>
            <a:off x="6873996" y="4809749"/>
            <a:ext cx="632892" cy="792976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Rectangle"/>
          <p:cNvSpPr/>
          <p:nvPr/>
        </p:nvSpPr>
        <p:spPr>
          <a:xfrm>
            <a:off x="478510" y="2252952"/>
            <a:ext cx="770335" cy="734109"/>
          </a:xfrm>
          <a:prstGeom prst="rect">
            <a:avLst/>
          </a:prstGeom>
          <a:ln w="63500">
            <a:solidFill>
              <a:srgbClr val="60BD43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94" name="Rectangle"/>
          <p:cNvSpPr/>
          <p:nvPr/>
        </p:nvSpPr>
        <p:spPr>
          <a:xfrm>
            <a:off x="478510" y="4801073"/>
            <a:ext cx="770335" cy="734109"/>
          </a:xfrm>
          <a:prstGeom prst="rect">
            <a:avLst/>
          </a:prstGeom>
          <a:ln w="63500">
            <a:solidFill>
              <a:srgbClr val="60BD43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95" name="Rectangle"/>
          <p:cNvSpPr/>
          <p:nvPr/>
        </p:nvSpPr>
        <p:spPr>
          <a:xfrm>
            <a:off x="6805336" y="2291052"/>
            <a:ext cx="770335" cy="734109"/>
          </a:xfrm>
          <a:prstGeom prst="rect">
            <a:avLst/>
          </a:prstGeom>
          <a:ln w="63500">
            <a:solidFill>
              <a:srgbClr val="60BD43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96" name="Rectangle"/>
          <p:cNvSpPr/>
          <p:nvPr/>
        </p:nvSpPr>
        <p:spPr>
          <a:xfrm>
            <a:off x="6870272" y="4846831"/>
            <a:ext cx="640464" cy="734109"/>
          </a:xfrm>
          <a:prstGeom prst="rect">
            <a:avLst/>
          </a:prstGeom>
          <a:ln w="63500">
            <a:solidFill>
              <a:srgbClr val="60BD43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97" name="Rectangle"/>
          <p:cNvSpPr/>
          <p:nvPr/>
        </p:nvSpPr>
        <p:spPr>
          <a:xfrm>
            <a:off x="341471" y="84148"/>
            <a:ext cx="2053042" cy="413396"/>
          </a:xfrm>
          <a:prstGeom prst="rect">
            <a:avLst/>
          </a:prstGeom>
          <a:ln w="63500">
            <a:solidFill>
              <a:srgbClr val="60BD43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98" name="attending EUM'19"/>
          <p:cNvSpPr txBox="1"/>
          <p:nvPr/>
        </p:nvSpPr>
        <p:spPr>
          <a:xfrm>
            <a:off x="430645" y="115515"/>
            <a:ext cx="191418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attending EUM'19</a:t>
            </a:r>
          </a:p>
        </p:txBody>
      </p:sp>
      <p:sp>
        <p:nvSpPr>
          <p:cNvPr id="799" name="Rectangle"/>
          <p:cNvSpPr/>
          <p:nvPr/>
        </p:nvSpPr>
        <p:spPr>
          <a:xfrm>
            <a:off x="120938" y="573337"/>
            <a:ext cx="2532232" cy="413396"/>
          </a:xfrm>
          <a:prstGeom prst="rect">
            <a:avLst/>
          </a:prstGeom>
          <a:ln w="63500">
            <a:solidFill>
              <a:srgbClr val="B2312C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0" name="Rectangle"/>
          <p:cNvSpPr/>
          <p:nvPr/>
        </p:nvSpPr>
        <p:spPr>
          <a:xfrm>
            <a:off x="424445" y="4742084"/>
            <a:ext cx="878464" cy="852087"/>
          </a:xfrm>
          <a:prstGeom prst="rect">
            <a:avLst/>
          </a:prstGeom>
          <a:ln w="63500">
            <a:solidFill>
              <a:srgbClr val="B2312C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1" name="Rectangle"/>
          <p:cNvSpPr/>
          <p:nvPr/>
        </p:nvSpPr>
        <p:spPr>
          <a:xfrm>
            <a:off x="6814772" y="4782370"/>
            <a:ext cx="751464" cy="852086"/>
          </a:xfrm>
          <a:prstGeom prst="rect">
            <a:avLst/>
          </a:prstGeom>
          <a:ln w="63500">
            <a:solidFill>
              <a:srgbClr val="B2312C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2" name="Rectangle"/>
          <p:cNvSpPr/>
          <p:nvPr/>
        </p:nvSpPr>
        <p:spPr>
          <a:xfrm>
            <a:off x="6814772" y="3925000"/>
            <a:ext cx="751464" cy="852087"/>
          </a:xfrm>
          <a:prstGeom prst="rect">
            <a:avLst/>
          </a:prstGeom>
          <a:ln w="63500">
            <a:solidFill>
              <a:srgbClr val="B2312C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3" name="Rectangle"/>
          <p:cNvSpPr/>
          <p:nvPr/>
        </p:nvSpPr>
        <p:spPr>
          <a:xfrm>
            <a:off x="487945" y="5574570"/>
            <a:ext cx="751464" cy="810310"/>
          </a:xfrm>
          <a:prstGeom prst="rect">
            <a:avLst/>
          </a:prstGeom>
          <a:ln w="63500">
            <a:solidFill>
              <a:srgbClr val="B2312C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4" name="attending FOSDEM'19"/>
          <p:cNvSpPr txBox="1"/>
          <p:nvPr/>
        </p:nvSpPr>
        <p:spPr>
          <a:xfrm>
            <a:off x="194998" y="604704"/>
            <a:ext cx="238411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attending FOSDEM'19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807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808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809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810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How would you rate the overall quality of EasyBuild?"/>
          <p:cNvSpPr txBox="1"/>
          <p:nvPr/>
        </p:nvSpPr>
        <p:spPr>
          <a:xfrm>
            <a:off x="1310784" y="1323809"/>
            <a:ext cx="9570432" cy="842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How would you rate the overall quality of EasyBuild?</a:t>
            </a:r>
          </a:p>
        </p:txBody>
      </p:sp>
      <p:sp>
        <p:nvSpPr>
          <p:cNvPr id="812" name="100% positive!…"/>
          <p:cNvSpPr txBox="1"/>
          <p:nvPr/>
        </p:nvSpPr>
        <p:spPr>
          <a:xfrm>
            <a:off x="1920962" y="5601087"/>
            <a:ext cx="8350076" cy="1084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130000"/>
              </a:lnSpc>
              <a:defRPr b="1" sz="1900">
                <a:solidFill>
                  <a:schemeClr val="accent1"/>
                </a:solidFill>
              </a:defRPr>
            </a:pPr>
            <a:r>
              <a:t>100% positive!</a:t>
            </a:r>
          </a:p>
          <a:p>
            <a:pPr algn="ctr">
              <a:lnSpc>
                <a:spcPct val="130000"/>
              </a:lnSpc>
              <a:defRPr sz="1900">
                <a:solidFill>
                  <a:schemeClr val="accent1"/>
                </a:solidFill>
              </a:defRPr>
            </a:pPr>
            <a:r>
              <a:t>(nobody answered "could be better" or "pretty bad")</a:t>
            </a:r>
          </a:p>
          <a:p>
            <a:pPr algn="ctr">
              <a:lnSpc>
                <a:spcPct val="130000"/>
              </a:lnSpc>
              <a:defRPr i="1" sz="1900">
                <a:solidFill>
                  <a:schemeClr val="accent1"/>
                </a:solidFill>
              </a:defRPr>
            </a:pPr>
            <a:r>
              <a:t>(very similar to previous survey)</a:t>
            </a:r>
          </a:p>
        </p:txBody>
      </p:sp>
      <p:pic>
        <p:nvPicPr>
          <p:cNvPr id="8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00923" y="1905133"/>
            <a:ext cx="6390154" cy="3547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816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818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819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820" name="Do you have any suggestions for additional features? (1/2)"/>
          <p:cNvSpPr txBox="1"/>
          <p:nvPr/>
        </p:nvSpPr>
        <p:spPr>
          <a:xfrm>
            <a:off x="1310784" y="1513624"/>
            <a:ext cx="9570432" cy="842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Do you have any suggestions for additional features? (1/2)</a:t>
            </a:r>
          </a:p>
        </p:txBody>
      </p:sp>
      <p:sp>
        <p:nvSpPr>
          <p:cNvPr id="821" name="support for uninstalling packages (with check on dependencies)…"/>
          <p:cNvSpPr txBox="1"/>
          <p:nvPr>
            <p:ph type="body" idx="1"/>
          </p:nvPr>
        </p:nvSpPr>
        <p:spPr>
          <a:xfrm>
            <a:off x="871864" y="2280904"/>
            <a:ext cx="10448272" cy="393850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60000"/>
              </a:lnSpc>
              <a:spcBef>
                <a:spcPts val="800"/>
              </a:spcBef>
              <a:buFontTx/>
              <a:defRPr b="1" sz="2300">
                <a:solidFill>
                  <a:schemeClr val="accent1"/>
                </a:solidFill>
              </a:defRPr>
            </a:pPr>
            <a:r>
              <a:t>support for uninstalling packages (with check on dependencies)</a:t>
            </a:r>
          </a:p>
          <a:p>
            <a:pPr>
              <a:lnSpc>
                <a:spcPct val="16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better support for filtering/hiding dependencies</a:t>
            </a:r>
          </a:p>
          <a:p>
            <a:pPr>
              <a:lnSpc>
                <a:spcPct val="16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"containers, containers, containers"</a:t>
            </a:r>
          </a:p>
          <a:p>
            <a:pPr>
              <a:lnSpc>
                <a:spcPct val="16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rPr strike="sngStrike"/>
              <a:t>support for skipping sanity check</a:t>
            </a:r>
            <a:r>
              <a:t> </a:t>
            </a:r>
            <a:r>
              <a:rPr sz="2100"/>
              <a:t>(supported since EasyBuild 3.7.0 via </a:t>
            </a:r>
            <a:r>
              <a:rPr sz="1900">
                <a:latin typeface="Courier"/>
                <a:ea typeface="Courier"/>
                <a:cs typeface="Courier"/>
                <a:sym typeface="Courier"/>
              </a:rPr>
              <a:t>skipsteps</a:t>
            </a:r>
            <a:r>
              <a:rPr sz="2100"/>
              <a:t>)</a:t>
            </a:r>
            <a:endParaRPr sz="2100"/>
          </a:p>
          <a:p>
            <a:pPr>
              <a:lnSpc>
                <a:spcPct val="16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"steep learning curve"</a:t>
            </a:r>
          </a:p>
          <a:p>
            <a:pPr>
              <a:lnSpc>
                <a:spcPct val="16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missing documentation on best practices / common workflows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2nd EasyBuild   User Survey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3600">
                <a:solidFill>
                  <a:schemeClr val="accent1"/>
                </a:solidFill>
              </a:defRPr>
            </a:pPr>
            <a:r>
              <a:t>2nd</a:t>
            </a:r>
            <a:r>
              <a:rPr>
                <a:solidFill>
                  <a:srgbClr val="FFFFFF"/>
                </a:solidFill>
              </a:rPr>
              <a:t> EasyBuild   </a:t>
            </a:r>
            <a:r>
              <a:t>User Survey</a:t>
            </a:r>
          </a:p>
        </p:txBody>
      </p:sp>
      <p:pic>
        <p:nvPicPr>
          <p:cNvPr id="824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826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827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591" y="155300"/>
            <a:ext cx="2247951" cy="842148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list of dependency versions per toolchain (esp. for common toolchains)…"/>
          <p:cNvSpPr txBox="1"/>
          <p:nvPr>
            <p:ph type="body" idx="1"/>
          </p:nvPr>
        </p:nvSpPr>
        <p:spPr>
          <a:xfrm>
            <a:off x="1001745" y="2385064"/>
            <a:ext cx="10188510" cy="429329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8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list of dependency versions per toolchain (esp. for common toolchains)</a:t>
            </a:r>
          </a:p>
          <a:p>
            <a:pPr>
              <a:lnSpc>
                <a:spcPct val="18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loosen up the restriction on dependency versions</a:t>
            </a:r>
          </a:p>
          <a:p>
            <a:pPr>
              <a:lnSpc>
                <a:spcPct val="18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semi-auto creation of easyconfigs based on existing ones (WIP: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eb --new</a:t>
            </a:r>
            <a:r>
              <a:t>)</a:t>
            </a:r>
          </a:p>
          <a:p>
            <a:pPr>
              <a:lnSpc>
                <a:spcPct val="18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installing multiple packages in a single-directory more easily</a:t>
            </a:r>
          </a:p>
          <a:p>
            <a:pPr>
              <a:lnSpc>
                <a:spcPct val="18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better error reporting / readability of build logs</a:t>
            </a:r>
          </a:p>
          <a:p>
            <a:pPr>
              <a:lnSpc>
                <a:spcPct val="180000"/>
              </a:lnSpc>
              <a:spcBef>
                <a:spcPts val="800"/>
              </a:spcBef>
              <a:buFontTx/>
              <a:defRPr sz="2300">
                <a:solidFill>
                  <a:schemeClr val="accent1"/>
                </a:solidFill>
              </a:defRPr>
            </a:pPr>
            <a:r>
              <a:t>support for using multiple module naming schemes at once</a:t>
            </a:r>
          </a:p>
        </p:txBody>
      </p:sp>
      <p:sp>
        <p:nvSpPr>
          <p:cNvPr id="829" name="Do you have any suggestions for additional features? (2/2)"/>
          <p:cNvSpPr txBox="1"/>
          <p:nvPr/>
        </p:nvSpPr>
        <p:spPr>
          <a:xfrm>
            <a:off x="1310784" y="1513624"/>
            <a:ext cx="9570432" cy="842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algn="ctr" defTabSz="410765">
              <a:lnSpc>
                <a:spcPct val="120000"/>
              </a:lnSpc>
              <a:spcBef>
                <a:spcPts val="700"/>
              </a:spcBef>
              <a:defRPr b="1" sz="2000">
                <a:solidFill>
                  <a:schemeClr val="accent1"/>
                </a:solidFill>
              </a:defRPr>
            </a:lvl1pPr>
          </a:lstStyle>
          <a:p>
            <a:pPr>
              <a:defRPr b="0"/>
            </a:pPr>
            <a:r>
              <a:rPr b="1"/>
              <a:t>Do you have any suggestions for additional features? (2/2)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Future work: changes w.r.t. Python (packages)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Future work: changes w.r.t. Python (packages)</a:t>
            </a:r>
          </a:p>
        </p:txBody>
      </p:sp>
      <p:pic>
        <p:nvPicPr>
          <p:cNvPr id="832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834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835" name="We're actively looking into some changes w.r.t. handling of:…"/>
          <p:cNvSpPr txBox="1"/>
          <p:nvPr>
            <p:ph type="body" idx="1"/>
          </p:nvPr>
        </p:nvSpPr>
        <p:spPr>
          <a:xfrm>
            <a:off x="1038647" y="1230508"/>
            <a:ext cx="10114706" cy="5434088"/>
          </a:xfrm>
          <a:prstGeom prst="rect">
            <a:avLst/>
          </a:prstGeom>
        </p:spPr>
        <p:txBody>
          <a:bodyPr lIns="35718" tIns="35718" rIns="35718" bIns="35718">
            <a:noAutofit/>
          </a:bodyPr>
          <a:lstStyle/>
          <a:p>
            <a:pPr marL="0" indent="0" defTabSz="410765">
              <a:lnSpc>
                <a:spcPct val="140000"/>
              </a:lnSpc>
              <a:spcBef>
                <a:spcPts val="700"/>
              </a:spcBef>
              <a:buSzTx/>
              <a:buFontTx/>
              <a:buNone/>
              <a:defRPr sz="2400">
                <a:solidFill>
                  <a:schemeClr val="accent1"/>
                </a:solidFill>
              </a:defRPr>
            </a:pPr>
            <a:r>
              <a:t>We're actively looking into some changes w.r.t. handling of:</a:t>
            </a:r>
          </a:p>
          <a:p>
            <a:pPr marL="285750" indent="-285750" defTabSz="410765">
              <a:lnSpc>
                <a:spcPct val="14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rPr b="1"/>
              <a:t>installation of Python</a:t>
            </a:r>
            <a:r>
              <a:t> </a:t>
            </a:r>
            <a:r>
              <a:rPr b="1"/>
              <a:t>interpreter + standard library</a:t>
            </a:r>
            <a:r>
              <a:t> (with batteries incl.)</a:t>
            </a:r>
          </a:p>
          <a:p>
            <a:pPr lvl="1" marL="730250" indent="-285750" defTabSz="410765">
              <a:lnSpc>
                <a:spcPct val="14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now done using "full" toolchain (foss/intel/...)</a:t>
            </a:r>
          </a:p>
          <a:p>
            <a:pPr lvl="1" marL="730250" indent="-285750" defTabSz="410765">
              <a:lnSpc>
                <a:spcPct val="140000"/>
              </a:lnSpc>
              <a:spcBef>
                <a:spcPts val="2000"/>
              </a:spcBef>
              <a:buClr>
                <a:schemeClr val="accent1"/>
              </a:buClr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looking into installing Python with subtoolchain (GCCcore)</a:t>
            </a:r>
            <a:br/>
            <a:r>
              <a:t>+ separate bundle with Python packages that require MPI/BLAS/LAPACK</a:t>
            </a:r>
          </a:p>
          <a:p>
            <a:pPr marL="285750" indent="-285750" defTabSz="410765">
              <a:lnSpc>
                <a:spcPct val="14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b="1" sz="2200">
                <a:solidFill>
                  <a:schemeClr val="accent1"/>
                </a:solidFill>
              </a:defRPr>
            </a:pPr>
            <a:r>
              <a:t>installation of Python packages for different Python versions</a:t>
            </a:r>
          </a:p>
          <a:p>
            <a:pPr lvl="1" marL="730250" indent="-285750" defTabSz="410765">
              <a:lnSpc>
                <a:spcPct val="14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t>now done with separate easyconfigs/installation directories/modules</a:t>
            </a:r>
          </a:p>
          <a:p>
            <a:pPr lvl="1" marL="730250" indent="-285750" defTabSz="410765">
              <a:lnSpc>
                <a:spcPct val="14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t>considering switch to ComputeCanada approach </a:t>
            </a:r>
            <a:r>
              <a:rPr i="1" sz="1800"/>
              <a:t>(see Bart's remote talk on Thu)</a:t>
            </a:r>
          </a:p>
          <a:p>
            <a:pPr lvl="1" marL="730250" indent="-285750" defTabSz="410765">
              <a:lnSpc>
                <a:spcPct val="14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sz="2100">
                <a:solidFill>
                  <a:schemeClr val="accent1"/>
                </a:solidFill>
              </a:defRPr>
            </a:pPr>
            <a:r>
              <a:t>single easyconfig/installdir/module combined some Python sys.path magic</a:t>
            </a:r>
            <a:br/>
            <a:r>
              <a:t>to automatically pick up the right installation based on active Python version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Future work: testing contributions in isolation"/>
          <p:cNvSpPr txBox="1"/>
          <p:nvPr/>
        </p:nvSpPr>
        <p:spPr>
          <a:xfrm>
            <a:off x="349381" y="220560"/>
            <a:ext cx="10997099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Future work: testing contributions in isolation</a:t>
            </a:r>
          </a:p>
        </p:txBody>
      </p:sp>
      <p:pic>
        <p:nvPicPr>
          <p:cNvPr id="838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5030" y="257999"/>
            <a:ext cx="1563691" cy="585805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Text"/>
          <p:cNvSpPr txBox="1"/>
          <p:nvPr/>
        </p:nvSpPr>
        <p:spPr>
          <a:xfrm>
            <a:off x="83072" y="816276"/>
            <a:ext cx="40331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20000"/>
              </a:lnSpc>
              <a:spcBef>
                <a:spcPts val="800"/>
              </a:spcBef>
              <a:defRPr i="1"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 </a:t>
            </a:r>
          </a:p>
        </p:txBody>
      </p:sp>
      <p:sp>
        <p:nvSpPr>
          <p:cNvPr id="840" name="Text"/>
          <p:cNvSpPr txBox="1"/>
          <p:nvPr/>
        </p:nvSpPr>
        <p:spPr>
          <a:xfrm>
            <a:off x="11721211" y="6439353"/>
            <a:ext cx="33016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r">
              <a:defRPr sz="1600">
                <a:solidFill>
                  <a:schemeClr val="accent1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841" name="Testing contributions in isolation:…"/>
          <p:cNvSpPr txBox="1"/>
          <p:nvPr>
            <p:ph type="body" idx="1"/>
          </p:nvPr>
        </p:nvSpPr>
        <p:spPr>
          <a:xfrm>
            <a:off x="1038647" y="1434754"/>
            <a:ext cx="10114706" cy="5026623"/>
          </a:xfrm>
          <a:prstGeom prst="rect">
            <a:avLst/>
          </a:prstGeom>
        </p:spPr>
        <p:txBody>
          <a:bodyPr lIns="35718" tIns="35718" rIns="35718" bIns="35718">
            <a:noAutofit/>
          </a:bodyPr>
          <a:lstStyle/>
          <a:p>
            <a:pPr marL="0" indent="0" defTabSz="410765">
              <a:lnSpc>
                <a:spcPct val="160000"/>
              </a:lnSpc>
              <a:spcBef>
                <a:spcPts val="700"/>
              </a:spcBef>
              <a:buClr>
                <a:schemeClr val="accent1"/>
              </a:buClr>
              <a:buSzTx/>
              <a:buFontTx/>
              <a:buNone/>
              <a:defRPr sz="2200">
                <a:solidFill>
                  <a:schemeClr val="accent1"/>
                </a:solidFill>
              </a:defRPr>
            </a:pPr>
            <a:r>
              <a:rPr b="1"/>
              <a:t>Testing contributions in isolation:</a:t>
            </a:r>
          </a:p>
          <a:p>
            <a:pPr lvl="1" marL="730250" indent="-285750" defTabSz="410765">
              <a:lnSpc>
                <a:spcPct val="16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mainly relevant for easyconfig PRs</a:t>
            </a:r>
          </a:p>
          <a:p>
            <a:pPr lvl="1" marL="730250" indent="-285750" defTabSz="410765">
              <a:lnSpc>
                <a:spcPct val="16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avoid that OS packages on test system affect test result</a:t>
            </a:r>
          </a:p>
          <a:p>
            <a:pPr lvl="1" marL="730250" indent="-285750" defTabSz="410765">
              <a:lnSpc>
                <a:spcPct val="13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test contributions both in:</a:t>
            </a:r>
          </a:p>
          <a:p>
            <a:pPr lvl="2" marL="1174750" indent="-285750" defTabSz="410765">
              <a:lnSpc>
                <a:spcPct val="13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minimal environment</a:t>
            </a:r>
          </a:p>
          <a:p>
            <a:pPr lvl="2" marL="1174750" indent="-285750" defTabSz="410765">
              <a:lnSpc>
                <a:spcPct val="13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fully loaded system (Boost, zlib, etc. installed in OS)</a:t>
            </a:r>
          </a:p>
          <a:p>
            <a:pPr lvl="2" marL="1174750" indent="-285750" defTabSz="410765">
              <a:lnSpc>
                <a:spcPct val="160000"/>
              </a:lnSpc>
              <a:spcBef>
                <a:spcPts val="700"/>
              </a:spcBef>
              <a:buClr>
                <a:schemeClr val="accent1"/>
              </a:buClr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different (versions of) Linux distros</a:t>
            </a:r>
          </a:p>
          <a:p>
            <a:pPr lvl="1" marL="730250" indent="-285750" defTabSz="410765">
              <a:lnSpc>
                <a:spcPct val="160000"/>
              </a:lnSpc>
              <a:buClr>
                <a:schemeClr val="accent1"/>
              </a:buClr>
              <a:buSzPct val="145000"/>
              <a:buFontTx/>
              <a:defRPr sz="2200">
                <a:solidFill>
                  <a:schemeClr val="accent1"/>
                </a:solidFill>
              </a:defRPr>
            </a:pPr>
            <a:r>
              <a:t>via (standardised?) Singularity images</a:t>
            </a:r>
          </a:p>
        </p:txBody>
      </p:sp>
      <p:pic>
        <p:nvPicPr>
          <p:cNvPr id="842" name="unknown.jpg" descr="unknow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90396" y="5055588"/>
            <a:ext cx="1293412" cy="1177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arty edition?…"/>
          <p:cNvSpPr txBox="1"/>
          <p:nvPr>
            <p:ph type="body" idx="1"/>
          </p:nvPr>
        </p:nvSpPr>
        <p:spPr>
          <a:xfrm>
            <a:off x="273828" y="2079686"/>
            <a:ext cx="11644344" cy="34911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i="1" sz="3800">
                <a:solidFill>
                  <a:schemeClr val="accent1"/>
                </a:solidFill>
              </a:defRPr>
            </a:pPr>
            <a:r>
              <a:t>Party edition?</a:t>
            </a:r>
          </a:p>
          <a:p>
            <a:pPr marL="0" indent="0" algn="ctr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800">
                <a:solidFill>
                  <a:schemeClr val="accent1"/>
                </a:solidFill>
              </a:defRPr>
            </a:pPr>
          </a:p>
          <a:p>
            <a:pPr marL="0" indent="0" algn="ctr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800">
                <a:solidFill>
                  <a:schemeClr val="accent1"/>
                </a:solidFill>
              </a:defRPr>
            </a:pPr>
            <a:r>
              <a:t>Sometime late 2019 or early 2020...</a:t>
            </a:r>
            <a:br/>
          </a:p>
          <a:p>
            <a:pPr marL="0" indent="0" algn="ctr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3800">
                <a:solidFill>
                  <a:schemeClr val="accent1"/>
                </a:solidFill>
              </a:defRPr>
            </a:pPr>
            <a:r>
              <a:t>Let me know if you're interested in hosting it!</a:t>
            </a:r>
          </a:p>
        </p:txBody>
      </p:sp>
      <p:sp>
        <p:nvSpPr>
          <p:cNvPr id="845" name="5th EasyBuild User Meeting"/>
          <p:cNvSpPr txBox="1"/>
          <p:nvPr/>
        </p:nvSpPr>
        <p:spPr>
          <a:xfrm>
            <a:off x="290976" y="394813"/>
            <a:ext cx="11610047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algn="ctr">
              <a:lnSpc>
                <a:spcPct val="90000"/>
              </a:lnSpc>
              <a:defRPr b="1" sz="4000">
                <a:solidFill>
                  <a:schemeClr val="accent1"/>
                </a:solidFill>
              </a:defRPr>
            </a:pPr>
            <a:r>
              <a:rPr i="1"/>
              <a:t>5th</a:t>
            </a:r>
            <a:r>
              <a:t> </a:t>
            </a:r>
            <a:r>
              <a:rPr>
                <a:solidFill>
                  <a:srgbClr val="FFFFFF"/>
                </a:solidFill>
              </a:rPr>
              <a:t>EasyBuild </a:t>
            </a:r>
            <a:r>
              <a:t>User Meeting</a:t>
            </a:r>
          </a:p>
        </p:txBody>
      </p:sp>
      <p:pic>
        <p:nvPicPr>
          <p:cNvPr id="846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5454" y="326533"/>
            <a:ext cx="2360953" cy="884483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Slide Number"/>
          <p:cNvSpPr txBox="1"/>
          <p:nvPr>
            <p:ph type="sldNum" sz="quarter" idx="2"/>
          </p:nvPr>
        </p:nvSpPr>
        <p:spPr>
          <a:xfrm>
            <a:off x="11721211" y="6439353"/>
            <a:ext cx="33016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Questions?"/>
          <p:cNvSpPr txBox="1"/>
          <p:nvPr/>
        </p:nvSpPr>
        <p:spPr>
          <a:xfrm>
            <a:off x="3403420" y="2815699"/>
            <a:ext cx="5385160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i="1" sz="8000">
                <a:solidFill>
                  <a:schemeClr val="accent1"/>
                </a:solidFill>
              </a:defRPr>
            </a:lvl1pPr>
          </a:lstStyle>
          <a:p>
            <a:pPr/>
            <a:r>
              <a:t>Questions?</a:t>
            </a:r>
          </a:p>
        </p:txBody>
      </p:sp>
      <p:pic>
        <p:nvPicPr>
          <p:cNvPr id="850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7333" y="579120"/>
            <a:ext cx="4837333" cy="1812206"/>
          </a:xfrm>
          <a:prstGeom prst="rect">
            <a:avLst/>
          </a:prstGeom>
          <a:ln w="12700">
            <a:miter lim="400000"/>
          </a:ln>
        </p:spPr>
      </p:pic>
      <p:sp>
        <p:nvSpPr>
          <p:cNvPr id="851" name="kenneth.hoste@ugent.be   http://easybuilders.github.io/easybuild…"/>
          <p:cNvSpPr txBox="1"/>
          <p:nvPr>
            <p:ph type="body" sz="half" idx="1"/>
          </p:nvPr>
        </p:nvSpPr>
        <p:spPr>
          <a:xfrm>
            <a:off x="1182336" y="3861309"/>
            <a:ext cx="9827328" cy="1984154"/>
          </a:xfrm>
          <a:prstGeom prst="rect">
            <a:avLst/>
          </a:prstGeom>
        </p:spPr>
        <p:txBody>
          <a:bodyPr/>
          <a:lstStyle/>
          <a:p>
            <a:pPr marL="0" indent="0" algn="ctr" defTabSz="758951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2158">
                <a:solidFill>
                  <a:schemeClr val="accent1"/>
                </a:solidFill>
              </a:defRPr>
            </a:pPr>
          </a:p>
          <a:p>
            <a:pPr marL="0" indent="0" algn="ctr" defTabSz="758951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sz="2158">
                <a:solidFill>
                  <a:schemeClr val="accent1"/>
                </a:solidFill>
              </a:defRPr>
            </a:pPr>
          </a:p>
          <a:p>
            <a:pPr marL="0" indent="0" algn="ctr" defTabSz="758951">
              <a:lnSpc>
                <a:spcPct val="72000"/>
              </a:lnSpc>
              <a:spcBef>
                <a:spcPts val="800"/>
              </a:spcBef>
              <a:buSzTx/>
              <a:buFontTx/>
              <a:buNone/>
              <a:defRPr i="1" sz="1826"/>
            </a:pPr>
          </a:p>
          <a:p>
            <a:pPr marL="0" indent="0" algn="ctr" defTabSz="758951">
              <a:lnSpc>
                <a:spcPct val="100000"/>
              </a:lnSpc>
              <a:spcBef>
                <a:spcPts val="800"/>
              </a:spcBef>
              <a:buSzTx/>
              <a:buFontTx/>
              <a:buNone/>
              <a:defRPr i="1" sz="1992"/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kenneth.hoste@ugent.be</a:t>
            </a:r>
            <a:r>
              <a:t>			</a:t>
            </a: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http://easybuilders.github.io/easybuild</a:t>
            </a:r>
          </a:p>
          <a:p>
            <a:pPr marL="0" indent="0" defTabSz="758951">
              <a:lnSpc>
                <a:spcPct val="72000"/>
              </a:lnSpc>
              <a:spcBef>
                <a:spcPts val="800"/>
              </a:spcBef>
              <a:buSzTx/>
              <a:buFontTx/>
              <a:buNone/>
              <a:defRPr i="1" sz="1992"/>
            </a:pPr>
            <a:r>
              <a:rPr>
                <a:solidFill>
                  <a:srgbClr val="2564BB"/>
                </a:solidFill>
              </a:rPr>
              <a:t>easybuild@lists.ugent.be      </a:t>
            </a:r>
            <a:r>
              <a:t>                                        </a:t>
            </a: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 invalidUrl="" action="" tgtFrame="" tooltip="" history="1" highlightClick="0" endSnd="0"/>
              </a:rPr>
              <a:t>http://easybuild.readthedocs.io</a:t>
            </a:r>
          </a:p>
        </p:txBody>
      </p:sp>
      <p:sp>
        <p:nvSpPr>
          <p:cNvPr id="852" name="Slide Number"/>
          <p:cNvSpPr txBox="1"/>
          <p:nvPr>
            <p:ph type="sldNum" sz="quarter" idx="2"/>
          </p:nvPr>
        </p:nvSpPr>
        <p:spPr>
          <a:xfrm>
            <a:off x="11721211" y="6439353"/>
            <a:ext cx="33016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tate of the Union"/>
          <p:cNvSpPr txBox="1"/>
          <p:nvPr>
            <p:ph type="ctrTitle"/>
          </p:nvPr>
        </p:nvSpPr>
        <p:spPr>
          <a:xfrm>
            <a:off x="751242" y="2368506"/>
            <a:ext cx="10689516" cy="681151"/>
          </a:xfrm>
          <a:prstGeom prst="rect">
            <a:avLst/>
          </a:prstGeom>
        </p:spPr>
        <p:txBody>
          <a:bodyPr/>
          <a:lstStyle>
            <a:lvl1pPr defTabSz="704087">
              <a:defRPr b="1" sz="4235">
                <a:solidFill>
                  <a:schemeClr val="accent1"/>
                </a:solidFill>
              </a:defRPr>
            </a:lvl1pPr>
          </a:lstStyle>
          <a:p>
            <a:pPr/>
            <a:r>
              <a:t>State of the Union</a:t>
            </a:r>
          </a:p>
        </p:txBody>
      </p:sp>
      <p:sp>
        <p:nvSpPr>
          <p:cNvPr id="855" name="4th EasyBuild User Meeting…"/>
          <p:cNvSpPr txBox="1"/>
          <p:nvPr>
            <p:ph type="subTitle" sz="half" idx="1"/>
          </p:nvPr>
        </p:nvSpPr>
        <p:spPr>
          <a:xfrm>
            <a:off x="388202" y="3217847"/>
            <a:ext cx="11415596" cy="2574693"/>
          </a:xfrm>
          <a:prstGeom prst="rect">
            <a:avLst/>
          </a:prstGeom>
        </p:spPr>
        <p:txBody>
          <a:bodyPr/>
          <a:lstStyle/>
          <a:p>
            <a:pPr defTabSz="685800">
              <a:lnSpc>
                <a:spcPct val="100000"/>
              </a:lnSpc>
              <a:spcBef>
                <a:spcPts val="700"/>
              </a:spcBef>
              <a:defRPr i="1" sz="2775">
                <a:solidFill>
                  <a:schemeClr val="accent1"/>
                </a:solidFill>
              </a:defRPr>
            </a:pPr>
            <a:r>
              <a:t>4th EasyBuild User Meeting</a:t>
            </a:r>
          </a:p>
          <a:p>
            <a:pPr defTabSz="685800">
              <a:lnSpc>
                <a:spcPct val="100000"/>
              </a:lnSpc>
              <a:spcBef>
                <a:spcPts val="1400"/>
              </a:spcBef>
              <a:defRPr sz="1950">
                <a:solidFill>
                  <a:schemeClr val="accent1"/>
                </a:solidFill>
              </a:defRPr>
            </a:pPr>
            <a:r>
              <a:t>January 30th 2019 - Louvain-la-Neuve (Belgium)</a:t>
            </a:r>
          </a:p>
          <a:p>
            <a:pPr defTabSz="685800">
              <a:lnSpc>
                <a:spcPct val="100000"/>
              </a:lnSpc>
              <a:spcBef>
                <a:spcPts val="700"/>
              </a:spcBef>
              <a:defRPr i="1" sz="2025">
                <a:solidFill>
                  <a:schemeClr val="accent1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https://users.ugent.be/~kehoste/EasyBuild_20190130_state-of-the-union.pdf</a:t>
            </a:r>
          </a:p>
          <a:p>
            <a:pPr defTabSz="685800">
              <a:lnSpc>
                <a:spcPct val="72000"/>
              </a:lnSpc>
              <a:spcBef>
                <a:spcPts val="700"/>
              </a:spcBef>
              <a:defRPr i="1" sz="1650"/>
            </a:pPr>
          </a:p>
          <a:p>
            <a:pPr defTabSz="685800">
              <a:lnSpc>
                <a:spcPct val="130000"/>
              </a:lnSpc>
              <a:spcBef>
                <a:spcPts val="700"/>
              </a:spcBef>
              <a:defRPr i="1" sz="1800"/>
            </a:pPr>
            <a:r>
              <a:t>       </a:t>
            </a: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kenneth.hoste@ugent.be</a:t>
            </a:r>
            <a:r>
              <a:t>			   </a:t>
            </a: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 invalidUrl="" action="" tgtFrame="" tooltip="" history="1" highlightClick="0" endSnd="0"/>
              </a:rPr>
              <a:t>https://easybuilders.github.io/easybuild</a:t>
            </a:r>
            <a:br>
              <a:rPr>
                <a:solidFill>
                  <a:srgbClr val="2564BB"/>
                </a:solidFill>
              </a:rPr>
            </a:br>
            <a:r>
              <a:rPr>
                <a:solidFill>
                  <a:srgbClr val="2564BB"/>
                </a:solidFill>
              </a:rPr>
              <a:t> easybuild@lists.ugent.be      </a:t>
            </a:r>
            <a:r>
              <a:t>                                        </a:t>
            </a: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5" invalidUrl="" action="" tgtFrame="" tooltip="" history="1" highlightClick="0" endSnd="0"/>
              </a:rPr>
              <a:t>https://easybuild.readthedocs.io</a:t>
            </a:r>
          </a:p>
        </p:txBody>
      </p:sp>
      <p:pic>
        <p:nvPicPr>
          <p:cNvPr id="856" name="image1.png" descr="image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0685" y="5641128"/>
            <a:ext cx="1252868" cy="108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easybuild_logo_alpha.png" descr="easybuild_logo_alpha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07590" y="230485"/>
            <a:ext cx="4576820" cy="1714610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https://www.ugent.be/hpc"/>
          <p:cNvSpPr txBox="1"/>
          <p:nvPr/>
        </p:nvSpPr>
        <p:spPr>
          <a:xfrm>
            <a:off x="1651687" y="6346554"/>
            <a:ext cx="2955652" cy="41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spcBef>
                <a:spcPts val="1000"/>
              </a:spcBef>
              <a:defRPr sz="200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8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8" invalidUrl="" action="" tgtFrame="" tooltip="" history="1" highlightClick="0" endSnd="0"/>
              </a:rPr>
              <a:t>https://www.ugent.be/hpc</a:t>
            </a:r>
          </a:p>
        </p:txBody>
      </p:sp>
      <p:sp>
        <p:nvSpPr>
          <p:cNvPr id="859" name="https://www.vscentrum.be"/>
          <p:cNvSpPr txBox="1"/>
          <p:nvPr/>
        </p:nvSpPr>
        <p:spPr>
          <a:xfrm>
            <a:off x="6531390" y="6346554"/>
            <a:ext cx="2955652" cy="41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896111">
              <a:spcBef>
                <a:spcPts val="900"/>
              </a:spcBef>
              <a:defRPr sz="196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9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chemeClr val="accent1"/>
                </a:solidFill>
                <a:uFillTx/>
              </a:defRPr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9" invalidUrl="" action="" tgtFrame="" tooltip="" history="1" highlightClick="0" endSnd="0"/>
              </a:rPr>
              <a:t>https://www.vscentrum.be</a:t>
            </a:r>
          </a:p>
        </p:txBody>
      </p:sp>
      <p:pic>
        <p:nvPicPr>
          <p:cNvPr id="860" name="vlaanderen_is_computing.png" descr="vlaanderen_is_computing.png"/>
          <p:cNvPicPr>
            <a:picLocks noChangeAspect="1"/>
          </p:cNvPicPr>
          <p:nvPr/>
        </p:nvPicPr>
        <p:blipFill>
          <a:blip r:embed="rId10">
            <a:extLst/>
          </a:blip>
          <a:srcRect l="6102" t="0" r="0" b="16"/>
          <a:stretch>
            <a:fillRect/>
          </a:stretch>
        </p:blipFill>
        <p:spPr>
          <a:xfrm>
            <a:off x="9595572" y="5752014"/>
            <a:ext cx="2635074" cy="1133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757" y="0"/>
                </a:moveTo>
                <a:lnTo>
                  <a:pt x="3839" y="583"/>
                </a:lnTo>
                <a:cubicBezTo>
                  <a:pt x="3883" y="902"/>
                  <a:pt x="4173" y="2896"/>
                  <a:pt x="4483" y="5016"/>
                </a:cubicBezTo>
                <a:cubicBezTo>
                  <a:pt x="4793" y="7137"/>
                  <a:pt x="5179" y="9787"/>
                  <a:pt x="5342" y="10902"/>
                </a:cubicBezTo>
                <a:cubicBezTo>
                  <a:pt x="5504" y="12017"/>
                  <a:pt x="5802" y="14048"/>
                  <a:pt x="6002" y="15419"/>
                </a:cubicBezTo>
                <a:cubicBezTo>
                  <a:pt x="6202" y="16790"/>
                  <a:pt x="6479" y="18709"/>
                  <a:pt x="6620" y="19678"/>
                </a:cubicBezTo>
                <a:cubicBezTo>
                  <a:pt x="6761" y="20647"/>
                  <a:pt x="6879" y="21479"/>
                  <a:pt x="6887" y="21524"/>
                </a:cubicBezTo>
                <a:cubicBezTo>
                  <a:pt x="6898" y="21591"/>
                  <a:pt x="8399" y="21600"/>
                  <a:pt x="14252" y="21600"/>
                </a:cubicBezTo>
                <a:lnTo>
                  <a:pt x="21600" y="21600"/>
                </a:lnTo>
                <a:lnTo>
                  <a:pt x="21600" y="10804"/>
                </a:lnTo>
                <a:lnTo>
                  <a:pt x="21600" y="0"/>
                </a:lnTo>
                <a:lnTo>
                  <a:pt x="12677" y="0"/>
                </a:lnTo>
                <a:lnTo>
                  <a:pt x="10097" y="0"/>
                </a:lnTo>
                <a:lnTo>
                  <a:pt x="3757" y="0"/>
                </a:lnTo>
                <a:close/>
                <a:moveTo>
                  <a:pt x="875" y="3904"/>
                </a:moveTo>
                <a:cubicBezTo>
                  <a:pt x="871" y="3900"/>
                  <a:pt x="865" y="3909"/>
                  <a:pt x="859" y="3934"/>
                </a:cubicBezTo>
                <a:cubicBezTo>
                  <a:pt x="843" y="3996"/>
                  <a:pt x="721" y="4227"/>
                  <a:pt x="589" y="4449"/>
                </a:cubicBezTo>
                <a:cubicBezTo>
                  <a:pt x="297" y="4939"/>
                  <a:pt x="202" y="5309"/>
                  <a:pt x="202" y="5931"/>
                </a:cubicBezTo>
                <a:cubicBezTo>
                  <a:pt x="202" y="6144"/>
                  <a:pt x="206" y="6317"/>
                  <a:pt x="212" y="6317"/>
                </a:cubicBezTo>
                <a:cubicBezTo>
                  <a:pt x="217" y="6317"/>
                  <a:pt x="257" y="6190"/>
                  <a:pt x="303" y="6037"/>
                </a:cubicBezTo>
                <a:cubicBezTo>
                  <a:pt x="348" y="5885"/>
                  <a:pt x="477" y="5602"/>
                  <a:pt x="589" y="5409"/>
                </a:cubicBezTo>
                <a:cubicBezTo>
                  <a:pt x="712" y="5198"/>
                  <a:pt x="811" y="4974"/>
                  <a:pt x="839" y="4834"/>
                </a:cubicBezTo>
                <a:cubicBezTo>
                  <a:pt x="885" y="4611"/>
                  <a:pt x="906" y="3933"/>
                  <a:pt x="875" y="3904"/>
                </a:cubicBezTo>
                <a:close/>
                <a:moveTo>
                  <a:pt x="1422" y="5198"/>
                </a:moveTo>
                <a:cubicBezTo>
                  <a:pt x="1396" y="5148"/>
                  <a:pt x="1421" y="5468"/>
                  <a:pt x="1493" y="6136"/>
                </a:cubicBezTo>
                <a:cubicBezTo>
                  <a:pt x="1553" y="6693"/>
                  <a:pt x="1661" y="7837"/>
                  <a:pt x="1734" y="8678"/>
                </a:cubicBezTo>
                <a:cubicBezTo>
                  <a:pt x="1960" y="11302"/>
                  <a:pt x="2011" y="11671"/>
                  <a:pt x="2284" y="12831"/>
                </a:cubicBezTo>
                <a:cubicBezTo>
                  <a:pt x="2487" y="13696"/>
                  <a:pt x="2490" y="13719"/>
                  <a:pt x="2521" y="14730"/>
                </a:cubicBezTo>
                <a:cubicBezTo>
                  <a:pt x="2538" y="15273"/>
                  <a:pt x="2566" y="15713"/>
                  <a:pt x="2593" y="15843"/>
                </a:cubicBezTo>
                <a:cubicBezTo>
                  <a:pt x="2709" y="16407"/>
                  <a:pt x="3111" y="17197"/>
                  <a:pt x="3393" y="17424"/>
                </a:cubicBezTo>
                <a:cubicBezTo>
                  <a:pt x="3473" y="17488"/>
                  <a:pt x="3579" y="17544"/>
                  <a:pt x="3631" y="17545"/>
                </a:cubicBezTo>
                <a:lnTo>
                  <a:pt x="3725" y="17552"/>
                </a:lnTo>
                <a:lnTo>
                  <a:pt x="3725" y="17091"/>
                </a:lnTo>
                <a:lnTo>
                  <a:pt x="3725" y="16637"/>
                </a:lnTo>
                <a:lnTo>
                  <a:pt x="3549" y="16599"/>
                </a:lnTo>
                <a:cubicBezTo>
                  <a:pt x="3339" y="16548"/>
                  <a:pt x="2908" y="16222"/>
                  <a:pt x="2729" y="15979"/>
                </a:cubicBezTo>
                <a:lnTo>
                  <a:pt x="2599" y="15797"/>
                </a:lnTo>
                <a:lnTo>
                  <a:pt x="2616" y="15479"/>
                </a:lnTo>
                <a:cubicBezTo>
                  <a:pt x="2632" y="15156"/>
                  <a:pt x="2720" y="14688"/>
                  <a:pt x="2804" y="14466"/>
                </a:cubicBezTo>
                <a:cubicBezTo>
                  <a:pt x="2830" y="14398"/>
                  <a:pt x="2901" y="14282"/>
                  <a:pt x="2964" y="14208"/>
                </a:cubicBezTo>
                <a:cubicBezTo>
                  <a:pt x="3061" y="14093"/>
                  <a:pt x="3111" y="14083"/>
                  <a:pt x="3321" y="14118"/>
                </a:cubicBezTo>
                <a:cubicBezTo>
                  <a:pt x="3456" y="14139"/>
                  <a:pt x="3600" y="14177"/>
                  <a:pt x="3644" y="14201"/>
                </a:cubicBezTo>
                <a:lnTo>
                  <a:pt x="3722" y="14239"/>
                </a:lnTo>
                <a:lnTo>
                  <a:pt x="3705" y="12551"/>
                </a:lnTo>
                <a:cubicBezTo>
                  <a:pt x="3693" y="11445"/>
                  <a:pt x="3674" y="10851"/>
                  <a:pt x="3653" y="10819"/>
                </a:cubicBezTo>
                <a:cubicBezTo>
                  <a:pt x="3606" y="10746"/>
                  <a:pt x="3495" y="10761"/>
                  <a:pt x="3390" y="10849"/>
                </a:cubicBezTo>
                <a:cubicBezTo>
                  <a:pt x="3306" y="10920"/>
                  <a:pt x="3285" y="10907"/>
                  <a:pt x="3178" y="10743"/>
                </a:cubicBezTo>
                <a:cubicBezTo>
                  <a:pt x="3031" y="10517"/>
                  <a:pt x="2962" y="10533"/>
                  <a:pt x="2970" y="10796"/>
                </a:cubicBezTo>
                <a:cubicBezTo>
                  <a:pt x="2979" y="11073"/>
                  <a:pt x="3115" y="11431"/>
                  <a:pt x="3295" y="11644"/>
                </a:cubicBezTo>
                <a:cubicBezTo>
                  <a:pt x="3539" y="11930"/>
                  <a:pt x="3595" y="12097"/>
                  <a:pt x="3595" y="12567"/>
                </a:cubicBezTo>
                <a:cubicBezTo>
                  <a:pt x="3595" y="12933"/>
                  <a:pt x="3589" y="12977"/>
                  <a:pt x="3484" y="13225"/>
                </a:cubicBezTo>
                <a:cubicBezTo>
                  <a:pt x="3336" y="13577"/>
                  <a:pt x="3218" y="13694"/>
                  <a:pt x="3022" y="13694"/>
                </a:cubicBezTo>
                <a:cubicBezTo>
                  <a:pt x="2869" y="13694"/>
                  <a:pt x="2854" y="13675"/>
                  <a:pt x="2720" y="13384"/>
                </a:cubicBezTo>
                <a:cubicBezTo>
                  <a:pt x="2600" y="13125"/>
                  <a:pt x="2569" y="13002"/>
                  <a:pt x="2518" y="12604"/>
                </a:cubicBezTo>
                <a:cubicBezTo>
                  <a:pt x="2485" y="12344"/>
                  <a:pt x="2395" y="11859"/>
                  <a:pt x="2320" y="11530"/>
                </a:cubicBezTo>
                <a:cubicBezTo>
                  <a:pt x="2235" y="11160"/>
                  <a:pt x="2160" y="10722"/>
                  <a:pt x="2124" y="10373"/>
                </a:cubicBezTo>
                <a:cubicBezTo>
                  <a:pt x="1880" y="7981"/>
                  <a:pt x="1817" y="7403"/>
                  <a:pt x="1741" y="6847"/>
                </a:cubicBezTo>
                <a:cubicBezTo>
                  <a:pt x="1645" y="6154"/>
                  <a:pt x="1483" y="5315"/>
                  <a:pt x="1422" y="5198"/>
                </a:cubicBezTo>
                <a:close/>
                <a:moveTo>
                  <a:pt x="1054" y="5326"/>
                </a:moveTo>
                <a:cubicBezTo>
                  <a:pt x="1050" y="5341"/>
                  <a:pt x="1014" y="5497"/>
                  <a:pt x="976" y="5674"/>
                </a:cubicBezTo>
                <a:cubicBezTo>
                  <a:pt x="928" y="5894"/>
                  <a:pt x="781" y="6270"/>
                  <a:pt x="511" y="6862"/>
                </a:cubicBezTo>
                <a:cubicBezTo>
                  <a:pt x="86" y="7794"/>
                  <a:pt x="0" y="8084"/>
                  <a:pt x="0" y="8579"/>
                </a:cubicBezTo>
                <a:cubicBezTo>
                  <a:pt x="0" y="8863"/>
                  <a:pt x="78" y="9278"/>
                  <a:pt x="153" y="9389"/>
                </a:cubicBezTo>
                <a:cubicBezTo>
                  <a:pt x="175" y="9421"/>
                  <a:pt x="194" y="9323"/>
                  <a:pt x="208" y="9102"/>
                </a:cubicBezTo>
                <a:cubicBezTo>
                  <a:pt x="244" y="8552"/>
                  <a:pt x="331" y="8251"/>
                  <a:pt x="719" y="7369"/>
                </a:cubicBezTo>
                <a:cubicBezTo>
                  <a:pt x="936" y="6875"/>
                  <a:pt x="1107" y="6436"/>
                  <a:pt x="1132" y="6295"/>
                </a:cubicBezTo>
                <a:cubicBezTo>
                  <a:pt x="1194" y="5950"/>
                  <a:pt x="1186" y="5564"/>
                  <a:pt x="1116" y="5417"/>
                </a:cubicBezTo>
                <a:cubicBezTo>
                  <a:pt x="1084" y="5351"/>
                  <a:pt x="1058" y="5311"/>
                  <a:pt x="1054" y="5326"/>
                </a:cubicBezTo>
                <a:close/>
                <a:moveTo>
                  <a:pt x="2411" y="5992"/>
                </a:moveTo>
                <a:cubicBezTo>
                  <a:pt x="2275" y="5977"/>
                  <a:pt x="2160" y="6000"/>
                  <a:pt x="2144" y="6037"/>
                </a:cubicBezTo>
                <a:cubicBezTo>
                  <a:pt x="2110" y="6117"/>
                  <a:pt x="2267" y="6664"/>
                  <a:pt x="2381" y="6862"/>
                </a:cubicBezTo>
                <a:cubicBezTo>
                  <a:pt x="2423" y="6935"/>
                  <a:pt x="2554" y="7039"/>
                  <a:pt x="2668" y="7089"/>
                </a:cubicBezTo>
                <a:cubicBezTo>
                  <a:pt x="2909" y="7195"/>
                  <a:pt x="2958" y="7267"/>
                  <a:pt x="2934" y="7482"/>
                </a:cubicBezTo>
                <a:cubicBezTo>
                  <a:pt x="2925" y="7568"/>
                  <a:pt x="2924" y="7670"/>
                  <a:pt x="2934" y="7709"/>
                </a:cubicBezTo>
                <a:cubicBezTo>
                  <a:pt x="2983" y="7892"/>
                  <a:pt x="3015" y="7663"/>
                  <a:pt x="3003" y="7210"/>
                </a:cubicBezTo>
                <a:cubicBezTo>
                  <a:pt x="2979" y="6336"/>
                  <a:pt x="2833" y="6037"/>
                  <a:pt x="2411" y="5992"/>
                </a:cubicBezTo>
                <a:close/>
                <a:moveTo>
                  <a:pt x="14665" y="6000"/>
                </a:moveTo>
                <a:cubicBezTo>
                  <a:pt x="14684" y="5994"/>
                  <a:pt x="14702" y="5994"/>
                  <a:pt x="14717" y="6000"/>
                </a:cubicBezTo>
                <a:cubicBezTo>
                  <a:pt x="14817" y="6036"/>
                  <a:pt x="14808" y="6425"/>
                  <a:pt x="14801" y="8368"/>
                </a:cubicBezTo>
                <a:lnTo>
                  <a:pt x="14795" y="10600"/>
                </a:lnTo>
                <a:lnTo>
                  <a:pt x="14665" y="10622"/>
                </a:lnTo>
                <a:cubicBezTo>
                  <a:pt x="14576" y="10636"/>
                  <a:pt x="14522" y="10611"/>
                  <a:pt x="14499" y="10547"/>
                </a:cubicBezTo>
                <a:cubicBezTo>
                  <a:pt x="14469" y="10463"/>
                  <a:pt x="14452" y="10461"/>
                  <a:pt x="14372" y="10554"/>
                </a:cubicBezTo>
                <a:cubicBezTo>
                  <a:pt x="14321" y="10613"/>
                  <a:pt x="14208" y="10671"/>
                  <a:pt x="14121" y="10683"/>
                </a:cubicBezTo>
                <a:cubicBezTo>
                  <a:pt x="13847" y="10721"/>
                  <a:pt x="13639" y="10394"/>
                  <a:pt x="13533" y="9745"/>
                </a:cubicBezTo>
                <a:cubicBezTo>
                  <a:pt x="13458" y="9293"/>
                  <a:pt x="13486" y="8491"/>
                  <a:pt x="13588" y="8088"/>
                </a:cubicBezTo>
                <a:cubicBezTo>
                  <a:pt x="13738" y="7495"/>
                  <a:pt x="13939" y="7248"/>
                  <a:pt x="14261" y="7248"/>
                </a:cubicBezTo>
                <a:lnTo>
                  <a:pt x="14434" y="7248"/>
                </a:lnTo>
                <a:lnTo>
                  <a:pt x="14443" y="6665"/>
                </a:lnTo>
                <a:lnTo>
                  <a:pt x="14453" y="6083"/>
                </a:lnTo>
                <a:lnTo>
                  <a:pt x="14590" y="6030"/>
                </a:lnTo>
                <a:cubicBezTo>
                  <a:pt x="14619" y="6019"/>
                  <a:pt x="14643" y="6006"/>
                  <a:pt x="14665" y="6000"/>
                </a:cubicBezTo>
                <a:close/>
                <a:moveTo>
                  <a:pt x="8578" y="6083"/>
                </a:moveTo>
                <a:lnTo>
                  <a:pt x="8738" y="6083"/>
                </a:lnTo>
                <a:lnTo>
                  <a:pt x="8894" y="6083"/>
                </a:lnTo>
                <a:lnTo>
                  <a:pt x="8894" y="8345"/>
                </a:lnTo>
                <a:lnTo>
                  <a:pt x="8894" y="10600"/>
                </a:lnTo>
                <a:lnTo>
                  <a:pt x="8744" y="10622"/>
                </a:lnTo>
                <a:cubicBezTo>
                  <a:pt x="8640" y="10636"/>
                  <a:pt x="8588" y="10614"/>
                  <a:pt x="8578" y="10554"/>
                </a:cubicBezTo>
                <a:cubicBezTo>
                  <a:pt x="8570" y="10506"/>
                  <a:pt x="8568" y="9483"/>
                  <a:pt x="8572" y="8277"/>
                </a:cubicBezTo>
                <a:lnTo>
                  <a:pt x="8578" y="6083"/>
                </a:lnTo>
                <a:close/>
                <a:moveTo>
                  <a:pt x="6932" y="6454"/>
                </a:moveTo>
                <a:cubicBezTo>
                  <a:pt x="7006" y="6456"/>
                  <a:pt x="7080" y="6479"/>
                  <a:pt x="7098" y="6529"/>
                </a:cubicBezTo>
                <a:cubicBezTo>
                  <a:pt x="7123" y="6599"/>
                  <a:pt x="7389" y="8343"/>
                  <a:pt x="7518" y="9276"/>
                </a:cubicBezTo>
                <a:cubicBezTo>
                  <a:pt x="7542" y="9454"/>
                  <a:pt x="7561" y="9509"/>
                  <a:pt x="7573" y="9442"/>
                </a:cubicBezTo>
                <a:cubicBezTo>
                  <a:pt x="7583" y="9387"/>
                  <a:pt x="7684" y="8692"/>
                  <a:pt x="7801" y="7906"/>
                </a:cubicBezTo>
                <a:lnTo>
                  <a:pt x="8012" y="6484"/>
                </a:lnTo>
                <a:lnTo>
                  <a:pt x="8165" y="6461"/>
                </a:lnTo>
                <a:cubicBezTo>
                  <a:pt x="8248" y="6450"/>
                  <a:pt x="8327" y="6467"/>
                  <a:pt x="8341" y="6499"/>
                </a:cubicBezTo>
                <a:cubicBezTo>
                  <a:pt x="8362" y="6547"/>
                  <a:pt x="7912" y="9713"/>
                  <a:pt x="7775" y="10486"/>
                </a:cubicBezTo>
                <a:cubicBezTo>
                  <a:pt x="7738" y="10695"/>
                  <a:pt x="7731" y="10705"/>
                  <a:pt x="7567" y="10705"/>
                </a:cubicBezTo>
                <a:cubicBezTo>
                  <a:pt x="7465" y="10705"/>
                  <a:pt x="7385" y="10672"/>
                  <a:pt x="7368" y="10622"/>
                </a:cubicBezTo>
                <a:cubicBezTo>
                  <a:pt x="7316" y="10470"/>
                  <a:pt x="6754" y="6593"/>
                  <a:pt x="6773" y="6522"/>
                </a:cubicBezTo>
                <a:cubicBezTo>
                  <a:pt x="6786" y="6472"/>
                  <a:pt x="6859" y="6451"/>
                  <a:pt x="6932" y="6454"/>
                </a:cubicBezTo>
                <a:close/>
                <a:moveTo>
                  <a:pt x="1288" y="7218"/>
                </a:moveTo>
                <a:lnTo>
                  <a:pt x="1210" y="7573"/>
                </a:lnTo>
                <a:cubicBezTo>
                  <a:pt x="1167" y="7769"/>
                  <a:pt x="1019" y="8253"/>
                  <a:pt x="882" y="8648"/>
                </a:cubicBezTo>
                <a:cubicBezTo>
                  <a:pt x="482" y="9798"/>
                  <a:pt x="359" y="10476"/>
                  <a:pt x="361" y="11530"/>
                </a:cubicBezTo>
                <a:cubicBezTo>
                  <a:pt x="363" y="12120"/>
                  <a:pt x="374" y="12261"/>
                  <a:pt x="456" y="12733"/>
                </a:cubicBezTo>
                <a:cubicBezTo>
                  <a:pt x="506" y="13026"/>
                  <a:pt x="554" y="13431"/>
                  <a:pt x="563" y="13641"/>
                </a:cubicBezTo>
                <a:cubicBezTo>
                  <a:pt x="572" y="13851"/>
                  <a:pt x="586" y="14027"/>
                  <a:pt x="592" y="14027"/>
                </a:cubicBezTo>
                <a:cubicBezTo>
                  <a:pt x="599" y="14027"/>
                  <a:pt x="625" y="13919"/>
                  <a:pt x="648" y="13792"/>
                </a:cubicBezTo>
                <a:cubicBezTo>
                  <a:pt x="678" y="13622"/>
                  <a:pt x="687" y="13272"/>
                  <a:pt x="687" y="12446"/>
                </a:cubicBezTo>
                <a:cubicBezTo>
                  <a:pt x="687" y="11661"/>
                  <a:pt x="701" y="11211"/>
                  <a:pt x="732" y="10932"/>
                </a:cubicBezTo>
                <a:cubicBezTo>
                  <a:pt x="783" y="10468"/>
                  <a:pt x="963" y="9567"/>
                  <a:pt x="1090" y="9139"/>
                </a:cubicBezTo>
                <a:cubicBezTo>
                  <a:pt x="1261" y="8562"/>
                  <a:pt x="1310" y="8163"/>
                  <a:pt x="1295" y="7452"/>
                </a:cubicBezTo>
                <a:lnTo>
                  <a:pt x="1288" y="7218"/>
                </a:lnTo>
                <a:close/>
                <a:moveTo>
                  <a:pt x="11093" y="7248"/>
                </a:moveTo>
                <a:cubicBezTo>
                  <a:pt x="11233" y="7248"/>
                  <a:pt x="11321" y="7281"/>
                  <a:pt x="11402" y="7377"/>
                </a:cubicBezTo>
                <a:cubicBezTo>
                  <a:pt x="11592" y="7602"/>
                  <a:pt x="11615" y="7739"/>
                  <a:pt x="11633" y="8829"/>
                </a:cubicBezTo>
                <a:cubicBezTo>
                  <a:pt x="11643" y="9490"/>
                  <a:pt x="11658" y="9802"/>
                  <a:pt x="11682" y="9820"/>
                </a:cubicBezTo>
                <a:cubicBezTo>
                  <a:pt x="11701" y="9835"/>
                  <a:pt x="11744" y="9905"/>
                  <a:pt x="11779" y="9972"/>
                </a:cubicBezTo>
                <a:lnTo>
                  <a:pt x="11844" y="10093"/>
                </a:lnTo>
                <a:lnTo>
                  <a:pt x="11782" y="10350"/>
                </a:lnTo>
                <a:cubicBezTo>
                  <a:pt x="11687" y="10740"/>
                  <a:pt x="11651" y="10765"/>
                  <a:pt x="11486" y="10562"/>
                </a:cubicBezTo>
                <a:cubicBezTo>
                  <a:pt x="11408" y="10465"/>
                  <a:pt x="11336" y="10415"/>
                  <a:pt x="11327" y="10448"/>
                </a:cubicBezTo>
                <a:cubicBezTo>
                  <a:pt x="11318" y="10481"/>
                  <a:pt x="11266" y="10545"/>
                  <a:pt x="11210" y="10600"/>
                </a:cubicBezTo>
                <a:cubicBezTo>
                  <a:pt x="11064" y="10741"/>
                  <a:pt x="10887" y="10728"/>
                  <a:pt x="10742" y="10554"/>
                </a:cubicBezTo>
                <a:cubicBezTo>
                  <a:pt x="10570" y="10350"/>
                  <a:pt x="10506" y="10055"/>
                  <a:pt x="10520" y="9555"/>
                </a:cubicBezTo>
                <a:cubicBezTo>
                  <a:pt x="10539" y="8906"/>
                  <a:pt x="10710" y="8640"/>
                  <a:pt x="11116" y="8640"/>
                </a:cubicBezTo>
                <a:lnTo>
                  <a:pt x="11295" y="8640"/>
                </a:lnTo>
                <a:lnTo>
                  <a:pt x="11275" y="8428"/>
                </a:lnTo>
                <a:cubicBezTo>
                  <a:pt x="11265" y="8309"/>
                  <a:pt x="11236" y="8171"/>
                  <a:pt x="11210" y="8126"/>
                </a:cubicBezTo>
                <a:cubicBezTo>
                  <a:pt x="11144" y="8012"/>
                  <a:pt x="10905" y="8020"/>
                  <a:pt x="10781" y="8141"/>
                </a:cubicBezTo>
                <a:cubicBezTo>
                  <a:pt x="10724" y="8195"/>
                  <a:pt x="10669" y="8226"/>
                  <a:pt x="10657" y="8209"/>
                </a:cubicBezTo>
                <a:cubicBezTo>
                  <a:pt x="10622" y="8158"/>
                  <a:pt x="10563" y="7565"/>
                  <a:pt x="10589" y="7513"/>
                </a:cubicBezTo>
                <a:cubicBezTo>
                  <a:pt x="10649" y="7388"/>
                  <a:pt x="10916" y="7248"/>
                  <a:pt x="11093" y="7248"/>
                </a:cubicBezTo>
                <a:close/>
                <a:moveTo>
                  <a:pt x="15702" y="7248"/>
                </a:moveTo>
                <a:cubicBezTo>
                  <a:pt x="15814" y="7266"/>
                  <a:pt x="15923" y="7340"/>
                  <a:pt x="15995" y="7467"/>
                </a:cubicBezTo>
                <a:cubicBezTo>
                  <a:pt x="16160" y="7759"/>
                  <a:pt x="16224" y="8111"/>
                  <a:pt x="16226" y="8738"/>
                </a:cubicBezTo>
                <a:lnTo>
                  <a:pt x="16226" y="9276"/>
                </a:lnTo>
                <a:lnTo>
                  <a:pt x="15819" y="9291"/>
                </a:lnTo>
                <a:cubicBezTo>
                  <a:pt x="15559" y="9302"/>
                  <a:pt x="15413" y="9337"/>
                  <a:pt x="15413" y="9381"/>
                </a:cubicBezTo>
                <a:cubicBezTo>
                  <a:pt x="15413" y="9420"/>
                  <a:pt x="15447" y="9536"/>
                  <a:pt x="15491" y="9639"/>
                </a:cubicBezTo>
                <a:cubicBezTo>
                  <a:pt x="15596" y="9884"/>
                  <a:pt x="15759" y="9938"/>
                  <a:pt x="15966" y="9813"/>
                </a:cubicBezTo>
                <a:cubicBezTo>
                  <a:pt x="16054" y="9759"/>
                  <a:pt x="16133" y="9739"/>
                  <a:pt x="16141" y="9760"/>
                </a:cubicBezTo>
                <a:cubicBezTo>
                  <a:pt x="16150" y="9780"/>
                  <a:pt x="16155" y="9950"/>
                  <a:pt x="16155" y="10146"/>
                </a:cubicBezTo>
                <a:cubicBezTo>
                  <a:pt x="16155" y="10471"/>
                  <a:pt x="16149" y="10515"/>
                  <a:pt x="16076" y="10584"/>
                </a:cubicBezTo>
                <a:cubicBezTo>
                  <a:pt x="15952" y="10704"/>
                  <a:pt x="15615" y="10711"/>
                  <a:pt x="15465" y="10600"/>
                </a:cubicBezTo>
                <a:cubicBezTo>
                  <a:pt x="15305" y="10481"/>
                  <a:pt x="15083" y="9958"/>
                  <a:pt x="15039" y="9586"/>
                </a:cubicBezTo>
                <a:cubicBezTo>
                  <a:pt x="14992" y="9195"/>
                  <a:pt x="15006" y="8508"/>
                  <a:pt x="15065" y="8209"/>
                </a:cubicBezTo>
                <a:cubicBezTo>
                  <a:pt x="15139" y="7832"/>
                  <a:pt x="15256" y="7528"/>
                  <a:pt x="15390" y="7369"/>
                </a:cubicBezTo>
                <a:cubicBezTo>
                  <a:pt x="15476" y="7267"/>
                  <a:pt x="15591" y="7230"/>
                  <a:pt x="15702" y="7248"/>
                </a:cubicBezTo>
                <a:close/>
                <a:moveTo>
                  <a:pt x="18119" y="7248"/>
                </a:moveTo>
                <a:cubicBezTo>
                  <a:pt x="18196" y="7251"/>
                  <a:pt x="18272" y="7290"/>
                  <a:pt x="18347" y="7369"/>
                </a:cubicBezTo>
                <a:cubicBezTo>
                  <a:pt x="18580" y="7615"/>
                  <a:pt x="18688" y="8092"/>
                  <a:pt x="18672" y="8837"/>
                </a:cubicBezTo>
                <a:lnTo>
                  <a:pt x="18663" y="9276"/>
                </a:lnTo>
                <a:lnTo>
                  <a:pt x="18256" y="9291"/>
                </a:lnTo>
                <a:cubicBezTo>
                  <a:pt x="18031" y="9301"/>
                  <a:pt x="17846" y="9331"/>
                  <a:pt x="17846" y="9359"/>
                </a:cubicBezTo>
                <a:cubicBezTo>
                  <a:pt x="17846" y="9467"/>
                  <a:pt x="17940" y="9711"/>
                  <a:pt x="18018" y="9805"/>
                </a:cubicBezTo>
                <a:cubicBezTo>
                  <a:pt x="18124" y="9932"/>
                  <a:pt x="18321" y="9931"/>
                  <a:pt x="18474" y="9805"/>
                </a:cubicBezTo>
                <a:cubicBezTo>
                  <a:pt x="18615" y="9690"/>
                  <a:pt x="18628" y="9724"/>
                  <a:pt x="18614" y="10176"/>
                </a:cubicBezTo>
                <a:cubicBezTo>
                  <a:pt x="18606" y="10415"/>
                  <a:pt x="18593" y="10483"/>
                  <a:pt x="18529" y="10554"/>
                </a:cubicBezTo>
                <a:cubicBezTo>
                  <a:pt x="18487" y="10601"/>
                  <a:pt x="18368" y="10657"/>
                  <a:pt x="18269" y="10675"/>
                </a:cubicBezTo>
                <a:cubicBezTo>
                  <a:pt x="17945" y="10734"/>
                  <a:pt x="17652" y="10362"/>
                  <a:pt x="17527" y="9737"/>
                </a:cubicBezTo>
                <a:cubicBezTo>
                  <a:pt x="17444" y="9318"/>
                  <a:pt x="17453" y="8564"/>
                  <a:pt x="17547" y="8126"/>
                </a:cubicBezTo>
                <a:cubicBezTo>
                  <a:pt x="17667" y="7565"/>
                  <a:pt x="17890" y="7240"/>
                  <a:pt x="18119" y="7248"/>
                </a:cubicBezTo>
                <a:close/>
                <a:moveTo>
                  <a:pt x="9733" y="7255"/>
                </a:moveTo>
                <a:cubicBezTo>
                  <a:pt x="9926" y="7279"/>
                  <a:pt x="10092" y="7445"/>
                  <a:pt x="10182" y="7732"/>
                </a:cubicBezTo>
                <a:cubicBezTo>
                  <a:pt x="10234" y="7896"/>
                  <a:pt x="10242" y="8037"/>
                  <a:pt x="10250" y="8852"/>
                </a:cubicBezTo>
                <a:lnTo>
                  <a:pt x="10260" y="9782"/>
                </a:lnTo>
                <a:lnTo>
                  <a:pt x="10358" y="9919"/>
                </a:lnTo>
                <a:lnTo>
                  <a:pt x="10455" y="10047"/>
                </a:lnTo>
                <a:lnTo>
                  <a:pt x="10384" y="10373"/>
                </a:lnTo>
                <a:cubicBezTo>
                  <a:pt x="10302" y="10745"/>
                  <a:pt x="10265" y="10769"/>
                  <a:pt x="10097" y="10547"/>
                </a:cubicBezTo>
                <a:lnTo>
                  <a:pt x="9980" y="10395"/>
                </a:lnTo>
                <a:lnTo>
                  <a:pt x="9857" y="10547"/>
                </a:lnTo>
                <a:cubicBezTo>
                  <a:pt x="9704" y="10734"/>
                  <a:pt x="9539" y="10742"/>
                  <a:pt x="9375" y="10569"/>
                </a:cubicBezTo>
                <a:cubicBezTo>
                  <a:pt x="9211" y="10396"/>
                  <a:pt x="9138" y="10112"/>
                  <a:pt x="9138" y="9624"/>
                </a:cubicBezTo>
                <a:cubicBezTo>
                  <a:pt x="9138" y="9283"/>
                  <a:pt x="9149" y="9210"/>
                  <a:pt x="9232" y="9003"/>
                </a:cubicBezTo>
                <a:cubicBezTo>
                  <a:pt x="9307" y="8817"/>
                  <a:pt x="9359" y="8758"/>
                  <a:pt x="9496" y="8701"/>
                </a:cubicBezTo>
                <a:cubicBezTo>
                  <a:pt x="9589" y="8661"/>
                  <a:pt x="9720" y="8647"/>
                  <a:pt x="9788" y="8670"/>
                </a:cubicBezTo>
                <a:cubicBezTo>
                  <a:pt x="9901" y="8709"/>
                  <a:pt x="9912" y="8701"/>
                  <a:pt x="9912" y="8572"/>
                </a:cubicBezTo>
                <a:cubicBezTo>
                  <a:pt x="9912" y="8412"/>
                  <a:pt x="9862" y="8168"/>
                  <a:pt x="9814" y="8095"/>
                </a:cubicBezTo>
                <a:cubicBezTo>
                  <a:pt x="9760" y="8011"/>
                  <a:pt x="9486" y="8040"/>
                  <a:pt x="9382" y="8141"/>
                </a:cubicBezTo>
                <a:cubicBezTo>
                  <a:pt x="9290" y="8230"/>
                  <a:pt x="9279" y="8230"/>
                  <a:pt x="9252" y="8110"/>
                </a:cubicBezTo>
                <a:cubicBezTo>
                  <a:pt x="9235" y="8040"/>
                  <a:pt x="9219" y="7867"/>
                  <a:pt x="9216" y="7732"/>
                </a:cubicBezTo>
                <a:cubicBezTo>
                  <a:pt x="9210" y="7489"/>
                  <a:pt x="9213" y="7484"/>
                  <a:pt x="9369" y="7369"/>
                </a:cubicBezTo>
                <a:cubicBezTo>
                  <a:pt x="9494" y="7276"/>
                  <a:pt x="9618" y="7241"/>
                  <a:pt x="9733" y="7255"/>
                </a:cubicBezTo>
                <a:close/>
                <a:moveTo>
                  <a:pt x="12862" y="7255"/>
                </a:moveTo>
                <a:cubicBezTo>
                  <a:pt x="12909" y="7264"/>
                  <a:pt x="12948" y="7281"/>
                  <a:pt x="12976" y="7308"/>
                </a:cubicBezTo>
                <a:cubicBezTo>
                  <a:pt x="13114" y="7441"/>
                  <a:pt x="13255" y="7857"/>
                  <a:pt x="13276" y="8186"/>
                </a:cubicBezTo>
                <a:cubicBezTo>
                  <a:pt x="13285" y="8344"/>
                  <a:pt x="13290" y="8955"/>
                  <a:pt x="13285" y="9540"/>
                </a:cubicBezTo>
                <a:lnTo>
                  <a:pt x="13276" y="10600"/>
                </a:lnTo>
                <a:lnTo>
                  <a:pt x="13106" y="10600"/>
                </a:lnTo>
                <a:lnTo>
                  <a:pt x="12934" y="10600"/>
                </a:lnTo>
                <a:lnTo>
                  <a:pt x="12918" y="9450"/>
                </a:lnTo>
                <a:cubicBezTo>
                  <a:pt x="12904" y="8338"/>
                  <a:pt x="12902" y="8293"/>
                  <a:pt x="12836" y="8171"/>
                </a:cubicBezTo>
                <a:cubicBezTo>
                  <a:pt x="12757" y="8022"/>
                  <a:pt x="12544" y="8004"/>
                  <a:pt x="12433" y="8133"/>
                </a:cubicBezTo>
                <a:cubicBezTo>
                  <a:pt x="12362" y="8217"/>
                  <a:pt x="12360" y="8219"/>
                  <a:pt x="12345" y="9412"/>
                </a:cubicBezTo>
                <a:lnTo>
                  <a:pt x="12332" y="10600"/>
                </a:lnTo>
                <a:lnTo>
                  <a:pt x="12183" y="10622"/>
                </a:lnTo>
                <a:cubicBezTo>
                  <a:pt x="12078" y="10636"/>
                  <a:pt x="12027" y="10615"/>
                  <a:pt x="12017" y="10554"/>
                </a:cubicBezTo>
                <a:cubicBezTo>
                  <a:pt x="12009" y="10506"/>
                  <a:pt x="12006" y="9763"/>
                  <a:pt x="12010" y="8905"/>
                </a:cubicBezTo>
                <a:lnTo>
                  <a:pt x="12017" y="7346"/>
                </a:lnTo>
                <a:lnTo>
                  <a:pt x="12144" y="7324"/>
                </a:lnTo>
                <a:cubicBezTo>
                  <a:pt x="12234" y="7309"/>
                  <a:pt x="12283" y="7333"/>
                  <a:pt x="12306" y="7407"/>
                </a:cubicBezTo>
                <a:cubicBezTo>
                  <a:pt x="12336" y="7501"/>
                  <a:pt x="12349" y="7502"/>
                  <a:pt x="12436" y="7399"/>
                </a:cubicBezTo>
                <a:cubicBezTo>
                  <a:pt x="12530" y="7290"/>
                  <a:pt x="12724" y="7230"/>
                  <a:pt x="12862" y="7255"/>
                </a:cubicBezTo>
                <a:close/>
                <a:moveTo>
                  <a:pt x="17176" y="7255"/>
                </a:moveTo>
                <a:cubicBezTo>
                  <a:pt x="17263" y="7258"/>
                  <a:pt x="17338" y="7302"/>
                  <a:pt x="17371" y="7384"/>
                </a:cubicBezTo>
                <a:cubicBezTo>
                  <a:pt x="17422" y="7511"/>
                  <a:pt x="17337" y="8156"/>
                  <a:pt x="17274" y="8118"/>
                </a:cubicBezTo>
                <a:cubicBezTo>
                  <a:pt x="17126" y="8029"/>
                  <a:pt x="16961" y="8040"/>
                  <a:pt x="16877" y="8141"/>
                </a:cubicBezTo>
                <a:lnTo>
                  <a:pt x="16782" y="8247"/>
                </a:lnTo>
                <a:lnTo>
                  <a:pt x="16789" y="9427"/>
                </a:lnTo>
                <a:lnTo>
                  <a:pt x="16792" y="10600"/>
                </a:lnTo>
                <a:lnTo>
                  <a:pt x="16629" y="10622"/>
                </a:lnTo>
                <a:cubicBezTo>
                  <a:pt x="16516" y="10636"/>
                  <a:pt x="16467" y="10616"/>
                  <a:pt x="16457" y="10554"/>
                </a:cubicBezTo>
                <a:cubicBezTo>
                  <a:pt x="16449" y="10506"/>
                  <a:pt x="16443" y="9763"/>
                  <a:pt x="16447" y="8905"/>
                </a:cubicBezTo>
                <a:lnTo>
                  <a:pt x="16457" y="7346"/>
                </a:lnTo>
                <a:lnTo>
                  <a:pt x="16584" y="7324"/>
                </a:lnTo>
                <a:cubicBezTo>
                  <a:pt x="16675" y="7308"/>
                  <a:pt x="16723" y="7332"/>
                  <a:pt x="16747" y="7407"/>
                </a:cubicBezTo>
                <a:cubicBezTo>
                  <a:pt x="16776" y="7501"/>
                  <a:pt x="16792" y="7496"/>
                  <a:pt x="16916" y="7369"/>
                </a:cubicBezTo>
                <a:cubicBezTo>
                  <a:pt x="16992" y="7290"/>
                  <a:pt x="17089" y="7253"/>
                  <a:pt x="17176" y="7255"/>
                </a:cubicBezTo>
                <a:close/>
                <a:moveTo>
                  <a:pt x="19661" y="7271"/>
                </a:moveTo>
                <a:cubicBezTo>
                  <a:pt x="19784" y="7275"/>
                  <a:pt x="19903" y="7329"/>
                  <a:pt x="19957" y="7422"/>
                </a:cubicBezTo>
                <a:cubicBezTo>
                  <a:pt x="20168" y="7785"/>
                  <a:pt x="20202" y="8122"/>
                  <a:pt x="20188" y="9639"/>
                </a:cubicBezTo>
                <a:lnTo>
                  <a:pt x="20182" y="10600"/>
                </a:lnTo>
                <a:lnTo>
                  <a:pt x="20009" y="10600"/>
                </a:lnTo>
                <a:lnTo>
                  <a:pt x="19837" y="10600"/>
                </a:lnTo>
                <a:lnTo>
                  <a:pt x="19824" y="9450"/>
                </a:lnTo>
                <a:cubicBezTo>
                  <a:pt x="19810" y="8338"/>
                  <a:pt x="19805" y="8293"/>
                  <a:pt x="19739" y="8171"/>
                </a:cubicBezTo>
                <a:cubicBezTo>
                  <a:pt x="19663" y="8027"/>
                  <a:pt x="19480" y="8004"/>
                  <a:pt x="19339" y="8118"/>
                </a:cubicBezTo>
                <a:lnTo>
                  <a:pt x="19251" y="8186"/>
                </a:lnTo>
                <a:lnTo>
                  <a:pt x="19242" y="9397"/>
                </a:lnTo>
                <a:lnTo>
                  <a:pt x="19235" y="10600"/>
                </a:lnTo>
                <a:lnTo>
                  <a:pt x="19085" y="10622"/>
                </a:lnTo>
                <a:cubicBezTo>
                  <a:pt x="18980" y="10636"/>
                  <a:pt x="18930" y="10615"/>
                  <a:pt x="18920" y="10554"/>
                </a:cubicBezTo>
                <a:cubicBezTo>
                  <a:pt x="18912" y="10506"/>
                  <a:pt x="18909" y="9763"/>
                  <a:pt x="18913" y="8905"/>
                </a:cubicBezTo>
                <a:lnTo>
                  <a:pt x="18920" y="7346"/>
                </a:lnTo>
                <a:lnTo>
                  <a:pt x="19050" y="7324"/>
                </a:lnTo>
                <a:cubicBezTo>
                  <a:pt x="19141" y="7309"/>
                  <a:pt x="19186" y="7333"/>
                  <a:pt x="19209" y="7407"/>
                </a:cubicBezTo>
                <a:cubicBezTo>
                  <a:pt x="19239" y="7501"/>
                  <a:pt x="19251" y="7496"/>
                  <a:pt x="19339" y="7392"/>
                </a:cubicBezTo>
                <a:cubicBezTo>
                  <a:pt x="19413" y="7304"/>
                  <a:pt x="19539" y="7266"/>
                  <a:pt x="19661" y="7271"/>
                </a:cubicBezTo>
                <a:close/>
                <a:moveTo>
                  <a:pt x="14258" y="8042"/>
                </a:moveTo>
                <a:cubicBezTo>
                  <a:pt x="14050" y="8042"/>
                  <a:pt x="13963" y="8148"/>
                  <a:pt x="13903" y="8481"/>
                </a:cubicBezTo>
                <a:cubicBezTo>
                  <a:pt x="13813" y="8983"/>
                  <a:pt x="13884" y="9648"/>
                  <a:pt x="14047" y="9813"/>
                </a:cubicBezTo>
                <a:cubicBezTo>
                  <a:pt x="14156" y="9923"/>
                  <a:pt x="14155" y="9918"/>
                  <a:pt x="14310" y="9828"/>
                </a:cubicBezTo>
                <a:lnTo>
                  <a:pt x="14437" y="9760"/>
                </a:lnTo>
                <a:lnTo>
                  <a:pt x="14437" y="8897"/>
                </a:lnTo>
                <a:lnTo>
                  <a:pt x="14437" y="8042"/>
                </a:lnTo>
                <a:lnTo>
                  <a:pt x="14258" y="8042"/>
                </a:lnTo>
                <a:close/>
                <a:moveTo>
                  <a:pt x="15696" y="8042"/>
                </a:moveTo>
                <a:cubicBezTo>
                  <a:pt x="15624" y="8029"/>
                  <a:pt x="15555" y="8098"/>
                  <a:pt x="15494" y="8239"/>
                </a:cubicBezTo>
                <a:cubicBezTo>
                  <a:pt x="15448" y="8346"/>
                  <a:pt x="15413" y="8464"/>
                  <a:pt x="15413" y="8504"/>
                </a:cubicBezTo>
                <a:cubicBezTo>
                  <a:pt x="15413" y="8549"/>
                  <a:pt x="15499" y="8572"/>
                  <a:pt x="15654" y="8572"/>
                </a:cubicBezTo>
                <a:cubicBezTo>
                  <a:pt x="15787" y="8572"/>
                  <a:pt x="15898" y="8554"/>
                  <a:pt x="15898" y="8534"/>
                </a:cubicBezTo>
                <a:cubicBezTo>
                  <a:pt x="15898" y="8430"/>
                  <a:pt x="15808" y="8124"/>
                  <a:pt x="15767" y="8088"/>
                </a:cubicBezTo>
                <a:cubicBezTo>
                  <a:pt x="15743" y="8066"/>
                  <a:pt x="15720" y="8047"/>
                  <a:pt x="15696" y="8042"/>
                </a:cubicBezTo>
                <a:close/>
                <a:moveTo>
                  <a:pt x="18106" y="8042"/>
                </a:moveTo>
                <a:cubicBezTo>
                  <a:pt x="18016" y="8042"/>
                  <a:pt x="17980" y="8082"/>
                  <a:pt x="17921" y="8247"/>
                </a:cubicBezTo>
                <a:cubicBezTo>
                  <a:pt x="17880" y="8359"/>
                  <a:pt x="17846" y="8497"/>
                  <a:pt x="17846" y="8549"/>
                </a:cubicBezTo>
                <a:cubicBezTo>
                  <a:pt x="17846" y="8624"/>
                  <a:pt x="17900" y="8640"/>
                  <a:pt x="18106" y="8640"/>
                </a:cubicBezTo>
                <a:cubicBezTo>
                  <a:pt x="18332" y="8640"/>
                  <a:pt x="18365" y="8625"/>
                  <a:pt x="18350" y="8534"/>
                </a:cubicBezTo>
                <a:cubicBezTo>
                  <a:pt x="18341" y="8476"/>
                  <a:pt x="18334" y="8401"/>
                  <a:pt x="18334" y="8368"/>
                </a:cubicBezTo>
                <a:cubicBezTo>
                  <a:pt x="18334" y="8213"/>
                  <a:pt x="18213" y="8042"/>
                  <a:pt x="18106" y="8042"/>
                </a:cubicBezTo>
                <a:close/>
                <a:moveTo>
                  <a:pt x="9775" y="9306"/>
                </a:moveTo>
                <a:cubicBezTo>
                  <a:pt x="9586" y="9307"/>
                  <a:pt x="9496" y="9423"/>
                  <a:pt x="9496" y="9669"/>
                </a:cubicBezTo>
                <a:cubicBezTo>
                  <a:pt x="9496" y="9811"/>
                  <a:pt x="9515" y="9888"/>
                  <a:pt x="9567" y="9949"/>
                </a:cubicBezTo>
                <a:cubicBezTo>
                  <a:pt x="9655" y="10052"/>
                  <a:pt x="9652" y="10056"/>
                  <a:pt x="9766" y="9964"/>
                </a:cubicBezTo>
                <a:cubicBezTo>
                  <a:pt x="9857" y="9890"/>
                  <a:pt x="9912" y="9692"/>
                  <a:pt x="9912" y="9434"/>
                </a:cubicBezTo>
                <a:cubicBezTo>
                  <a:pt x="9912" y="9325"/>
                  <a:pt x="9891" y="9305"/>
                  <a:pt x="9775" y="9306"/>
                </a:cubicBezTo>
                <a:close/>
                <a:moveTo>
                  <a:pt x="11164" y="9313"/>
                </a:moveTo>
                <a:cubicBezTo>
                  <a:pt x="10964" y="9324"/>
                  <a:pt x="10902" y="9387"/>
                  <a:pt x="10891" y="9593"/>
                </a:cubicBezTo>
                <a:cubicBezTo>
                  <a:pt x="10886" y="9695"/>
                  <a:pt x="10895" y="9821"/>
                  <a:pt x="10914" y="9873"/>
                </a:cubicBezTo>
                <a:cubicBezTo>
                  <a:pt x="10933" y="9926"/>
                  <a:pt x="10999" y="9972"/>
                  <a:pt x="11060" y="9972"/>
                </a:cubicBezTo>
                <a:cubicBezTo>
                  <a:pt x="11197" y="9972"/>
                  <a:pt x="11285" y="9784"/>
                  <a:pt x="11285" y="9502"/>
                </a:cubicBezTo>
                <a:cubicBezTo>
                  <a:pt x="11285" y="9311"/>
                  <a:pt x="11281" y="9307"/>
                  <a:pt x="11164" y="9313"/>
                </a:cubicBezTo>
                <a:close/>
                <a:moveTo>
                  <a:pt x="1418" y="9495"/>
                </a:moveTo>
                <a:cubicBezTo>
                  <a:pt x="1409" y="9515"/>
                  <a:pt x="1405" y="9619"/>
                  <a:pt x="1396" y="9843"/>
                </a:cubicBezTo>
                <a:cubicBezTo>
                  <a:pt x="1386" y="10076"/>
                  <a:pt x="1345" y="10523"/>
                  <a:pt x="1305" y="10834"/>
                </a:cubicBezTo>
                <a:cubicBezTo>
                  <a:pt x="1111" y="12315"/>
                  <a:pt x="1056" y="12917"/>
                  <a:pt x="1054" y="13596"/>
                </a:cubicBezTo>
                <a:cubicBezTo>
                  <a:pt x="1053" y="14114"/>
                  <a:pt x="1067" y="14352"/>
                  <a:pt x="1116" y="14685"/>
                </a:cubicBezTo>
                <a:cubicBezTo>
                  <a:pt x="1226" y="15434"/>
                  <a:pt x="1333" y="15720"/>
                  <a:pt x="1832" y="16569"/>
                </a:cubicBezTo>
                <a:cubicBezTo>
                  <a:pt x="2030" y="16908"/>
                  <a:pt x="2078" y="16960"/>
                  <a:pt x="2085" y="16864"/>
                </a:cubicBezTo>
                <a:cubicBezTo>
                  <a:pt x="2098" y="16697"/>
                  <a:pt x="1921" y="15995"/>
                  <a:pt x="1747" y="15525"/>
                </a:cubicBezTo>
                <a:cubicBezTo>
                  <a:pt x="1572" y="15051"/>
                  <a:pt x="1505" y="14759"/>
                  <a:pt x="1448" y="14246"/>
                </a:cubicBezTo>
                <a:cubicBezTo>
                  <a:pt x="1393" y="13762"/>
                  <a:pt x="1391" y="12841"/>
                  <a:pt x="1445" y="12249"/>
                </a:cubicBezTo>
                <a:cubicBezTo>
                  <a:pt x="1555" y="11030"/>
                  <a:pt x="1558" y="10062"/>
                  <a:pt x="1451" y="9586"/>
                </a:cubicBezTo>
                <a:cubicBezTo>
                  <a:pt x="1442" y="9547"/>
                  <a:pt x="1434" y="9517"/>
                  <a:pt x="1428" y="9502"/>
                </a:cubicBezTo>
                <a:cubicBezTo>
                  <a:pt x="1424" y="9492"/>
                  <a:pt x="1421" y="9488"/>
                  <a:pt x="1418" y="9495"/>
                </a:cubicBezTo>
                <a:close/>
                <a:moveTo>
                  <a:pt x="7232" y="12249"/>
                </a:moveTo>
                <a:cubicBezTo>
                  <a:pt x="7254" y="12249"/>
                  <a:pt x="7278" y="12275"/>
                  <a:pt x="7300" y="12324"/>
                </a:cubicBezTo>
                <a:cubicBezTo>
                  <a:pt x="7336" y="12409"/>
                  <a:pt x="7340" y="12463"/>
                  <a:pt x="7316" y="12551"/>
                </a:cubicBezTo>
                <a:cubicBezTo>
                  <a:pt x="7274" y="12706"/>
                  <a:pt x="7208" y="12721"/>
                  <a:pt x="7163" y="12597"/>
                </a:cubicBezTo>
                <a:cubicBezTo>
                  <a:pt x="7105" y="12435"/>
                  <a:pt x="7163" y="12248"/>
                  <a:pt x="7232" y="12249"/>
                </a:cubicBezTo>
                <a:close/>
                <a:moveTo>
                  <a:pt x="14092" y="12264"/>
                </a:moveTo>
                <a:cubicBezTo>
                  <a:pt x="14173" y="12264"/>
                  <a:pt x="14206" y="12443"/>
                  <a:pt x="14151" y="12597"/>
                </a:cubicBezTo>
                <a:cubicBezTo>
                  <a:pt x="14132" y="12650"/>
                  <a:pt x="14104" y="12695"/>
                  <a:pt x="14092" y="12695"/>
                </a:cubicBezTo>
                <a:cubicBezTo>
                  <a:pt x="14051" y="12695"/>
                  <a:pt x="14004" y="12505"/>
                  <a:pt x="14014" y="12385"/>
                </a:cubicBezTo>
                <a:cubicBezTo>
                  <a:pt x="14020" y="12308"/>
                  <a:pt x="14047" y="12264"/>
                  <a:pt x="14092" y="12264"/>
                </a:cubicBezTo>
                <a:close/>
                <a:moveTo>
                  <a:pt x="13477" y="12589"/>
                </a:moveTo>
                <a:cubicBezTo>
                  <a:pt x="13507" y="12590"/>
                  <a:pt x="13536" y="12653"/>
                  <a:pt x="13542" y="12778"/>
                </a:cubicBezTo>
                <a:cubicBezTo>
                  <a:pt x="13550" y="12932"/>
                  <a:pt x="13569" y="12958"/>
                  <a:pt x="13659" y="12975"/>
                </a:cubicBezTo>
                <a:cubicBezTo>
                  <a:pt x="13743" y="12991"/>
                  <a:pt x="13764" y="13021"/>
                  <a:pt x="13764" y="13126"/>
                </a:cubicBezTo>
                <a:cubicBezTo>
                  <a:pt x="13764" y="13232"/>
                  <a:pt x="13742" y="13269"/>
                  <a:pt x="13656" y="13285"/>
                </a:cubicBezTo>
                <a:lnTo>
                  <a:pt x="13549" y="13300"/>
                </a:lnTo>
                <a:lnTo>
                  <a:pt x="13549" y="13853"/>
                </a:lnTo>
                <a:cubicBezTo>
                  <a:pt x="13549" y="14533"/>
                  <a:pt x="13583" y="14659"/>
                  <a:pt x="13734" y="14602"/>
                </a:cubicBezTo>
                <a:cubicBezTo>
                  <a:pt x="13859" y="14555"/>
                  <a:pt x="13912" y="14714"/>
                  <a:pt x="13822" y="14867"/>
                </a:cubicBezTo>
                <a:cubicBezTo>
                  <a:pt x="13729" y="15024"/>
                  <a:pt x="13583" y="14976"/>
                  <a:pt x="13490" y="14761"/>
                </a:cubicBezTo>
                <a:cubicBezTo>
                  <a:pt x="13410" y="14573"/>
                  <a:pt x="13406" y="14542"/>
                  <a:pt x="13406" y="13936"/>
                </a:cubicBezTo>
                <a:cubicBezTo>
                  <a:pt x="13406" y="13363"/>
                  <a:pt x="13399" y="13309"/>
                  <a:pt x="13347" y="13278"/>
                </a:cubicBezTo>
                <a:cubicBezTo>
                  <a:pt x="13274" y="13233"/>
                  <a:pt x="13274" y="13027"/>
                  <a:pt x="13347" y="12983"/>
                </a:cubicBezTo>
                <a:cubicBezTo>
                  <a:pt x="13381" y="12962"/>
                  <a:pt x="13407" y="12878"/>
                  <a:pt x="13412" y="12771"/>
                </a:cubicBezTo>
                <a:cubicBezTo>
                  <a:pt x="13418" y="12646"/>
                  <a:pt x="13447" y="12589"/>
                  <a:pt x="13477" y="12589"/>
                </a:cubicBezTo>
                <a:close/>
                <a:moveTo>
                  <a:pt x="15946" y="12801"/>
                </a:moveTo>
                <a:cubicBezTo>
                  <a:pt x="15962" y="12808"/>
                  <a:pt x="15973" y="12838"/>
                  <a:pt x="15985" y="12892"/>
                </a:cubicBezTo>
                <a:cubicBezTo>
                  <a:pt x="16026" y="13069"/>
                  <a:pt x="16020" y="13089"/>
                  <a:pt x="15943" y="13157"/>
                </a:cubicBezTo>
                <a:cubicBezTo>
                  <a:pt x="15881" y="13211"/>
                  <a:pt x="15878" y="13248"/>
                  <a:pt x="15891" y="13520"/>
                </a:cubicBezTo>
                <a:cubicBezTo>
                  <a:pt x="15905" y="13799"/>
                  <a:pt x="15897" y="13840"/>
                  <a:pt x="15800" y="14065"/>
                </a:cubicBezTo>
                <a:cubicBezTo>
                  <a:pt x="15702" y="14292"/>
                  <a:pt x="15686" y="14306"/>
                  <a:pt x="15553" y="14276"/>
                </a:cubicBezTo>
                <a:cubicBezTo>
                  <a:pt x="15452" y="14254"/>
                  <a:pt x="15413" y="14272"/>
                  <a:pt x="15413" y="14329"/>
                </a:cubicBezTo>
                <a:cubicBezTo>
                  <a:pt x="15413" y="14382"/>
                  <a:pt x="15482" y="14421"/>
                  <a:pt x="15615" y="14443"/>
                </a:cubicBezTo>
                <a:cubicBezTo>
                  <a:pt x="15839" y="14480"/>
                  <a:pt x="15950" y="14617"/>
                  <a:pt x="15995" y="14912"/>
                </a:cubicBezTo>
                <a:cubicBezTo>
                  <a:pt x="16031" y="15143"/>
                  <a:pt x="15987" y="15360"/>
                  <a:pt x="15855" y="15593"/>
                </a:cubicBezTo>
                <a:cubicBezTo>
                  <a:pt x="15780" y="15726"/>
                  <a:pt x="15707" y="15783"/>
                  <a:pt x="15595" y="15805"/>
                </a:cubicBezTo>
                <a:cubicBezTo>
                  <a:pt x="15449" y="15833"/>
                  <a:pt x="15437" y="15822"/>
                  <a:pt x="15341" y="15600"/>
                </a:cubicBezTo>
                <a:cubicBezTo>
                  <a:pt x="15231" y="15345"/>
                  <a:pt x="15217" y="15161"/>
                  <a:pt x="15283" y="14867"/>
                </a:cubicBezTo>
                <a:cubicBezTo>
                  <a:pt x="15316" y="14718"/>
                  <a:pt x="15316" y="14658"/>
                  <a:pt x="15289" y="14556"/>
                </a:cubicBezTo>
                <a:cubicBezTo>
                  <a:pt x="15263" y="14457"/>
                  <a:pt x="15263" y="14378"/>
                  <a:pt x="15289" y="14216"/>
                </a:cubicBezTo>
                <a:cubicBezTo>
                  <a:pt x="15312" y="14076"/>
                  <a:pt x="15314" y="13970"/>
                  <a:pt x="15296" y="13891"/>
                </a:cubicBezTo>
                <a:cubicBezTo>
                  <a:pt x="15239" y="13645"/>
                  <a:pt x="15262" y="13332"/>
                  <a:pt x="15354" y="13126"/>
                </a:cubicBezTo>
                <a:cubicBezTo>
                  <a:pt x="15431" y="12956"/>
                  <a:pt x="15466" y="12928"/>
                  <a:pt x="15621" y="12922"/>
                </a:cubicBezTo>
                <a:cubicBezTo>
                  <a:pt x="15718" y="12919"/>
                  <a:pt x="15832" y="12880"/>
                  <a:pt x="15875" y="12839"/>
                </a:cubicBezTo>
                <a:cubicBezTo>
                  <a:pt x="15908" y="12807"/>
                  <a:pt x="15931" y="12794"/>
                  <a:pt x="15946" y="12801"/>
                </a:cubicBezTo>
                <a:close/>
                <a:moveTo>
                  <a:pt x="10680" y="12899"/>
                </a:moveTo>
                <a:cubicBezTo>
                  <a:pt x="10708" y="12900"/>
                  <a:pt x="10731" y="12923"/>
                  <a:pt x="10771" y="12975"/>
                </a:cubicBezTo>
                <a:cubicBezTo>
                  <a:pt x="10848" y="13078"/>
                  <a:pt x="10864" y="13083"/>
                  <a:pt x="10959" y="12990"/>
                </a:cubicBezTo>
                <a:cubicBezTo>
                  <a:pt x="11102" y="12853"/>
                  <a:pt x="11234" y="12916"/>
                  <a:pt x="11327" y="13172"/>
                </a:cubicBezTo>
                <a:cubicBezTo>
                  <a:pt x="11399" y="13370"/>
                  <a:pt x="11403" y="13400"/>
                  <a:pt x="11395" y="14148"/>
                </a:cubicBezTo>
                <a:cubicBezTo>
                  <a:pt x="11388" y="14871"/>
                  <a:pt x="11384" y="14927"/>
                  <a:pt x="11330" y="14927"/>
                </a:cubicBezTo>
                <a:cubicBezTo>
                  <a:pt x="11277" y="14927"/>
                  <a:pt x="11272" y="14869"/>
                  <a:pt x="11259" y="14171"/>
                </a:cubicBezTo>
                <a:cubicBezTo>
                  <a:pt x="11246" y="13524"/>
                  <a:pt x="11235" y="13404"/>
                  <a:pt x="11187" y="13323"/>
                </a:cubicBezTo>
                <a:cubicBezTo>
                  <a:pt x="11127" y="13221"/>
                  <a:pt x="11071" y="13210"/>
                  <a:pt x="10989" y="13285"/>
                </a:cubicBezTo>
                <a:cubicBezTo>
                  <a:pt x="10942" y="13328"/>
                  <a:pt x="10937" y="13421"/>
                  <a:pt x="10933" y="14125"/>
                </a:cubicBezTo>
                <a:lnTo>
                  <a:pt x="10927" y="14927"/>
                </a:lnTo>
                <a:lnTo>
                  <a:pt x="10855" y="14927"/>
                </a:lnTo>
                <a:cubicBezTo>
                  <a:pt x="10784" y="14927"/>
                  <a:pt x="10785" y="14923"/>
                  <a:pt x="10771" y="14140"/>
                </a:cubicBezTo>
                <a:cubicBezTo>
                  <a:pt x="10755" y="13292"/>
                  <a:pt x="10735" y="13188"/>
                  <a:pt x="10598" y="13263"/>
                </a:cubicBezTo>
                <a:cubicBezTo>
                  <a:pt x="10468" y="13334"/>
                  <a:pt x="10457" y="13401"/>
                  <a:pt x="10449" y="14178"/>
                </a:cubicBezTo>
                <a:cubicBezTo>
                  <a:pt x="10442" y="14784"/>
                  <a:pt x="10433" y="14926"/>
                  <a:pt x="10397" y="14942"/>
                </a:cubicBezTo>
                <a:cubicBezTo>
                  <a:pt x="10372" y="14953"/>
                  <a:pt x="10343" y="14938"/>
                  <a:pt x="10332" y="14912"/>
                </a:cubicBezTo>
                <a:cubicBezTo>
                  <a:pt x="10321" y="14886"/>
                  <a:pt x="10312" y="14455"/>
                  <a:pt x="10312" y="13951"/>
                </a:cubicBezTo>
                <a:cubicBezTo>
                  <a:pt x="10312" y="13062"/>
                  <a:pt x="10334" y="12851"/>
                  <a:pt x="10403" y="13013"/>
                </a:cubicBezTo>
                <a:cubicBezTo>
                  <a:pt x="10421" y="13055"/>
                  <a:pt x="10477" y="13036"/>
                  <a:pt x="10559" y="12968"/>
                </a:cubicBezTo>
                <a:cubicBezTo>
                  <a:pt x="10619" y="12918"/>
                  <a:pt x="10651" y="12899"/>
                  <a:pt x="10680" y="12899"/>
                </a:cubicBezTo>
                <a:close/>
                <a:moveTo>
                  <a:pt x="7814" y="12907"/>
                </a:moveTo>
                <a:cubicBezTo>
                  <a:pt x="7904" y="12914"/>
                  <a:pt x="7976" y="12987"/>
                  <a:pt x="7976" y="13126"/>
                </a:cubicBezTo>
                <a:cubicBezTo>
                  <a:pt x="7976" y="13241"/>
                  <a:pt x="7961" y="13256"/>
                  <a:pt x="7846" y="13240"/>
                </a:cubicBezTo>
                <a:cubicBezTo>
                  <a:pt x="7705" y="13220"/>
                  <a:pt x="7634" y="13328"/>
                  <a:pt x="7664" y="13512"/>
                </a:cubicBezTo>
                <a:cubicBezTo>
                  <a:pt x="7674" y="13569"/>
                  <a:pt x="7751" y="13681"/>
                  <a:pt x="7837" y="13762"/>
                </a:cubicBezTo>
                <a:cubicBezTo>
                  <a:pt x="8002" y="13918"/>
                  <a:pt x="8048" y="14038"/>
                  <a:pt x="8048" y="14322"/>
                </a:cubicBezTo>
                <a:cubicBezTo>
                  <a:pt x="8048" y="14567"/>
                  <a:pt x="8006" y="14742"/>
                  <a:pt x="7908" y="14859"/>
                </a:cubicBezTo>
                <a:cubicBezTo>
                  <a:pt x="7796" y="14993"/>
                  <a:pt x="7537" y="14993"/>
                  <a:pt x="7515" y="14859"/>
                </a:cubicBezTo>
                <a:cubicBezTo>
                  <a:pt x="7480" y="14652"/>
                  <a:pt x="7525" y="14575"/>
                  <a:pt x="7654" y="14609"/>
                </a:cubicBezTo>
                <a:cubicBezTo>
                  <a:pt x="7749" y="14634"/>
                  <a:pt x="7794" y="14610"/>
                  <a:pt x="7846" y="14511"/>
                </a:cubicBezTo>
                <a:cubicBezTo>
                  <a:pt x="7932" y="14350"/>
                  <a:pt x="7911" y="14266"/>
                  <a:pt x="7733" y="14057"/>
                </a:cubicBezTo>
                <a:cubicBezTo>
                  <a:pt x="7656" y="13967"/>
                  <a:pt x="7575" y="13829"/>
                  <a:pt x="7550" y="13747"/>
                </a:cubicBezTo>
                <a:cubicBezTo>
                  <a:pt x="7489" y="13544"/>
                  <a:pt x="7493" y="13252"/>
                  <a:pt x="7560" y="13096"/>
                </a:cubicBezTo>
                <a:cubicBezTo>
                  <a:pt x="7618" y="12961"/>
                  <a:pt x="7724" y="12900"/>
                  <a:pt x="7814" y="12907"/>
                </a:cubicBezTo>
                <a:close/>
                <a:moveTo>
                  <a:pt x="11926" y="12915"/>
                </a:moveTo>
                <a:cubicBezTo>
                  <a:pt x="11949" y="12907"/>
                  <a:pt x="11973" y="12910"/>
                  <a:pt x="11997" y="12915"/>
                </a:cubicBezTo>
                <a:cubicBezTo>
                  <a:pt x="12070" y="12929"/>
                  <a:pt x="12143" y="12998"/>
                  <a:pt x="12196" y="13111"/>
                </a:cubicBezTo>
                <a:cubicBezTo>
                  <a:pt x="12402" y="13553"/>
                  <a:pt x="12393" y="14352"/>
                  <a:pt x="12176" y="14776"/>
                </a:cubicBezTo>
                <a:cubicBezTo>
                  <a:pt x="12101" y="14922"/>
                  <a:pt x="12054" y="14957"/>
                  <a:pt x="11929" y="14957"/>
                </a:cubicBezTo>
                <a:lnTo>
                  <a:pt x="11776" y="14957"/>
                </a:lnTo>
                <a:lnTo>
                  <a:pt x="11766" y="15373"/>
                </a:lnTo>
                <a:cubicBezTo>
                  <a:pt x="11760" y="15681"/>
                  <a:pt x="11746" y="15790"/>
                  <a:pt x="11714" y="15805"/>
                </a:cubicBezTo>
                <a:cubicBezTo>
                  <a:pt x="11612" y="15850"/>
                  <a:pt x="11600" y="15695"/>
                  <a:pt x="11600" y="14345"/>
                </a:cubicBezTo>
                <a:cubicBezTo>
                  <a:pt x="11600" y="13209"/>
                  <a:pt x="11607" y="13017"/>
                  <a:pt x="11646" y="12983"/>
                </a:cubicBezTo>
                <a:cubicBezTo>
                  <a:pt x="11671" y="12961"/>
                  <a:pt x="11705" y="12976"/>
                  <a:pt x="11721" y="13013"/>
                </a:cubicBezTo>
                <a:cubicBezTo>
                  <a:pt x="11740" y="13059"/>
                  <a:pt x="11776" y="13050"/>
                  <a:pt x="11835" y="12983"/>
                </a:cubicBezTo>
                <a:cubicBezTo>
                  <a:pt x="11862" y="12951"/>
                  <a:pt x="11894" y="12924"/>
                  <a:pt x="11926" y="12915"/>
                </a:cubicBezTo>
                <a:close/>
                <a:moveTo>
                  <a:pt x="14762" y="12922"/>
                </a:moveTo>
                <a:cubicBezTo>
                  <a:pt x="14863" y="12897"/>
                  <a:pt x="14953" y="12982"/>
                  <a:pt x="15022" y="13172"/>
                </a:cubicBezTo>
                <a:cubicBezTo>
                  <a:pt x="15094" y="13370"/>
                  <a:pt x="15099" y="13400"/>
                  <a:pt x="15091" y="14148"/>
                </a:cubicBezTo>
                <a:cubicBezTo>
                  <a:pt x="15083" y="14871"/>
                  <a:pt x="15079" y="14927"/>
                  <a:pt x="15026" y="14927"/>
                </a:cubicBezTo>
                <a:cubicBezTo>
                  <a:pt x="14973" y="14927"/>
                  <a:pt x="14965" y="14869"/>
                  <a:pt x="14951" y="14171"/>
                </a:cubicBezTo>
                <a:cubicBezTo>
                  <a:pt x="14938" y="13531"/>
                  <a:pt x="14929" y="13401"/>
                  <a:pt x="14883" y="13323"/>
                </a:cubicBezTo>
                <a:cubicBezTo>
                  <a:pt x="14817" y="13212"/>
                  <a:pt x="14787" y="13207"/>
                  <a:pt x="14671" y="13300"/>
                </a:cubicBezTo>
                <a:lnTo>
                  <a:pt x="14583" y="13376"/>
                </a:lnTo>
                <a:lnTo>
                  <a:pt x="14574" y="14148"/>
                </a:lnTo>
                <a:cubicBezTo>
                  <a:pt x="14566" y="14870"/>
                  <a:pt x="14563" y="14924"/>
                  <a:pt x="14508" y="14942"/>
                </a:cubicBezTo>
                <a:cubicBezTo>
                  <a:pt x="14476" y="14953"/>
                  <a:pt x="14442" y="14938"/>
                  <a:pt x="14430" y="14912"/>
                </a:cubicBezTo>
                <a:cubicBezTo>
                  <a:pt x="14419" y="14886"/>
                  <a:pt x="14408" y="14450"/>
                  <a:pt x="14408" y="13944"/>
                </a:cubicBezTo>
                <a:cubicBezTo>
                  <a:pt x="14408" y="13168"/>
                  <a:pt x="14415" y="13016"/>
                  <a:pt x="14453" y="12983"/>
                </a:cubicBezTo>
                <a:cubicBezTo>
                  <a:pt x="14478" y="12961"/>
                  <a:pt x="14512" y="12975"/>
                  <a:pt x="14528" y="13013"/>
                </a:cubicBezTo>
                <a:cubicBezTo>
                  <a:pt x="14549" y="13061"/>
                  <a:pt x="14588" y="13051"/>
                  <a:pt x="14658" y="12983"/>
                </a:cubicBezTo>
                <a:cubicBezTo>
                  <a:pt x="14693" y="12949"/>
                  <a:pt x="14729" y="12931"/>
                  <a:pt x="14762" y="12922"/>
                </a:cubicBezTo>
                <a:close/>
                <a:moveTo>
                  <a:pt x="9089" y="12930"/>
                </a:moveTo>
                <a:cubicBezTo>
                  <a:pt x="9211" y="12945"/>
                  <a:pt x="9304" y="13056"/>
                  <a:pt x="9271" y="13255"/>
                </a:cubicBezTo>
                <a:cubicBezTo>
                  <a:pt x="9258" y="13333"/>
                  <a:pt x="9235" y="13340"/>
                  <a:pt x="9151" y="13285"/>
                </a:cubicBezTo>
                <a:cubicBezTo>
                  <a:pt x="8925" y="13140"/>
                  <a:pt x="8793" y="13375"/>
                  <a:pt x="8793" y="13928"/>
                </a:cubicBezTo>
                <a:cubicBezTo>
                  <a:pt x="8793" y="14235"/>
                  <a:pt x="8807" y="14325"/>
                  <a:pt x="8868" y="14466"/>
                </a:cubicBezTo>
                <a:cubicBezTo>
                  <a:pt x="8929" y="14606"/>
                  <a:pt x="8960" y="14632"/>
                  <a:pt x="9060" y="14609"/>
                </a:cubicBezTo>
                <a:cubicBezTo>
                  <a:pt x="9126" y="14594"/>
                  <a:pt x="9199" y="14572"/>
                  <a:pt x="9222" y="14556"/>
                </a:cubicBezTo>
                <a:cubicBezTo>
                  <a:pt x="9249" y="14538"/>
                  <a:pt x="9268" y="14583"/>
                  <a:pt x="9274" y="14677"/>
                </a:cubicBezTo>
                <a:cubicBezTo>
                  <a:pt x="9282" y="14789"/>
                  <a:pt x="9266" y="14840"/>
                  <a:pt x="9209" y="14889"/>
                </a:cubicBezTo>
                <a:cubicBezTo>
                  <a:pt x="9120" y="14968"/>
                  <a:pt x="8948" y="14967"/>
                  <a:pt x="8865" y="14889"/>
                </a:cubicBezTo>
                <a:cubicBezTo>
                  <a:pt x="8629" y="14668"/>
                  <a:pt x="8555" y="13646"/>
                  <a:pt x="8741" y="13187"/>
                </a:cubicBezTo>
                <a:cubicBezTo>
                  <a:pt x="8819" y="12994"/>
                  <a:pt x="8967" y="12914"/>
                  <a:pt x="9089" y="12930"/>
                </a:cubicBezTo>
                <a:close/>
                <a:moveTo>
                  <a:pt x="9753" y="12930"/>
                </a:moveTo>
                <a:cubicBezTo>
                  <a:pt x="9876" y="12930"/>
                  <a:pt x="9922" y="12962"/>
                  <a:pt x="9984" y="13096"/>
                </a:cubicBezTo>
                <a:cubicBezTo>
                  <a:pt x="10111" y="13373"/>
                  <a:pt x="10147" y="13608"/>
                  <a:pt x="10133" y="14049"/>
                </a:cubicBezTo>
                <a:cubicBezTo>
                  <a:pt x="10122" y="14414"/>
                  <a:pt x="10112" y="14465"/>
                  <a:pt x="10003" y="14700"/>
                </a:cubicBezTo>
                <a:cubicBezTo>
                  <a:pt x="9899" y="14926"/>
                  <a:pt x="9867" y="14957"/>
                  <a:pt x="9743" y="14957"/>
                </a:cubicBezTo>
                <a:cubicBezTo>
                  <a:pt x="9627" y="14957"/>
                  <a:pt x="9588" y="14918"/>
                  <a:pt x="9515" y="14761"/>
                </a:cubicBezTo>
                <a:cubicBezTo>
                  <a:pt x="9407" y="14526"/>
                  <a:pt x="9369" y="14310"/>
                  <a:pt x="9369" y="13921"/>
                </a:cubicBezTo>
                <a:cubicBezTo>
                  <a:pt x="9369" y="13581"/>
                  <a:pt x="9414" y="13336"/>
                  <a:pt x="9525" y="13096"/>
                </a:cubicBezTo>
                <a:cubicBezTo>
                  <a:pt x="9587" y="12962"/>
                  <a:pt x="9629" y="12930"/>
                  <a:pt x="9753" y="12930"/>
                </a:cubicBezTo>
                <a:close/>
                <a:moveTo>
                  <a:pt x="7232" y="12998"/>
                </a:moveTo>
                <a:cubicBezTo>
                  <a:pt x="7286" y="12998"/>
                  <a:pt x="7290" y="13040"/>
                  <a:pt x="7290" y="13959"/>
                </a:cubicBezTo>
                <a:cubicBezTo>
                  <a:pt x="7290" y="14824"/>
                  <a:pt x="7286" y="14922"/>
                  <a:pt x="7241" y="14942"/>
                </a:cubicBezTo>
                <a:cubicBezTo>
                  <a:pt x="7167" y="14975"/>
                  <a:pt x="7158" y="14873"/>
                  <a:pt x="7167" y="13891"/>
                </a:cubicBezTo>
                <a:cubicBezTo>
                  <a:pt x="7174" y="13047"/>
                  <a:pt x="7178" y="12998"/>
                  <a:pt x="7232" y="12998"/>
                </a:cubicBezTo>
                <a:close/>
                <a:moveTo>
                  <a:pt x="12505" y="12998"/>
                </a:moveTo>
                <a:lnTo>
                  <a:pt x="12576" y="12998"/>
                </a:lnTo>
                <a:cubicBezTo>
                  <a:pt x="12648" y="12998"/>
                  <a:pt x="12647" y="13000"/>
                  <a:pt x="12661" y="13754"/>
                </a:cubicBezTo>
                <a:cubicBezTo>
                  <a:pt x="12677" y="14625"/>
                  <a:pt x="12697" y="14693"/>
                  <a:pt x="12882" y="14587"/>
                </a:cubicBezTo>
                <a:lnTo>
                  <a:pt x="12989" y="14526"/>
                </a:lnTo>
                <a:lnTo>
                  <a:pt x="13006" y="13762"/>
                </a:lnTo>
                <a:cubicBezTo>
                  <a:pt x="13020" y="13000"/>
                  <a:pt x="13019" y="12998"/>
                  <a:pt x="13090" y="12998"/>
                </a:cubicBezTo>
                <a:lnTo>
                  <a:pt x="13162" y="12998"/>
                </a:lnTo>
                <a:lnTo>
                  <a:pt x="13172" y="13921"/>
                </a:lnTo>
                <a:cubicBezTo>
                  <a:pt x="13180" y="14863"/>
                  <a:pt x="13154" y="15111"/>
                  <a:pt x="13080" y="14882"/>
                </a:cubicBezTo>
                <a:cubicBezTo>
                  <a:pt x="13051" y="14792"/>
                  <a:pt x="13037" y="14793"/>
                  <a:pt x="12963" y="14867"/>
                </a:cubicBezTo>
                <a:cubicBezTo>
                  <a:pt x="12818" y="15011"/>
                  <a:pt x="12702" y="14975"/>
                  <a:pt x="12599" y="14761"/>
                </a:cubicBezTo>
                <a:lnTo>
                  <a:pt x="12505" y="14571"/>
                </a:lnTo>
                <a:lnTo>
                  <a:pt x="12505" y="13785"/>
                </a:lnTo>
                <a:lnTo>
                  <a:pt x="12505" y="12998"/>
                </a:lnTo>
                <a:close/>
                <a:moveTo>
                  <a:pt x="14024" y="12998"/>
                </a:moveTo>
                <a:lnTo>
                  <a:pt x="14092" y="12998"/>
                </a:lnTo>
                <a:lnTo>
                  <a:pt x="14167" y="12998"/>
                </a:lnTo>
                <a:lnTo>
                  <a:pt x="14173" y="13883"/>
                </a:lnTo>
                <a:cubicBezTo>
                  <a:pt x="14179" y="14481"/>
                  <a:pt x="14170" y="14804"/>
                  <a:pt x="14147" y="14867"/>
                </a:cubicBezTo>
                <a:cubicBezTo>
                  <a:pt x="14129" y="14917"/>
                  <a:pt x="14104" y="14957"/>
                  <a:pt x="14092" y="14957"/>
                </a:cubicBezTo>
                <a:cubicBezTo>
                  <a:pt x="14022" y="14957"/>
                  <a:pt x="14006" y="14726"/>
                  <a:pt x="14014" y="13883"/>
                </a:cubicBezTo>
                <a:lnTo>
                  <a:pt x="14024" y="12998"/>
                </a:lnTo>
                <a:close/>
                <a:moveTo>
                  <a:pt x="15588" y="13225"/>
                </a:moveTo>
                <a:cubicBezTo>
                  <a:pt x="15511" y="13225"/>
                  <a:pt x="15413" y="13420"/>
                  <a:pt x="15413" y="13565"/>
                </a:cubicBezTo>
                <a:cubicBezTo>
                  <a:pt x="15413" y="13636"/>
                  <a:pt x="15437" y="13749"/>
                  <a:pt x="15468" y="13822"/>
                </a:cubicBezTo>
                <a:cubicBezTo>
                  <a:pt x="15500" y="13896"/>
                  <a:pt x="15550" y="13959"/>
                  <a:pt x="15582" y="13959"/>
                </a:cubicBezTo>
                <a:cubicBezTo>
                  <a:pt x="15649" y="13959"/>
                  <a:pt x="15754" y="13739"/>
                  <a:pt x="15754" y="13596"/>
                </a:cubicBezTo>
                <a:cubicBezTo>
                  <a:pt x="15754" y="13458"/>
                  <a:pt x="15651" y="13225"/>
                  <a:pt x="15588" y="13225"/>
                </a:cubicBezTo>
                <a:close/>
                <a:moveTo>
                  <a:pt x="9720" y="13255"/>
                </a:moveTo>
                <a:cubicBezTo>
                  <a:pt x="9661" y="13277"/>
                  <a:pt x="9606" y="13366"/>
                  <a:pt x="9564" y="13520"/>
                </a:cubicBezTo>
                <a:cubicBezTo>
                  <a:pt x="9485" y="13813"/>
                  <a:pt x="9506" y="14267"/>
                  <a:pt x="9609" y="14473"/>
                </a:cubicBezTo>
                <a:cubicBezTo>
                  <a:pt x="9826" y="14906"/>
                  <a:pt x="10060" y="14361"/>
                  <a:pt x="9961" y="13656"/>
                </a:cubicBezTo>
                <a:cubicBezTo>
                  <a:pt x="9919" y="13363"/>
                  <a:pt x="9818" y="13218"/>
                  <a:pt x="9720" y="13255"/>
                </a:cubicBezTo>
                <a:close/>
                <a:moveTo>
                  <a:pt x="11932" y="13255"/>
                </a:moveTo>
                <a:cubicBezTo>
                  <a:pt x="11906" y="13260"/>
                  <a:pt x="11880" y="13276"/>
                  <a:pt x="11854" y="13300"/>
                </a:cubicBezTo>
                <a:cubicBezTo>
                  <a:pt x="11773" y="13378"/>
                  <a:pt x="11773" y="13385"/>
                  <a:pt x="11773" y="13959"/>
                </a:cubicBezTo>
                <a:cubicBezTo>
                  <a:pt x="11773" y="14277"/>
                  <a:pt x="11784" y="14559"/>
                  <a:pt x="11796" y="14587"/>
                </a:cubicBezTo>
                <a:cubicBezTo>
                  <a:pt x="11839" y="14690"/>
                  <a:pt x="12071" y="14571"/>
                  <a:pt x="12124" y="14420"/>
                </a:cubicBezTo>
                <a:cubicBezTo>
                  <a:pt x="12188" y="14236"/>
                  <a:pt x="12191" y="13653"/>
                  <a:pt x="12131" y="13452"/>
                </a:cubicBezTo>
                <a:cubicBezTo>
                  <a:pt x="12089" y="13314"/>
                  <a:pt x="12011" y="13241"/>
                  <a:pt x="11932" y="13255"/>
                </a:cubicBezTo>
                <a:close/>
                <a:moveTo>
                  <a:pt x="15696" y="14829"/>
                </a:moveTo>
                <a:cubicBezTo>
                  <a:pt x="15661" y="14825"/>
                  <a:pt x="15616" y="14829"/>
                  <a:pt x="15566" y="14836"/>
                </a:cubicBezTo>
                <a:cubicBezTo>
                  <a:pt x="15429" y="14856"/>
                  <a:pt x="15425" y="14865"/>
                  <a:pt x="15416" y="15078"/>
                </a:cubicBezTo>
                <a:cubicBezTo>
                  <a:pt x="15411" y="15200"/>
                  <a:pt x="15425" y="15340"/>
                  <a:pt x="15445" y="15396"/>
                </a:cubicBezTo>
                <a:cubicBezTo>
                  <a:pt x="15472" y="15470"/>
                  <a:pt x="15515" y="15495"/>
                  <a:pt x="15605" y="15472"/>
                </a:cubicBezTo>
                <a:cubicBezTo>
                  <a:pt x="15749" y="15434"/>
                  <a:pt x="15842" y="15268"/>
                  <a:pt x="15842" y="15048"/>
                </a:cubicBezTo>
                <a:cubicBezTo>
                  <a:pt x="15842" y="14909"/>
                  <a:pt x="15801" y="14840"/>
                  <a:pt x="15696" y="1482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"/>
          <p:cNvSpPr txBox="1"/>
          <p:nvPr/>
        </p:nvSpPr>
        <p:spPr>
          <a:xfrm>
            <a:off x="5891806" y="31663"/>
            <a:ext cx="1803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77" name="EUM19 agenda (Thursday, Jan 31st 2019) [1/2]"/>
          <p:cNvSpPr txBox="1"/>
          <p:nvPr/>
        </p:nvSpPr>
        <p:spPr>
          <a:xfrm>
            <a:off x="320473" y="201832"/>
            <a:ext cx="1178491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EUM19 agenda (Thursday, Jan 31st 2019) [1/2]</a:t>
            </a:r>
          </a:p>
        </p:txBody>
      </p:sp>
      <p:sp>
        <p:nvSpPr>
          <p:cNvPr id="178" name="[09.00am] Collective Knowledge framework (Grigori Fursin, diviti)…"/>
          <p:cNvSpPr txBox="1"/>
          <p:nvPr>
            <p:ph type="body" idx="1"/>
          </p:nvPr>
        </p:nvSpPr>
        <p:spPr>
          <a:xfrm>
            <a:off x="480718" y="1315181"/>
            <a:ext cx="11464424" cy="509548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[09.00am] </a:t>
            </a:r>
            <a:r>
              <a:rPr b="1"/>
              <a:t>Collective Knowledge framework</a:t>
            </a:r>
            <a:r>
              <a:t> (Grigori Fursin, diviti)</a:t>
            </a:r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[09.30am] </a:t>
            </a:r>
            <a:r>
              <a:rPr b="1"/>
              <a:t>OpenHPC introduction</a:t>
            </a:r>
            <a:r>
              <a:t> (Adrian Reber, Red Hat)</a:t>
            </a:r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[10.00am] </a:t>
            </a:r>
            <a:r>
              <a:rPr b="1"/>
              <a:t>ReFrame, A Regression Testing and Continuous Integration                   </a:t>
            </a:r>
            <a:br>
              <a:rPr b="1"/>
            </a:br>
            <a:r>
              <a:rPr b="1"/>
              <a:t>                 Framework for HPC systems</a:t>
            </a:r>
            <a:r>
              <a:t> (Victor Holanda Rusu, CSCS)</a:t>
            </a:r>
          </a:p>
          <a:p>
            <a:pPr>
              <a:lnSpc>
                <a:spcPct val="160000"/>
              </a:lnSpc>
              <a:defRPr sz="2400">
                <a:solidFill>
                  <a:schemeClr val="accent1">
                    <a:lumOff val="24117"/>
                  </a:schemeClr>
                </a:solidFill>
              </a:defRPr>
            </a:pPr>
            <a:r>
              <a:rPr>
                <a:solidFill>
                  <a:schemeClr val="accent1"/>
                </a:solidFill>
              </a:rPr>
              <a:t>[10.30am] Hands-on session</a:t>
            </a:r>
            <a:r>
              <a:t> + coffee break</a:t>
            </a:r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[11.20am] </a:t>
            </a:r>
            <a:r>
              <a:rPr b="1"/>
              <a:t>Deploying Electronic-Structure Codes with EasyBuild</a:t>
            </a:r>
            <a:br>
              <a:rPr b="1"/>
            </a:br>
            <a:r>
              <a:rPr b="1"/>
              <a:t>                </a:t>
            </a:r>
            <a:r>
              <a:t>(Yann Pouillon, University of Cantabria</a:t>
            </a:r>
            <a:r>
              <a:rPr b="1"/>
              <a:t>) </a:t>
            </a:r>
            <a:r>
              <a:rPr b="1" i="1"/>
              <a:t>[remote]</a:t>
            </a:r>
            <a:endParaRPr b="1"/>
          </a:p>
          <a:p>
            <a:pPr>
              <a:lnSpc>
                <a:spcPct val="160000"/>
              </a:lnSpc>
              <a:defRPr sz="2400">
                <a:solidFill>
                  <a:schemeClr val="accent1">
                    <a:lumOff val="24117"/>
                  </a:schemeClr>
                </a:solidFill>
              </a:defRPr>
            </a:pPr>
            <a:r>
              <a:t>[12.00pm] lunch break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11899120" y="6429450"/>
            <a:ext cx="21715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>
                    <a:lumOff val="24117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80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5214" y="6069276"/>
            <a:ext cx="1563692" cy="585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"/>
          <p:cNvSpPr txBox="1"/>
          <p:nvPr/>
        </p:nvSpPr>
        <p:spPr>
          <a:xfrm>
            <a:off x="5891806" y="31663"/>
            <a:ext cx="1803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3" name="EUM19 agenda (Thursday, Jan 31st 2019) [2/2]"/>
          <p:cNvSpPr txBox="1"/>
          <p:nvPr/>
        </p:nvSpPr>
        <p:spPr>
          <a:xfrm>
            <a:off x="320473" y="201832"/>
            <a:ext cx="1178491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EUM19 agenda (Thursday, Jan 31st 2019) [2/2]</a:t>
            </a:r>
          </a:p>
        </p:txBody>
      </p:sp>
      <p:sp>
        <p:nvSpPr>
          <p:cNvPr id="184" name="[1.00pm] Singularity 3.0 (Eduardo Arango, Sylabs)…"/>
          <p:cNvSpPr txBox="1"/>
          <p:nvPr>
            <p:ph type="body" idx="1"/>
          </p:nvPr>
        </p:nvSpPr>
        <p:spPr>
          <a:xfrm>
            <a:off x="296776" y="1175481"/>
            <a:ext cx="11598448" cy="550918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[1.00pm] </a:t>
            </a:r>
            <a:r>
              <a:rPr b="1"/>
              <a:t>Singularity 3.0</a:t>
            </a:r>
            <a:r>
              <a:t> (Eduardo Arango, Sylabs)</a:t>
            </a:r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[2.00pm] Hands-on session </a:t>
            </a:r>
            <a:r>
              <a:rPr>
                <a:solidFill>
                  <a:schemeClr val="accent1">
                    <a:lumOff val="24117"/>
                  </a:schemeClr>
                </a:solidFill>
              </a:rPr>
              <a:t>(+ coffee break)</a:t>
            </a:r>
            <a:endParaRPr>
              <a:solidFill>
                <a:schemeClr val="accent1">
                  <a:lumOff val="24117"/>
                </a:schemeClr>
              </a:solidFill>
            </a:endParaRPr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[3.00pm] </a:t>
            </a:r>
            <a:r>
              <a:rPr b="1"/>
              <a:t>Cloud &amp; local software deployment using CVMFS, EasyBuild &amp; Lmod</a:t>
            </a:r>
            <a:br>
              <a:rPr b="1"/>
            </a:br>
            <a:r>
              <a:rPr b="1"/>
              <a:t>               </a:t>
            </a:r>
            <a:r>
              <a:t>(Davide Vanzo, Vanderbilt University) </a:t>
            </a:r>
            <a:r>
              <a:rPr b="1" i="1"/>
              <a:t>[remote]</a:t>
            </a:r>
            <a:endParaRPr b="1"/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[4.00pm] </a:t>
            </a:r>
            <a:r>
              <a:rPr b="1"/>
              <a:t>Lmod/XALT update </a:t>
            </a:r>
            <a:r>
              <a:t>(Robert McLay, TACC)</a:t>
            </a:r>
            <a:r>
              <a:rPr b="1"/>
              <a:t> </a:t>
            </a:r>
            <a:r>
              <a:rPr b="1" i="1"/>
              <a:t>[remote]</a:t>
            </a:r>
            <a:endParaRPr b="1"/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[4.45pm] </a:t>
            </a:r>
            <a:r>
              <a:rPr b="1"/>
              <a:t>Python at Compute Canada </a:t>
            </a:r>
            <a:r>
              <a:t>(Bart Oldeman, ComputeCanada) </a:t>
            </a:r>
            <a:r>
              <a:rPr b="1" i="1"/>
              <a:t>[remote]</a:t>
            </a:r>
            <a:endParaRPr b="1"/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[5.15pm] Hands-on session</a:t>
            </a:r>
            <a:endParaRPr b="1"/>
          </a:p>
          <a:p>
            <a:pPr>
              <a:lnSpc>
                <a:spcPct val="160000"/>
              </a:lnSpc>
              <a:defRPr sz="2400">
                <a:solidFill>
                  <a:schemeClr val="accent1"/>
                </a:solidFill>
              </a:defRPr>
            </a:pPr>
            <a:r>
              <a:t>[6.30pm] </a:t>
            </a:r>
            <a:r>
              <a:rPr b="1"/>
              <a:t>Group dinner (sponsored by HPC-UGent)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11899120" y="6442150"/>
            <a:ext cx="21715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>
                    <a:lumOff val="24117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86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5214" y="6069276"/>
            <a:ext cx="1563692" cy="585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"/>
          <p:cNvSpPr txBox="1"/>
          <p:nvPr/>
        </p:nvSpPr>
        <p:spPr>
          <a:xfrm>
            <a:off x="5891806" y="31663"/>
            <a:ext cx="1803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89" name="EUM19 agenda (Friday, Feb 1st 2019)"/>
          <p:cNvSpPr txBox="1"/>
          <p:nvPr/>
        </p:nvSpPr>
        <p:spPr>
          <a:xfrm>
            <a:off x="320473" y="201832"/>
            <a:ext cx="1178491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EUM19 agenda (Friday, Feb 1st 2019)</a:t>
            </a:r>
          </a:p>
        </p:txBody>
      </p:sp>
      <p:sp>
        <p:nvSpPr>
          <p:cNvPr id="190" name="[9.00am] Modules: automatic and consistent handling of module file                 dependencies (Xavier Delaruelle, CEA)…"/>
          <p:cNvSpPr txBox="1"/>
          <p:nvPr>
            <p:ph type="body" idx="1"/>
          </p:nvPr>
        </p:nvSpPr>
        <p:spPr>
          <a:xfrm>
            <a:off x="480718" y="1194882"/>
            <a:ext cx="11464425" cy="544860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70000"/>
              </a:lnSpc>
              <a:defRPr sz="2400">
                <a:solidFill>
                  <a:schemeClr val="accent1"/>
                </a:solidFill>
              </a:defRPr>
            </a:pPr>
            <a:r>
              <a:t>[9.00am] </a:t>
            </a:r>
            <a:r>
              <a:rPr b="1"/>
              <a:t>Modules: automatic and consistent handling of module file </a:t>
            </a:r>
            <a:br>
              <a:rPr b="1"/>
            </a:br>
            <a:r>
              <a:rPr b="1"/>
              <a:t>               dependencies</a:t>
            </a:r>
            <a:r>
              <a:t> (Xavier Delaruelle, CEA)</a:t>
            </a:r>
          </a:p>
          <a:p>
            <a:pPr>
              <a:lnSpc>
                <a:spcPct val="170000"/>
              </a:lnSpc>
              <a:defRPr sz="2400">
                <a:solidFill>
                  <a:schemeClr val="accent1"/>
                </a:solidFill>
              </a:defRPr>
            </a:pPr>
            <a:r>
              <a:t>[9.30am] </a:t>
            </a:r>
            <a:r>
              <a:rPr b="1"/>
              <a:t>Ansible module for EasyBuild </a:t>
            </a:r>
            <a:r>
              <a:t>(Olivier Mattelaer, UCLouvain/CISM)</a:t>
            </a:r>
          </a:p>
          <a:p>
            <a:pPr>
              <a:lnSpc>
                <a:spcPct val="170000"/>
              </a:lnSpc>
              <a:defRPr sz="2400">
                <a:solidFill>
                  <a:schemeClr val="accent1"/>
                </a:solidFill>
              </a:defRPr>
            </a:pPr>
            <a:r>
              <a:t>[10.00am] </a:t>
            </a:r>
            <a:r>
              <a:rPr b="1"/>
              <a:t>Finding a home for EasyBuild in EuroHPC</a:t>
            </a:r>
            <a:r>
              <a:t> (Alan O'Cais, JSC)</a:t>
            </a:r>
          </a:p>
          <a:p>
            <a:pPr>
              <a:lnSpc>
                <a:spcPct val="170000"/>
              </a:lnSpc>
              <a:defRPr sz="2400">
                <a:solidFill>
                  <a:schemeClr val="accent1"/>
                </a:solidFill>
              </a:defRPr>
            </a:pPr>
            <a:r>
              <a:t>[10.30am] </a:t>
            </a:r>
            <a:r>
              <a:rPr>
                <a:solidFill>
                  <a:schemeClr val="accent1">
                    <a:lumOff val="24117"/>
                  </a:schemeClr>
                </a:solidFill>
              </a:rPr>
              <a:t>(coffee break +)</a:t>
            </a:r>
            <a:r>
              <a:t> hands-on session </a:t>
            </a:r>
            <a:r>
              <a:rPr>
                <a:solidFill>
                  <a:schemeClr val="accent1">
                    <a:lumOff val="24117"/>
                  </a:schemeClr>
                </a:solidFill>
              </a:rPr>
              <a:t>(+ lunch break)</a:t>
            </a:r>
            <a:endParaRPr>
              <a:solidFill>
                <a:schemeClr val="accent1">
                  <a:lumOff val="24117"/>
                </a:schemeClr>
              </a:solidFill>
            </a:endParaRPr>
          </a:p>
          <a:p>
            <a:pPr>
              <a:lnSpc>
                <a:spcPct val="170000"/>
              </a:lnSpc>
              <a:defRPr sz="2400">
                <a:solidFill>
                  <a:schemeClr val="accent1"/>
                </a:solidFill>
              </a:defRPr>
            </a:pPr>
            <a:r>
              <a:t>[1.00pm] </a:t>
            </a:r>
            <a:r>
              <a:rPr b="1"/>
              <a:t>Spack: a Package Manager For Scientific Software</a:t>
            </a:r>
            <a:br>
              <a:rPr b="1"/>
            </a:br>
            <a:r>
              <a:rPr b="1"/>
              <a:t>               </a:t>
            </a:r>
            <a:r>
              <a:t>(Massimiliano Culpo, EPFL)</a:t>
            </a:r>
          </a:p>
          <a:p>
            <a:pPr>
              <a:lnSpc>
                <a:spcPct val="170000"/>
              </a:lnSpc>
              <a:defRPr sz="2400">
                <a:solidFill>
                  <a:schemeClr val="accent1"/>
                </a:solidFill>
              </a:defRPr>
            </a:pPr>
            <a:r>
              <a:t>[1.45pm] </a:t>
            </a:r>
            <a:r>
              <a:rPr>
                <a:solidFill>
                  <a:schemeClr val="accent1">
                    <a:lumOff val="24117"/>
                  </a:schemeClr>
                </a:solidFill>
              </a:rPr>
              <a:t>(coffee break +)</a:t>
            </a:r>
            <a:r>
              <a:t> hands-on session (+ brewery visits)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11899120" y="6442150"/>
            <a:ext cx="217151" cy="313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>
                <a:solidFill>
                  <a:schemeClr val="accent1">
                    <a:lumOff val="24117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92" name="easybuild_logo_alpha.png" descr="easybuild_logo_alph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5214" y="6069276"/>
            <a:ext cx="1563692" cy="585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