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2b9254f0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2b9254f0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77376a3d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77376a3d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2b9254f0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2b9254f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2b9254f0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2b9254f0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2b9254f0a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22b9254f0a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2b9254f0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2b9254f0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2b9254f0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2b9254f0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2b9254f0a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2b9254f0a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77376a3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77376a3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2b9254f0a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22b9254f0a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10.png"/><Relationship Id="rId10" Type="http://schemas.openxmlformats.org/officeDocument/2006/relationships/image" Target="../media/image14.png"/><Relationship Id="rId9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6.png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640000"/>
            <a:ext cx="8520600" cy="6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Beroepenbeurs Ten Parke</a:t>
            </a:r>
            <a:endParaRPr sz="4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392850"/>
            <a:ext cx="8520600" cy="15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3 mei 2022</a:t>
            </a:r>
            <a:br>
              <a:rPr lang="en" sz="2400"/>
            </a:br>
            <a:br>
              <a:rPr lang="en" sz="2400"/>
            </a:br>
            <a:r>
              <a:rPr i="1" lang="en" sz="2400"/>
              <a:t>Kenneth - papa van Senne</a:t>
            </a:r>
            <a:endParaRPr i="1" sz="2400"/>
          </a:p>
        </p:txBody>
      </p:sp>
      <p:grpSp>
        <p:nvGrpSpPr>
          <p:cNvPr id="56" name="Google Shape;56;p13"/>
          <p:cNvGrpSpPr/>
          <p:nvPr/>
        </p:nvGrpSpPr>
        <p:grpSpPr>
          <a:xfrm>
            <a:off x="2890197" y="168124"/>
            <a:ext cx="3363604" cy="2298428"/>
            <a:chOff x="3204925" y="40875"/>
            <a:chExt cx="2991465" cy="2125026"/>
          </a:xfrm>
        </p:grpSpPr>
        <p:pic>
          <p:nvPicPr>
            <p:cNvPr id="57" name="Google Shape;5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86976" y="113301"/>
              <a:ext cx="2709414" cy="20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13"/>
            <p:cNvSpPr/>
            <p:nvPr/>
          </p:nvSpPr>
          <p:spPr>
            <a:xfrm>
              <a:off x="3304650" y="40875"/>
              <a:ext cx="449700" cy="156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3204925" y="197475"/>
              <a:ext cx="449700" cy="156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311700" y="1036150"/>
            <a:ext cx="8636400" cy="3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Probleemoplossend denken</a:t>
            </a:r>
            <a:r>
              <a:rPr lang="en" sz="1600">
                <a:solidFill>
                  <a:schemeClr val="dk1"/>
                </a:solidFill>
              </a:rPr>
              <a:t> en </a:t>
            </a:r>
            <a:r>
              <a:rPr b="1" lang="en" sz="1600">
                <a:solidFill>
                  <a:schemeClr val="dk1"/>
                </a:solidFill>
              </a:rPr>
              <a:t>programmeren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Geduld</a:t>
            </a:r>
            <a:r>
              <a:rPr lang="en" sz="1600">
                <a:solidFill>
                  <a:schemeClr val="dk1"/>
                </a:solidFill>
              </a:rPr>
              <a:t> en doorzettingsvermogen hebben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Oplossingen zoeken voor </a:t>
            </a:r>
            <a:r>
              <a:rPr b="1" lang="en" sz="1600">
                <a:solidFill>
                  <a:schemeClr val="dk1"/>
                </a:solidFill>
              </a:rPr>
              <a:t>vreemde foutboodschappen</a:t>
            </a:r>
            <a:r>
              <a:rPr lang="en" sz="1600">
                <a:solidFill>
                  <a:schemeClr val="dk1"/>
                </a:solidFill>
              </a:rPr>
              <a:t> via een zoekmachine online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Goed kunnen </a:t>
            </a:r>
            <a:r>
              <a:rPr b="1" lang="en" sz="1600">
                <a:solidFill>
                  <a:schemeClr val="dk1"/>
                </a:solidFill>
              </a:rPr>
              <a:t>communiceren</a:t>
            </a:r>
            <a:r>
              <a:rPr lang="en" sz="1600">
                <a:solidFill>
                  <a:schemeClr val="dk1"/>
                </a:solidFill>
              </a:rPr>
              <a:t> (in het Engels): emails, presentaties geven, …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Jezelf </a:t>
            </a:r>
            <a:r>
              <a:rPr b="1" lang="en" sz="1600">
                <a:solidFill>
                  <a:schemeClr val="dk1"/>
                </a:solidFill>
              </a:rPr>
              <a:t>in de plaats stellen van iemand anders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Onderzoekers zijn vaak geen computer experts (en ik ben geen bioloog of chemicus)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“Er zijn geen domme vragen, alleen domme antwoorden”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Altijd bereid zijn om </a:t>
            </a:r>
            <a:r>
              <a:rPr b="1" lang="en" sz="1600">
                <a:solidFill>
                  <a:schemeClr val="dk1"/>
                </a:solidFill>
              </a:rPr>
              <a:t>bij te leren</a:t>
            </a:r>
            <a:r>
              <a:rPr lang="en" sz="1600">
                <a:solidFill>
                  <a:schemeClr val="dk1"/>
                </a:solidFill>
              </a:rPr>
              <a:t>!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157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moet ik goed kunnen?</a:t>
            </a: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975" y="62275"/>
            <a:ext cx="2331325" cy="17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311700" y="157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is er leuk aan mijn werk?</a:t>
            </a: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900" y="3863675"/>
            <a:ext cx="4081426" cy="133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3"/>
          <p:cNvGrpSpPr/>
          <p:nvPr/>
        </p:nvGrpSpPr>
        <p:grpSpPr>
          <a:xfrm>
            <a:off x="5477468" y="4133390"/>
            <a:ext cx="804149" cy="631519"/>
            <a:chOff x="764350" y="692700"/>
            <a:chExt cx="1050900" cy="876501"/>
          </a:xfrm>
        </p:grpSpPr>
        <p:pic>
          <p:nvPicPr>
            <p:cNvPr id="149" name="Google Shape;149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8675" y="749800"/>
              <a:ext cx="873274" cy="819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3"/>
            <p:cNvSpPr/>
            <p:nvPr/>
          </p:nvSpPr>
          <p:spPr>
            <a:xfrm>
              <a:off x="764350" y="692700"/>
              <a:ext cx="1050900" cy="57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253800" y="841200"/>
            <a:ext cx="8636400" cy="31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Problemen oplossen is een beetje zoals </a:t>
            </a:r>
            <a:r>
              <a:rPr b="1" lang="en" sz="1500">
                <a:solidFill>
                  <a:schemeClr val="dk1"/>
                </a:solidFill>
              </a:rPr>
              <a:t>detective spelen</a:t>
            </a:r>
            <a:r>
              <a:rPr lang="en" sz="1500">
                <a:solidFill>
                  <a:schemeClr val="dk1"/>
                </a:solidFill>
              </a:rPr>
              <a:t>, of </a:t>
            </a:r>
            <a:r>
              <a:rPr b="1" lang="en" sz="1500">
                <a:solidFill>
                  <a:schemeClr val="dk1"/>
                </a:solidFill>
              </a:rPr>
              <a:t>raadsels oplossen</a:t>
            </a:r>
            <a:r>
              <a:rPr lang="en" sz="1500">
                <a:solidFill>
                  <a:schemeClr val="dk1"/>
                </a:solidFill>
              </a:rPr>
              <a:t>…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Bijna elke dag duiken er nieuwe, onverwachte vragen of problemen op → </a:t>
            </a:r>
            <a:r>
              <a:rPr b="1" lang="en" sz="1500">
                <a:solidFill>
                  <a:schemeClr val="dk1"/>
                </a:solidFill>
              </a:rPr>
              <a:t>interessant!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Onderzoekers helpen bij hun </a:t>
            </a:r>
            <a:r>
              <a:rPr b="1" lang="en" sz="1500">
                <a:solidFill>
                  <a:schemeClr val="dk1"/>
                </a:solidFill>
              </a:rPr>
              <a:t>baanbrekend onderzoek</a:t>
            </a:r>
            <a:r>
              <a:rPr lang="en" sz="1500">
                <a:solidFill>
                  <a:schemeClr val="dk1"/>
                </a:solidFill>
              </a:rPr>
              <a:t> geeft veel voldoening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We zorgen er voor dat onderzoekers </a:t>
            </a:r>
            <a:r>
              <a:rPr b="1" lang="en" sz="1500">
                <a:solidFill>
                  <a:schemeClr val="dk1"/>
                </a:solidFill>
              </a:rPr>
              <a:t>grotere onderzoeksvragen</a:t>
            </a:r>
            <a:r>
              <a:rPr lang="en" sz="1500">
                <a:solidFill>
                  <a:schemeClr val="dk1"/>
                </a:solidFill>
              </a:rPr>
              <a:t> kunnen stellen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Een </a:t>
            </a:r>
            <a:r>
              <a:rPr b="1" lang="en" sz="1500">
                <a:solidFill>
                  <a:schemeClr val="dk1"/>
                </a:solidFill>
              </a:rPr>
              <a:t>supercomputer kost veel geld </a:t>
            </a:r>
            <a:r>
              <a:rPr lang="en" sz="1500">
                <a:solidFill>
                  <a:schemeClr val="dk1"/>
                </a:solidFill>
              </a:rPr>
              <a:t>(miljoenen euros), en ik mag er elke dag mee “spelen”!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Ik kan en mag heel veel van </a:t>
            </a:r>
            <a:r>
              <a:rPr b="1" lang="en" sz="1500">
                <a:solidFill>
                  <a:schemeClr val="dk1"/>
                </a:solidFill>
              </a:rPr>
              <a:t>thuis werken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Nu en dan kan er ook een </a:t>
            </a:r>
            <a:r>
              <a:rPr b="1" lang="en" sz="1500">
                <a:solidFill>
                  <a:schemeClr val="dk1"/>
                </a:solidFill>
              </a:rPr>
              <a:t>reisje</a:t>
            </a:r>
            <a:r>
              <a:rPr lang="en" sz="1500">
                <a:solidFill>
                  <a:schemeClr val="dk1"/>
                </a:solidFill>
              </a:rPr>
              <a:t> van af om samen te werken met andere IT nerds…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5754" y="4133391"/>
            <a:ext cx="1695022" cy="6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89350"/>
            <a:ext cx="8520600" cy="37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Kenneth Hoste, 38 jaar, geboren in Torhout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Getrouwd met Joke Vercruysse sinds 2009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Papa van Senne (6de lj) en Fien (4de lj)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Dingen die ik leuk vind: computers, naar een luid concert gaan, een pintje drinken, …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Dingen die ik niet graag doe: dezelfde taak 100x herhalen, half werk doen, …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Beroep: </a:t>
            </a:r>
            <a:r>
              <a:rPr b="1" lang="en" sz="1600">
                <a:solidFill>
                  <a:schemeClr val="dk1"/>
                </a:solidFill>
              </a:rPr>
              <a:t>HPC systeemadministrator bij de Universiteit Gent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23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Wie ben ik?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32929" l="19134" r="20332" t="29904"/>
          <a:stretch/>
        </p:blipFill>
        <p:spPr>
          <a:xfrm>
            <a:off x="6230950" y="174375"/>
            <a:ext cx="2601350" cy="212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033675"/>
            <a:ext cx="8520600" cy="37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Tot 4de leerjaar op wijkschool De Revinze, deel van KTA Torhout (1986-1993)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4de leerjaar tot 6de middelbaar in KTA Torhout (nu “Eureka”) (1993-2001)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1ste tot 4de middelbaar: </a:t>
            </a:r>
            <a:r>
              <a:rPr b="1" lang="en" sz="1600">
                <a:solidFill>
                  <a:schemeClr val="dk1"/>
                </a:solidFill>
              </a:rPr>
              <a:t>Latijn - Wiskunde 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5de + 6de middelbaar: </a:t>
            </a:r>
            <a:r>
              <a:rPr b="1" lang="en" sz="1600">
                <a:solidFill>
                  <a:schemeClr val="dk1"/>
                </a:solidFill>
              </a:rPr>
              <a:t>Wetenschappen - Wiskunde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n" sz="1600">
                <a:solidFill>
                  <a:schemeClr val="lt1"/>
                </a:solidFill>
              </a:rPr>
              <a:t>Licentiaat</a:t>
            </a:r>
            <a:r>
              <a:rPr lang="en" sz="1600">
                <a:solidFill>
                  <a:schemeClr val="lt1"/>
                </a:solidFill>
              </a:rPr>
              <a:t> (nu “Master”) </a:t>
            </a:r>
            <a:r>
              <a:rPr b="1" lang="en" sz="1600">
                <a:solidFill>
                  <a:schemeClr val="lt1"/>
                </a:solidFill>
              </a:rPr>
              <a:t>informatica</a:t>
            </a:r>
            <a:r>
              <a:rPr lang="en" sz="1600">
                <a:solidFill>
                  <a:schemeClr val="lt1"/>
                </a:solidFill>
              </a:rPr>
              <a:t> bij Universiteit Gent (2001-2005)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n" sz="1600">
                <a:solidFill>
                  <a:schemeClr val="lt1"/>
                </a:solidFill>
              </a:rPr>
              <a:t>Doctoraat in computerwetenschappen</a:t>
            </a:r>
            <a:r>
              <a:rPr lang="en" sz="1600">
                <a:solidFill>
                  <a:schemeClr val="lt1"/>
                </a:solidFill>
              </a:rPr>
              <a:t> bij UGent (2005-2010)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Sinds 2010: HPC systeemadministrator bij centrale IT dienst UGent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9150" y="136275"/>
            <a:ext cx="1035775" cy="15277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233300"/>
            <a:ext cx="707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Ik zit al meer dan 35 jaar op school!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033675"/>
            <a:ext cx="8520600" cy="37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Tot 4de leerjaar op wijkschool De Revinze, deel van KTA Torhout (1986-1993)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4de leerjaar tot 6de middelbaar in KTA Torhout (nu “Eureka”) (1993-2001)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1ste tot 4de middelbaar: </a:t>
            </a:r>
            <a:r>
              <a:rPr b="1" lang="en" sz="1600">
                <a:solidFill>
                  <a:schemeClr val="dk1"/>
                </a:solidFill>
              </a:rPr>
              <a:t>Latijn - Wiskunde 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5de + 6de middelbaar: </a:t>
            </a:r>
            <a:r>
              <a:rPr b="1" lang="en" sz="1600">
                <a:solidFill>
                  <a:schemeClr val="dk1"/>
                </a:solidFill>
              </a:rPr>
              <a:t>Wetenschappen - Wiskunde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Licentiaat</a:t>
            </a:r>
            <a:r>
              <a:rPr lang="en" sz="1600">
                <a:solidFill>
                  <a:schemeClr val="dk1"/>
                </a:solidFill>
              </a:rPr>
              <a:t> (nu “Master”) </a:t>
            </a:r>
            <a:r>
              <a:rPr b="1" lang="en" sz="1600">
                <a:solidFill>
                  <a:schemeClr val="dk1"/>
                </a:solidFill>
              </a:rPr>
              <a:t>informatica</a:t>
            </a:r>
            <a:r>
              <a:rPr lang="en" sz="1600">
                <a:solidFill>
                  <a:schemeClr val="dk1"/>
                </a:solidFill>
              </a:rPr>
              <a:t> bij Universiteit Gent (2001-2005)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Doctoraat in computerwetenschappen</a:t>
            </a:r>
            <a:r>
              <a:rPr lang="en" sz="1600">
                <a:solidFill>
                  <a:schemeClr val="dk1"/>
                </a:solidFill>
              </a:rPr>
              <a:t> bij UGent (2005-2010)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Sinds 2010: </a:t>
            </a:r>
            <a:r>
              <a:rPr b="1" lang="en" sz="1600">
                <a:solidFill>
                  <a:schemeClr val="dk1"/>
                </a:solidFill>
              </a:rPr>
              <a:t>HPC systeemadministrator</a:t>
            </a:r>
            <a:r>
              <a:rPr lang="en" sz="1600">
                <a:solidFill>
                  <a:schemeClr val="dk1"/>
                </a:solidFill>
              </a:rPr>
              <a:t> bij centrale IT dienst van UGent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233300"/>
            <a:ext cx="707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Ik zit al meer dan 35 jaar op school!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9150" y="136275"/>
            <a:ext cx="1035775" cy="152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23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doet een HPC systeemadministrator?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21463" l="9593" r="12791" t="0"/>
          <a:stretch/>
        </p:blipFill>
        <p:spPr>
          <a:xfrm>
            <a:off x="205850" y="996100"/>
            <a:ext cx="4003625" cy="268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8688" y="3147325"/>
            <a:ext cx="2932900" cy="19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6886" y="3839449"/>
            <a:ext cx="860325" cy="8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2474" y="3826574"/>
            <a:ext cx="831775" cy="8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300" y="3839449"/>
            <a:ext cx="860325" cy="8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90850" y="916750"/>
            <a:ext cx="3768576" cy="211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303475"/>
            <a:ext cx="8520600" cy="36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HPC: “High-Performance Computing” = gebruik maken van een “supercomputer”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Mijn taken als </a:t>
            </a:r>
            <a:r>
              <a:rPr i="1" lang="en" sz="1500">
                <a:solidFill>
                  <a:schemeClr val="dk1"/>
                </a:solidFill>
              </a:rPr>
              <a:t>systeemadministrator</a:t>
            </a:r>
            <a:r>
              <a:rPr lang="en" sz="1500">
                <a:solidFill>
                  <a:schemeClr val="dk1"/>
                </a:solidFill>
              </a:rPr>
              <a:t> bij UGent: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Helpen met beheer en </a:t>
            </a:r>
            <a:r>
              <a:rPr b="1" lang="en" sz="1500">
                <a:solidFill>
                  <a:schemeClr val="dk1"/>
                </a:solidFill>
              </a:rPr>
              <a:t>onderhoud</a:t>
            </a:r>
            <a:r>
              <a:rPr lang="en" sz="1500">
                <a:solidFill>
                  <a:schemeClr val="dk1"/>
                </a:solidFill>
              </a:rPr>
              <a:t> van de supercomputer (software updates, etc.)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>
                <a:solidFill>
                  <a:schemeClr val="dk1"/>
                </a:solidFill>
              </a:rPr>
              <a:t>Problemen </a:t>
            </a:r>
            <a:r>
              <a:rPr lang="en" sz="1500">
                <a:solidFill>
                  <a:schemeClr val="dk1"/>
                </a:solidFill>
              </a:rPr>
              <a:t>die opduiken behandelen en proberen op te lossen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Wetenschappelijke </a:t>
            </a:r>
            <a:r>
              <a:rPr b="1" lang="en" sz="1500">
                <a:solidFill>
                  <a:schemeClr val="dk1"/>
                </a:solidFill>
              </a:rPr>
              <a:t>software installeren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>
                <a:solidFill>
                  <a:schemeClr val="dk1"/>
                </a:solidFill>
              </a:rPr>
              <a:t>Ondersteunen van onderzoekers</a:t>
            </a:r>
            <a:r>
              <a:rPr lang="en" sz="1500">
                <a:solidFill>
                  <a:schemeClr val="dk1"/>
                </a:solidFill>
              </a:rPr>
              <a:t> die de supercomputer willen gebruiken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>
                <a:solidFill>
                  <a:schemeClr val="dk1"/>
                </a:solidFill>
              </a:rPr>
              <a:t>Beantwoorden van vragen</a:t>
            </a:r>
            <a:r>
              <a:rPr lang="en" sz="1500">
                <a:solidFill>
                  <a:schemeClr val="dk1"/>
                </a:solidFill>
              </a:rPr>
              <a:t> i.v.m. supercomputer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>
                <a:solidFill>
                  <a:schemeClr val="dk1"/>
                </a:solidFill>
              </a:rPr>
              <a:t>Internationale samenwerking</a:t>
            </a:r>
            <a:r>
              <a:rPr lang="en" sz="1500">
                <a:solidFill>
                  <a:schemeClr val="dk1"/>
                </a:solidFill>
              </a:rPr>
              <a:t> met HPC teams wereldwijd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23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 systeemadministrator in een notendop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21463" l="9593" r="12791" t="0"/>
          <a:stretch/>
        </p:blipFill>
        <p:spPr>
          <a:xfrm>
            <a:off x="7242000" y="93400"/>
            <a:ext cx="1693773" cy="113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22250" y="2297750"/>
            <a:ext cx="8899500" cy="23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Verschillende computers die </a:t>
            </a:r>
            <a:r>
              <a:rPr b="1" lang="en" sz="1500">
                <a:solidFill>
                  <a:schemeClr val="dk1"/>
                </a:solidFill>
              </a:rPr>
              <a:t>samenwerken</a:t>
            </a:r>
            <a:r>
              <a:rPr lang="en" sz="1500">
                <a:solidFill>
                  <a:schemeClr val="dk1"/>
                </a:solidFill>
              </a:rPr>
              <a:t> om grote berekeningen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(snel)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uit te voeren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Kan gebruikt worden als 1 grote computer (maar niet zoals een gewone computer…)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Een supercomputer kan (bijna) </a:t>
            </a:r>
            <a:r>
              <a:rPr b="1" lang="en" sz="1500">
                <a:solidFill>
                  <a:schemeClr val="dk1"/>
                </a:solidFill>
              </a:rPr>
              <a:t>1 miljard x 1 miljard berekeningen </a:t>
            </a:r>
            <a:r>
              <a:rPr b="1" lang="en" sz="1500" u="sng">
                <a:solidFill>
                  <a:schemeClr val="dk1"/>
                </a:solidFill>
              </a:rPr>
              <a:t>per </a:t>
            </a:r>
            <a:r>
              <a:rPr b="1" lang="en" sz="1500" u="sng">
                <a:solidFill>
                  <a:schemeClr val="dk1"/>
                </a:solidFill>
              </a:rPr>
              <a:t>seconde</a:t>
            </a:r>
            <a:r>
              <a:rPr lang="en" sz="1500">
                <a:solidFill>
                  <a:schemeClr val="dk1"/>
                </a:solidFill>
              </a:rPr>
              <a:t> uitvoeren!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22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Speciaal netwerk tussen die aparte computers zodat ze </a:t>
            </a:r>
            <a:r>
              <a:rPr b="1" lang="en" sz="1500">
                <a:solidFill>
                  <a:schemeClr val="dk1"/>
                </a:solidFill>
              </a:rPr>
              <a:t>razendsnel data kunnen uitwisselen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23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is een supercomputer?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18046" r="0" t="0"/>
          <a:stretch/>
        </p:blipFill>
        <p:spPr>
          <a:xfrm>
            <a:off x="6841025" y="179225"/>
            <a:ext cx="1991275" cy="18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-840" l="6790" r="22984" t="840"/>
          <a:stretch/>
        </p:blipFill>
        <p:spPr>
          <a:xfrm rot="5400000">
            <a:off x="4635363" y="105838"/>
            <a:ext cx="1864550" cy="199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233300"/>
            <a:ext cx="867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Voorbeelden van supercomputers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25" y="1003588"/>
            <a:ext cx="1960900" cy="147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826376" y="2459200"/>
            <a:ext cx="121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Cray-2 (1985)</a:t>
            </a:r>
            <a:endParaRPr i="1" sz="1200"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072399" y="1024300"/>
            <a:ext cx="1913201" cy="14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5">
            <a:alphaModFix/>
          </a:blip>
          <a:srcRect b="21463" l="9593" r="12791" t="0"/>
          <a:stretch/>
        </p:blipFill>
        <p:spPr>
          <a:xfrm>
            <a:off x="2779400" y="1024300"/>
            <a:ext cx="2140124" cy="143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4383800" y="2479900"/>
            <a:ext cx="336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Supercomputers bij de Universiteit Gent</a:t>
            </a:r>
            <a:endParaRPr i="1" sz="120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9525" y="1024300"/>
            <a:ext cx="2152868" cy="143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475" y="3051700"/>
            <a:ext cx="2217896" cy="14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1545450" y="4607975"/>
            <a:ext cx="238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MareNostrum 4 (Barcelona)</a:t>
            </a:r>
            <a:endParaRPr i="1" sz="1200"/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8">
            <a:alphaModFix/>
          </a:blip>
          <a:srcRect b="0" l="1283" r="0" t="0"/>
          <a:stretch/>
        </p:blipFill>
        <p:spPr>
          <a:xfrm>
            <a:off x="2728325" y="3051700"/>
            <a:ext cx="2273574" cy="14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9">
            <a:alphaModFix/>
          </a:blip>
          <a:srcRect b="15189" l="0" r="0" t="0"/>
          <a:stretch/>
        </p:blipFill>
        <p:spPr>
          <a:xfrm>
            <a:off x="5827247" y="3051700"/>
            <a:ext cx="2767029" cy="14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5795063" y="4567350"/>
            <a:ext cx="283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Fugaku (Japan) - grootste ter wereld</a:t>
            </a:r>
            <a:endParaRPr i="1" sz="1200"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8163" y="233302"/>
            <a:ext cx="2567426" cy="7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311700" y="1146525"/>
            <a:ext cx="8638800" cy="22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8">
                <a:solidFill>
                  <a:schemeClr val="dk1"/>
                </a:solidFill>
              </a:rPr>
              <a:t>Supercomputers worden gebruikt voor:</a:t>
            </a:r>
            <a:endParaRPr sz="1708">
              <a:solidFill>
                <a:schemeClr val="dk1"/>
              </a:solidFill>
            </a:endParaRPr>
          </a:p>
          <a:p>
            <a:pPr indent="-337065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8"/>
              <a:buChar char="○"/>
            </a:pPr>
            <a:r>
              <a:rPr b="1" lang="en" sz="1708">
                <a:solidFill>
                  <a:schemeClr val="dk1"/>
                </a:solidFill>
              </a:rPr>
              <a:t>Simulatie</a:t>
            </a:r>
            <a:r>
              <a:rPr lang="en" sz="1708">
                <a:solidFill>
                  <a:schemeClr val="dk1"/>
                </a:solidFill>
              </a:rPr>
              <a:t> van fysica, weer en klimaat, atomen en moleculen, …</a:t>
            </a:r>
            <a:endParaRPr sz="1708">
              <a:solidFill>
                <a:schemeClr val="dk1"/>
              </a:solidFill>
            </a:endParaRPr>
          </a:p>
          <a:p>
            <a:pPr indent="-3370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8"/>
              <a:buChar char="○"/>
            </a:pPr>
            <a:r>
              <a:rPr lang="en" sz="1708">
                <a:solidFill>
                  <a:schemeClr val="dk1"/>
                </a:solidFill>
              </a:rPr>
              <a:t>Onderzoeken en ontwikkelen van </a:t>
            </a:r>
            <a:r>
              <a:rPr b="1" lang="en" sz="1708">
                <a:solidFill>
                  <a:schemeClr val="dk1"/>
                </a:solidFill>
              </a:rPr>
              <a:t>Artificiële Intelligentie</a:t>
            </a:r>
            <a:r>
              <a:rPr lang="en" sz="1708">
                <a:solidFill>
                  <a:schemeClr val="dk1"/>
                </a:solidFill>
              </a:rPr>
              <a:t> (AI):</a:t>
            </a:r>
            <a:br>
              <a:rPr lang="en" sz="1708">
                <a:solidFill>
                  <a:schemeClr val="dk1"/>
                </a:solidFill>
              </a:rPr>
            </a:br>
            <a:r>
              <a:rPr lang="en" sz="1708">
                <a:solidFill>
                  <a:schemeClr val="dk1"/>
                </a:solidFill>
              </a:rPr>
              <a:t>computers laten “denken”, herkennen, voorspellen, …</a:t>
            </a:r>
            <a:endParaRPr sz="1708">
              <a:solidFill>
                <a:schemeClr val="dk1"/>
              </a:solidFill>
            </a:endParaRPr>
          </a:p>
          <a:p>
            <a:pPr indent="-337065" lvl="1" marL="9144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8"/>
              <a:buChar char="○"/>
            </a:pPr>
            <a:r>
              <a:rPr lang="en" sz="1708">
                <a:solidFill>
                  <a:schemeClr val="dk1"/>
                </a:solidFill>
              </a:rPr>
              <a:t>Bestuderen van </a:t>
            </a:r>
            <a:r>
              <a:rPr b="1" lang="en" sz="1708">
                <a:solidFill>
                  <a:schemeClr val="dk1"/>
                </a:solidFill>
              </a:rPr>
              <a:t>grote hopen data</a:t>
            </a:r>
            <a:r>
              <a:rPr lang="en" sz="1708">
                <a:solidFill>
                  <a:schemeClr val="dk1"/>
                </a:solidFill>
              </a:rPr>
              <a:t>, zoeken naar patronen, kennis uithalen, …</a:t>
            </a:r>
            <a:endParaRPr sz="1708">
              <a:solidFill>
                <a:schemeClr val="dk1"/>
              </a:solidFill>
            </a:endParaRPr>
          </a:p>
        </p:txBody>
      </p:sp>
      <p:sp>
        <p:nvSpPr>
          <p:cNvPr id="129" name="Google Shape;129;p21"/>
          <p:cNvSpPr txBox="1"/>
          <p:nvPr>
            <p:ph type="title"/>
          </p:nvPr>
        </p:nvSpPr>
        <p:spPr>
          <a:xfrm>
            <a:off x="311700" y="23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doet een</a:t>
            </a:r>
            <a:r>
              <a:rPr lang="en"/>
              <a:t> supercomputer?</a:t>
            </a: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9325" y="3622931"/>
            <a:ext cx="1612429" cy="123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624" y="3645174"/>
            <a:ext cx="1749277" cy="11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2250" y="3602148"/>
            <a:ext cx="1749275" cy="127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475" y="3602138"/>
            <a:ext cx="2265821" cy="127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0425" y="0"/>
            <a:ext cx="1466250" cy="14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