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9" r:id="rId2"/>
    <p:sldId id="256" r:id="rId3"/>
    <p:sldId id="462" r:id="rId4"/>
    <p:sldId id="467" r:id="rId5"/>
    <p:sldId id="465" r:id="rId6"/>
    <p:sldId id="413" r:id="rId7"/>
    <p:sldId id="463" r:id="rId8"/>
    <p:sldId id="464" r:id="rId9"/>
    <p:sldId id="423" r:id="rId10"/>
    <p:sldId id="414" r:id="rId11"/>
    <p:sldId id="469" r:id="rId12"/>
    <p:sldId id="470" r:id="rId13"/>
    <p:sldId id="471" r:id="rId14"/>
    <p:sldId id="481" r:id="rId15"/>
    <p:sldId id="473" r:id="rId16"/>
    <p:sldId id="479" r:id="rId17"/>
    <p:sldId id="418" r:id="rId18"/>
    <p:sldId id="480" r:id="rId19"/>
    <p:sldId id="417" r:id="rId20"/>
    <p:sldId id="482" r:id="rId21"/>
    <p:sldId id="491" r:id="rId22"/>
    <p:sldId id="472" r:id="rId23"/>
    <p:sldId id="483" r:id="rId24"/>
    <p:sldId id="475" r:id="rId25"/>
    <p:sldId id="484" r:id="rId26"/>
    <p:sldId id="485" r:id="rId27"/>
    <p:sldId id="476" r:id="rId28"/>
    <p:sldId id="477" r:id="rId29"/>
    <p:sldId id="478" r:id="rId30"/>
    <p:sldId id="424" r:id="rId31"/>
    <p:sldId id="448" r:id="rId32"/>
    <p:sldId id="425" r:id="rId33"/>
    <p:sldId id="450" r:id="rId34"/>
    <p:sldId id="453" r:id="rId35"/>
    <p:sldId id="486" r:id="rId36"/>
    <p:sldId id="487" r:id="rId37"/>
    <p:sldId id="488" r:id="rId38"/>
    <p:sldId id="489" r:id="rId39"/>
    <p:sldId id="490" r:id="rId40"/>
    <p:sldId id="457" r:id="rId41"/>
    <p:sldId id="494" r:id="rId42"/>
    <p:sldId id="492" r:id="rId43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C30"/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9" autoAdjust="0"/>
    <p:restoredTop sz="79014" autoAdjust="0"/>
  </p:normalViewPr>
  <p:slideViewPr>
    <p:cSldViewPr snapToGrid="0" showGuides="1">
      <p:cViewPr varScale="1">
        <p:scale>
          <a:sx n="67" d="100"/>
          <a:sy n="67" d="100"/>
        </p:scale>
        <p:origin x="808" y="192"/>
      </p:cViewPr>
      <p:guideLst>
        <p:guide orient="horz" pos="3072"/>
        <p:guide pos="54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GB" dirty="0" err="1"/>
              <a:t>Vermelden</a:t>
            </a:r>
            <a:r>
              <a:rPr lang="en-GB" dirty="0"/>
              <a:t> van VSC3.0 </a:t>
            </a:r>
            <a:r>
              <a:rPr lang="en-GB" dirty="0" err="1"/>
              <a:t>oefening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6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A8A1-7346-7984-C409-E4C216585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9A7AF-E377-8BA6-A64C-E6B17CEDD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1AAAB-E40D-C52B-CCA2-DBAF83A6B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952EE-5FE4-7F29-B226-54491BA16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8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8344-E357-EE13-B8D2-74B9FC5A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C604E-586A-08C2-F54B-DCE952D27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D541D-18BD-1DB5-A899-86FB66279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850" indent="-171450" defTabSz="431800">
              <a:buFontTx/>
              <a:buChar char="-"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965BC-2DF2-2852-C02E-78904B3A2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6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823D-84B7-CF9E-4ED5-9AF51A10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D87C8-34E0-C9B1-D9A3-A15F71C3A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1C8D6-91FF-0ABA-4BDF-5BCF6F255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F751-C1DE-382B-82EC-02C0C7054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07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37329-449A-12FC-08B9-92784C9F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D942F-C45C-F566-6A77-E8B777137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35DB0-0EA9-8D47-2753-4C293A54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EE5C-7E61-4C40-CD43-F8EAD8F22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6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6F07E-85D0-E4CF-5570-AC95005D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4AFCB-7BA3-EE0E-5661-4D69FEA06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6E99F-1D0E-C04D-F1DC-47B1D3742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CB51A-27A9-3860-BB59-CC4D235AE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A0C85-601E-C565-590E-EA9B8CEB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49215-B16B-7F8B-9FED-7E0529560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3381A-4502-4447-2279-F9F672469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60B-B2AF-FC3C-BAC4-4C8F69455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70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10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A433A-D73B-C4CF-F0F6-DAA6D5A4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08406-A1CD-9D38-7621-5D4E172D0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8F1FD-215A-89C9-21E9-ADB453F02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C3D3-651E-A568-5F9D-02A0C4A7E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04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2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7591-F812-3EB0-D610-CAC4F12A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7A564-0C1B-9E12-E627-ED40281EF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078AF-C200-D802-8567-AC3028AC3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FF70-F119-49F5-A94E-43131BA42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71F98-0C25-199E-B4E3-31371E7B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A661C-5061-0975-EFDA-5EB01B16A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3F73D-2F6B-3D92-F7E0-4BEAC6D38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03A3-14F2-CB4E-43BD-E54D1D2F1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43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9997-37A1-88FB-B46C-49925A5A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87FA2-01B5-91C5-BAA9-D6FD2FDCE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1BD79-AACB-4C65-99B4-AA001E6A0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C08F7-55E8-92DC-ABE0-83EDD1FD8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34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B68A-5263-DA56-E03E-2ADC5436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36235-5812-2E8D-AFE0-621352A0B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F8D06-C1EC-4D00-4F81-916C3D2DF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3FF33-080F-F9C3-8FBA-6E2182191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3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A793-E0CA-5EE7-70BC-4115336A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FB5B2-AD14-1D22-3BD5-5B565A0FD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40BFA-DCDE-426E-A6B1-78064D77D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366DC-F44E-4D4E-36E6-762D67297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1CCA6-B3DE-ACC3-E520-B22B6C81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41F98-C1F6-52C0-B5F1-6654A1545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EB7F4-95F2-BFD9-346A-E872664A8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ABF26-6673-9F85-E629-B0CC2FCA0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89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1F69-9CBC-39CA-5D3B-B363B538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3490F-7F2F-D1D6-36ED-B4D65A867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3F751-85DB-E323-30E7-2B5270375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109A-6139-21AE-380F-A19753C33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7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73FAD-48CA-2754-20F4-621DCB7F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88DFB-3A42-3AB1-96EA-608EFC547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515EF-472D-E513-2E38-1764E5FA3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C2D2-DAB3-AAD5-0047-5CE2DE0B7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20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86ACC-AB95-E65C-CD0A-23F8E18BF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8933A-1A3C-F607-ECE8-2FD4B5DF0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8340A-74E3-501E-5233-37FB2F7CD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AF8BB-DF3A-DBE7-3430-A7B702710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92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F58-8138-FE97-4DA2-D7D1DA5B8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55485-C155-DFE4-ECC6-180A0B0DE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A32FA-1AAC-4986-86DF-E66936C32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C9DF3-2B3C-147A-D513-BECF82222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98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7EC5-AD80-C15F-255A-315C5FE1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3B2A9-4012-2DDB-3E49-918D6F7D5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A764C6-CC0F-5702-1FA5-A9D8A9891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431CD-86F3-7B8C-2795-D9C969F77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42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38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62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8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2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EBD76-E187-5A24-5EA5-346AEFC1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BA6AF-FCA4-5B96-2337-71AE8466C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C0AD6-E420-3101-BC46-DF3EA7A07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47016-4ECD-DD37-70A5-7989884BC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10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108F-55C2-18D6-BDC3-59AC1701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F09C1-C9BD-E726-72D7-AE328AAFC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AE36B3-C818-F0CA-CD37-24DB7662A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7D406-B6D1-5DA3-16A8-BE280D7EF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08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FEEA-7D5D-3111-3811-A55D6638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A9793-FEE0-9235-1CC5-A48A6B0FC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7AD77-B716-707D-DBD2-3FF523B96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849A1-41F8-6B8C-19E6-112D24932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84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B11B-01E4-E6BC-5DAF-468A486E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A36FC-7FB7-D963-6A82-EE50CB42B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BB942-969F-8E4C-55C8-5B9B0A2A2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C38D-37F7-07A4-4086-3F4A2F2E1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1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ED1E-47C9-2388-CAD4-173D4882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37D67-703B-689E-C1DE-F67BAFD48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938C1-6F74-3B25-588F-0C4B9B403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E0277-A1C3-3AB8-6F85-DE63A6856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48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AA82-6C9E-05A1-D66E-B09E0BD8D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5E4A9-A32D-2312-ADEF-E46775978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7C267-D89A-6749-6243-34FDF2292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CF086-D9EE-6D5A-D8D8-429E39B6B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7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6B28C-4DC8-4B9A-07D4-32A6E465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3FD67-B7D7-C81F-7114-15FF57DF8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81C34-DED2-4007-AF0A-C12651A2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DF781-0E2E-3930-8A23-2FCBEEBE4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95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D49C-6950-68EC-470E-49C6199C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FF912-B14F-186D-6E88-117D0CBCB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F4F02-48F5-DEE2-2A87-8009B2E21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E7A3-5A57-1D2B-2340-50698FCFE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6281-90DF-E420-BA95-007820BB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02A6B-E8E8-7744-737B-4970CAE95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52F1B-CC40-D399-8CE9-17B641BC3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B9BF5-44F7-0021-A24A-87E7E060D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6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7692-6D20-BDD1-3A49-90490957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360EB-69AE-66C0-C21E-E665ADD3F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0E52D-3C5E-07C6-F81E-4EE216C66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D327-4EF0-99B1-49E0-0FA35DACB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6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5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6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19-05-2025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25481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19/05/2025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‹#›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19/05/2025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19/05/2025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‹#›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19-05-2025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19-05-2025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2546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19-05-2025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723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19/05/2025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entrum.be/publication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pc.ugent.be/infrastructur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pc.ugent.be/teaching_trai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pc.ugent.be/sites/hpc_policies/#data-access-reten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entrum.be/compu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hyperlink" Target="https://www.vscentrum.be/da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scentrum.be/data" TargetMode="Externa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pc@ugent.be" TargetMode="External"/><Relationship Id="rId7" Type="http://schemas.openxmlformats.org/officeDocument/2006/relationships/image" Target="file:////Users/ewaldpauwels/Library/Group%20Containers/UBF8T346G9.ms/WebArchiveCopyPasteTempFiles/com.microsoft.Word/0def6d24-1447-4ae3-920d-86a6e193e9e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mailto:cloud@vscentrum.be" TargetMode="External"/><Relationship Id="rId4" Type="http://schemas.openxmlformats.org/officeDocument/2006/relationships/hyperlink" Target="mailto:compute@vscentrum.b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pc.ugent.be/software_installation_request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ltixscale.eu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eessi.io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A91D43-65B1-7245-9D39-7B4A2A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>
                <a:hlinkClick r:id="rId3"/>
              </a:rPr>
              <a:t>https://www.vscentrum.be/publications</a:t>
            </a:r>
            <a:r>
              <a:rPr lang="en-GB" sz="4000" dirty="0"/>
              <a:t>  </a:t>
            </a:r>
          </a:p>
        </p:txBody>
      </p:sp>
      <p:pic>
        <p:nvPicPr>
          <p:cNvPr id="4" name="Picture 3" descr="A screenshot of a device&#10;&#10;AI-generated content may be incorrect.">
            <a:extLst>
              <a:ext uri="{FF2B5EF4-FFF2-40B4-BE49-F238E27FC236}">
                <a16:creationId xmlns:a16="http://schemas.microsoft.com/office/drawing/2014/main" id="{C475EF87-B343-493E-B5D8-F8EC0784C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9" y="1194364"/>
            <a:ext cx="7323449" cy="5245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CDFBE-5D4B-0771-374B-1D2896BC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90" y="1321853"/>
            <a:ext cx="4138865" cy="27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SC Logo">
            <a:extLst>
              <a:ext uri="{FF2B5EF4-FFF2-40B4-BE49-F238E27FC236}">
                <a16:creationId xmlns:a16="http://schemas.microsoft.com/office/drawing/2014/main" id="{623B167E-7970-9E4B-B0E5-DDCE296E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55" y="673002"/>
            <a:ext cx="3302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ering Model Illustration">
            <a:extLst>
              <a:ext uri="{FF2B5EF4-FFF2-40B4-BE49-F238E27FC236}">
                <a16:creationId xmlns:a16="http://schemas.microsoft.com/office/drawing/2014/main" id="{21B43A16-B0B7-3AE4-0A11-02FE6066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2" y="4800389"/>
            <a:ext cx="7838828" cy="37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7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7F3E0-97BA-B89C-95D8-39FB8043E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813191-5D1C-BFC4-64C1-EC6FECF5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Tier2 infrastructure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927CFE-87E9-F793-C1E3-434EA3A9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185565-C961-7D57-1C38-2717ACA4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 lnSpcReduction="1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Currently 7 clusters in production: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3 CPU clusters: </a:t>
            </a:r>
            <a:r>
              <a:rPr lang="en-GB" sz="4000" i="1" dirty="0" err="1"/>
              <a:t>doduo</a:t>
            </a:r>
            <a:r>
              <a:rPr lang="en-GB" sz="4000" dirty="0"/>
              <a:t>, </a:t>
            </a:r>
            <a:r>
              <a:rPr lang="en-GB" sz="4000" i="1" dirty="0" err="1"/>
              <a:t>gallade</a:t>
            </a:r>
            <a:r>
              <a:rPr lang="en-GB" sz="4000" dirty="0"/>
              <a:t>, </a:t>
            </a:r>
            <a:r>
              <a:rPr lang="en-GB" sz="4000" i="1" dirty="0" err="1">
                <a:solidFill>
                  <a:srgbClr val="00B050"/>
                </a:solidFill>
              </a:rPr>
              <a:t>shinx</a:t>
            </a:r>
            <a:r>
              <a:rPr lang="en-GB" sz="4000" i="1" dirty="0">
                <a:solidFill>
                  <a:srgbClr val="00B050"/>
                </a:solidFill>
              </a:rPr>
              <a:t> </a:t>
            </a:r>
            <a:r>
              <a:rPr lang="en-GB" sz="4000" i="1" dirty="0"/>
              <a:t>(</a:t>
            </a:r>
            <a:r>
              <a:rPr lang="en-GB" sz="4000" i="1" strike="sngStrike" dirty="0" err="1"/>
              <a:t>victini</a:t>
            </a:r>
            <a:r>
              <a:rPr lang="en-GB" sz="4000" i="1" dirty="0"/>
              <a:t>, </a:t>
            </a:r>
            <a:r>
              <a:rPr lang="en-GB" sz="4000" i="1" strike="sngStrike" dirty="0" err="1"/>
              <a:t>skitty</a:t>
            </a:r>
            <a:r>
              <a:rPr lang="en-GB" sz="4000" i="1" dirty="0"/>
              <a:t>)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3 GPU clusters: </a:t>
            </a:r>
            <a:r>
              <a:rPr lang="en-GB" sz="4000" i="1" dirty="0" err="1"/>
              <a:t>joltik</a:t>
            </a:r>
            <a:r>
              <a:rPr lang="en-GB" sz="4000" dirty="0"/>
              <a:t>, </a:t>
            </a:r>
            <a:r>
              <a:rPr lang="en-GB" sz="4000" i="1" dirty="0" err="1"/>
              <a:t>accelgor</a:t>
            </a:r>
            <a:r>
              <a:rPr lang="en-GB" sz="4000" dirty="0"/>
              <a:t>, </a:t>
            </a:r>
            <a:r>
              <a:rPr lang="en-GB" sz="4000" i="1" dirty="0" err="1"/>
              <a:t>litleo</a:t>
            </a:r>
            <a:endParaRPr lang="en-GB" sz="4000" i="1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1 interactive debug cluster: </a:t>
            </a:r>
            <a:r>
              <a:rPr lang="en-GB" sz="4000" i="1" dirty="0" err="1"/>
              <a:t>donphan</a:t>
            </a: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Main shared storage: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$VSC_HOME				0.09 PB	(64% full)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$VSC_DATA 				1.9 PB		(</a:t>
            </a:r>
            <a:r>
              <a:rPr lang="en-GB" sz="4000" dirty="0">
                <a:solidFill>
                  <a:srgbClr val="FF0000"/>
                </a:solidFill>
              </a:rPr>
              <a:t>83% full</a:t>
            </a:r>
            <a:r>
              <a:rPr lang="en-GB" sz="4000" dirty="0"/>
              <a:t>)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$VSC_SCRATCH		1.7 PB		(77% full)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>
                <a:hlinkClick r:id="rId3"/>
              </a:rPr>
              <a:t>https://docs.hpc.ugent.be/infrastructure/</a:t>
            </a:r>
            <a:endParaRPr lang="en-GB" sz="40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57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5589A-B878-48F0-7AFD-C426D694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0A1B5-1984-0DFB-CDF5-27989E91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Tier2 usage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1E501C-8671-B308-7D3B-41F65FB0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 descr="A graph of a graph with text&#10;&#10;AI-generated content may be incorrect.">
            <a:extLst>
              <a:ext uri="{FF2B5EF4-FFF2-40B4-BE49-F238E27FC236}">
                <a16:creationId xmlns:a16="http://schemas.microsoft.com/office/drawing/2014/main" id="{8166110A-A11B-2FB0-0CAF-583D08F4C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" y="925537"/>
            <a:ext cx="8101786" cy="6077825"/>
          </a:xfrm>
          <a:prstGeom prst="rect">
            <a:avLst/>
          </a:prstGeom>
        </p:spPr>
      </p:pic>
      <p:pic>
        <p:nvPicPr>
          <p:cNvPr id="5" name="Picture 4" descr="A graph of blue and orange lines&#10;&#10;AI-generated content may be incorrect.">
            <a:extLst>
              <a:ext uri="{FF2B5EF4-FFF2-40B4-BE49-F238E27FC236}">
                <a16:creationId xmlns:a16="http://schemas.microsoft.com/office/drawing/2014/main" id="{A98AEDB6-0F16-B5EC-9269-4CC860081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96" y="925537"/>
            <a:ext cx="8103767" cy="60778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1099FE-2D88-A3C1-F0EC-61D97935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6955236"/>
            <a:ext cx="15699575" cy="2224000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Average usage (assuming 100% uptime, so underestimate):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						</a:t>
            </a:r>
            <a:r>
              <a:rPr lang="en-GB" sz="4000" dirty="0" err="1"/>
              <a:t>doduo</a:t>
            </a:r>
            <a:r>
              <a:rPr lang="en-GB" sz="4000" dirty="0"/>
              <a:t> 57%						</a:t>
            </a:r>
            <a:r>
              <a:rPr lang="en-GB" sz="4000" dirty="0" err="1"/>
              <a:t>accelgor</a:t>
            </a:r>
            <a:r>
              <a:rPr lang="en-GB" sz="4000" dirty="0"/>
              <a:t> 68%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						</a:t>
            </a:r>
            <a:r>
              <a:rPr lang="en-GB" sz="4000" dirty="0" err="1"/>
              <a:t>gallade</a:t>
            </a:r>
            <a:r>
              <a:rPr lang="en-GB" sz="4000" dirty="0"/>
              <a:t> 59% 					</a:t>
            </a:r>
            <a:r>
              <a:rPr lang="en-GB" sz="4000" dirty="0" err="1"/>
              <a:t>joltik</a:t>
            </a:r>
            <a:r>
              <a:rPr lang="en-GB" sz="4000" dirty="0"/>
              <a:t> 59%</a:t>
            </a:r>
          </a:p>
        </p:txBody>
      </p:sp>
    </p:spTree>
    <p:extLst>
      <p:ext uri="{BB962C8B-B14F-4D97-AF65-F5344CB8AC3E}">
        <p14:creationId xmlns:p14="http://schemas.microsoft.com/office/powerpoint/2010/main" val="339413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CF559-3819-D4B8-2633-51957DA9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DD80A3-E6E3-72E0-FC6D-9E6BE5EF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Tier2 usage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C1D80E-D937-9BD8-0944-466266AD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E6E42E-C711-3004-731A-0E17B8C2B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09980"/>
              </p:ext>
            </p:extLst>
          </p:nvPr>
        </p:nvGraphicFramePr>
        <p:xfrm>
          <a:off x="613551" y="1491914"/>
          <a:ext cx="9143999" cy="464418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06577">
                  <a:extLst>
                    <a:ext uri="{9D8B030D-6E8A-4147-A177-3AD203B41FA5}">
                      <a16:colId xmlns:a16="http://schemas.microsoft.com/office/drawing/2014/main" val="3831845408"/>
                    </a:ext>
                  </a:extLst>
                </a:gridCol>
                <a:gridCol w="1562016">
                  <a:extLst>
                    <a:ext uri="{9D8B030D-6E8A-4147-A177-3AD203B41FA5}">
                      <a16:colId xmlns:a16="http://schemas.microsoft.com/office/drawing/2014/main" val="166998044"/>
                    </a:ext>
                  </a:extLst>
                </a:gridCol>
                <a:gridCol w="1787703">
                  <a:extLst>
                    <a:ext uri="{9D8B030D-6E8A-4147-A177-3AD203B41FA5}">
                      <a16:colId xmlns:a16="http://schemas.microsoft.com/office/drawing/2014/main" val="811165941"/>
                    </a:ext>
                  </a:extLst>
                </a:gridCol>
                <a:gridCol w="1787703">
                  <a:extLst>
                    <a:ext uri="{9D8B030D-6E8A-4147-A177-3AD203B41FA5}">
                      <a16:colId xmlns:a16="http://schemas.microsoft.com/office/drawing/2014/main" val="1614169069"/>
                    </a:ext>
                  </a:extLst>
                </a:gridCol>
              </a:tblGrid>
              <a:tr h="5918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Usage across institutes in 2024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385072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#users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CPU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GPU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431930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UAntwerpen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u="none" strike="noStrike" dirty="0">
                          <a:effectLst/>
                        </a:rPr>
                        <a:t>36</a:t>
                      </a:r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561124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VUB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u="none" strike="noStrike" dirty="0">
                          <a:effectLst/>
                        </a:rPr>
                        <a:t>21</a:t>
                      </a:r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652264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UGent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u="none" strike="noStrike" dirty="0">
                          <a:effectLst/>
                        </a:rPr>
                        <a:t>1945</a:t>
                      </a:r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957436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KULeuven</a:t>
                      </a:r>
                      <a:r>
                        <a:rPr lang="en-GB" sz="2800" u="none" strike="noStrike" dirty="0">
                          <a:effectLst/>
                        </a:rPr>
                        <a:t>/</a:t>
                      </a:r>
                      <a:r>
                        <a:rPr lang="en-GB" sz="2800" u="none" strike="noStrike" dirty="0" err="1">
                          <a:effectLst/>
                        </a:rPr>
                        <a:t>UHasselt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u="none" strike="noStrike">
                          <a:effectLst/>
                        </a:rPr>
                        <a:t>50</a:t>
                      </a:r>
                      <a:endParaRPr lang="en-BE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2360437"/>
                  </a:ext>
                </a:extLst>
              </a:tr>
              <a:tr h="109307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Other institutes, companies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u="none" strike="noStrike" dirty="0">
                          <a:effectLst/>
                        </a:rPr>
                        <a:t>43</a:t>
                      </a:r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0330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C49039-7E4F-F065-D13D-B2F9E629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7022"/>
              </p:ext>
            </p:extLst>
          </p:nvPr>
        </p:nvGraphicFramePr>
        <p:xfrm>
          <a:off x="10224000" y="1491914"/>
          <a:ext cx="6501124" cy="23674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88106">
                  <a:extLst>
                    <a:ext uri="{9D8B030D-6E8A-4147-A177-3AD203B41FA5}">
                      <a16:colId xmlns:a16="http://schemas.microsoft.com/office/drawing/2014/main" val="3831845408"/>
                    </a:ext>
                  </a:extLst>
                </a:gridCol>
                <a:gridCol w="1271006">
                  <a:extLst>
                    <a:ext uri="{9D8B030D-6E8A-4147-A177-3AD203B41FA5}">
                      <a16:colId xmlns:a16="http://schemas.microsoft.com/office/drawing/2014/main" val="166998044"/>
                    </a:ext>
                  </a:extLst>
                </a:gridCol>
                <a:gridCol w="1271006">
                  <a:extLst>
                    <a:ext uri="{9D8B030D-6E8A-4147-A177-3AD203B41FA5}">
                      <a16:colId xmlns:a16="http://schemas.microsoft.com/office/drawing/2014/main" val="811165941"/>
                    </a:ext>
                  </a:extLst>
                </a:gridCol>
                <a:gridCol w="1271006">
                  <a:extLst>
                    <a:ext uri="{9D8B030D-6E8A-4147-A177-3AD203B41FA5}">
                      <a16:colId xmlns:a16="http://schemas.microsoft.com/office/drawing/2014/main" val="1614169069"/>
                    </a:ext>
                  </a:extLst>
                </a:gridCol>
              </a:tblGrid>
              <a:tr h="5918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Usage by personnel category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BE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385072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#users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CPU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GPU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431930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Students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561124"/>
                  </a:ext>
                </a:extLst>
              </a:tr>
              <a:tr h="59185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Researchers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65226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CAEA1C-0994-AA1B-FDAA-0A6EBD98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6521115"/>
            <a:ext cx="15699575" cy="3115318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600" dirty="0"/>
              <a:t>We welcome the usage of the HPC infrastructure for teaching and training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3600" dirty="0">
                <a:hlinkClick r:id="rId3"/>
              </a:rPr>
              <a:t>https://docs.hpc.ugent.be/teaching_training</a:t>
            </a:r>
            <a:r>
              <a:rPr lang="en-GB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7104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29409-3DDA-E109-B4BF-8F25F0E5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EC0DA5-8F0D-6AE7-DABA-DE142F94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Tier2 data policy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5B447A-756C-4D5D-E086-19D8E58F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14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A20921-8C2A-8270-A789-11EABE42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WELL BEFORE leaving university, users should offload their data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Clean up (delete)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Transfer data to coworkers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Take personal backups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Data transfer by HPC staff should be last resort measure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error-prone, manual process, risks storage integrity risks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very time-consuming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20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>
                <a:hlinkClick r:id="rId3"/>
              </a:rPr>
              <a:t>https://docs.hpc.ugent.be/sites/hpc_policies/#data-access-retention</a:t>
            </a:r>
            <a:r>
              <a:rPr lang="en-GB" sz="4000" dirty="0"/>
              <a:t> </a:t>
            </a:r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74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C766-F368-4752-C475-59086520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0D89D3-687E-2D4F-608B-5E0AEB64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– VSC INFRASTRUCTURE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54577F-1168-5ADE-D8D3-8ACAC3F1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15</a:t>
            </a:fld>
            <a:endParaRPr lang="en-GB"/>
          </a:p>
        </p:txBody>
      </p:sp>
      <p:pic>
        <p:nvPicPr>
          <p:cNvPr id="3074" name="Picture 2" descr="Tier-1 model (SAAS)">
            <a:extLst>
              <a:ext uri="{FF2B5EF4-FFF2-40B4-BE49-F238E27FC236}">
                <a16:creationId xmlns:a16="http://schemas.microsoft.com/office/drawing/2014/main" id="{B61997D8-EAA6-F982-41B4-EA6A0526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78" y="2614924"/>
            <a:ext cx="9902746" cy="58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3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78C7-EE63-7EE3-2946-5A0672E9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26EC8C-1361-1D0B-2220-DD50D6C4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– VSC INFRASTRUCTURE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8552FF-C157-C3DD-0770-C30A33EA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16</a:t>
            </a:fld>
            <a:endParaRPr lang="en-GB"/>
          </a:p>
        </p:txBody>
      </p:sp>
      <p:pic>
        <p:nvPicPr>
          <p:cNvPr id="3074" name="Picture 2" descr="Tier-1 model (SAAS)">
            <a:extLst>
              <a:ext uri="{FF2B5EF4-FFF2-40B4-BE49-F238E27FC236}">
                <a16:creationId xmlns:a16="http://schemas.microsoft.com/office/drawing/2014/main" id="{FFF70C9E-B2A6-66ED-F7C9-CF45629E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78" y="2614924"/>
            <a:ext cx="9902746" cy="58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29">
            <a:extLst>
              <a:ext uri="{FF2B5EF4-FFF2-40B4-BE49-F238E27FC236}">
                <a16:creationId xmlns:a16="http://schemas.microsoft.com/office/drawing/2014/main" id="{0161C8F3-DA11-8369-3971-A7F753553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38738"/>
          <a:stretch/>
        </p:blipFill>
        <p:spPr>
          <a:xfrm>
            <a:off x="715818" y="2229914"/>
            <a:ext cx="4078766" cy="1479266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17071FE-EB6B-43C9-691F-0FCA33B9892A}"/>
              </a:ext>
            </a:extLst>
          </p:cNvPr>
          <p:cNvSpPr/>
          <p:nvPr/>
        </p:nvSpPr>
        <p:spPr>
          <a:xfrm flipH="1" flipV="1">
            <a:off x="4204971" y="2638984"/>
            <a:ext cx="4078767" cy="3197534"/>
          </a:xfrm>
          <a:prstGeom prst="cloud">
            <a:avLst/>
          </a:prstGeom>
          <a:noFill/>
          <a:ln w="127000">
            <a:solidFill>
              <a:srgbClr val="DB6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6" name="Picture 5" descr="A black door with a window&#10;&#10;AI-generated content may be incorrect.">
            <a:extLst>
              <a:ext uri="{FF2B5EF4-FFF2-40B4-BE49-F238E27FC236}">
                <a16:creationId xmlns:a16="http://schemas.microsoft.com/office/drawing/2014/main" id="{DE25FDA2-0698-DB51-1A0D-A01A8F168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527" y="1662658"/>
            <a:ext cx="4334380" cy="3250785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01113F80-2203-E9B8-1177-8D3382241A3E}"/>
              </a:ext>
            </a:extLst>
          </p:cNvPr>
          <p:cNvSpPr/>
          <p:nvPr/>
        </p:nvSpPr>
        <p:spPr>
          <a:xfrm>
            <a:off x="8283738" y="2229914"/>
            <a:ext cx="4031754" cy="3726919"/>
          </a:xfrm>
          <a:prstGeom prst="heart">
            <a:avLst/>
          </a:prstGeom>
          <a:noFill/>
          <a:ln w="127000">
            <a:solidFill>
              <a:srgbClr val="DB6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02647-28E4-7CDD-9EB6-C407141F3803}"/>
              </a:ext>
            </a:extLst>
          </p:cNvPr>
          <p:cNvSpPr txBox="1"/>
          <p:nvPr/>
        </p:nvSpPr>
        <p:spPr>
          <a:xfrm>
            <a:off x="3394786" y="1333906"/>
            <a:ext cx="8257389" cy="561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BE" sz="2800" b="1" dirty="0">
                <a:solidFill>
                  <a:srgbClr val="DB6C30"/>
                </a:solidFill>
              </a:rPr>
              <a:t>Maintenance and support by HPC-UGent teams</a:t>
            </a:r>
          </a:p>
        </p:txBody>
      </p:sp>
    </p:spTree>
    <p:extLst>
      <p:ext uri="{BB962C8B-B14F-4D97-AF65-F5344CB8AC3E}">
        <p14:creationId xmlns:p14="http://schemas.microsoft.com/office/powerpoint/2010/main" val="71439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COMPUTE Hortense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17</a:t>
            </a:fld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+100.000 cores and 80 GPUs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Project based access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Starting grant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Project (next cutoff: 2 June)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Collaborative grant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Industry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>
                <a:hlinkClick r:id="rId3"/>
              </a:rPr>
              <a:t>https://www.vscentrum.be/compute</a:t>
            </a:r>
            <a:r>
              <a:rPr lang="en-GB" sz="3600" dirty="0"/>
              <a:t>  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6806A80-6C4C-825C-B605-2DF0B948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991689"/>
            <a:ext cx="10503535" cy="82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4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E04D-B85F-89C9-47F9-AB91B388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2443A-2781-FDE5-DEC2-55A8CDC1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COMPUTE Hortense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B6B02B-D52C-1284-2CC1-0D033FC1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18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8B3AFB-B156-E095-EAB0-99746DE8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5 - 14 May: resolving cooling issues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RHEL9 for all Milan nodes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Nov 2025: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Decommissioning Rome partition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End 2025: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New Tier1 at VUB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08DB3DC-5EE1-1CC6-BA91-564F22D8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991689"/>
            <a:ext cx="10503535" cy="82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DFEC0-E498-3121-C2BD-C28214CA2F14}"/>
              </a:ext>
            </a:extLst>
          </p:cNvPr>
          <p:cNvSpPr/>
          <p:nvPr/>
        </p:nvSpPr>
        <p:spPr>
          <a:xfrm>
            <a:off x="7744726" y="2117558"/>
            <a:ext cx="2602431" cy="17481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B7718-F4A9-8AEB-D161-2A6DFE395E81}"/>
              </a:ext>
            </a:extLst>
          </p:cNvPr>
          <p:cNvSpPr/>
          <p:nvPr/>
        </p:nvSpPr>
        <p:spPr>
          <a:xfrm>
            <a:off x="7050506" y="6071932"/>
            <a:ext cx="3208422" cy="17481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7C933-A28A-0844-719A-09FA03625051}"/>
              </a:ext>
            </a:extLst>
          </p:cNvPr>
          <p:cNvSpPr/>
          <p:nvPr/>
        </p:nvSpPr>
        <p:spPr>
          <a:xfrm>
            <a:off x="13375505" y="2358189"/>
            <a:ext cx="3312295" cy="17481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7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CLOUD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19</a:t>
            </a:fld>
            <a:endParaRPr lang="en-GB"/>
          </a:p>
        </p:txBody>
      </p:sp>
      <p:pic>
        <p:nvPicPr>
          <p:cNvPr id="11266" name="Picture 2" descr="On Demand Resources ">
            <a:extLst>
              <a:ext uri="{FF2B5EF4-FFF2-40B4-BE49-F238E27FC236}">
                <a16:creationId xmlns:a16="http://schemas.microsoft.com/office/drawing/2014/main" id="{1C19D498-531F-6470-E84D-C9D2748C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67" y="69041"/>
            <a:ext cx="8459371" cy="43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B2622C-F304-7F2C-95E9-4E6BFA3E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Unmanaged VMs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For power users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Project based access</a:t>
            </a:r>
          </a:p>
          <a:p>
            <a:pPr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Starting grant</a:t>
            </a:r>
          </a:p>
          <a:p>
            <a:pPr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Project (no cutoffs)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>
                <a:hlinkClick r:id="rId4"/>
              </a:rPr>
              <a:t>https://www.vscentrum.be/cloud</a:t>
            </a:r>
            <a:r>
              <a:rPr lang="en-GB" sz="3600" dirty="0"/>
              <a:t> 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3904BA-DA67-8692-DC62-52D9E6ADDD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74"/>
          <a:stretch/>
        </p:blipFill>
        <p:spPr>
          <a:xfrm>
            <a:off x="8477668" y="4470594"/>
            <a:ext cx="8459370" cy="52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91074" y="1271284"/>
            <a:ext cx="15183366" cy="4436316"/>
          </a:xfrm>
        </p:spPr>
        <p:txBody>
          <a:bodyPr/>
          <a:lstStyle/>
          <a:p>
            <a:r>
              <a:rPr lang="nl-NL" dirty="0"/>
              <a:t>HPC-</a:t>
            </a:r>
            <a:r>
              <a:rPr lang="nl-NL" dirty="0" err="1"/>
              <a:t>Ugent</a:t>
            </a:r>
            <a:br>
              <a:rPr lang="nl-NL" dirty="0"/>
            </a:br>
            <a:r>
              <a:rPr lang="nl-NL" dirty="0"/>
              <a:t>update</a:t>
            </a:r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1283414" y="6492240"/>
            <a:ext cx="15191026" cy="12039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800" dirty="0"/>
              <a:t>HPC-</a:t>
            </a:r>
            <a:r>
              <a:rPr lang="nl-NL" sz="2800" dirty="0" err="1"/>
              <a:t>UGent</a:t>
            </a:r>
            <a:r>
              <a:rPr lang="nl-NL" sz="2800" dirty="0"/>
              <a:t> user meeting 			19 May 2025</a:t>
            </a:r>
          </a:p>
          <a:p>
            <a:pPr>
              <a:lnSpc>
                <a:spcPct val="120000"/>
              </a:lnSpc>
            </a:pPr>
            <a:r>
              <a:rPr lang="nl-NL" sz="2800" dirty="0" err="1"/>
              <a:t>hpc@ugent.be</a:t>
            </a:r>
            <a:r>
              <a:rPr lang="nl-NL" sz="2800" dirty="0"/>
              <a:t>					</a:t>
            </a:r>
            <a:r>
              <a:rPr lang="nl-NL" sz="2800" dirty="0" err="1"/>
              <a:t>https</a:t>
            </a:r>
            <a:r>
              <a:rPr lang="nl-NL" sz="2800" dirty="0"/>
              <a:t>://</a:t>
            </a:r>
            <a:r>
              <a:rPr lang="nl-NL" sz="2800" dirty="0" err="1"/>
              <a:t>www.ugent.be</a:t>
            </a:r>
            <a:r>
              <a:rPr lang="nl-NL" sz="2800" dirty="0"/>
              <a:t>/</a:t>
            </a:r>
            <a:r>
              <a:rPr lang="nl-NL" sz="2800" dirty="0" err="1"/>
              <a:t>hpc</a:t>
            </a:r>
            <a:endParaRPr lang="nl-NL" sz="2800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Functional domain ICT</a:t>
            </a:r>
          </a:p>
          <a:p>
            <a:pPr lvl="1"/>
            <a:r>
              <a:rPr lang="nl-BE" dirty="0"/>
              <a:t>University cluster UD3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45C9F-81A8-985E-802C-1E63F7D5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8355868"/>
            <a:ext cx="3221850" cy="89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TIER1 data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301E-4291-CC41-8B62-5BFCC8A7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280" y="622612"/>
            <a:ext cx="9165128" cy="4040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EECAAB-390D-1B7D-4085-63AF59328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280" y="5026689"/>
            <a:ext cx="9165128" cy="39220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69552-11A9-0302-83C5-90C1F41F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fontScale="92500" lnSpcReduction="10000"/>
          </a:bodyPr>
          <a:lstStyle/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Storage management platform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Active (HPC) research data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Metadata, automation, sharing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/>
              <a:t>Project based access</a:t>
            </a:r>
          </a:p>
          <a:p>
            <a:pPr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Starting grant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8 months</a:t>
            </a:r>
          </a:p>
          <a:p>
            <a:pPr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Project (no cutoffs)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4 years</a:t>
            </a:r>
          </a:p>
          <a:p>
            <a:pPr lvl="1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5 TB – 1 PB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r>
              <a:rPr lang="en-GB" sz="3600" dirty="0">
                <a:hlinkClick r:id="rId5"/>
              </a:rPr>
              <a:t>https://www.vscentrum.be/data</a:t>
            </a:r>
            <a:r>
              <a:rPr lang="en-GB" sz="3600" dirty="0"/>
              <a:t> </a:t>
            </a:r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5725" indent="0" defTabSz="431800">
              <a:buNone/>
              <a:tabLst>
                <a:tab pos="1250950" algn="l"/>
              </a:tabLst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5996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5AF0-EADA-5870-DCD4-E0356AF9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3AD266-C1AC-8AC3-FFFB-C27ECFE5C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Helpdesk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6935-D2B2-5027-CF17-3A2CB916E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379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DE875-5B8B-F2ED-7782-88A84EEAA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76EDF4-2D2C-626B-BC8C-D9638B6B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0B3001-0D69-D9BE-241C-48BC51F9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988FB9-3899-CDCF-030B-224A400F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23" y="2732609"/>
            <a:ext cx="7839858" cy="5116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A1912-336E-A57C-994B-10FA62452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94" y="2099611"/>
            <a:ext cx="8624824" cy="55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FBD8-9AE8-968E-7294-68F11BEC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DEC412-B6B0-8E34-4626-261C0AC0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1D1DE0-DC9B-92E3-ADDC-9E85A1F0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AB6BE1-9432-87B1-5E44-408C8953D7B8}"/>
              </a:ext>
            </a:extLst>
          </p:cNvPr>
          <p:cNvSpPr txBox="1">
            <a:spLocks/>
          </p:cNvSpPr>
          <p:nvPr/>
        </p:nvSpPr>
        <p:spPr>
          <a:xfrm>
            <a:off x="835825" y="1194363"/>
            <a:ext cx="15699575" cy="71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5086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600" dirty="0"/>
              <a:t>In 2024, we tackled: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2.710 tickets related to Tier2 </a:t>
            </a:r>
            <a:r>
              <a:rPr lang="en-GB" sz="3600" dirty="0" err="1"/>
              <a:t>UGent</a:t>
            </a:r>
            <a:r>
              <a:rPr lang="en-GB" sz="3600" dirty="0"/>
              <a:t> 			</a:t>
            </a:r>
            <a:r>
              <a:rPr lang="en-GB" sz="3600" dirty="0">
                <a:hlinkClick r:id="rId3"/>
              </a:rPr>
              <a:t>hpc@ugent.be</a:t>
            </a:r>
            <a:r>
              <a:rPr lang="en-GB" sz="3600" dirty="0"/>
              <a:t> 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667 tickets related to Tier1 Compute 		</a:t>
            </a:r>
            <a:r>
              <a:rPr lang="en-GB" sz="3600" dirty="0">
                <a:hlinkClick r:id="rId4"/>
              </a:rPr>
              <a:t>compute@vscentrum.be</a:t>
            </a:r>
            <a:r>
              <a:rPr lang="en-GB" sz="3600" dirty="0"/>
              <a:t> 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87 tickets related to Tier1 Cloud					</a:t>
            </a:r>
            <a:r>
              <a:rPr lang="en-GB" sz="3600" dirty="0">
                <a:hlinkClick r:id="rId5"/>
              </a:rPr>
              <a:t>cloud@vscentrum.be</a:t>
            </a:r>
            <a:r>
              <a:rPr lang="en-GB" sz="3600" dirty="0"/>
              <a:t> 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474 software installation requests (Tier1+Tier2)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3600" dirty="0"/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320 active Tier1 Compute projects</a:t>
            </a:r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28 active Tier1 Cloud projects</a:t>
            </a:r>
          </a:p>
        </p:txBody>
      </p:sp>
      <p:pic>
        <p:nvPicPr>
          <p:cNvPr id="3" name="Picture 3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9F485FDB-C8A6-9FA3-77AD-B7E490F4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2" y="4547903"/>
            <a:ext cx="7617159" cy="52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9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F4F69-268F-6835-6209-AD47D464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DA7089-AE18-8311-21D8-70679BEC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6EAF76-FBE4-3B11-E4C9-98BB43075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0271A-34B0-D952-B11F-2C8623E7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15" y="1276800"/>
            <a:ext cx="11048487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0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B155-F932-7289-D2B8-D30EE830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013D1C-EA48-5B85-CFE5-D01F2F34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EFFB89-8AAE-6223-2AFE-FE499A73B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4C0EC-C178-0BEC-2C52-0367C072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93" y="1276800"/>
            <a:ext cx="11048487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1A76-D954-0E4E-E1F1-8C34FD1A4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9DB426-D4BB-F0D1-D7CB-AB2168C0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2E2D54-A057-CFCE-FF23-44A148571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457E2-17CA-D534-D690-331844FC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93" y="1276800"/>
            <a:ext cx="11048487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EC66-ADAF-E49A-6CD9-C7017A6BF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FD5D2B-8E00-75E9-ED4B-A52A0BC7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helpdesk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E52184-B665-38C9-8EC5-0135E0F9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1BFA6-341B-4763-DF63-A8E683C9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16" y="1303795"/>
            <a:ext cx="10965642" cy="71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35400-9216-1A11-87BD-2A372BDA8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7FF07F-81F9-1BD8-A36D-D75BB048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Software installation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073FEA-0486-40CC-0F40-3DAEECA6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555287-9F4B-2EA9-5FA9-D08BC371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 fontScale="92500" lnSpcReduction="1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2023 analysis indicated: ~30% installed software modules is </a:t>
            </a:r>
            <a:r>
              <a:rPr lang="en-GB" sz="4000" b="1" dirty="0"/>
              <a:t>never </a:t>
            </a:r>
            <a:r>
              <a:rPr lang="en-GB" sz="4000" dirty="0"/>
              <a:t>used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Starting 2025, we are looking closer at software installation requests.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Cost reporting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i="1" dirty="0"/>
              <a:t>	“This installation took about &lt;&gt; hours of effort, which is roughly 	equivalent to &lt;&gt; Euro of institutional cost.”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Requesting software usage report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i="1" dirty="0"/>
              <a:t>	“By submitting a software installation request, you are committing to 	sending back a software usage report.”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dirty="0"/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>
                <a:hlinkClick r:id="rId3"/>
              </a:rPr>
              <a:t>https://docs.hpc.ugent.be/software_installation_requests</a:t>
            </a:r>
            <a:r>
              <a:rPr lang="en-GB" sz="4000" dirty="0"/>
              <a:t> </a:t>
            </a:r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120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8B26-E8CA-B337-A29A-ABF0257E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520327-B5E1-C8FD-756E-BC353FB2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 anchor="t">
            <a:normAutofit/>
          </a:bodyPr>
          <a:lstStyle/>
          <a:p>
            <a:r>
              <a:rPr lang="nl-BE" dirty="0"/>
              <a:t>Software installation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90A88A-0F15-8355-31A8-A49371A83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2F204-5B90-AD9A-6844-BBDC2148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600" dirty="0"/>
              <a:t>So far in 2025: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112 software installation requests received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89 installations executed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25 software usage reports received</a:t>
            </a:r>
          </a:p>
          <a:p>
            <a:pPr marL="86400" indent="0" algn="ctr" defTabSz="431800">
              <a:buNone/>
              <a:tabLst>
                <a:tab pos="1250950" algn="l"/>
              </a:tabLst>
            </a:pPr>
            <a:r>
              <a:rPr lang="en-GB" sz="36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DE4AF-49C9-7CEE-9D3B-96677C29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63" y="3977640"/>
            <a:ext cx="8413191" cy="54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0554F-4D74-9909-8794-7BD8300E6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0587F3-D35C-6D1D-9F7D-C4D24E9B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126EEE-6B57-8452-D9FD-C7D6A1D6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675F7CA-9F5B-C3DD-EC74-14AC49C3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Overview of HPC-</a:t>
            </a:r>
            <a:r>
              <a:rPr lang="en-GB" sz="3600" dirty="0" err="1"/>
              <a:t>UGent</a:t>
            </a:r>
            <a:r>
              <a:rPr lang="en-GB" sz="3600" dirty="0"/>
              <a:t> activities, future plans, best practices and VSC opportunities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Review of user poll results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Q&amp;A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Sandwich lunch after the meeting</a:t>
            </a:r>
          </a:p>
        </p:txBody>
      </p:sp>
    </p:spTree>
    <p:extLst>
      <p:ext uri="{BB962C8B-B14F-4D97-AF65-F5344CB8AC3E}">
        <p14:creationId xmlns:p14="http://schemas.microsoft.com/office/powerpoint/2010/main" val="77760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user poll</a:t>
            </a:r>
            <a:br>
              <a:rPr lang="nl-BE" dirty="0"/>
            </a:br>
            <a:r>
              <a:rPr lang="nl-BE" dirty="0"/>
              <a:t>results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6013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31</a:t>
            </a:fld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5826" y="1194363"/>
            <a:ext cx="7833512" cy="7169051"/>
          </a:xfrm>
        </p:spPr>
        <p:txBody>
          <a:bodyPr>
            <a:normAutofit/>
          </a:bodyPr>
          <a:lstStyle/>
          <a:p>
            <a:pPr marL="657900" lvl="0" indent="-571500" algn="just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As part of broader VSC poll</a:t>
            </a:r>
          </a:p>
          <a:p>
            <a:pPr marL="657900" lvl="0" indent="-571500" algn="just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Will be done yearly</a:t>
            </a:r>
          </a:p>
          <a:p>
            <a:pPr marL="657900" lvl="0" indent="-571500" algn="just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Sent out 5 Nov 2024</a:t>
            </a:r>
          </a:p>
          <a:p>
            <a:pPr marL="657900" lvl="0" indent="-571500" algn="just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Closed 17 Dec 2024</a:t>
            </a:r>
          </a:p>
          <a:p>
            <a:pPr marL="657900" lvl="0" indent="-571500" algn="just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3600" dirty="0"/>
              <a:t>In total: 534 respondents</a:t>
            </a:r>
          </a:p>
          <a:p>
            <a:pPr marL="86400" lvl="0" indent="0" algn="just" defTabSz="431800">
              <a:buNone/>
              <a:tabLst>
                <a:tab pos="1250950" algn="l"/>
              </a:tabLst>
            </a:pPr>
            <a:endParaRPr lang="en-GB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322618-85FC-38ED-3C2A-BD661809D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35857"/>
              </p:ext>
            </p:extLst>
          </p:nvPr>
        </p:nvGraphicFramePr>
        <p:xfrm>
          <a:off x="9312441" y="857481"/>
          <a:ext cx="7286661" cy="77543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7049">
                  <a:extLst>
                    <a:ext uri="{9D8B030D-6E8A-4147-A177-3AD203B41FA5}">
                      <a16:colId xmlns:a16="http://schemas.microsoft.com/office/drawing/2014/main" val="1874774752"/>
                    </a:ext>
                  </a:extLst>
                </a:gridCol>
                <a:gridCol w="2709612">
                  <a:extLst>
                    <a:ext uri="{9D8B030D-6E8A-4147-A177-3AD203B41FA5}">
                      <a16:colId xmlns:a16="http://schemas.microsoft.com/office/drawing/2014/main" val="1163789684"/>
                    </a:ext>
                  </a:extLst>
                </a:gridCol>
              </a:tblGrid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Affiliation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42216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 - </a:t>
                      </a:r>
                      <a:r>
                        <a:rPr lang="en-US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UGent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78770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 - KU Leuven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543979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 - VUB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678221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 - </a:t>
                      </a:r>
                      <a:r>
                        <a:rPr lang="en-US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UAntwerpen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41310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company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641659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Research Institute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33884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Universities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3297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 - </a:t>
                      </a:r>
                      <a:r>
                        <a:rPr lang="en-US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UHasselt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32530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 - VIB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859606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Sector organization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80921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 - </a:t>
                      </a:r>
                      <a:r>
                        <a:rPr lang="en-US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imec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6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63189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 - VITO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673928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 - </a:t>
                      </a:r>
                      <a:r>
                        <a:rPr lang="en-US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FlandersMake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748910"/>
                  </a:ext>
                </a:extLst>
              </a:tr>
              <a:tr h="51695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4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F5F65-7908-8B6E-C3B7-DFEA3640A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82" r="8305"/>
          <a:stretch/>
        </p:blipFill>
        <p:spPr>
          <a:xfrm>
            <a:off x="445110" y="1226888"/>
            <a:ext cx="10202779" cy="69148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8FF24E-25D0-1AA1-AAC3-ADDDCB99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590" y="3946358"/>
            <a:ext cx="8494294" cy="4417056"/>
          </a:xfrm>
        </p:spPr>
        <p:txBody>
          <a:bodyPr>
            <a:normAutofit lnSpcReduction="10000"/>
          </a:bodyPr>
          <a:lstStyle/>
          <a:p>
            <a:pPr marL="86400" lvl="0" indent="0" algn="just" defTabSz="431800">
              <a:buNone/>
              <a:tabLst>
                <a:tab pos="1250950" algn="l"/>
              </a:tabLst>
            </a:pPr>
            <a:r>
              <a:rPr lang="en-GB" sz="3600" dirty="0"/>
              <a:t>49% of VSC respondents indicate using services managed by HPC-</a:t>
            </a:r>
            <a:r>
              <a:rPr lang="en-GB" sz="3600" dirty="0" err="1"/>
              <a:t>UGent</a:t>
            </a:r>
            <a:endParaRPr lang="en-GB" sz="3600" dirty="0"/>
          </a:p>
          <a:p>
            <a:pPr marL="86400" lvl="0" indent="0" algn="just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6400" lvl="0" indent="0" algn="just" defTabSz="431800">
              <a:buNone/>
              <a:tabLst>
                <a:tab pos="1250950" algn="l"/>
              </a:tabLst>
            </a:pPr>
            <a:r>
              <a:rPr lang="en-GB" sz="3600" dirty="0"/>
              <a:t>Feedback on Tier1 services</a:t>
            </a:r>
          </a:p>
          <a:p>
            <a:pPr marL="657900" lvl="0" indent="-571500" algn="just" defTabSz="431800">
              <a:buFont typeface="Wingdings" pitchFamily="2" charset="2"/>
              <a:buChar char="è"/>
              <a:tabLst>
                <a:tab pos="1250950" algn="l"/>
              </a:tabLst>
            </a:pPr>
            <a:r>
              <a:rPr lang="en-GB" sz="3600" dirty="0">
                <a:sym typeface="Wingdings" pitchFamily="2" charset="2"/>
              </a:rPr>
              <a:t>Check out VSC year report</a:t>
            </a:r>
          </a:p>
          <a:p>
            <a:pPr marL="86400" lvl="0" indent="0" algn="just" defTabSz="431800">
              <a:buNone/>
              <a:tabLst>
                <a:tab pos="1250950" algn="l"/>
              </a:tabLst>
            </a:pPr>
            <a:r>
              <a:rPr lang="en-GB" sz="3600" dirty="0"/>
              <a:t> </a:t>
            </a:r>
          </a:p>
          <a:p>
            <a:pPr marL="86400" lvl="0" indent="0" algn="just" defTabSz="431800">
              <a:buNone/>
              <a:tabLst>
                <a:tab pos="1250950" algn="l"/>
              </a:tabLst>
            </a:pPr>
            <a:r>
              <a:rPr lang="en-GB" sz="3600" dirty="0"/>
              <a:t>Focusing on </a:t>
            </a:r>
            <a:r>
              <a:rPr lang="en-GB" sz="3600" dirty="0" err="1"/>
              <a:t>UGent</a:t>
            </a:r>
            <a:r>
              <a:rPr lang="en-GB" sz="3600" dirty="0"/>
              <a:t> Tier2 feedback</a:t>
            </a:r>
          </a:p>
        </p:txBody>
      </p:sp>
    </p:spTree>
    <p:extLst>
      <p:ext uri="{BB962C8B-B14F-4D97-AF65-F5344CB8AC3E}">
        <p14:creationId xmlns:p14="http://schemas.microsoft.com/office/powerpoint/2010/main" val="3641798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33</a:t>
            </a:fld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5824" y="999719"/>
            <a:ext cx="9366955" cy="7363696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b="1" dirty="0"/>
              <a:t>Users reporting service as good/excellent: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32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90% (85/95) - Quality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79% (73/92) - Response time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85% (103/121) - Correspondence to expectations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80% (64/80) - Software installations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85% (105/124) - Availability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82% (98/119) - Maintenance communication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75% (92/122) - Documentation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200" dirty="0"/>
              <a:t>71% (89/126) - Starting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BCB42C-2C75-1687-D3BA-079E642A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0" t="8559" r="8518"/>
          <a:stretch/>
        </p:blipFill>
        <p:spPr>
          <a:xfrm>
            <a:off x="9968508" y="904753"/>
            <a:ext cx="7273916" cy="77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34</a:t>
            </a:fld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to improve HPC-</a:t>
            </a:r>
            <a:r>
              <a:rPr lang="en-GB" sz="3300" b="1" dirty="0" err="1"/>
              <a:t>UGent</a:t>
            </a:r>
            <a:r>
              <a:rPr lang="en-GB" sz="3300" b="1" dirty="0"/>
              <a:t> services?</a:t>
            </a:r>
            <a:r>
              <a:rPr lang="en-GB" sz="3300" b="1" dirty="0">
                <a:solidFill>
                  <a:srgbClr val="00B050"/>
                </a:solidFill>
                <a:sym typeface="Wingdings"/>
              </a:rPr>
              <a:t> </a:t>
            </a:r>
            <a:br>
              <a:rPr lang="en-GB" sz="3300" b="1" dirty="0"/>
            </a:br>
            <a:endParaRPr lang="en-GB" sz="33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u="sng" dirty="0"/>
              <a:t>Infrastructure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More GPUs (2)</a:t>
            </a:r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306373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360A-7D21-9428-F7A0-24F60854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88BC95-B780-4EE7-70FC-225F4051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81454F-DEA7-3F4E-11ED-36F6BE18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35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67B309-CA19-CAA6-3CC6-BEB661FE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to improve HPC-</a:t>
            </a:r>
            <a:r>
              <a:rPr lang="en-GB" sz="3300" b="1" dirty="0" err="1"/>
              <a:t>UGent</a:t>
            </a:r>
            <a:r>
              <a:rPr lang="en-GB" sz="3300" b="1" dirty="0"/>
              <a:t> services?</a:t>
            </a:r>
            <a:r>
              <a:rPr lang="en-GB" sz="3300" b="1" dirty="0">
                <a:solidFill>
                  <a:srgbClr val="00B050"/>
                </a:solidFill>
                <a:sym typeface="Wingdings"/>
              </a:rPr>
              <a:t> </a:t>
            </a:r>
            <a:br>
              <a:rPr lang="en-GB" sz="3300" b="1" dirty="0"/>
            </a:br>
            <a:endParaRPr lang="en-GB" sz="33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u="sng" dirty="0"/>
              <a:t>Documentation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Simpler documentation, cheat sheets (2)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Update existing documentation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Better documentation for the </a:t>
            </a:r>
            <a:r>
              <a:rPr lang="en-GB" sz="3300" dirty="0" err="1"/>
              <a:t>webportal</a:t>
            </a:r>
            <a:r>
              <a:rPr lang="en-GB" sz="3300" dirty="0"/>
              <a:t> (1) 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Shared documentation for applications (1) 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More application-specific practical examples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Documentation/best practices for </a:t>
            </a:r>
            <a:r>
              <a:rPr lang="en-GB" sz="3300" dirty="0" err="1"/>
              <a:t>conda</a:t>
            </a:r>
            <a:r>
              <a:rPr lang="en-GB" sz="3300" dirty="0"/>
              <a:t> (2), docker (1), </a:t>
            </a:r>
            <a:r>
              <a:rPr lang="en-GB" sz="3300" dirty="0" err="1"/>
              <a:t>Rstudio</a:t>
            </a:r>
            <a:r>
              <a:rPr lang="en-GB" sz="3300" dirty="0"/>
              <a:t> (1),</a:t>
            </a:r>
            <a:br>
              <a:rPr lang="en-GB" sz="3300" dirty="0"/>
            </a:br>
            <a:r>
              <a:rPr lang="en-GB" sz="3300" dirty="0" err="1"/>
              <a:t>Slurm</a:t>
            </a:r>
            <a:r>
              <a:rPr lang="en-GB" sz="3300" dirty="0"/>
              <a:t> (1), </a:t>
            </a:r>
            <a:r>
              <a:rPr lang="en-GB" sz="3300" dirty="0" err="1"/>
              <a:t>Dask</a:t>
            </a:r>
            <a:r>
              <a:rPr lang="en-GB" sz="3300" dirty="0"/>
              <a:t> (1), </a:t>
            </a:r>
            <a:r>
              <a:rPr lang="en-GB" sz="3300" dirty="0" err="1"/>
              <a:t>Nextflow</a:t>
            </a:r>
            <a:r>
              <a:rPr lang="en-GB" sz="3300" dirty="0"/>
              <a:t> (1)</a:t>
            </a:r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762194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3F147-44A9-B245-BAF7-AA08BAB4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4B150A-B226-14CD-7CB9-36573588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C471ED-F947-1C8D-4713-3F7A347B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36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6B3368-59C8-71A5-1F2E-DD02319B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lnSpcReduction="1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to improve HPC-</a:t>
            </a:r>
            <a:r>
              <a:rPr lang="en-GB" sz="3300" b="1" dirty="0" err="1"/>
              <a:t>UGent</a:t>
            </a:r>
            <a:r>
              <a:rPr lang="en-GB" sz="3300" b="1" dirty="0"/>
              <a:t> services?</a:t>
            </a:r>
            <a:r>
              <a:rPr lang="en-GB" sz="3300" b="1" dirty="0">
                <a:solidFill>
                  <a:srgbClr val="00B050"/>
                </a:solidFill>
                <a:sym typeface="Wingdings"/>
              </a:rPr>
              <a:t> </a:t>
            </a:r>
            <a:br>
              <a:rPr lang="en-GB" sz="3300" b="1" dirty="0"/>
            </a:br>
            <a:endParaRPr lang="en-GB" sz="33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u="sng" dirty="0"/>
              <a:t>User experience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Consult cluster status on VSC status page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Way to consult power usage footprint of jobs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Increase timeout duration in web portal (2)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Way to estimate queue time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Reduce (GPU) queuing times (5)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Allocate more staff for the helpdesk (5)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More patience with (beginning) users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18675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0BBB-F0BF-689D-ED44-E6B9F45D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7C46D5-8927-CAFE-EF1D-CCD24E7A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653A7E-A93C-27A8-9BE4-831CFFCE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37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F97BAD-BFB7-B230-CEEF-B31D4D88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lnSpcReduction="1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to improve HPC-</a:t>
            </a:r>
            <a:r>
              <a:rPr lang="en-GB" sz="3300" b="1" dirty="0" err="1"/>
              <a:t>UGent</a:t>
            </a:r>
            <a:r>
              <a:rPr lang="en-GB" sz="3300" b="1" dirty="0"/>
              <a:t> services?</a:t>
            </a:r>
            <a:r>
              <a:rPr lang="en-GB" sz="3300" b="1" dirty="0">
                <a:solidFill>
                  <a:srgbClr val="00B050"/>
                </a:solidFill>
                <a:sym typeface="Wingdings"/>
              </a:rPr>
              <a:t> </a:t>
            </a:r>
            <a:br>
              <a:rPr lang="en-GB" sz="3300" b="1" dirty="0"/>
            </a:br>
            <a:endParaRPr lang="en-GB" sz="33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u="sng" dirty="0"/>
              <a:t>Software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Faster response time for software installation requests (5)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Container images for popular software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Easier way to work with different modules and toolchains (e.g. </a:t>
            </a:r>
            <a:r>
              <a:rPr lang="en-GB" sz="3300" dirty="0" err="1"/>
              <a:t>conda</a:t>
            </a:r>
            <a:r>
              <a:rPr lang="en-GB" sz="3300" dirty="0"/>
              <a:t>)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Support for Pixi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Homogeneous toolchains/software over all clusters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Improve speed of standard BLAS for AMD CPUs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MKL for AMD and enable AVX2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728172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9F863-B90D-EE2F-5D8C-6E814F38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AEC591-4B78-39C9-DD0E-5616DC8B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3BE0E5-C908-67C2-CD27-21B81603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38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245AFE-0180-EE6F-2266-9C7B7CDB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to improve HPC-</a:t>
            </a:r>
            <a:r>
              <a:rPr lang="en-GB" sz="3300" b="1" dirty="0" err="1"/>
              <a:t>UGent</a:t>
            </a:r>
            <a:r>
              <a:rPr lang="en-GB" sz="3300" b="1" dirty="0"/>
              <a:t> services?</a:t>
            </a:r>
            <a:r>
              <a:rPr lang="en-GB" sz="3300" b="1" dirty="0">
                <a:solidFill>
                  <a:srgbClr val="00B050"/>
                </a:solidFill>
                <a:sym typeface="Wingdings"/>
              </a:rPr>
              <a:t> </a:t>
            </a:r>
            <a:br>
              <a:rPr lang="en-GB" sz="3300" b="1" dirty="0"/>
            </a:br>
            <a:endParaRPr lang="en-GB" sz="3300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u="sng" dirty="0"/>
              <a:t>Data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Way to delete data of ex-user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Clarify sharing permissions in documentation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Shared database repositories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Share research data across VOs or with researchers without </a:t>
            </a:r>
            <a:r>
              <a:rPr lang="en-GB" sz="3300" dirty="0" err="1"/>
              <a:t>vsc</a:t>
            </a:r>
            <a:r>
              <a:rPr lang="en-GB" sz="3300" dirty="0"/>
              <a:t>-id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80811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658C5-D81B-7900-B408-9A35D4E5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F75CF8-2E10-E719-8B5D-01777350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User poll results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7AAA09-4D4E-61DA-F051-F22C21B0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39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BD24CE7-85FC-6C8B-BF90-DA169089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300" b="1" dirty="0"/>
              <a:t>Suggestions for specific training?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Domain-specific training (2)</a:t>
            </a:r>
          </a:p>
          <a:p>
            <a:pPr marL="1876612" lvl="2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E.g. bioinformatics, MD, DFT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Specific scientific software training (2)</a:t>
            </a:r>
          </a:p>
          <a:p>
            <a:pPr marL="1876612" lvl="2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 err="1"/>
              <a:t>Rstudio</a:t>
            </a:r>
            <a:r>
              <a:rPr lang="en-GB" sz="3300" dirty="0"/>
              <a:t>, Gaussian, 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Custom environments (</a:t>
            </a:r>
            <a:r>
              <a:rPr lang="en-GB" sz="3300" dirty="0" err="1"/>
              <a:t>conda</a:t>
            </a:r>
            <a:r>
              <a:rPr lang="en-GB" sz="3300" dirty="0"/>
              <a:t>)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Containers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r>
              <a:rPr lang="en-GB" sz="3300" dirty="0"/>
              <a:t>Parallel computing (1)</a:t>
            </a:r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1290825" lvl="1" indent="-571500" defTabSz="431800">
              <a:buFont typeface="Arial" panose="020B0604020202020204" pitchFamily="34" charset="0"/>
              <a:buChar char="•"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  <a:p>
            <a:pPr marL="719325" lvl="1" indent="0" defTabSz="431800">
              <a:buNone/>
              <a:tabLst>
                <a:tab pos="1981200" algn="l"/>
                <a:tab pos="6350000" algn="l"/>
                <a:tab pos="7670800" algn="l"/>
              </a:tabLst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5558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D74D6-BE74-EFE4-B454-802606803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25A4FA-D066-DFF7-5D0F-5C638492A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About HPC-UGent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E9BDD-2D62-51C7-A067-AEA550C48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7393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European efforts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40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239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3588-1D78-A90D-60C8-D2D7970C9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335543-484B-FE69-993B-8C0CDDD5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HPC-UGent contributes to EuroHPC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3FC228-137C-DF39-CDD2-F06D448F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41</a:t>
            </a:fld>
            <a:endParaRPr lang="en-GB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82854C62-7F8E-9FD9-B77A-DCB2239F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40" y="1336970"/>
            <a:ext cx="4392581" cy="13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E706EB97-1742-7D88-1C7E-CE17484C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97" y="5904043"/>
            <a:ext cx="6181019" cy="39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162FF161-29EC-C709-50C7-35000412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01" y="3631842"/>
            <a:ext cx="2562037" cy="36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Graphical Illustration of a computer connected to data centers, cloud infrastructure and quantum computer to announce the contract signature for EuroHPC Federation Platform">
            <a:extLst>
              <a:ext uri="{FF2B5EF4-FFF2-40B4-BE49-F238E27FC236}">
                <a16:creationId xmlns:a16="http://schemas.microsoft.com/office/drawing/2014/main" id="{D17440CB-DC84-388C-40FB-D3A2DB8D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7" y="1289203"/>
            <a:ext cx="711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F985E-39DE-A598-BAAE-389689B5E2D5}"/>
              </a:ext>
            </a:extLst>
          </p:cNvPr>
          <p:cNvSpPr txBox="1"/>
          <p:nvPr/>
        </p:nvSpPr>
        <p:spPr>
          <a:xfrm>
            <a:off x="8682759" y="5777303"/>
            <a:ext cx="7369325" cy="328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/>
              <a:t>Consortium: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CSC-IT Centre for Science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GÉANT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IT4Innovations National Supercomputing </a:t>
            </a:r>
            <a:r>
              <a:rPr lang="en-GB" sz="2500" dirty="0" err="1"/>
              <a:t>Center</a:t>
            </a:r>
            <a:endParaRPr lang="en-GB" sz="25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University of Tartu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Ghent University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err="1"/>
              <a:t>NORDUnet</a:t>
            </a:r>
            <a:endParaRPr lang="en-BE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430FF-F46F-E87E-80C1-52EB0E80D791}"/>
              </a:ext>
            </a:extLst>
          </p:cNvPr>
          <p:cNvSpPr txBox="1"/>
          <p:nvPr/>
        </p:nvSpPr>
        <p:spPr>
          <a:xfrm>
            <a:off x="131486" y="7103594"/>
            <a:ext cx="3766189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3200" dirty="0">
                <a:hlinkClick r:id="rId7"/>
              </a:rPr>
              <a:t>https://eessi.io</a:t>
            </a:r>
            <a:r>
              <a:rPr lang="en-GB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66D5F3-8EC8-DE9D-AF94-B684BA789C09}"/>
              </a:ext>
            </a:extLst>
          </p:cNvPr>
          <p:cNvSpPr txBox="1"/>
          <p:nvPr/>
        </p:nvSpPr>
        <p:spPr>
          <a:xfrm>
            <a:off x="1684776" y="2628820"/>
            <a:ext cx="5375108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3200" dirty="0">
                <a:hlinkClick r:id="rId8"/>
              </a:rPr>
              <a:t>https://www.multixscale.eu</a:t>
            </a:r>
            <a:r>
              <a:rPr lang="en-BE" sz="3200" dirty="0"/>
              <a:t> </a:t>
            </a:r>
            <a:endParaRPr lang="en-GB" sz="3200" dirty="0"/>
          </a:p>
        </p:txBody>
      </p:sp>
      <p:pic>
        <p:nvPicPr>
          <p:cNvPr id="13324" name="Picture 12" descr="EasyBuild logo">
            <a:extLst>
              <a:ext uri="{FF2B5EF4-FFF2-40B4-BE49-F238E27FC236}">
                <a16:creationId xmlns:a16="http://schemas.microsoft.com/office/drawing/2014/main" id="{99D47412-CA27-EB26-C040-09FAA930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0" y="3645986"/>
            <a:ext cx="3305218" cy="17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66BF4-F1F5-CB49-841E-7577BF0D9119}"/>
              </a:ext>
            </a:extLst>
          </p:cNvPr>
          <p:cNvSpPr txBox="1"/>
          <p:nvPr/>
        </p:nvSpPr>
        <p:spPr>
          <a:xfrm>
            <a:off x="310387" y="5388078"/>
            <a:ext cx="3766189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3200" dirty="0">
                <a:hlinkClick r:id="rId7"/>
              </a:rPr>
              <a:t>https://easybuild.io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864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550F-63D6-34D3-235A-8EA8FD6E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181C6D-0AD4-B21B-BD22-B788D8367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Questions ?</a:t>
            </a:r>
            <a:br>
              <a:rPr lang="nl-BE" dirty="0"/>
            </a:br>
            <a:r>
              <a:rPr lang="nl-BE" dirty="0"/>
              <a:t>feedback ?</a:t>
            </a:r>
            <a:br>
              <a:rPr lang="nl-BE" dirty="0"/>
            </a:br>
            <a:r>
              <a:rPr lang="nl-BE" dirty="0"/>
              <a:t>Comments ?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A61CF-F309-C889-1988-55F564946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42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60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DB3BF-0D8C-C831-703E-6137DE75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6D58DD-AD05-D7D4-00FD-9CB7E85B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ABOUT</a:t>
            </a:r>
            <a:r>
              <a:rPr lang="en-US" dirty="0"/>
              <a:t> HPC-</a:t>
            </a:r>
            <a:r>
              <a:rPr lang="en-US" dirty="0" err="1"/>
              <a:t>UGent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153FF3-6783-A8EA-0B22-0944600A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CBF90C-28F9-EFBF-6C96-295F1189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b="1" dirty="0"/>
              <a:t>Mission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b="1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3600" dirty="0"/>
              <a:t>HPC-</a:t>
            </a:r>
            <a:r>
              <a:rPr lang="en-GB" sz="3600" dirty="0" err="1"/>
              <a:t>UGent</a:t>
            </a:r>
            <a:r>
              <a:rPr lang="en-GB" sz="3600" dirty="0"/>
              <a:t> provides centralised </a:t>
            </a:r>
            <a:r>
              <a:rPr lang="en-GB" sz="3600" b="1" dirty="0"/>
              <a:t>scientific computing </a:t>
            </a:r>
            <a:r>
              <a:rPr lang="en-GB" sz="3600" dirty="0"/>
              <a:t>services, training, and support for researchers from Ghent University, industry, and other knowledge institutes.</a:t>
            </a:r>
          </a:p>
          <a:p>
            <a:pPr marL="86400" indent="0" algn="just" defTabSz="431800">
              <a:buNone/>
              <a:tabLst>
                <a:tab pos="1250950" algn="l"/>
              </a:tabLst>
            </a:pPr>
            <a:endParaRPr lang="en-GB" sz="3600" dirty="0"/>
          </a:p>
          <a:p>
            <a:pPr marL="86400" indent="0" algn="just" defTabSz="431800">
              <a:buNone/>
              <a:tabLst>
                <a:tab pos="1250950" algn="l"/>
              </a:tabLst>
            </a:pPr>
            <a:r>
              <a:rPr lang="en-GB" sz="3600" dirty="0"/>
              <a:t>HPC-</a:t>
            </a:r>
            <a:r>
              <a:rPr lang="en-GB" sz="3600" dirty="0" err="1"/>
              <a:t>UGent</a:t>
            </a:r>
            <a:r>
              <a:rPr lang="en-GB" sz="3600" dirty="0"/>
              <a:t> is part of the ICT functional domain of Ghent University, and is a strategic partner of the Flemish Supercomputer </a:t>
            </a:r>
            <a:r>
              <a:rPr lang="en-GB" sz="3600" dirty="0" err="1"/>
              <a:t>Center</a:t>
            </a:r>
            <a:r>
              <a:rPr lang="en-GB" sz="3600" dirty="0"/>
              <a:t> (VSC).</a:t>
            </a:r>
          </a:p>
        </p:txBody>
      </p:sp>
    </p:spTree>
    <p:extLst>
      <p:ext uri="{BB962C8B-B14F-4D97-AF65-F5344CB8AC3E}">
        <p14:creationId xmlns:p14="http://schemas.microsoft.com/office/powerpoint/2010/main" val="83986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ABOUT</a:t>
            </a:r>
            <a:r>
              <a:rPr lang="en-US" dirty="0"/>
              <a:t> HPC-</a:t>
            </a:r>
            <a:r>
              <a:rPr lang="en-US" dirty="0" err="1"/>
              <a:t>UGent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fontScale="92500" lnSpcReduction="1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b="1" dirty="0"/>
              <a:t>1 Mission – 2 Teams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endParaRPr lang="en-GB" sz="4000" b="1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i="1" dirty="0"/>
              <a:t>Support research and scientific computing</a:t>
            </a:r>
            <a:br>
              <a:rPr lang="en-GB" sz="4000" i="1" dirty="0"/>
            </a:br>
            <a:r>
              <a:rPr lang="en-GB" sz="4000" dirty="0"/>
              <a:t>(service cluster: user relation management)</a:t>
            </a:r>
            <a:br>
              <a:rPr lang="en-GB" sz="4000" dirty="0"/>
            </a:b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i="1" dirty="0"/>
              <a:t>Compute infrastructure</a:t>
            </a:r>
            <a:br>
              <a:rPr lang="en-GB" sz="4000" i="1" dirty="0"/>
            </a:br>
            <a:r>
              <a:rPr lang="en-GB" sz="4000" dirty="0"/>
              <a:t>(service cluster: service management and operations)</a:t>
            </a:r>
            <a:br>
              <a:rPr lang="en-GB" sz="4000" dirty="0"/>
            </a:br>
            <a:endParaRPr lang="en-GB" sz="4000" b="1" dirty="0"/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Functional Domain ICT</a:t>
            </a:r>
          </a:p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dirty="0"/>
              <a:t>University Service Real Estate and Campus Facilities, ICT and Student Facilities’ (UD3)</a:t>
            </a:r>
          </a:p>
        </p:txBody>
      </p:sp>
    </p:spTree>
    <p:extLst>
      <p:ext uri="{BB962C8B-B14F-4D97-AF65-F5344CB8AC3E}">
        <p14:creationId xmlns:p14="http://schemas.microsoft.com/office/powerpoint/2010/main" val="12468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B390-F71C-ADE5-131D-6443C65B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9B221F-D249-306B-C205-2436BB3C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ABOUT</a:t>
            </a:r>
            <a:r>
              <a:rPr lang="en-US" dirty="0"/>
              <a:t> HPC-</a:t>
            </a:r>
            <a:r>
              <a:rPr lang="en-US" dirty="0" err="1"/>
              <a:t>UGent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2F7C59-983C-70DA-4E28-E5286B42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EBD29D-1D01-B616-291C-F703443C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fontScale="92500" lnSpcReduction="200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b="1" dirty="0"/>
              <a:t>Support research and scientific computing (‘support’)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Team leader Ewald Pauwels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Currently 7 staff members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Tasks include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Helpdesk for scientific computing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Resource and project follow-up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Documentation for scientific computing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Software installation as a service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Training and user outreach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 err="1"/>
              <a:t>UGent</a:t>
            </a:r>
            <a:r>
              <a:rPr lang="en-GB" sz="3900" dirty="0"/>
              <a:t> contribution in various </a:t>
            </a:r>
            <a:r>
              <a:rPr lang="en-GB" sz="3900" dirty="0" err="1"/>
              <a:t>EuroHPC</a:t>
            </a:r>
            <a:r>
              <a:rPr lang="en-GB" sz="3900" dirty="0"/>
              <a:t> projects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 err="1"/>
              <a:t>UGent</a:t>
            </a:r>
            <a:r>
              <a:rPr lang="en-GB" sz="3900" dirty="0"/>
              <a:t> representation in VSC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endParaRPr lang="en-GB" sz="3900" dirty="0"/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endParaRPr lang="en-GB" sz="3900" dirty="0"/>
          </a:p>
        </p:txBody>
      </p:sp>
    </p:spTree>
    <p:extLst>
      <p:ext uri="{BB962C8B-B14F-4D97-AF65-F5344CB8AC3E}">
        <p14:creationId xmlns:p14="http://schemas.microsoft.com/office/powerpoint/2010/main" val="52897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FDB2-6CB7-BFAD-D27B-857FF39D8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6B5264-95F6-11A3-18C0-2AE20CE5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ABOUT</a:t>
            </a:r>
            <a:r>
              <a:rPr lang="en-US" dirty="0"/>
              <a:t> HPC-</a:t>
            </a:r>
            <a:r>
              <a:rPr lang="en-US" dirty="0" err="1"/>
              <a:t>UGent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4A6B17-B1C6-4CAF-D1D8-2515B688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4AD582-2B92-B577-3872-A027EF4A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169051"/>
          </a:xfrm>
        </p:spPr>
        <p:txBody>
          <a:bodyPr>
            <a:normAutofit fontScale="92500"/>
          </a:bodyPr>
          <a:lstStyle/>
          <a:p>
            <a:pPr marL="86400" indent="0" defTabSz="431800">
              <a:buNone/>
              <a:tabLst>
                <a:tab pos="1250950" algn="l"/>
              </a:tabLst>
            </a:pPr>
            <a:r>
              <a:rPr lang="en-GB" sz="4000" b="1" dirty="0"/>
              <a:t>Compute infrastructure (’ops’)</a:t>
            </a: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Team leader Wouter </a:t>
            </a:r>
            <a:r>
              <a:rPr lang="en-GB" sz="4000" dirty="0" err="1"/>
              <a:t>Depypere</a:t>
            </a: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Currently 8 staff members</a:t>
            </a:r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4000" dirty="0"/>
          </a:p>
          <a:p>
            <a:pPr marL="657900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r>
              <a:rPr lang="en-GB" sz="4000" dirty="0"/>
              <a:t>Tasks include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Maintain and upgrade HPC clusters, ensuring stability and availability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Allocate compute resources and storage capacity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Provide solutions for storing, securing, and accessing large data sets</a:t>
            </a:r>
          </a:p>
          <a:p>
            <a:pPr marL="1291313" lvl="1" indent="-571500" defTabSz="431800">
              <a:buFont typeface="Courier New" panose="02070309020205020404" pitchFamily="49" charset="0"/>
              <a:buChar char="o"/>
              <a:tabLst>
                <a:tab pos="1250950" algn="l"/>
              </a:tabLst>
            </a:pPr>
            <a:r>
              <a:rPr lang="en-GB" sz="3900" dirty="0"/>
              <a:t>Continuously improve and expand the HPC infrastructure to meet growing computing needs</a:t>
            </a:r>
            <a:endParaRPr lang="en-GB" sz="4000" dirty="0"/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4000" dirty="0"/>
          </a:p>
          <a:p>
            <a:pPr marL="1291313" lvl="1" indent="-571500" defTabSz="431800">
              <a:buFont typeface="Arial" panose="020B0604020202020204" pitchFamily="34" charset="0"/>
              <a:buChar char="•"/>
              <a:tabLst>
                <a:tab pos="1250950" algn="l"/>
              </a:tabLst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0475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Activities &amp; updates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68713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Corporat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1E64C8"/>
      </a:accent1>
      <a:accent2>
        <a:srgbClr val="FFD200"/>
      </a:accent2>
      <a:accent3>
        <a:srgbClr val="3574CE"/>
      </a:accent3>
      <a:accent4>
        <a:srgbClr val="4B83D3"/>
      </a:accent4>
      <a:accent5>
        <a:srgbClr val="6293D9"/>
      </a:accent5>
      <a:accent6>
        <a:srgbClr val="78A2DE"/>
      </a:accent6>
      <a:hlink>
        <a:srgbClr val="1E64C8"/>
      </a:hlink>
      <a:folHlink>
        <a:srgbClr val="3574CE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.potx" id="{CB7437A3-AF41-4FB5-A0AD-03A95F42239C}" vid="{CFCB6CCD-58ED-4028-89EA-51F8B0C9C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</Template>
  <TotalTime>30085</TotalTime>
  <Words>1605</Words>
  <Application>Microsoft Macintosh PowerPoint</Application>
  <PresentationFormat>Custom</PresentationFormat>
  <Paragraphs>414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 Narrow</vt:lpstr>
      <vt:lpstr>Arial</vt:lpstr>
      <vt:lpstr>Calibri</vt:lpstr>
      <vt:lpstr>Courier New</vt:lpstr>
      <vt:lpstr>Wingdings</vt:lpstr>
      <vt:lpstr>Kantoorthema</vt:lpstr>
      <vt:lpstr>PowerPoint Presentation</vt:lpstr>
      <vt:lpstr>HPC-Ugent update</vt:lpstr>
      <vt:lpstr>AGENDA</vt:lpstr>
      <vt:lpstr>About HPC-UGent</vt:lpstr>
      <vt:lpstr>ABOUT HPC-UGent</vt:lpstr>
      <vt:lpstr>ABOUT HPC-UGent</vt:lpstr>
      <vt:lpstr>ABOUT HPC-UGent</vt:lpstr>
      <vt:lpstr>ABOUT HPC-UGent</vt:lpstr>
      <vt:lpstr>Activities &amp; updates</vt:lpstr>
      <vt:lpstr>PowerPoint Presentation</vt:lpstr>
      <vt:lpstr>Tier2 infrastructure</vt:lpstr>
      <vt:lpstr>Tier2 usage</vt:lpstr>
      <vt:lpstr>Tier2 usage</vt:lpstr>
      <vt:lpstr>Tier2 data policy</vt:lpstr>
      <vt:lpstr>TIER1 – VSC INFRASTRUCTURE</vt:lpstr>
      <vt:lpstr>TIER1 – VSC INFRASTRUCTURE</vt:lpstr>
      <vt:lpstr>TIER1 COMPUTE Hortense</vt:lpstr>
      <vt:lpstr>TIER1 COMPUTE Hortense</vt:lpstr>
      <vt:lpstr>TIER1 CLOUD</vt:lpstr>
      <vt:lpstr>TIER1 data</vt:lpstr>
      <vt:lpstr>Helpdesk</vt:lpstr>
      <vt:lpstr>helpdesk</vt:lpstr>
      <vt:lpstr>helpdesk</vt:lpstr>
      <vt:lpstr>helpdesk</vt:lpstr>
      <vt:lpstr>helpdesk</vt:lpstr>
      <vt:lpstr>helpdesk</vt:lpstr>
      <vt:lpstr>helpdesk</vt:lpstr>
      <vt:lpstr>Software installation</vt:lpstr>
      <vt:lpstr>Software installation</vt:lpstr>
      <vt:lpstr>user poll results</vt:lpstr>
      <vt:lpstr>User poll results</vt:lpstr>
      <vt:lpstr>User poll results</vt:lpstr>
      <vt:lpstr>User poll results</vt:lpstr>
      <vt:lpstr>User poll results</vt:lpstr>
      <vt:lpstr>User poll results</vt:lpstr>
      <vt:lpstr>User poll results</vt:lpstr>
      <vt:lpstr>User poll results</vt:lpstr>
      <vt:lpstr>User poll results</vt:lpstr>
      <vt:lpstr>User poll results</vt:lpstr>
      <vt:lpstr>European efforts</vt:lpstr>
      <vt:lpstr>HPC-UGent contributes to EuroHPC</vt:lpstr>
      <vt:lpstr>Questions ? feedback ? Comments ?</vt:lpstr>
    </vt:vector>
  </TitlesOfParts>
  <Manager/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Martijn De Keere</dc:creator>
  <cp:keywords/>
  <dc:description/>
  <cp:lastModifiedBy>Kenneth Hoste</cp:lastModifiedBy>
  <cp:revision>179</cp:revision>
  <cp:lastPrinted>2022-07-07T13:24:36Z</cp:lastPrinted>
  <dcterms:created xsi:type="dcterms:W3CDTF">2020-10-22T07:31:08Z</dcterms:created>
  <dcterms:modified xsi:type="dcterms:W3CDTF">2025-05-19T07:42:07Z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</Properties>
</file>