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14.xml" ContentType="application/vnd.openxmlformats-officedocument.presentationml.notesSlide+xml"/>
  <Override PartName="/ppt/tags/tag23.xml" ContentType="application/vnd.openxmlformats-officedocument.presentationml.tags+xml"/>
  <Override PartName="/ppt/notesSlides/notesSlide15.xml" ContentType="application/vnd.openxmlformats-officedocument.presentationml.notesSlide+xml"/>
  <Override PartName="/ppt/tags/tag24.xml" ContentType="application/vnd.openxmlformats-officedocument.presentationml.tags+xml"/>
  <Override PartName="/ppt/notesSlides/notesSlide16.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17.xml" ContentType="application/vnd.openxmlformats-officedocument.presentationml.notesSlide+xml"/>
  <Override PartName="/ppt/tags/tag27.xml" ContentType="application/vnd.openxmlformats-officedocument.presentationml.tags+xml"/>
  <Override PartName="/ppt/notesSlides/notesSlide18.xml" ContentType="application/vnd.openxmlformats-officedocument.presentationml.notesSlide+xml"/>
  <Override PartName="/ppt/tags/tag28.xml" ContentType="application/vnd.openxmlformats-officedocument.presentationml.tags+xml"/>
  <Override PartName="/ppt/notesSlides/notesSlide19.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20.xml" ContentType="application/vnd.openxmlformats-officedocument.presentationml.notesSlide+xml"/>
  <Override PartName="/ppt/tags/tag31.xml" ContentType="application/vnd.openxmlformats-officedocument.presentationml.tags+xml"/>
  <Override PartName="/ppt/notesSlides/notesSlide21.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2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23.xml" ContentType="application/vnd.openxmlformats-officedocument.presentationml.notesSlide+xml"/>
  <Override PartName="/ppt/tags/tag36.xml" ContentType="application/vnd.openxmlformats-officedocument.presentationml.tags+xml"/>
  <Override PartName="/ppt/notesSlides/notesSlide24.xml" ContentType="application/vnd.openxmlformats-officedocument.presentationml.notesSlide+xml"/>
  <Override PartName="/ppt/tags/tag37.xml" ContentType="application/vnd.openxmlformats-officedocument.presentationml.tags+xml"/>
  <Override PartName="/ppt/notesSlides/notesSlide25.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26.xml" ContentType="application/vnd.openxmlformats-officedocument.presentationml.notesSlide+xml"/>
  <Override PartName="/ppt/tags/tag40.xml" ContentType="application/vnd.openxmlformats-officedocument.presentationml.tags+xml"/>
  <Override PartName="/ppt/notesSlides/notesSlide27.xml" ContentType="application/vnd.openxmlformats-officedocument.presentationml.notesSlide+xml"/>
  <Override PartName="/ppt/tags/tag41.xml" ContentType="application/vnd.openxmlformats-officedocument.presentationml.tags+xml"/>
  <Override PartName="/ppt/notesSlides/notesSlide28.xml" ContentType="application/vnd.openxmlformats-officedocument.presentationml.notesSlide+xml"/>
  <Override PartName="/ppt/tags/tag42.xml" ContentType="application/vnd.openxmlformats-officedocument.presentationml.tags+xml"/>
  <Override PartName="/ppt/notesSlides/notesSlide29.xml" ContentType="application/vnd.openxmlformats-officedocument.presentationml.notesSlide+xml"/>
  <Override PartName="/ppt/tags/tag43.xml" ContentType="application/vnd.openxmlformats-officedocument.presentationml.tags+xml"/>
  <Override PartName="/ppt/notesSlides/notesSlide30.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31.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32.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33.xml" ContentType="application/vnd.openxmlformats-officedocument.presentationml.notesSlide+xml"/>
  <Override PartName="/ppt/tags/tag51.xml" ContentType="application/vnd.openxmlformats-officedocument.presentationml.tags+xml"/>
  <Override PartName="/ppt/notesSlides/notesSlide34.xml" ContentType="application/vnd.openxmlformats-officedocument.presentationml.notesSlide+xml"/>
  <Override PartName="/ppt/tags/tag52.xml" ContentType="application/vnd.openxmlformats-officedocument.presentationml.tags+xml"/>
  <Override PartName="/ppt/notesSlides/notesSlide35.xml" ContentType="application/vnd.openxmlformats-officedocument.presentationml.notesSlide+xml"/>
  <Override PartName="/ppt/tags/tag53.xml" ContentType="application/vnd.openxmlformats-officedocument.presentationml.tags+xml"/>
  <Override PartName="/ppt/notesSlides/notesSlide3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37.xml" ContentType="application/vnd.openxmlformats-officedocument.presentationml.notesSlide+xml"/>
  <Override PartName="/ppt/tags/tag57.xml" ContentType="application/vnd.openxmlformats-officedocument.presentationml.tags+xml"/>
  <Override PartName="/ppt/notesSlides/notesSlide38.xml" ContentType="application/vnd.openxmlformats-officedocument.presentationml.notesSlide+xml"/>
  <Override PartName="/ppt/tags/tag58.xml" ContentType="application/vnd.openxmlformats-officedocument.presentationml.tags+xml"/>
  <Override PartName="/ppt/notesSlides/notesSlide39.xml" ContentType="application/vnd.openxmlformats-officedocument.presentationml.notesSlide+xml"/>
  <Override PartName="/ppt/tags/tag59.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4"/>
  </p:notesMasterIdLst>
  <p:handoutMasterIdLst>
    <p:handoutMasterId r:id="rId65"/>
  </p:handoutMasterIdLst>
  <p:sldIdLst>
    <p:sldId id="352" r:id="rId2"/>
    <p:sldId id="348" r:id="rId3"/>
    <p:sldId id="349" r:id="rId4"/>
    <p:sldId id="350" r:id="rId5"/>
    <p:sldId id="351" r:id="rId6"/>
    <p:sldId id="347" r:id="rId7"/>
    <p:sldId id="277" r:id="rId8"/>
    <p:sldId id="290" r:id="rId9"/>
    <p:sldId id="291" r:id="rId10"/>
    <p:sldId id="281" r:id="rId11"/>
    <p:sldId id="354" r:id="rId12"/>
    <p:sldId id="355" r:id="rId13"/>
    <p:sldId id="258" r:id="rId14"/>
    <p:sldId id="356" r:id="rId15"/>
    <p:sldId id="357" r:id="rId16"/>
    <p:sldId id="358" r:id="rId17"/>
    <p:sldId id="259" r:id="rId18"/>
    <p:sldId id="260" r:id="rId19"/>
    <p:sldId id="261" r:id="rId20"/>
    <p:sldId id="282" r:id="rId21"/>
    <p:sldId id="270" r:id="rId22"/>
    <p:sldId id="271" r:id="rId23"/>
    <p:sldId id="288" r:id="rId24"/>
    <p:sldId id="262" r:id="rId25"/>
    <p:sldId id="292" r:id="rId26"/>
    <p:sldId id="293" r:id="rId27"/>
    <p:sldId id="294" r:id="rId28"/>
    <p:sldId id="298" r:id="rId29"/>
    <p:sldId id="296" r:id="rId30"/>
    <p:sldId id="300" r:id="rId31"/>
    <p:sldId id="301" r:id="rId32"/>
    <p:sldId id="303" r:id="rId33"/>
    <p:sldId id="304" r:id="rId34"/>
    <p:sldId id="305" r:id="rId35"/>
    <p:sldId id="265" r:id="rId36"/>
    <p:sldId id="266" r:id="rId37"/>
    <p:sldId id="334" r:id="rId38"/>
    <p:sldId id="335" r:id="rId39"/>
    <p:sldId id="312" r:id="rId40"/>
    <p:sldId id="314" r:id="rId41"/>
    <p:sldId id="329" r:id="rId42"/>
    <p:sldId id="330" r:id="rId43"/>
    <p:sldId id="331" r:id="rId44"/>
    <p:sldId id="313" r:id="rId45"/>
    <p:sldId id="316" r:id="rId46"/>
    <p:sldId id="320" r:id="rId47"/>
    <p:sldId id="337" r:id="rId48"/>
    <p:sldId id="317" r:id="rId49"/>
    <p:sldId id="339" r:id="rId50"/>
    <p:sldId id="323" r:id="rId51"/>
    <p:sldId id="324" r:id="rId52"/>
    <p:sldId id="336" r:id="rId53"/>
    <p:sldId id="338" r:id="rId54"/>
    <p:sldId id="326" r:id="rId55"/>
    <p:sldId id="328" r:id="rId56"/>
    <p:sldId id="341" r:id="rId57"/>
    <p:sldId id="275" r:id="rId58"/>
    <p:sldId id="274" r:id="rId59"/>
    <p:sldId id="272" r:id="rId60"/>
    <p:sldId id="273" r:id="rId61"/>
    <p:sldId id="307" r:id="rId62"/>
    <p:sldId id="310" r:id="rId63"/>
  </p:sldIdLst>
  <p:sldSz cx="9144000" cy="6858000" type="screen4x3"/>
  <p:notesSz cx="6858000" cy="9144000"/>
  <p:custDataLst>
    <p:tags r:id="rId66"/>
  </p:custDataLst>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bw" frameSlides="1"/>
  <p:clrMru>
    <a:srgbClr val="ACF656"/>
    <a:srgbClr val="8CB552"/>
    <a:srgbClr val="31F62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8" autoAdjust="0"/>
  </p:normalViewPr>
  <p:slideViewPr>
    <p:cSldViewPr snapToObjects="1">
      <p:cViewPr>
        <p:scale>
          <a:sx n="75" d="100"/>
          <a:sy n="75" d="100"/>
        </p:scale>
        <p:origin x="-682" y="34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0850CF2-59FC-FF4A-B6FD-CD3AEE33424C}" type="datetimeFigureOut">
              <a:rPr lang="fr-FR" smtClean="0"/>
              <a:pPr/>
              <a:t>19/01/2015</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8EF5139-33B5-7F41-8D35-8900F180DAB6}" type="slidenum">
              <a:rPr lang="fr-FR" smtClean="0"/>
              <a:pPr/>
              <a:t>‹#›</a:t>
            </a:fld>
            <a:endParaRPr lang="fr-FR"/>
          </a:p>
        </p:txBody>
      </p:sp>
    </p:spTree>
    <p:extLst>
      <p:ext uri="{BB962C8B-B14F-4D97-AF65-F5344CB8AC3E}">
        <p14:creationId xmlns:p14="http://schemas.microsoft.com/office/powerpoint/2010/main" val="10699730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563ACC-5DD8-7240-B3BA-DDDDAEA77B97}" type="datetimeFigureOut">
              <a:rPr lang="fr-FR" smtClean="0"/>
              <a:pPr/>
              <a:t>19/01/2015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C93558-4F0F-594A-B463-DC8104FB5D97}" type="slidenum">
              <a:rPr lang="fr-FR" smtClean="0"/>
              <a:pPr/>
              <a:t>‹#›</a:t>
            </a:fld>
            <a:endParaRPr lang="fr-FR"/>
          </a:p>
        </p:txBody>
      </p:sp>
    </p:spTree>
    <p:extLst>
      <p:ext uri="{BB962C8B-B14F-4D97-AF65-F5344CB8AC3E}">
        <p14:creationId xmlns:p14="http://schemas.microsoft.com/office/powerpoint/2010/main" val="317379788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57C93558-4F0F-594A-B463-DC8104FB5D97}" type="slidenum">
              <a:rPr lang="fr-FR" smtClean="0"/>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eaLnBrk="1" hangingPunct="1">
              <a:buFontTx/>
              <a:buChar char="•"/>
            </a:pPr>
            <a:endParaRPr lang="fr-FR" dirty="0" smtClean="0"/>
          </a:p>
          <a:p>
            <a:pPr marL="0" marR="0" indent="0" algn="l" defTabSz="914400" rtl="0" eaLnBrk="1" fontAlgn="base" latinLnBrk="0" hangingPunct="1">
              <a:lnSpc>
                <a:spcPct val="100000"/>
              </a:lnSpc>
              <a:spcBef>
                <a:spcPct val="30000"/>
              </a:spcBef>
              <a:spcAft>
                <a:spcPct val="0"/>
              </a:spcAft>
              <a:buClrTx/>
              <a:buSzTx/>
              <a:buFontTx/>
              <a:buChar char="•"/>
              <a:tabLst/>
              <a:defRPr/>
            </a:pPr>
            <a:r>
              <a:rPr lang="fr-FR" sz="1200" b="1" dirty="0" smtClean="0">
                <a:solidFill>
                  <a:schemeClr val="tx1"/>
                </a:solidFill>
              </a:rPr>
              <a:t>Quels changements étaient prévus par la théorie du changement</a:t>
            </a:r>
            <a:r>
              <a:rPr lang="fr-FR" b="1" dirty="0" smtClean="0"/>
              <a:t> ?</a:t>
            </a:r>
          </a:p>
          <a:p>
            <a:pPr lvl="1" eaLnBrk="1" hangingPunct="1">
              <a:buFont typeface="Arial" charset="0"/>
              <a:buChar char="–"/>
            </a:pPr>
            <a:r>
              <a:rPr lang="fr-FR" dirty="0" smtClean="0"/>
              <a:t>Indicateurs intermédiaires </a:t>
            </a:r>
          </a:p>
          <a:p>
            <a:pPr lvl="2" eaLnBrk="1" hangingPunct="1">
              <a:buFont typeface="Arial" charset="0"/>
              <a:buChar char="–"/>
            </a:pPr>
            <a:r>
              <a:rPr lang="fr-FR" dirty="0" smtClean="0"/>
              <a:t> les parents sont conscients</a:t>
            </a:r>
            <a:r>
              <a:rPr lang="fr-FR" baseline="0" dirty="0" smtClean="0"/>
              <a:t> de la nécessité d'envoyer les enfants à l'école </a:t>
            </a:r>
          </a:p>
          <a:p>
            <a:pPr lvl="2" eaLnBrk="1" hangingPunct="1">
              <a:buFont typeface="Arial" charset="0"/>
              <a:buChar char="–"/>
            </a:pPr>
            <a:r>
              <a:rPr lang="fr-FR" dirty="0" smtClean="0"/>
              <a:t>Les parents ont une</a:t>
            </a:r>
            <a:r>
              <a:rPr lang="fr-FR" baseline="0" dirty="0" smtClean="0"/>
              <a:t> meilleure connaissance </a:t>
            </a:r>
            <a:r>
              <a:rPr lang="fr-FR" dirty="0" smtClean="0"/>
              <a:t>du niveau d’apprentissage de leurs enfants</a:t>
            </a:r>
          </a:p>
          <a:p>
            <a:pPr lvl="1" eaLnBrk="1" hangingPunct="1">
              <a:buFont typeface="Arial" charset="0"/>
              <a:buChar char="–"/>
            </a:pPr>
            <a:r>
              <a:rPr lang="fr-FR" dirty="0" smtClean="0"/>
              <a:t>Résultats finaux</a:t>
            </a:r>
          </a:p>
          <a:p>
            <a:pPr lvl="2" eaLnBrk="1" hangingPunct="1">
              <a:buFont typeface="Arial" charset="0"/>
              <a:buChar char="–"/>
            </a:pPr>
            <a:r>
              <a:rPr lang="fr-FR" dirty="0" smtClean="0"/>
              <a:t> Meilleure assiduité des élèves</a:t>
            </a:r>
          </a:p>
          <a:p>
            <a:pPr lvl="2" eaLnBrk="1" hangingPunct="1">
              <a:buFont typeface="Arial" charset="0"/>
              <a:buChar char="–"/>
            </a:pPr>
            <a:r>
              <a:rPr lang="fr-FR" dirty="0" smtClean="0"/>
              <a:t> Meilleur apprentissage des enfants</a:t>
            </a:r>
          </a:p>
          <a:p>
            <a:pPr eaLnBrk="1" hangingPunct="1">
              <a:buFontTx/>
              <a:buChar char="•"/>
            </a:pPr>
            <a:r>
              <a:rPr lang="fr-FR" b="1" dirty="0" smtClean="0"/>
              <a:t>Questions distributives</a:t>
            </a:r>
          </a:p>
          <a:p>
            <a:pPr lvl="1" eaLnBrk="1" hangingPunct="1">
              <a:buFont typeface="Arial" charset="0"/>
              <a:buChar char="–"/>
            </a:pPr>
            <a:r>
              <a:rPr lang="fr-FR" dirty="0" smtClean="0"/>
              <a:t>En dépit de la meilleure assiduité des élèves, y a t’il des enfants qui restent à la traîne (par exemple ceux issus des classes inférieures) ?</a:t>
            </a:r>
          </a:p>
        </p:txBody>
      </p:sp>
      <p:sp>
        <p:nvSpPr>
          <p:cNvPr id="4" name="Espace réservé du numéro de diapositive 3"/>
          <p:cNvSpPr>
            <a:spLocks noGrp="1"/>
          </p:cNvSpPr>
          <p:nvPr>
            <p:ph type="sldNum" sz="quarter" idx="10"/>
          </p:nvPr>
        </p:nvSpPr>
        <p:spPr/>
        <p:txBody>
          <a:bodyPr/>
          <a:lstStyle/>
          <a:p>
            <a:fld id="{FA4EC952-5EC4-9441-9364-6926C9BC96D4}" type="slidenum">
              <a:rPr lang="fr-FR" smtClean="0"/>
              <a:pPr/>
              <a:t>18</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just" defTabSz="914400" rtl="0" eaLnBrk="1" fontAlgn="base" latinLnBrk="0" hangingPunct="1">
              <a:lnSpc>
                <a:spcPct val="100000"/>
              </a:lnSpc>
              <a:spcBef>
                <a:spcPct val="30000"/>
              </a:spcBef>
              <a:spcAft>
                <a:spcPct val="0"/>
              </a:spcAft>
              <a:buClrTx/>
              <a:buSzTx/>
              <a:buFontTx/>
              <a:buChar char="•"/>
              <a:tabLst/>
              <a:defRPr/>
            </a:pPr>
            <a:r>
              <a:rPr lang="fr-FR" dirty="0" smtClean="0">
                <a:solidFill>
                  <a:schemeClr val="tx1"/>
                </a:solidFill>
              </a:rPr>
              <a:t>Pour répondre à une question portant sur le processus, il faut décrire ce qui s’est passé.</a:t>
            </a:r>
          </a:p>
          <a:p>
            <a:pPr algn="just" eaLnBrk="1" hangingPunct="1">
              <a:buFontTx/>
              <a:buNone/>
            </a:pPr>
            <a:r>
              <a:rPr lang="fr-FR" baseline="0" dirty="0" smtClean="0">
                <a:solidFill>
                  <a:schemeClr val="tx1"/>
                </a:solidFill>
              </a:rPr>
              <a:t>    - </a:t>
            </a:r>
            <a:r>
              <a:rPr lang="fr-FR" dirty="0" smtClean="0"/>
              <a:t> Ceci peut être fait à partir de la lecture de documents, d’entretiens avec les personnes, de la consultation d’archives administratives, etc.</a:t>
            </a:r>
          </a:p>
          <a:p>
            <a:pPr lvl="1" algn="just" eaLnBrk="1" hangingPunct="1">
              <a:buFont typeface="Arial" charset="0"/>
              <a:buChar char="–"/>
            </a:pPr>
            <a:r>
              <a:rPr lang="fr-FR" dirty="0" smtClean="0"/>
              <a:t> Pour ce faire, un groupe de comparaison n’est pas nécessaire</a:t>
            </a:r>
          </a:p>
          <a:p>
            <a:pPr lvl="1" algn="just" eaLnBrk="1" hangingPunct="1">
              <a:buFont typeface="Arial" charset="0"/>
              <a:buChar char="–"/>
            </a:pPr>
            <a:endParaRPr lang="fr-FR" dirty="0" smtClean="0"/>
          </a:p>
          <a:p>
            <a:pPr eaLnBrk="1" hangingPunct="1">
              <a:buFont typeface="Arial"/>
              <a:buChar char="•"/>
            </a:pPr>
            <a:r>
              <a:rPr lang="fr-FR" dirty="0" smtClean="0">
                <a:solidFill>
                  <a:schemeClr val="tx1"/>
                </a:solidFill>
              </a:rPr>
              <a:t> Pour répondre à une question portant sur l’impact, il faut comparer ce qui s’est passé à ce qui se serait passé sans le programme.</a:t>
            </a:r>
          </a:p>
          <a:p>
            <a:pPr lvl="1" algn="just" eaLnBrk="1" hangingPunct="1">
              <a:buFont typeface="Arial" charset="0"/>
              <a:buChar char="–"/>
            </a:pPr>
            <a:r>
              <a:rPr lang="fr-FR" dirty="0" smtClean="0"/>
              <a:t> Il existe différentes manières de le faire, mais toutes ont un point commun : elles requièrent que l’on recrée ce qui ne s’est pas produit</a:t>
            </a:r>
          </a:p>
          <a:p>
            <a:pPr lvl="1" algn="just" eaLnBrk="1" hangingPunct="1">
              <a:buFont typeface="Arial" charset="0"/>
              <a:buChar char="–"/>
            </a:pPr>
            <a:r>
              <a:rPr lang="fr-FR" dirty="0" smtClean="0"/>
              <a:t> C’est pour cela que les évaluateurs créent un groupe de comparaison</a:t>
            </a:r>
          </a:p>
        </p:txBody>
      </p:sp>
      <p:sp>
        <p:nvSpPr>
          <p:cNvPr id="4" name="Espace réservé du numéro de diapositive 3"/>
          <p:cNvSpPr>
            <a:spLocks noGrp="1"/>
          </p:cNvSpPr>
          <p:nvPr>
            <p:ph type="sldNum" sz="quarter" idx="10"/>
          </p:nvPr>
        </p:nvSpPr>
        <p:spPr/>
        <p:txBody>
          <a:bodyPr/>
          <a:lstStyle/>
          <a:p>
            <a:fld id="{FA4EC952-5EC4-9441-9364-6926C9BC96D4}" type="slidenum">
              <a:rPr lang="fr-FR" smtClean="0"/>
              <a:pPr/>
              <a:t>19</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eaLnBrk="1" hangingPunct="1"/>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FA4EC952-5EC4-9441-9364-6926C9BC96D4}" type="slidenum">
              <a:rPr lang="fr-FR" smtClean="0"/>
              <a:pPr/>
              <a:t>22</a:t>
            </a:fld>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884263" y="8684444"/>
            <a:ext cx="2972123" cy="458084"/>
          </a:xfrm>
          <a:prstGeom prst="rect">
            <a:avLst/>
          </a:prstGeom>
          <a:noFill/>
          <a:ln w="9525">
            <a:noFill/>
            <a:miter lim="800000"/>
            <a:headEnd/>
            <a:tailEnd/>
          </a:ln>
        </p:spPr>
        <p:txBody>
          <a:bodyPr lIns="92830" tIns="46415" rIns="92830" bIns="46415" anchor="b">
            <a:prstTxWarp prst="textNoShape">
              <a:avLst/>
            </a:prstTxWarp>
          </a:bodyPr>
          <a:lstStyle/>
          <a:p>
            <a:pPr algn="r" defTabSz="928688" eaLnBrk="1" hangingPunct="1"/>
            <a:fld id="{5A2D3254-8B00-C443-87BA-0DE891F2FBEE}" type="slidenum">
              <a:rPr lang="en-US" sz="1200">
                <a:latin typeface="Times New Roman" pitchFamily="-65" charset="0"/>
              </a:rPr>
              <a:pPr algn="r" defTabSz="928688" eaLnBrk="1" hangingPunct="1"/>
              <a:t>23</a:t>
            </a:fld>
            <a:endParaRPr lang="en-US" sz="1200">
              <a:latin typeface="Times New Roman" pitchFamily="-65"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fr-FR">
              <a:latin typeface="Times New Roman" pitchFamily="-65"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xfrm>
            <a:off x="913754" y="4343696"/>
            <a:ext cx="5030492" cy="4115389"/>
          </a:xfrm>
          <a:noFill/>
          <a:ln/>
        </p:spPr>
        <p:txBody>
          <a:bodyPr/>
          <a:lstStyle/>
          <a:p>
            <a:endParaRPr lang="fr-FR" dirty="0">
              <a:solidFill>
                <a:srgbClr val="E22B01"/>
              </a:solidFill>
              <a:latin typeface="Times New Roman" pitchFamily="-65"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xfrm>
            <a:off x="913754" y="4343696"/>
            <a:ext cx="5030492" cy="4115389"/>
          </a:xfrm>
          <a:noFill/>
          <a:ln/>
        </p:spPr>
        <p:txBody>
          <a:bodyPr/>
          <a:lstStyle/>
          <a:p>
            <a:endParaRPr lang="fr-FR" dirty="0">
              <a:solidFill>
                <a:srgbClr val="E22B01"/>
              </a:solidFill>
              <a:latin typeface="Times New Roman" pitchFamily="-65"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lvl="1">
              <a:lnSpc>
                <a:spcPct val="80000"/>
              </a:lnSpc>
              <a:buClr>
                <a:srgbClr val="E22B01"/>
              </a:buClr>
            </a:pPr>
            <a:r>
              <a:rPr lang="fr-FR" sz="2400" dirty="0" smtClean="0">
                <a:ea typeface="ＭＳ Ｐゴシック" pitchFamily="-65" charset="-128"/>
              </a:rPr>
              <a:t>Soit le programme a lieu, soit il n’a pas lieu</a:t>
            </a:r>
          </a:p>
          <a:p>
            <a:pPr lvl="1">
              <a:lnSpc>
                <a:spcPct val="80000"/>
              </a:lnSpc>
              <a:buClr>
                <a:srgbClr val="E22B01"/>
              </a:buClr>
            </a:pPr>
            <a:r>
              <a:rPr lang="fr-FR" sz="2400" dirty="0" smtClean="0">
                <a:ea typeface="ＭＳ Ｐゴシック" pitchFamily="-65" charset="-128"/>
              </a:rPr>
              <a:t>On ne peut pas observer les deux </a:t>
            </a:r>
            <a:r>
              <a:rPr lang="fr-FR" sz="2400" dirty="0" smtClean="0">
                <a:ea typeface="Arial" pitchFamily="-65" charset="0"/>
                <a:cs typeface="Arial" pitchFamily="-65" charset="0"/>
              </a:rPr>
              <a:t>états de la nature à la fois</a:t>
            </a:r>
          </a:p>
          <a:p>
            <a:pPr lvl="1">
              <a:lnSpc>
                <a:spcPct val="80000"/>
              </a:lnSpc>
              <a:buClr>
                <a:srgbClr val="E22B01"/>
              </a:buClr>
              <a:buFont typeface="Wingdings" pitchFamily="-65" charset="2"/>
              <a:buChar char="à"/>
            </a:pPr>
            <a:r>
              <a:rPr lang="fr-FR" sz="2400" dirty="0" smtClean="0">
                <a:ea typeface="ＭＳ Ｐゴシック" pitchFamily="-65" charset="-128"/>
                <a:sym typeface="Wingdings" pitchFamily="-65" charset="2"/>
              </a:rPr>
              <a:t>Le </a:t>
            </a:r>
            <a:r>
              <a:rPr lang="fr-FR" sz="2400" dirty="0" smtClean="0">
                <a:ea typeface="ＭＳ Ｐゴシック" pitchFamily="-65" charset="-128"/>
              </a:rPr>
              <a:t>probl</a:t>
            </a:r>
            <a:r>
              <a:rPr lang="fr-FR" sz="2400" dirty="0" smtClean="0">
                <a:ea typeface="Arial" pitchFamily="-65" charset="0"/>
                <a:cs typeface="Arial" pitchFamily="-65" charset="0"/>
              </a:rPr>
              <a:t>ème</a:t>
            </a:r>
            <a:r>
              <a:rPr lang="fr-FR" sz="2400" dirty="0" smtClean="0">
                <a:ea typeface="ＭＳ Ｐゴシック" pitchFamily="-65" charset="-128"/>
              </a:rPr>
              <a:t> fondamental de l'évaluation d'impact</a:t>
            </a:r>
            <a:r>
              <a:rPr lang="fr-FR" sz="2400" dirty="0" smtClean="0">
                <a:ea typeface="ＭＳ Ｐゴシック" pitchFamily="-65" charset="-128"/>
                <a:sym typeface="Wingdings" pitchFamily="-65" charset="2"/>
              </a:rPr>
              <a:t> est donc un probl</a:t>
            </a:r>
            <a:r>
              <a:rPr lang="fr-FR" sz="2400" dirty="0" smtClean="0">
                <a:ea typeface="Arial" pitchFamily="-65" charset="0"/>
                <a:cs typeface="Arial" pitchFamily="-65" charset="0"/>
                <a:sym typeface="Wingdings" pitchFamily="-65" charset="2"/>
              </a:rPr>
              <a:t>ème de </a:t>
            </a:r>
            <a:r>
              <a:rPr lang="fr-FR" sz="2400" i="1" dirty="0" smtClean="0">
                <a:ea typeface="Arial" pitchFamily="-65" charset="0"/>
                <a:cs typeface="Arial" pitchFamily="-65" charset="0"/>
                <a:sym typeface="Wingdings" pitchFamily="-65" charset="2"/>
              </a:rPr>
              <a:t>données manquantes</a:t>
            </a:r>
          </a:p>
          <a:p>
            <a:endParaRPr lang="fr-FR" dirty="0"/>
          </a:p>
        </p:txBody>
      </p:sp>
      <p:sp>
        <p:nvSpPr>
          <p:cNvPr id="4" name="Espace réservé du numéro de diapositive 3"/>
          <p:cNvSpPr>
            <a:spLocks noGrp="1"/>
          </p:cNvSpPr>
          <p:nvPr>
            <p:ph type="sldNum" sz="quarter" idx="10"/>
          </p:nvPr>
        </p:nvSpPr>
        <p:spPr/>
        <p:txBody>
          <a:bodyPr/>
          <a:lstStyle/>
          <a:p>
            <a:fld id="{57C93558-4F0F-594A-B463-DC8104FB5D97}" type="slidenum">
              <a:rPr lang="fr-FR" smtClean="0"/>
              <a:pPr/>
              <a:t>27</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xfrm>
            <a:off x="913754" y="4343696"/>
            <a:ext cx="5030492" cy="4115389"/>
          </a:xfrm>
          <a:noFill/>
          <a:ln/>
        </p:spPr>
        <p:txBody>
          <a:bodyPr/>
          <a:lstStyle/>
          <a:p>
            <a:endParaRPr lang="fr-FR" sz="1400" dirty="0">
              <a:latin typeface="Times New Roman" pitchFamily="-65"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xfrm>
            <a:off x="913754" y="4343696"/>
            <a:ext cx="5030492" cy="4115389"/>
          </a:xfrm>
          <a:noFill/>
          <a:ln/>
        </p:spPr>
        <p:txBody>
          <a:bodyPr/>
          <a:lstStyle/>
          <a:p>
            <a:endParaRPr lang="fr-FR">
              <a:latin typeface="Times New Roman" pitchFamily="-65"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xfrm>
            <a:off x="913754" y="4343696"/>
            <a:ext cx="5030492" cy="4115389"/>
          </a:xfrm>
          <a:noFill/>
          <a:ln/>
        </p:spPr>
        <p:txBody>
          <a:bodyPr/>
          <a:lstStyle/>
          <a:p>
            <a:endParaRPr lang="fr-FR">
              <a:latin typeface="Times New Roman" pitchFamily="-65"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p:txBody>
          <a:bodyPr/>
          <a:lstStyle/>
          <a:p>
            <a:fld id="{F2890EAB-CF3E-4A03-903F-54DB3D5E7382}" type="slidenum">
              <a:rPr lang="en-US" smtClean="0"/>
              <a:pPr/>
              <a:t>7</a:t>
            </a:fld>
            <a:endParaRPr lang="en-US" smtClean="0"/>
          </a:p>
        </p:txBody>
      </p:sp>
      <p:sp>
        <p:nvSpPr>
          <p:cNvPr id="9" name="Espace réservé de l'image des diapositives 8"/>
          <p:cNvSpPr>
            <a:spLocks noGrp="1" noRot="1" noChangeAspect="1"/>
          </p:cNvSpPr>
          <p:nvPr>
            <p:ph type="sldImg"/>
          </p:nvPr>
        </p:nvSpPr>
        <p:spPr>
          <a:xfrm>
            <a:off x="1131888" y="690563"/>
            <a:ext cx="4586287" cy="3440112"/>
          </a:xfrm>
        </p:spPr>
      </p:sp>
      <p:sp>
        <p:nvSpPr>
          <p:cNvPr id="10" name="Espace réservé des commentaires 9"/>
          <p:cNvSpPr>
            <a:spLocks noGrp="1"/>
          </p:cNvSpPr>
          <p:nvPr>
            <p:ph type="body" idx="1"/>
          </p:nvPr>
        </p:nvSpPr>
        <p:spPr/>
        <p:txBody>
          <a:bodyPr>
            <a:normAutofit/>
          </a:bodyPr>
          <a:lstStyle/>
          <a:p>
            <a:endParaRPr lang="fr-F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xfrm>
            <a:off x="913754" y="4343696"/>
            <a:ext cx="5030492" cy="4115389"/>
          </a:xfrm>
          <a:noFill/>
          <a:ln/>
        </p:spPr>
        <p:txBody>
          <a:bodyPr/>
          <a:lstStyle/>
          <a:p>
            <a:endParaRPr lang="fr-FR" dirty="0">
              <a:latin typeface="Times New Roman" pitchFamily="-65"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endParaRPr lang="fr-FR" dirty="0" smtClean="0">
              <a:latin typeface="Times New Roman" pitchFamily="-65" charset="0"/>
            </a:endParaRPr>
          </a:p>
          <a:p>
            <a:endParaRPr lang="fr-FR" dirty="0">
              <a:latin typeface="Times New Roman" pitchFamily="-65"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Il s'agit </a:t>
            </a:r>
          </a:p>
          <a:p>
            <a:pPr lvl="2"/>
            <a:r>
              <a:rPr lang="fr-FR" dirty="0" smtClean="0"/>
              <a:t>D'identifier un ensemble suffisamment large de personnes qui satisfont toutes aux critères de sélection établis pour le programme</a:t>
            </a:r>
          </a:p>
          <a:p>
            <a:pPr lvl="2"/>
            <a:r>
              <a:rPr lang="fr-FR" dirty="0" smtClean="0"/>
              <a:t>De choisir aléatoirement la moitié des personnes qui bénéficiera du programme (le groupe test ou traitement)</a:t>
            </a:r>
          </a:p>
          <a:p>
            <a:pPr lvl="2"/>
            <a:r>
              <a:rPr lang="fr-FR" dirty="0" smtClean="0"/>
              <a:t>L'autre moitié (le groupe témoin ou contrôle) participera au programme plus tard et entre temps, sert de point de comparaison</a:t>
            </a:r>
          </a:p>
          <a:p>
            <a:r>
              <a:rPr lang="fr-FR" dirty="0" smtClean="0"/>
              <a:t>Cela permet d'avoir un groupe témoin vraiment similaire au groupe test.</a:t>
            </a:r>
          </a:p>
          <a:p>
            <a:r>
              <a:rPr lang="fr-FR" dirty="0" smtClean="0"/>
              <a:t>Cette méthode repose sur la loi des grands nombres</a:t>
            </a:r>
          </a:p>
          <a:p>
            <a:r>
              <a:rPr lang="fr-FR" dirty="0" smtClean="0"/>
              <a:t>Les deux groupes (test et témoin) ont les mêmes caractéristiques au départ et auront</a:t>
            </a:r>
            <a:r>
              <a:rPr lang="fr-FR" baseline="0" dirty="0" smtClean="0"/>
              <a:t> les mêmes</a:t>
            </a:r>
            <a:r>
              <a:rPr lang="fr-FR" dirty="0" smtClean="0"/>
              <a:t> trajectoires sauf en ce qui concerne le programme)</a:t>
            </a:r>
          </a:p>
          <a:p>
            <a:r>
              <a:rPr lang="fr-FR" dirty="0" smtClean="0"/>
              <a:t>Ainsi, toute différence ultérieure peut être attribué au programme</a:t>
            </a:r>
          </a:p>
          <a:p>
            <a:endParaRPr lang="fr-FR" dirty="0"/>
          </a:p>
        </p:txBody>
      </p:sp>
      <p:sp>
        <p:nvSpPr>
          <p:cNvPr id="4" name="Espace réservé du numéro de diapositive 3"/>
          <p:cNvSpPr>
            <a:spLocks noGrp="1"/>
          </p:cNvSpPr>
          <p:nvPr>
            <p:ph type="sldNum" sz="quarter" idx="10"/>
          </p:nvPr>
        </p:nvSpPr>
        <p:spPr/>
        <p:txBody>
          <a:bodyPr/>
          <a:lstStyle/>
          <a:p>
            <a:fld id="{FA4EC952-5EC4-9441-9364-6926C9BC96D4}" type="slidenum">
              <a:rPr lang="fr-FR" smtClean="0"/>
              <a:pPr/>
              <a:t>36</a:t>
            </a:fld>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818" tIns="45909" rIns="91818" bIns="45909" anchor="b"/>
          <a:lstStyle/>
          <a:p>
            <a:pPr algn="r" defTabSz="917575"/>
            <a:fld id="{DF6F01B6-F936-4E6C-BC12-8C9272B2CBE4}" type="slidenum">
              <a:rPr lang="en-US" sz="1200"/>
              <a:pPr algn="r" defTabSz="917575"/>
              <a:t>38</a:t>
            </a:fld>
            <a:endParaRPr lang="en-US" sz="1200"/>
          </a:p>
        </p:txBody>
      </p:sp>
      <p:sp>
        <p:nvSpPr>
          <p:cNvPr id="86018" name="Rectangle 2"/>
          <p:cNvSpPr>
            <a:spLocks noGrp="1" noRot="1" noChangeAspect="1" noChangeArrowheads="1" noTextEdit="1"/>
          </p:cNvSpPr>
          <p:nvPr>
            <p:ph type="sldImg"/>
          </p:nvPr>
        </p:nvSpPr>
        <p:spPr>
          <a:xfrm>
            <a:off x="1169988" y="701675"/>
            <a:ext cx="4660900" cy="3495675"/>
          </a:xfrm>
          <a:ln/>
        </p:spPr>
      </p:sp>
      <p:sp>
        <p:nvSpPr>
          <p:cNvPr id="86019" name="Rectangle 3"/>
          <p:cNvSpPr>
            <a:spLocks noGrp="1" noChangeArrowheads="1"/>
          </p:cNvSpPr>
          <p:nvPr>
            <p:ph type="body" idx="1"/>
          </p:nvPr>
        </p:nvSpPr>
        <p:spPr>
          <a:noFill/>
          <a:ln/>
        </p:spPr>
        <p:txBody>
          <a:bodyPr/>
          <a:lstStyle/>
          <a:p>
            <a:pPr eaLnBrk="1" hangingPunct="1"/>
            <a:r>
              <a:rPr lang="fr-FR" dirty="0" smtClean="0"/>
              <a:t>Le mode de sélection de l’échantillon de l’évaluation peut être important</a:t>
            </a:r>
          </a:p>
          <a:p>
            <a:pPr eaLnBrk="1" hangingPunct="1"/>
            <a:r>
              <a:rPr lang="fr-FR" dirty="0" smtClean="0"/>
              <a:t>Si l’échantillon de l’évaluation est sélectionné de manière aléatoire au sein de la population ciblée, alors cet échantillon est représentatif de la population ciblée et nous pouvons dire que les résultats de l’évaluation ont une </a:t>
            </a:r>
            <a:r>
              <a:rPr lang="fr-FR" i="1" dirty="0" smtClean="0"/>
              <a:t>validité externe</a:t>
            </a:r>
            <a:r>
              <a:rPr lang="fr-FR" dirty="0" smtClean="0"/>
              <a:t> par rapport à l’ensemble de la population ciblée.</a:t>
            </a:r>
          </a:p>
          <a:p>
            <a:pPr eaLnBrk="1" hangingPunct="1"/>
            <a:r>
              <a:rPr lang="fr-FR" dirty="0" smtClean="0"/>
              <a:t>VOICI ce qu’est la sélection aléatoire.</a:t>
            </a:r>
          </a:p>
          <a:p>
            <a:pPr eaLnBrk="1" hangingPunct="1"/>
            <a:r>
              <a:rPr lang="fr-FR" dirty="0" smtClean="0"/>
              <a:t>par l’affectation aléatoire, il est possible d’assurer la </a:t>
            </a:r>
            <a:r>
              <a:rPr lang="fr-FR" i="1" dirty="0" smtClean="0"/>
              <a:t>validité interne</a:t>
            </a:r>
            <a:r>
              <a:rPr lang="fr-FR" dirty="0" smtClean="0"/>
              <a:t> de l’étude.</a:t>
            </a:r>
            <a:endParaRPr lang="fr-FR" i="1"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txBox="1">
            <a:spLocks noGrp="1" noChangeArrowheads="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17763" name="Rectangle 7"/>
          <p:cNvSpPr txBox="1">
            <a:spLocks noGrp="1" noChangeArrowheads="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1</a:t>
            </a:r>
          </a:p>
        </p:txBody>
      </p:sp>
      <p:sp>
        <p:nvSpPr>
          <p:cNvPr id="117764" name="Rectangle 2"/>
          <p:cNvSpPr>
            <a:spLocks noGrp="1" noRot="1" noChangeAspect="1" noChangeArrowheads="1" noTextEdit="1"/>
          </p:cNvSpPr>
          <p:nvPr>
            <p:ph type="sldImg"/>
          </p:nvPr>
        </p:nvSpPr>
        <p:spPr>
          <a:ln/>
        </p:spPr>
      </p:sp>
      <p:sp>
        <p:nvSpPr>
          <p:cNvPr id="117765" name="Rectangle 3"/>
          <p:cNvSpPr>
            <a:spLocks noGrp="1" noChangeArrowheads="1"/>
          </p:cNvSpPr>
          <p:nvPr>
            <p:ph type="body" idx="1"/>
          </p:nvPr>
        </p:nvSpPr>
        <p:spPr>
          <a:noFill/>
          <a:ln/>
        </p:spPr>
        <p:txBody>
          <a:bodyPr/>
          <a:lstStyle/>
          <a:p>
            <a:endParaRPr lang="fr-FR">
              <a:latin typeface="Times New Roman" pitchFamily="-65"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txBox="1">
            <a:spLocks noGrp="1" noChangeArrowheads="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21859" name="Rectangle 7"/>
          <p:cNvSpPr txBox="1">
            <a:spLocks noGrp="1" noChangeArrowheads="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8</a:t>
            </a:r>
          </a:p>
        </p:txBody>
      </p:sp>
      <p:sp>
        <p:nvSpPr>
          <p:cNvPr id="121860" name="Rectangle 2"/>
          <p:cNvSpPr>
            <a:spLocks noGrp="1" noRot="1" noChangeAspect="1" noChangeArrowheads="1" noTextEdit="1"/>
          </p:cNvSpPr>
          <p:nvPr>
            <p:ph type="sldImg"/>
          </p:nvPr>
        </p:nvSpPr>
        <p:spPr>
          <a:ln/>
        </p:spPr>
      </p:sp>
      <p:sp>
        <p:nvSpPr>
          <p:cNvPr id="121861" name="Rectangle 3"/>
          <p:cNvSpPr>
            <a:spLocks noGrp="1" noChangeArrowheads="1"/>
          </p:cNvSpPr>
          <p:nvPr>
            <p:ph type="body" idx="1"/>
          </p:nvPr>
        </p:nvSpPr>
        <p:spPr>
          <a:noFill/>
          <a:ln/>
        </p:spPr>
        <p:txBody>
          <a:bodyPr/>
          <a:lstStyle/>
          <a:p>
            <a:endParaRPr lang="fr-FR">
              <a:latin typeface="Times New Roman" pitchFamily="-65"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hdr" sz="quarter"/>
          </p:nvPr>
        </p:nvSpPr>
        <p:spPr>
          <a:noFill/>
        </p:spPr>
        <p:txBody>
          <a:bodyPr/>
          <a:lstStyle/>
          <a:p>
            <a:r>
              <a:rPr lang="en-US">
                <a:latin typeface="Times New Roman" pitchFamily="-65" charset="0"/>
              </a:rPr>
              <a:t>http://www.povertyactionlab.org/</a:t>
            </a:r>
          </a:p>
        </p:txBody>
      </p:sp>
      <p:sp>
        <p:nvSpPr>
          <p:cNvPr id="154627" name="Rectangle 7"/>
          <p:cNvSpPr>
            <a:spLocks noGrp="1" noChangeArrowheads="1"/>
          </p:cNvSpPr>
          <p:nvPr>
            <p:ph type="sldNum" sz="quarter" idx="5"/>
          </p:nvPr>
        </p:nvSpPr>
        <p:spPr>
          <a:noFill/>
        </p:spPr>
        <p:txBody>
          <a:bodyPr/>
          <a:lstStyle/>
          <a:p>
            <a:fld id="{8E7E2704-9FE0-4E46-877E-FD056F209D10}" type="slidenum">
              <a:rPr lang="en-US">
                <a:latin typeface="Times New Roman" pitchFamily="-65" charset="0"/>
              </a:rPr>
              <a:pPr/>
              <a:t>42</a:t>
            </a:fld>
            <a:endParaRPr lang="en-US">
              <a:latin typeface="Times New Roman" pitchFamily="-65" charset="0"/>
            </a:endParaRPr>
          </a:p>
        </p:txBody>
      </p:sp>
      <p:sp>
        <p:nvSpPr>
          <p:cNvPr id="154628" name="Rectangle 2"/>
          <p:cNvSpPr>
            <a:spLocks noGrp="1" noRot="1" noChangeAspect="1" noChangeArrowheads="1" noTextEdit="1"/>
          </p:cNvSpPr>
          <p:nvPr>
            <p:ph type="sldImg"/>
          </p:nvPr>
        </p:nvSpPr>
        <p:spPr>
          <a:ln/>
        </p:spPr>
      </p:sp>
      <p:sp>
        <p:nvSpPr>
          <p:cNvPr id="154629" name="Rectangle 3"/>
          <p:cNvSpPr>
            <a:spLocks noGrp="1" noChangeArrowheads="1"/>
          </p:cNvSpPr>
          <p:nvPr>
            <p:ph type="body" idx="1"/>
          </p:nvPr>
        </p:nvSpPr>
        <p:spPr>
          <a:noFill/>
          <a:ln/>
        </p:spPr>
        <p:txBody>
          <a:bodyPr/>
          <a:lstStyle/>
          <a:p>
            <a:pPr eaLnBrk="1" hangingPunct="1"/>
            <a:endParaRPr lang="fr-FR">
              <a:latin typeface="Times New Roman" pitchFamily="-65"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hdr" sz="quarter"/>
          </p:nvPr>
        </p:nvSpPr>
        <p:spPr>
          <a:noFill/>
        </p:spPr>
        <p:txBody>
          <a:bodyPr/>
          <a:lstStyle/>
          <a:p>
            <a:r>
              <a:rPr lang="en-US">
                <a:latin typeface="Times New Roman" pitchFamily="-65" charset="0"/>
              </a:rPr>
              <a:t>http://www.povertyactionlab.org/</a:t>
            </a:r>
          </a:p>
        </p:txBody>
      </p:sp>
      <p:sp>
        <p:nvSpPr>
          <p:cNvPr id="156675" name="Rectangle 7"/>
          <p:cNvSpPr>
            <a:spLocks noGrp="1" noChangeArrowheads="1"/>
          </p:cNvSpPr>
          <p:nvPr>
            <p:ph type="sldNum" sz="quarter" idx="5"/>
          </p:nvPr>
        </p:nvSpPr>
        <p:spPr>
          <a:noFill/>
        </p:spPr>
        <p:txBody>
          <a:bodyPr/>
          <a:lstStyle/>
          <a:p>
            <a:fld id="{8ACED7CA-B0DE-144D-B8EE-68417FD47DB2}" type="slidenum">
              <a:rPr lang="en-US">
                <a:latin typeface="Times New Roman" pitchFamily="-65" charset="0"/>
              </a:rPr>
              <a:pPr/>
              <a:t>43</a:t>
            </a:fld>
            <a:endParaRPr lang="en-US">
              <a:latin typeface="Times New Roman" pitchFamily="-65" charset="0"/>
            </a:endParaRPr>
          </a:p>
        </p:txBody>
      </p:sp>
      <p:sp>
        <p:nvSpPr>
          <p:cNvPr id="156676" name="Rectangle 2"/>
          <p:cNvSpPr>
            <a:spLocks noGrp="1" noRot="1" noChangeAspect="1" noChangeArrowheads="1" noTextEdit="1"/>
          </p:cNvSpPr>
          <p:nvPr>
            <p:ph type="sldImg"/>
          </p:nvPr>
        </p:nvSpPr>
        <p:spPr>
          <a:ln/>
        </p:spPr>
      </p:sp>
      <p:sp>
        <p:nvSpPr>
          <p:cNvPr id="156677" name="Rectangle 3"/>
          <p:cNvSpPr>
            <a:spLocks noGrp="1" noChangeArrowheads="1"/>
          </p:cNvSpPr>
          <p:nvPr>
            <p:ph type="body" idx="1"/>
          </p:nvPr>
        </p:nvSpPr>
        <p:spPr>
          <a:noFill/>
          <a:ln/>
        </p:spPr>
        <p:txBody>
          <a:bodyPr/>
          <a:lstStyle/>
          <a:p>
            <a:pPr eaLnBrk="1" hangingPunct="1"/>
            <a:endParaRPr lang="fr-FR">
              <a:latin typeface="Times New Roman" pitchFamily="-65"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txBox="1">
            <a:spLocks noGrp="1" noChangeArrowheads="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19811" name="Rectangle 7"/>
          <p:cNvSpPr txBox="1">
            <a:spLocks noGrp="1" noChangeArrowheads="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4</a:t>
            </a:r>
          </a:p>
        </p:txBody>
      </p:sp>
      <p:sp>
        <p:nvSpPr>
          <p:cNvPr id="119812" name="Rectangle 2"/>
          <p:cNvSpPr>
            <a:spLocks noGrp="1" noRot="1" noChangeAspect="1" noChangeArrowheads="1" noTextEdit="1"/>
          </p:cNvSpPr>
          <p:nvPr>
            <p:ph type="sldImg"/>
          </p:nvPr>
        </p:nvSpPr>
        <p:spPr>
          <a:ln/>
        </p:spPr>
      </p:sp>
      <p:sp>
        <p:nvSpPr>
          <p:cNvPr id="119813" name="Rectangle 3"/>
          <p:cNvSpPr>
            <a:spLocks noGrp="1" noChangeArrowheads="1"/>
          </p:cNvSpPr>
          <p:nvPr>
            <p:ph type="body" idx="1"/>
          </p:nvPr>
        </p:nvSpPr>
        <p:spPr>
          <a:noFill/>
          <a:ln/>
        </p:spPr>
        <p:txBody>
          <a:bodyPr/>
          <a:lstStyle/>
          <a:p>
            <a:endParaRPr lang="fr-FR">
              <a:latin typeface="Times New Roman" pitchFamily="-65"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txBox="1">
            <a:spLocks noGrp="1" noChangeArrowheads="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24931" name="Rectangle 7"/>
          <p:cNvSpPr txBox="1">
            <a:spLocks noGrp="1" noChangeArrowheads="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10</a:t>
            </a:r>
          </a:p>
        </p:txBody>
      </p:sp>
      <p:sp>
        <p:nvSpPr>
          <p:cNvPr id="124932" name="Rectangle 2"/>
          <p:cNvSpPr>
            <a:spLocks noGrp="1" noRot="1" noChangeAspect="1" noChangeArrowheads="1" noTextEdit="1"/>
          </p:cNvSpPr>
          <p:nvPr>
            <p:ph type="sldImg"/>
          </p:nvPr>
        </p:nvSpPr>
        <p:spPr>
          <a:ln/>
        </p:spPr>
      </p:sp>
      <p:sp>
        <p:nvSpPr>
          <p:cNvPr id="124933" name="Rectangle 3"/>
          <p:cNvSpPr>
            <a:spLocks noGrp="1" noChangeArrowheads="1"/>
          </p:cNvSpPr>
          <p:nvPr>
            <p:ph type="body" idx="1"/>
          </p:nvPr>
        </p:nvSpPr>
        <p:spPr>
          <a:noFill/>
          <a:ln/>
        </p:spPr>
        <p:txBody>
          <a:bodyPr/>
          <a:lstStyle/>
          <a:p>
            <a:endParaRPr lang="fr-FR" dirty="0">
              <a:latin typeface="Times New Roman" pitchFamily="-65"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B83608D1-B02B-9E45-87E4-36EEAFC287DE}" type="slidenum">
              <a:rPr lang="en-US">
                <a:latin typeface="Times New Roman" pitchFamily="-65" charset="0"/>
              </a:rPr>
              <a:pPr/>
              <a:t>8</a:t>
            </a:fld>
            <a:endParaRPr lang="en-US">
              <a:latin typeface="Times New Roman" pitchFamily="-65"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fr-FR">
              <a:latin typeface="Times New Roman" pitchFamily="-65"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txBox="1">
            <a:spLocks noGrp="1" noChangeArrowheads="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33123" name="Rectangle 7"/>
          <p:cNvSpPr txBox="1">
            <a:spLocks noGrp="1" noChangeArrowheads="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22</a:t>
            </a:r>
          </a:p>
        </p:txBody>
      </p:sp>
      <p:sp>
        <p:nvSpPr>
          <p:cNvPr id="133124" name="Rectangle 2"/>
          <p:cNvSpPr>
            <a:spLocks noGrp="1" noRot="1" noChangeAspect="1" noChangeArrowheads="1" noTextEdit="1"/>
          </p:cNvSpPr>
          <p:nvPr>
            <p:ph type="sldImg"/>
          </p:nvPr>
        </p:nvSpPr>
        <p:spPr>
          <a:ln/>
        </p:spPr>
      </p:sp>
      <p:sp>
        <p:nvSpPr>
          <p:cNvPr id="133125" name="Rectangle 3"/>
          <p:cNvSpPr>
            <a:spLocks noGrp="1" noChangeArrowheads="1"/>
          </p:cNvSpPr>
          <p:nvPr>
            <p:ph type="body" idx="1"/>
          </p:nvPr>
        </p:nvSpPr>
        <p:spPr>
          <a:noFill/>
          <a:ln/>
        </p:spPr>
        <p:txBody>
          <a:bodyPr/>
          <a:lstStyle/>
          <a:p>
            <a:endParaRPr lang="fr-FR">
              <a:latin typeface="Times New Roman" pitchFamily="-65"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txBox="1">
            <a:spLocks noGrp="1" noChangeArrowheads="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26979" name="Rectangle 7"/>
          <p:cNvSpPr txBox="1">
            <a:spLocks noGrp="1" noChangeArrowheads="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29</a:t>
            </a:r>
          </a:p>
        </p:txBody>
      </p:sp>
      <p:sp>
        <p:nvSpPr>
          <p:cNvPr id="126980" name="Rectangle 2"/>
          <p:cNvSpPr>
            <a:spLocks noGrp="1" noRot="1" noChangeAspect="1" noChangeArrowheads="1" noTextEdit="1"/>
          </p:cNvSpPr>
          <p:nvPr>
            <p:ph type="sldImg"/>
          </p:nvPr>
        </p:nvSpPr>
        <p:spPr>
          <a:ln/>
        </p:spPr>
      </p:sp>
      <p:sp>
        <p:nvSpPr>
          <p:cNvPr id="126981" name="Rectangle 3"/>
          <p:cNvSpPr>
            <a:spLocks noGrp="1" noChangeArrowheads="1"/>
          </p:cNvSpPr>
          <p:nvPr>
            <p:ph type="body" idx="1"/>
          </p:nvPr>
        </p:nvSpPr>
        <p:spPr>
          <a:noFill/>
          <a:ln/>
        </p:spPr>
        <p:txBody>
          <a:bodyPr/>
          <a:lstStyle/>
          <a:p>
            <a:endParaRPr lang="fr-FR" dirty="0">
              <a:latin typeface="Times New Roman" pitchFamily="-65"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txBox="1">
            <a:spLocks noGrp="1" noChangeArrowheads="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38243" name="Rectangle 7"/>
          <p:cNvSpPr txBox="1">
            <a:spLocks noGrp="1" noChangeArrowheads="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23</a:t>
            </a:r>
          </a:p>
        </p:txBody>
      </p:sp>
      <p:sp>
        <p:nvSpPr>
          <p:cNvPr id="138244" name="Rectangle 2"/>
          <p:cNvSpPr>
            <a:spLocks noGrp="1" noRot="1" noChangeAspect="1" noChangeArrowheads="1" noTextEdit="1"/>
          </p:cNvSpPr>
          <p:nvPr>
            <p:ph type="sldImg"/>
          </p:nvPr>
        </p:nvSpPr>
        <p:spPr>
          <a:ln/>
        </p:spPr>
      </p:sp>
      <p:sp>
        <p:nvSpPr>
          <p:cNvPr id="138245" name="Rectangle 3"/>
          <p:cNvSpPr>
            <a:spLocks noGrp="1" noChangeArrowheads="1"/>
          </p:cNvSpPr>
          <p:nvPr>
            <p:ph type="body" idx="1"/>
          </p:nvPr>
        </p:nvSpPr>
        <p:spPr>
          <a:noFill/>
          <a:ln/>
        </p:spPr>
        <p:txBody>
          <a:bodyPr/>
          <a:lstStyle/>
          <a:p>
            <a:endParaRPr lang="fr-FR">
              <a:latin typeface="Times New Roman" pitchFamily="-65"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p:spPr>
        <p:txBody>
          <a:bodyPr/>
          <a:lstStyle/>
          <a:p>
            <a:fld id="{0A43FDB0-7542-4BA9-BB2F-23B5DFD4B42D}" type="slidenum">
              <a:rPr lang="en-US" smtClean="0">
                <a:cs typeface="Arial" charset="0"/>
              </a:rPr>
              <a:pPr/>
              <a:t>53</a:t>
            </a:fld>
            <a:endParaRPr lang="en-US" dirty="0" smtClean="0">
              <a:cs typeface="Arial" charset="0"/>
            </a:endParaRPr>
          </a:p>
        </p:txBody>
      </p:sp>
      <p:sp>
        <p:nvSpPr>
          <p:cNvPr id="93186" name="Rectangle 2"/>
          <p:cNvSpPr>
            <a:spLocks noGrp="1" noRot="1" noChangeAspect="1" noChangeArrowheads="1" noTextEdit="1"/>
          </p:cNvSpPr>
          <p:nvPr>
            <p:ph type="sldImg"/>
          </p:nvPr>
        </p:nvSpPr>
        <p:spPr>
          <a:xfrm>
            <a:off x="1131888" y="690563"/>
            <a:ext cx="4584700" cy="3438525"/>
          </a:xfrm>
          <a:ln/>
        </p:spPr>
      </p:sp>
      <p:sp>
        <p:nvSpPr>
          <p:cNvPr id="93187" name="Rectangle 3"/>
          <p:cNvSpPr>
            <a:spLocks noGrp="1" noChangeArrowheads="1"/>
          </p:cNvSpPr>
          <p:nvPr>
            <p:ph type="body" idx="1"/>
          </p:nvPr>
        </p:nvSpPr>
        <p:spPr>
          <a:noFill/>
          <a:ln/>
        </p:spPr>
        <p:txBody>
          <a:bodyPr/>
          <a:lstStyle/>
          <a:p>
            <a:pPr eaLnBrk="1" hangingPunct="1">
              <a:buFontTx/>
              <a:buNone/>
            </a:pPr>
            <a:endParaRPr lang="fr-FR"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p:spPr>
        <p:txBody>
          <a:bodyPr/>
          <a:lstStyle/>
          <a:p>
            <a:endParaRPr lang="fr-FR">
              <a:latin typeface="Times New Roman" pitchFamily="-65" charset="0"/>
            </a:endParaRPr>
          </a:p>
        </p:txBody>
      </p:sp>
      <p:sp>
        <p:nvSpPr>
          <p:cNvPr id="143364" name="Header Placeholder 3"/>
          <p:cNvSpPr txBox="1">
            <a:spLocks noGrp="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43365" name="Slide Number Placeholder 4"/>
          <p:cNvSpPr txBox="1">
            <a:spLocks noGrp="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25</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txBox="1">
            <a:spLocks noGrp="1" noChangeArrowheads="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51555" name="Rectangle 7"/>
          <p:cNvSpPr txBox="1">
            <a:spLocks noGrp="1" noChangeArrowheads="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5</a:t>
            </a:r>
          </a:p>
        </p:txBody>
      </p:sp>
      <p:sp>
        <p:nvSpPr>
          <p:cNvPr id="151556" name="Rectangle 2"/>
          <p:cNvSpPr>
            <a:spLocks noGrp="1" noRot="1" noChangeAspect="1" noChangeArrowheads="1" noTextEdit="1"/>
          </p:cNvSpPr>
          <p:nvPr>
            <p:ph type="sldImg"/>
          </p:nvPr>
        </p:nvSpPr>
        <p:spPr>
          <a:ln/>
        </p:spPr>
      </p:sp>
      <p:sp>
        <p:nvSpPr>
          <p:cNvPr id="151557" name="Rectangle 3"/>
          <p:cNvSpPr>
            <a:spLocks noGrp="1" noChangeArrowheads="1"/>
          </p:cNvSpPr>
          <p:nvPr>
            <p:ph type="body" idx="1"/>
          </p:nvPr>
        </p:nvSpPr>
        <p:spPr>
          <a:noFill/>
          <a:ln/>
        </p:spPr>
        <p:txBody>
          <a:bodyPr/>
          <a:lstStyle/>
          <a:p>
            <a:endParaRPr lang="fr-FR">
              <a:latin typeface="Times New Roman" pitchFamily="-65"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txBox="1">
            <a:spLocks noGrp="1" noChangeArrowheads="1"/>
          </p:cNvSpPr>
          <p:nvPr/>
        </p:nvSpPr>
        <p:spPr bwMode="auto">
          <a:xfrm>
            <a:off x="0" y="0"/>
            <a:ext cx="2972123" cy="456611"/>
          </a:xfrm>
          <a:prstGeom prst="rect">
            <a:avLst/>
          </a:prstGeom>
          <a:noFill/>
          <a:ln w="9525">
            <a:noFill/>
            <a:miter lim="800000"/>
            <a:headEnd/>
            <a:tailEnd/>
          </a:ln>
        </p:spPr>
        <p:txBody>
          <a:bodyPr>
            <a:prstTxWarp prst="textNoShape">
              <a:avLst/>
            </a:prstTxWarp>
          </a:bodyPr>
          <a:lstStyle/>
          <a:p>
            <a:r>
              <a:rPr lang="en-US" sz="1200">
                <a:solidFill>
                  <a:srgbClr val="000000"/>
                </a:solidFill>
              </a:rPr>
              <a:t>http://www.povertyactionlab.org/</a:t>
            </a:r>
          </a:p>
        </p:txBody>
      </p:sp>
      <p:sp>
        <p:nvSpPr>
          <p:cNvPr id="138243" name="Rectangle 7"/>
          <p:cNvSpPr txBox="1">
            <a:spLocks noGrp="1" noChangeArrowheads="1"/>
          </p:cNvSpPr>
          <p:nvPr/>
        </p:nvSpPr>
        <p:spPr bwMode="auto">
          <a:xfrm>
            <a:off x="3885878" y="8687390"/>
            <a:ext cx="2972122" cy="456611"/>
          </a:xfrm>
          <a:prstGeom prst="rect">
            <a:avLst/>
          </a:prstGeom>
          <a:noFill/>
          <a:ln w="9525">
            <a:noFill/>
            <a:miter lim="800000"/>
            <a:headEnd/>
            <a:tailEnd/>
          </a:ln>
        </p:spPr>
        <p:txBody>
          <a:bodyPr anchor="b">
            <a:prstTxWarp prst="textNoShape">
              <a:avLst/>
            </a:prstTxWarp>
          </a:bodyPr>
          <a:lstStyle/>
          <a:p>
            <a:pPr algn="r"/>
            <a:r>
              <a:rPr lang="en-US" sz="1200">
                <a:solidFill>
                  <a:srgbClr val="000000"/>
                </a:solidFill>
              </a:rPr>
              <a:t>23</a:t>
            </a:r>
          </a:p>
        </p:txBody>
      </p:sp>
      <p:sp>
        <p:nvSpPr>
          <p:cNvPr id="138244" name="Rectangle 2"/>
          <p:cNvSpPr>
            <a:spLocks noGrp="1" noRot="1" noChangeAspect="1" noChangeArrowheads="1" noTextEdit="1"/>
          </p:cNvSpPr>
          <p:nvPr>
            <p:ph type="sldImg"/>
          </p:nvPr>
        </p:nvSpPr>
        <p:spPr>
          <a:ln/>
        </p:spPr>
      </p:sp>
      <p:sp>
        <p:nvSpPr>
          <p:cNvPr id="138245" name="Rectangle 3"/>
          <p:cNvSpPr>
            <a:spLocks noGrp="1" noChangeArrowheads="1"/>
          </p:cNvSpPr>
          <p:nvPr>
            <p:ph type="body" idx="1"/>
          </p:nvPr>
        </p:nvSpPr>
        <p:spPr>
          <a:noFill/>
          <a:ln/>
        </p:spPr>
        <p:txBody>
          <a:bodyPr/>
          <a:lstStyle/>
          <a:p>
            <a:endParaRPr lang="fr-FR">
              <a:latin typeface="Times New Roman" pitchFamily="-65"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A4EC952-5EC4-9441-9364-6926C9BC96D4}" type="slidenum">
              <a:rPr lang="fr-FR" smtClean="0"/>
              <a:pPr/>
              <a:t>59</a:t>
            </a:fld>
            <a:endParaRPr lang="fr-F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buFont typeface="Arial" pitchFamily="34" charset="0"/>
              <a:buChar char="•"/>
            </a:pPr>
            <a:r>
              <a:rPr lang="fr-FR" b="1" dirty="0" smtClean="0"/>
              <a:t>Dès qu’il existe une question importante pour laquelle vous voulez/vous avez besoin d’obtenir une réponse</a:t>
            </a:r>
          </a:p>
          <a:p>
            <a:pPr lvl="1"/>
            <a:r>
              <a:rPr lang="fr-FR" dirty="0" smtClean="0"/>
              <a:t>Programme commun avec peu d’éléments tangibles</a:t>
            </a:r>
          </a:p>
          <a:p>
            <a:pPr lvl="1"/>
            <a:r>
              <a:rPr lang="fr-FR" dirty="0" smtClean="0"/>
              <a:t>Incertitudes quant aux différentes stratégies pouvant être utilisées</a:t>
            </a:r>
          </a:p>
          <a:p>
            <a:pPr lvl="1"/>
            <a:r>
              <a:rPr lang="fr-FR" dirty="0" smtClean="0"/>
              <a:t>Question clé qui ressort dans de nombreux programmes</a:t>
            </a:r>
          </a:p>
          <a:p>
            <a:pPr lvl="1"/>
            <a:r>
              <a:rPr lang="fr-FR" dirty="0" smtClean="0"/>
              <a:t>Questions importantes de conception juste avant le déploiement d’un nouveau programme d’envergure</a:t>
            </a:r>
          </a:p>
          <a:p>
            <a:pPr>
              <a:buFont typeface="Arial" pitchFamily="34" charset="0"/>
              <a:buChar char="•"/>
            </a:pPr>
            <a:r>
              <a:rPr lang="fr-FR" b="1" dirty="0" smtClean="0"/>
              <a:t>Quand ? Pas trop tôt ni trop tard </a:t>
            </a:r>
            <a:r>
              <a:rPr lang="fr-FR" dirty="0" smtClean="0"/>
              <a:t>:</a:t>
            </a:r>
          </a:p>
          <a:p>
            <a:pPr lvl="1"/>
            <a:r>
              <a:rPr lang="fr-FR" dirty="0" smtClean="0"/>
              <a:t> Ne tester d’une fois les problèmes de base éliminés</a:t>
            </a:r>
          </a:p>
          <a:p>
            <a:pPr lvl="1"/>
            <a:r>
              <a:rPr lang="fr-FR" dirty="0" smtClean="0"/>
              <a:t> Tester avant que le programme ne soit déployer à grande échelle</a:t>
            </a:r>
          </a:p>
          <a:p>
            <a:pPr>
              <a:buFont typeface="Arial" pitchFamily="34" charset="0"/>
              <a:buChar char="•"/>
            </a:pPr>
            <a:r>
              <a:rPr lang="fr-FR" b="1" dirty="0" smtClean="0"/>
              <a:t>Le programme est représentatif : ce n’est pas une solution miracle </a:t>
            </a:r>
          </a:p>
          <a:p>
            <a:pPr lvl="1"/>
            <a:r>
              <a:rPr lang="fr-FR" dirty="0" smtClean="0"/>
              <a:t>Sauf dans les cas où le test porte sur la preuve d’un concept</a:t>
            </a:r>
          </a:p>
          <a:p>
            <a:pPr>
              <a:buFont typeface="Arial" pitchFamily="34" charset="0"/>
              <a:buChar char="•"/>
            </a:pPr>
            <a:r>
              <a:rPr lang="fr-FR" b="1" dirty="0" smtClean="0"/>
              <a:t>Pour bien faire les choses, il faut du temps et de l’argent</a:t>
            </a:r>
          </a:p>
          <a:p>
            <a:endParaRPr lang="fr-FR" dirty="0"/>
          </a:p>
        </p:txBody>
      </p:sp>
      <p:sp>
        <p:nvSpPr>
          <p:cNvPr id="4" name="Espace réservé du numéro de diapositive 3"/>
          <p:cNvSpPr>
            <a:spLocks noGrp="1"/>
          </p:cNvSpPr>
          <p:nvPr>
            <p:ph type="sldNum" sz="quarter" idx="10"/>
          </p:nvPr>
        </p:nvSpPr>
        <p:spPr/>
        <p:txBody>
          <a:bodyPr/>
          <a:lstStyle/>
          <a:p>
            <a:fld id="{FA4EC952-5EC4-9441-9364-6926C9BC96D4}" type="slidenum">
              <a:rPr lang="fr-FR" smtClean="0"/>
              <a:pPr/>
              <a:t>60</a:t>
            </a:fld>
            <a:endParaRPr lang="fr-F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endParaRPr lang="fr-FR">
              <a:latin typeface="Times New Roman" pitchFamily="-65"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sz="2500" dirty="0" smtClean="0"/>
              <a:t>Il existe peu de réponses indiscutables aux questions liées à la pauvreté:</a:t>
            </a:r>
          </a:p>
          <a:p>
            <a:pPr lvl="1"/>
            <a:r>
              <a:rPr lang="fr-FR" sz="2500" dirty="0" smtClean="0"/>
              <a:t>Quel est le meilleur moyen de réduire le chômage des jeunes?</a:t>
            </a:r>
          </a:p>
          <a:p>
            <a:pPr lvl="1"/>
            <a:r>
              <a:rPr lang="fr-FR" sz="2500" dirty="0" smtClean="0"/>
              <a:t>Comment améliorer la qualité de l'école?</a:t>
            </a:r>
          </a:p>
          <a:p>
            <a:pPr lvl="1"/>
            <a:r>
              <a:rPr lang="fr-FR" sz="2500" dirty="0" smtClean="0"/>
              <a:t>Quel est l'impact du microcrédit?</a:t>
            </a:r>
          </a:p>
          <a:p>
            <a:r>
              <a:rPr lang="fr-FR" sz="2500" dirty="0" smtClean="0"/>
              <a:t>Des éléments de preuve sont indispensables pour maximiser l'impact de ressources limitées, tant ici que dans les pays en développement</a:t>
            </a:r>
          </a:p>
          <a:p>
            <a:r>
              <a:rPr lang="fr-FR" sz="2500" dirty="0" smtClean="0"/>
              <a:t>Mettre en œuvre des politiques efficaces permet de développer plus de politiques</a:t>
            </a:r>
          </a:p>
          <a:p>
            <a:endParaRPr lang="fr-FR" dirty="0"/>
          </a:p>
        </p:txBody>
      </p:sp>
      <p:sp>
        <p:nvSpPr>
          <p:cNvPr id="4" name="Espace réservé du numéro de diapositive 3"/>
          <p:cNvSpPr>
            <a:spLocks noGrp="1"/>
          </p:cNvSpPr>
          <p:nvPr>
            <p:ph type="sldNum" sz="quarter" idx="10"/>
          </p:nvPr>
        </p:nvSpPr>
        <p:spPr/>
        <p:txBody>
          <a:bodyPr/>
          <a:lstStyle/>
          <a:p>
            <a:fld id="{57C93558-4F0F-594A-B463-DC8104FB5D97}" type="slidenum">
              <a:rPr lang="fr-FR" smtClean="0"/>
              <a:pPr/>
              <a:t>9</a:t>
            </a:fld>
            <a:endParaRPr lang="fr-F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endParaRPr lang="fr-FR">
              <a:latin typeface="Times New Roman" pitchFamily="-65"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BCA199-49A2-483F-8685-09F77EAB6521}" type="slidenum">
              <a:rPr lang="en-US" smtClean="0"/>
              <a:pPr>
                <a:defRPr/>
              </a:pPr>
              <a:t>12</a:t>
            </a:fld>
            <a:endParaRPr lang="en-US"/>
          </a:p>
        </p:txBody>
      </p:sp>
    </p:spTree>
    <p:extLst>
      <p:ext uri="{BB962C8B-B14F-4D97-AF65-F5344CB8AC3E}">
        <p14:creationId xmlns:p14="http://schemas.microsoft.com/office/powerpoint/2010/main" val="248798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buFont typeface="Arial"/>
              <a:buChar char="•"/>
            </a:pPr>
            <a:r>
              <a:rPr lang="fr-FR" b="1" dirty="0" smtClean="0"/>
              <a:t>Définition claire de la population visée</a:t>
            </a:r>
          </a:p>
          <a:p>
            <a:r>
              <a:rPr lang="fr-FR" b="0" dirty="0" smtClean="0"/>
              <a:t>- Tous les enfants?</a:t>
            </a:r>
          </a:p>
          <a:p>
            <a:pPr lvl="1" eaLnBrk="1" hangingPunct="1">
              <a:buFont typeface="Arial" charset="0"/>
              <a:buChar char="–"/>
            </a:pPr>
            <a:r>
              <a:rPr lang="fr-FR" dirty="0" smtClean="0"/>
              <a:t>Elèves inscrits dans les écoles publiques?</a:t>
            </a:r>
          </a:p>
          <a:p>
            <a:pPr lvl="1" eaLnBrk="1" hangingPunct="1">
              <a:buFont typeface="Arial" charset="0"/>
              <a:buChar char="–"/>
            </a:pPr>
            <a:r>
              <a:rPr lang="fr-FR" dirty="0" smtClean="0"/>
              <a:t>Elèves ne sachant ni lire ni écrire?</a:t>
            </a:r>
          </a:p>
          <a:p>
            <a:pPr lvl="0" eaLnBrk="1" hangingPunct="1">
              <a:buFont typeface="Arial"/>
              <a:buChar char="•"/>
            </a:pPr>
            <a:r>
              <a:rPr lang="fr-FR" b="1" dirty="0" smtClean="0"/>
              <a:t>Définition précise du problème à résoudre, des besoins auxquels va répondre le programme</a:t>
            </a:r>
          </a:p>
          <a:p>
            <a:pPr lvl="2" eaLnBrk="1" hangingPunct="1">
              <a:buFont typeface="Arial" charset="0"/>
              <a:buChar char="–"/>
            </a:pPr>
            <a:r>
              <a:rPr lang="fr-FR" dirty="0" smtClean="0"/>
              <a:t>L'action prévue va t elle permettre de résoudre le problème?</a:t>
            </a:r>
          </a:p>
          <a:p>
            <a:pPr lvl="2" eaLnBrk="1" hangingPunct="1">
              <a:buFont typeface="Arial" charset="0"/>
              <a:buChar char="–"/>
            </a:pPr>
            <a:r>
              <a:rPr lang="fr-FR" dirty="0" smtClean="0"/>
              <a:t>Les professeurs sont ils paresseux?</a:t>
            </a:r>
          </a:p>
          <a:p>
            <a:pPr lvl="2" eaLnBrk="1" hangingPunct="1">
              <a:buFont typeface="Arial" charset="0"/>
              <a:buChar char="–"/>
            </a:pPr>
            <a:r>
              <a:rPr lang="fr-FR" dirty="0" smtClean="0"/>
              <a:t>Les parents sont ils suffisamment informés?</a:t>
            </a:r>
          </a:p>
          <a:p>
            <a:pPr eaLnBrk="1" hangingPunct="1">
              <a:buFontTx/>
              <a:buChar char="•"/>
            </a:pPr>
            <a:r>
              <a:rPr lang="fr-FR" b="1" dirty="0" smtClean="0"/>
              <a:t> Bonne compréhension des alternatives</a:t>
            </a:r>
          </a:p>
          <a:p>
            <a:pPr lvl="1" eaLnBrk="1" hangingPunct="1">
              <a:buFont typeface="Arial" charset="0"/>
              <a:buChar char="–"/>
            </a:pPr>
            <a:r>
              <a:rPr lang="fr-FR" dirty="0" smtClean="0"/>
              <a:t> S’agit-il de la méthode la plus efficace, la meilleure et la plus économique de répondre aux besoins des enseignants et des élèves ?</a:t>
            </a:r>
          </a:p>
          <a:p>
            <a:pPr lvl="1" eaLnBrk="1" hangingPunct="1">
              <a:buFont typeface="Arial" charset="0"/>
              <a:buNone/>
            </a:pPr>
            <a:endParaRPr lang="fr-FR" dirty="0" smtClean="0"/>
          </a:p>
          <a:p>
            <a:pPr eaLnBrk="1" hangingPunct="1">
              <a:buFontTx/>
              <a:buChar char="•"/>
            </a:pPr>
            <a:r>
              <a:rPr lang="fr-FR" b="1" dirty="0" smtClean="0"/>
              <a:t>Articulation claire des bénéfices du programme </a:t>
            </a:r>
          </a:p>
          <a:p>
            <a:pPr lvl="1" eaLnBrk="1" hangingPunct="1">
              <a:buFont typeface="Arial" charset="0"/>
              <a:buChar char="–"/>
            </a:pPr>
            <a:r>
              <a:rPr lang="fr-FR" dirty="0" smtClean="0"/>
              <a:t> Le programme met-il fin à une injustice ? Développe t’il un droit ?</a:t>
            </a:r>
          </a:p>
          <a:p>
            <a:pPr lvl="1" eaLnBrk="1" hangingPunct="1">
              <a:buFont typeface="Arial" charset="0"/>
              <a:buChar char="–"/>
            </a:pPr>
            <a:r>
              <a:rPr lang="fr-FR" dirty="0" smtClean="0"/>
              <a:t> Comment le contrôle par la communauté va t il résoudre le problème</a:t>
            </a:r>
          </a:p>
          <a:p>
            <a:pPr lvl="1" eaLnBrk="1" hangingPunct="1">
              <a:buFont typeface="Arial" charset="0"/>
              <a:buChar char="–"/>
            </a:pPr>
            <a:r>
              <a:rPr lang="fr-FR" dirty="0" smtClean="0"/>
              <a:t> Est-il suffisant d’augmenter l’assiduité  des enseignants?</a:t>
            </a:r>
          </a:p>
          <a:p>
            <a:pPr lvl="1" eaLnBrk="1" hangingPunct="1">
              <a:buFont typeface="Arial" charset="0"/>
              <a:buChar char="–"/>
            </a:pPr>
            <a:endParaRPr lang="fr-FR" dirty="0" smtClean="0"/>
          </a:p>
          <a:p>
            <a:pPr lvl="1" eaLnBrk="1" hangingPunct="1"/>
            <a:endParaRPr lang="fr-FR" dirty="0" smtClean="0"/>
          </a:p>
        </p:txBody>
      </p:sp>
      <p:sp>
        <p:nvSpPr>
          <p:cNvPr id="4" name="Espace réservé du numéro de diapositive 3"/>
          <p:cNvSpPr>
            <a:spLocks noGrp="1"/>
          </p:cNvSpPr>
          <p:nvPr>
            <p:ph type="sldNum" sz="quarter" idx="10"/>
          </p:nvPr>
        </p:nvSpPr>
        <p:spPr/>
        <p:txBody>
          <a:bodyPr/>
          <a:lstStyle/>
          <a:p>
            <a:fld id="{FA4EC952-5EC4-9441-9364-6926C9BC96D4}" type="slidenum">
              <a:rPr lang="fr-FR" smtClean="0"/>
              <a:pPr/>
              <a:t>13</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a:ln/>
        </p:spPr>
      </p:sp>
      <p:sp>
        <p:nvSpPr>
          <p:cNvPr id="52226" name="Notes Placeholder 2"/>
          <p:cNvSpPr>
            <a:spLocks noGrp="1"/>
          </p:cNvSpPr>
          <p:nvPr>
            <p:ph type="body" idx="1"/>
          </p:nvPr>
        </p:nvSpPr>
        <p:spPr>
          <a:noFill/>
          <a:ln/>
        </p:spPr>
        <p:txBody>
          <a:bodyPr/>
          <a:lstStyle/>
          <a:p>
            <a:pPr eaLnBrk="1" hangingPunct="1">
              <a:buFontTx/>
              <a:buChar char="•"/>
            </a:pPr>
            <a:r>
              <a:rPr lang="en-US" dirty="0" smtClean="0">
                <a:latin typeface="Arial" pitchFamily="34" charset="0"/>
                <a:cs typeface="Arial" pitchFamily="34" charset="0"/>
              </a:rPr>
              <a:t>Once you have some justification for the need of your program, you diagnose</a:t>
            </a:r>
          </a:p>
          <a:p>
            <a:pPr eaLnBrk="1" hangingPunct="1">
              <a:buFontTx/>
              <a:buChar char="•"/>
            </a:pPr>
            <a:r>
              <a:rPr lang="en-US" dirty="0" smtClean="0">
                <a:latin typeface="Arial" pitchFamily="34" charset="0"/>
                <a:cs typeface="Arial" pitchFamily="34" charset="0"/>
              </a:rPr>
              <a:t>How will the program address the needs put forth in your needs assessment?</a:t>
            </a:r>
          </a:p>
          <a:p>
            <a:pPr lvl="1" eaLnBrk="1" hangingPunct="1">
              <a:buFont typeface="Arial" pitchFamily="34" charset="0"/>
              <a:buChar char="–"/>
            </a:pPr>
            <a:r>
              <a:rPr lang="en-US" dirty="0" smtClean="0">
                <a:latin typeface="Arial" pitchFamily="34" charset="0"/>
                <a:cs typeface="Arial" pitchFamily="34" charset="0"/>
              </a:rPr>
              <a:t>What are the prerequisites to meet the needs?</a:t>
            </a:r>
          </a:p>
          <a:p>
            <a:pPr lvl="2" eaLnBrk="1" hangingPunct="1">
              <a:buFont typeface="Arial" pitchFamily="34" charset="0"/>
              <a:buChar char="–"/>
            </a:pPr>
            <a:r>
              <a:rPr lang="en-US" dirty="0" smtClean="0">
                <a:latin typeface="Arial" pitchFamily="34" charset="0"/>
                <a:cs typeface="Arial" pitchFamily="34" charset="0"/>
              </a:rPr>
              <a:t>Teachers come to school and teach</a:t>
            </a:r>
          </a:p>
          <a:p>
            <a:pPr lvl="2" eaLnBrk="1" hangingPunct="1">
              <a:buFont typeface="Arial" pitchFamily="34" charset="0"/>
              <a:buChar char="–"/>
            </a:pPr>
            <a:r>
              <a:rPr lang="en-US" dirty="0" smtClean="0">
                <a:latin typeface="Arial" pitchFamily="34" charset="0"/>
                <a:cs typeface="Arial" pitchFamily="34" charset="0"/>
              </a:rPr>
              <a:t>Parental participation has a positive impact</a:t>
            </a:r>
          </a:p>
          <a:p>
            <a:pPr lvl="2" eaLnBrk="1" hangingPunct="1">
              <a:buFont typeface="Arial" pitchFamily="34" charset="0"/>
              <a:buChar char="–"/>
            </a:pPr>
            <a:r>
              <a:rPr lang="en-US" dirty="0" smtClean="0">
                <a:latin typeface="Arial" pitchFamily="34" charset="0"/>
                <a:cs typeface="Arial" pitchFamily="34" charset="0"/>
              </a:rPr>
              <a:t>Parents believe they should participate</a:t>
            </a:r>
          </a:p>
          <a:p>
            <a:pPr lvl="2" eaLnBrk="1" hangingPunct="1">
              <a:buFont typeface="Arial" pitchFamily="34" charset="0"/>
              <a:buChar char="–"/>
            </a:pPr>
            <a:r>
              <a:rPr lang="en-US" dirty="0" smtClean="0">
                <a:latin typeface="Arial" pitchFamily="34" charset="0"/>
                <a:cs typeface="Arial" pitchFamily="34" charset="0"/>
              </a:rPr>
              <a:t>There are institutional mechanisms for parents to participate</a:t>
            </a:r>
          </a:p>
          <a:p>
            <a:pPr lvl="1" eaLnBrk="1" hangingPunct="1">
              <a:buFont typeface="Arial" pitchFamily="34" charset="0"/>
              <a:buChar char="–"/>
            </a:pPr>
            <a:r>
              <a:rPr lang="en-US" dirty="0" smtClean="0">
                <a:latin typeface="Arial" pitchFamily="34" charset="0"/>
                <a:cs typeface="Arial" pitchFamily="34" charset="0"/>
              </a:rPr>
              <a:t>How and why are those requirements currently lacking or failing?</a:t>
            </a:r>
          </a:p>
          <a:p>
            <a:pPr lvl="2" eaLnBrk="1" hangingPunct="1">
              <a:buFont typeface="Arial" pitchFamily="34" charset="0"/>
              <a:buChar char="–"/>
            </a:pPr>
            <a:r>
              <a:rPr lang="en-US" dirty="0" smtClean="0">
                <a:latin typeface="Arial" pitchFamily="34" charset="0"/>
                <a:cs typeface="Arial" pitchFamily="34" charset="0"/>
              </a:rPr>
              <a:t>Teachers are not accountable</a:t>
            </a:r>
          </a:p>
          <a:p>
            <a:pPr lvl="2" eaLnBrk="1" hangingPunct="1">
              <a:buFont typeface="Arial" pitchFamily="34" charset="0"/>
              <a:buChar char="–"/>
            </a:pPr>
            <a:r>
              <a:rPr lang="en-US" dirty="0" smtClean="0">
                <a:latin typeface="Arial" pitchFamily="34" charset="0"/>
                <a:cs typeface="Arial" pitchFamily="34" charset="0"/>
              </a:rPr>
              <a:t>Parents do not know their children’s education is poor</a:t>
            </a:r>
          </a:p>
          <a:p>
            <a:pPr lvl="2" eaLnBrk="1" hangingPunct="1">
              <a:buFont typeface="Arial" pitchFamily="34" charset="0"/>
              <a:buChar char="–"/>
            </a:pPr>
            <a:r>
              <a:rPr lang="en-US" dirty="0" smtClean="0">
                <a:latin typeface="Arial" pitchFamily="34" charset="0"/>
                <a:cs typeface="Arial" pitchFamily="34" charset="0"/>
              </a:rPr>
              <a:t>Parents do not know they have a role to play</a:t>
            </a:r>
          </a:p>
          <a:p>
            <a:pPr lvl="2" eaLnBrk="1" hangingPunct="1">
              <a:buFont typeface="Arial" pitchFamily="34" charset="0"/>
              <a:buChar char="–"/>
            </a:pPr>
            <a:r>
              <a:rPr lang="en-US" dirty="0" smtClean="0">
                <a:latin typeface="Arial" pitchFamily="34" charset="0"/>
                <a:cs typeface="Arial" pitchFamily="34" charset="0"/>
              </a:rPr>
              <a:t>Parents do not know the mechanisms</a:t>
            </a:r>
          </a:p>
          <a:p>
            <a:pPr lvl="1" eaLnBrk="1" hangingPunct="1">
              <a:buFont typeface="Arial" pitchFamily="34" charset="0"/>
              <a:buChar char="–"/>
            </a:pPr>
            <a:r>
              <a:rPr lang="en-US" dirty="0" smtClean="0">
                <a:latin typeface="Arial" pitchFamily="34" charset="0"/>
                <a:cs typeface="Arial" pitchFamily="34" charset="0"/>
              </a:rPr>
              <a:t>How does the program intend to target or circumvent shortcomings? </a:t>
            </a:r>
          </a:p>
          <a:p>
            <a:pPr lvl="2" eaLnBrk="1" hangingPunct="1">
              <a:buFont typeface="Arial" pitchFamily="34" charset="0"/>
              <a:buChar char="–"/>
            </a:pPr>
            <a:r>
              <a:rPr lang="en-US" dirty="0" smtClean="0">
                <a:latin typeface="Arial" pitchFamily="34" charset="0"/>
                <a:cs typeface="Arial" pitchFamily="34" charset="0"/>
              </a:rPr>
              <a:t>Encourage parents to engage their children and schools</a:t>
            </a:r>
          </a:p>
          <a:p>
            <a:pPr lvl="2" eaLnBrk="1" hangingPunct="1">
              <a:buFont typeface="Arial" pitchFamily="34" charset="0"/>
              <a:buChar char="–"/>
            </a:pPr>
            <a:r>
              <a:rPr lang="en-US" dirty="0" smtClean="0">
                <a:latin typeface="Arial" pitchFamily="34" charset="0"/>
                <a:cs typeface="Arial" pitchFamily="34" charset="0"/>
              </a:rPr>
              <a:t>Provide information on mechanisms through which parents can participate</a:t>
            </a:r>
          </a:p>
          <a:p>
            <a:pPr lvl="1" eaLnBrk="1" hangingPunct="1">
              <a:buFont typeface="Arial" pitchFamily="34" charset="0"/>
              <a:buChar char="–"/>
            </a:pPr>
            <a:r>
              <a:rPr lang="en-US" dirty="0" smtClean="0">
                <a:latin typeface="Arial" pitchFamily="34" charset="0"/>
                <a:cs typeface="Arial" pitchFamily="34" charset="0"/>
              </a:rPr>
              <a:t>What services will be offered?</a:t>
            </a:r>
          </a:p>
          <a:p>
            <a:pPr lvl="2" eaLnBrk="1" hangingPunct="1">
              <a:buFont typeface="Arial" pitchFamily="34" charset="0"/>
              <a:buChar char="–"/>
            </a:pPr>
            <a:r>
              <a:rPr lang="en-US" dirty="0" smtClean="0">
                <a:latin typeface="Arial" pitchFamily="34" charset="0"/>
                <a:cs typeface="Arial" pitchFamily="34" charset="0"/>
              </a:rPr>
              <a:t>Informational and advocacy campaigns through: </a:t>
            </a:r>
          </a:p>
          <a:p>
            <a:pPr lvl="3" eaLnBrk="1" hangingPunct="1">
              <a:buFont typeface="Arial" pitchFamily="34" charset="0"/>
              <a:buChar char="–"/>
            </a:pPr>
            <a:r>
              <a:rPr lang="en-US" dirty="0" smtClean="0">
                <a:latin typeface="Arial" pitchFamily="34" charset="0"/>
                <a:cs typeface="Arial" pitchFamily="34" charset="0"/>
              </a:rPr>
              <a:t>community meetings</a:t>
            </a:r>
          </a:p>
          <a:p>
            <a:pPr lvl="3" eaLnBrk="1" hangingPunct="1">
              <a:buFont typeface="Arial" pitchFamily="34" charset="0"/>
              <a:buChar char="–"/>
            </a:pPr>
            <a:r>
              <a:rPr lang="en-US" dirty="0" smtClean="0">
                <a:latin typeface="Arial" pitchFamily="34" charset="0"/>
                <a:cs typeface="Arial" pitchFamily="34" charset="0"/>
              </a:rPr>
              <a:t>Printed material providing information and advocacy</a:t>
            </a:r>
          </a:p>
          <a:p>
            <a:endParaRPr lang="en-US" dirty="0" smtClean="0">
              <a:latin typeface="Arial" pitchFamily="34" charset="0"/>
              <a:cs typeface="Arial" pitchFamily="34" charset="0"/>
            </a:endParaRPr>
          </a:p>
        </p:txBody>
      </p:sp>
      <p:sp>
        <p:nvSpPr>
          <p:cNvPr id="52227" name="Slide Number Placeholder 3"/>
          <p:cNvSpPr>
            <a:spLocks noGrp="1"/>
          </p:cNvSpPr>
          <p:nvPr>
            <p:ph type="sldNum" sz="quarter" idx="5"/>
          </p:nvPr>
        </p:nvSpPr>
        <p:spPr>
          <a:noFill/>
        </p:spPr>
        <p:txBody>
          <a:bodyPr/>
          <a:lstStyle/>
          <a:p>
            <a:fld id="{40BFA610-E20D-4626-B073-9AB6479E7256}"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A4EC952-5EC4-9441-9364-6926C9BC96D4}" type="slidenum">
              <a:rPr lang="fr-FR" smtClean="0"/>
              <a:pPr/>
              <a:t>16</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eaLnBrk="1" hangingPunct="1">
              <a:buFontTx/>
              <a:buChar char="•"/>
            </a:pPr>
            <a:r>
              <a:rPr lang="fr-FR" b="1" dirty="0" smtClean="0"/>
              <a:t>Les taches de base sont-elles réalisées ?</a:t>
            </a:r>
          </a:p>
          <a:p>
            <a:pPr lvl="1" eaLnBrk="1" hangingPunct="1">
              <a:buFont typeface="Arial" charset="0"/>
              <a:buChar char="–"/>
            </a:pPr>
            <a:r>
              <a:rPr lang="fr-FR" dirty="0" smtClean="0"/>
              <a:t> Lesinformations concernant l’apprentissage des enfants sont-elles collectées ?</a:t>
            </a:r>
          </a:p>
          <a:p>
            <a:pPr lvl="1" eaLnBrk="1" hangingPunct="1">
              <a:buFont typeface="Arial" charset="0"/>
              <a:buChar char="–"/>
            </a:pPr>
            <a:r>
              <a:rPr lang="fr-FR" dirty="0" smtClean="0"/>
              <a:t> A t’on recruté des bénévoles chargés d’encourager la mobilisation au sein de la communauté ?</a:t>
            </a:r>
          </a:p>
          <a:p>
            <a:pPr lvl="1" eaLnBrk="1" hangingPunct="1">
              <a:buFont typeface="Arial" charset="0"/>
              <a:buChar char="–"/>
            </a:pPr>
            <a:r>
              <a:rPr lang="fr-FR" dirty="0" smtClean="0"/>
              <a:t> L’offre d'emploi est-elle</a:t>
            </a:r>
            <a:r>
              <a:rPr lang="fr-FR" baseline="0" dirty="0" smtClean="0"/>
              <a:t> publiée?</a:t>
            </a:r>
            <a:endParaRPr lang="fr-FR" dirty="0" smtClean="0"/>
          </a:p>
          <a:p>
            <a:pPr lvl="1" eaLnBrk="1" hangingPunct="1">
              <a:buFont typeface="Arial" charset="0"/>
              <a:buChar char="–"/>
            </a:pPr>
            <a:r>
              <a:rPr lang="fr-FR" dirty="0" smtClean="0"/>
              <a:t> Les employés de l’ONG ont-ils passé un entretien ? Ont-ils été recrutés ? Ont-ils été formés ?</a:t>
            </a:r>
          </a:p>
          <a:p>
            <a:pPr lvl="1" eaLnBrk="1" hangingPunct="1">
              <a:buFont typeface="Arial" charset="0"/>
              <a:buChar char="–"/>
            </a:pPr>
            <a:r>
              <a:rPr lang="fr-FR" dirty="0" smtClean="0"/>
              <a:t> Les affiches sont-elles imprimées ? Distribuées ? Affichées ?</a:t>
            </a:r>
          </a:p>
          <a:p>
            <a:pPr lvl="1" eaLnBrk="1" hangingPunct="1">
              <a:buFont typeface="Arial" charset="0"/>
              <a:buChar char="–"/>
            </a:pPr>
            <a:r>
              <a:rPr lang="fr-FR" dirty="0" smtClean="0"/>
              <a:t> Le projet correspond-il avec le budget ?</a:t>
            </a:r>
          </a:p>
          <a:p>
            <a:pPr eaLnBrk="1" hangingPunct="1">
              <a:buFontTx/>
              <a:buChar char="•"/>
            </a:pPr>
            <a:r>
              <a:rPr lang="fr-FR" b="1" dirty="0" smtClean="0"/>
              <a:t>Les services sont-ils rendus ?</a:t>
            </a:r>
          </a:p>
          <a:p>
            <a:pPr lvl="1" eaLnBrk="1" hangingPunct="1">
              <a:buFont typeface="Arial" charset="0"/>
              <a:buChar char="–"/>
            </a:pPr>
            <a:r>
              <a:rPr lang="fr-FR" dirty="0" smtClean="0"/>
              <a:t>les employés de l’ONG vont-ils bien dans les villages ?</a:t>
            </a:r>
          </a:p>
          <a:p>
            <a:pPr lvl="1" eaLnBrk="1" hangingPunct="1">
              <a:buFont typeface="Arial" charset="0"/>
              <a:buChar char="–"/>
            </a:pPr>
            <a:r>
              <a:rPr lang="fr-FR" dirty="0" smtClean="0"/>
              <a:t> Combien de villages sont concernés?</a:t>
            </a:r>
          </a:p>
          <a:p>
            <a:pPr lvl="1" eaLnBrk="1" hangingPunct="1">
              <a:buFont typeface="Arial" charset="0"/>
              <a:buChar char="–"/>
            </a:pPr>
            <a:r>
              <a:rPr lang="fr-FR" dirty="0" smtClean="0"/>
              <a:t>les employés de l’ONG organisent-ils bien les réunions ?</a:t>
            </a:r>
          </a:p>
          <a:p>
            <a:pPr lvl="1" eaLnBrk="1" hangingPunct="1">
              <a:buFont typeface="Arial" charset="0"/>
              <a:buChar char="–"/>
            </a:pPr>
            <a:r>
              <a:rPr lang="fr-FR" dirty="0" smtClean="0"/>
              <a:t> Les villageois assistent-ils aux réunions ?</a:t>
            </a:r>
          </a:p>
          <a:p>
            <a:pPr lvl="1" eaLnBrk="1" hangingPunct="1">
              <a:buFont typeface="Arial" charset="0"/>
              <a:buChar char="–"/>
            </a:pPr>
            <a:r>
              <a:rPr lang="fr-FR" dirty="0" smtClean="0"/>
              <a:t> Combien de villageois? Qui sont-ils ?</a:t>
            </a:r>
          </a:p>
          <a:p>
            <a:pPr lvl="1" eaLnBrk="1" hangingPunct="1">
              <a:buFont typeface="Arial" charset="0"/>
              <a:buChar char="–"/>
            </a:pPr>
            <a:r>
              <a:rPr lang="fr-FR" dirty="0" smtClean="0"/>
              <a:t> L’information diffusée est-elle exacte ?</a:t>
            </a:r>
          </a:p>
        </p:txBody>
      </p:sp>
      <p:sp>
        <p:nvSpPr>
          <p:cNvPr id="4" name="Espace réservé du numéro de diapositive 3"/>
          <p:cNvSpPr>
            <a:spLocks noGrp="1"/>
          </p:cNvSpPr>
          <p:nvPr>
            <p:ph type="sldNum" sz="quarter" idx="10"/>
          </p:nvPr>
        </p:nvSpPr>
        <p:spPr/>
        <p:txBody>
          <a:bodyPr/>
          <a:lstStyle/>
          <a:p>
            <a:fld id="{FA4EC952-5EC4-9441-9364-6926C9BC96D4}" type="slidenum">
              <a:rPr lang="fr-FR" smtClean="0"/>
              <a:pPr/>
              <a:t>17</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Title 1"/>
          <p:cNvSpPr>
            <a:spLocks noGrp="1"/>
          </p:cNvSpPr>
          <p:nvPr>
            <p:ph type="title"/>
          </p:nvPr>
        </p:nvSpPr>
        <p:spPr>
          <a:xfrm>
            <a:off x="457200" y="274638"/>
            <a:ext cx="8229600" cy="1143000"/>
          </a:xfrm>
        </p:spPr>
        <p:txBody>
          <a:bodyPr/>
          <a:lstStyle>
            <a:lvl1pPr algn="l">
              <a:defRPr>
                <a:solidFill>
                  <a:schemeClr val="tx1"/>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lvl1pPr>
              <a:defRPr>
                <a:solidFill>
                  <a:schemeClr val="tx2">
                    <a:lumMod val="60000"/>
                    <a:lumOff val="40000"/>
                  </a:schemeClr>
                </a:solidFill>
              </a:defRPr>
            </a:lvl1pPr>
          </a:lstStyle>
          <a:p>
            <a:pPr>
              <a:defRPr/>
            </a:pPr>
            <a:fld id="{9CBEA914-3850-44A8-8F0D-BAA745C0D539}" type="datetimeFigureOut">
              <a:rPr lang="en-US"/>
              <a:pPr>
                <a:defRPr/>
              </a:pPr>
              <a:t>1/19/2015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chemeClr val="bg1"/>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chemeClr val="bg2">
                    <a:lumMod val="75000"/>
                  </a:schemeClr>
                </a:solidFill>
              </a:defRPr>
            </a:lvl1pPr>
          </a:lstStyle>
          <a:p>
            <a:pPr>
              <a:defRPr/>
            </a:pPr>
            <a:fld id="{F8CD6DF7-B5AE-4763-A8E1-4FEDF57611E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_body">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itle 1"/>
          <p:cNvSpPr>
            <a:spLocks noGrp="1"/>
          </p:cNvSpPr>
          <p:nvPr>
            <p:ph type="title"/>
          </p:nvPr>
        </p:nvSpPr>
        <p:spPr>
          <a:xfrm>
            <a:off x="457200" y="274638"/>
            <a:ext cx="8229600" cy="1143000"/>
          </a:xfrm>
        </p:spPr>
        <p:txBody>
          <a:bodyPr/>
          <a:lstStyle>
            <a:lvl1pPr algn="l">
              <a:defRPr>
                <a:solidFill>
                  <a:schemeClr val="tx1"/>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lvl1pPr>
              <a:defRPr>
                <a:solidFill>
                  <a:schemeClr val="tx2">
                    <a:lumMod val="60000"/>
                    <a:lumOff val="40000"/>
                  </a:schemeClr>
                </a:solidFill>
              </a:defRPr>
            </a:lvl1pPr>
          </a:lstStyle>
          <a:p>
            <a:pPr>
              <a:defRPr/>
            </a:pPr>
            <a:fld id="{23613A9A-F8D9-4D6D-B148-D0B4487EE2E0}" type="datetimeFigureOut">
              <a:rPr lang="en-US"/>
              <a:pPr>
                <a:defRPr/>
              </a:pPr>
              <a:t>1/19/2015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solidFill>
                  <a:schemeClr val="bg1"/>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pPr>
              <a:defRPr/>
            </a:pPr>
            <a:fld id="{D24B44CE-8935-4EF1-BD1C-4B011C37D7B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5" name="Espace réservé du pied de page 4"/>
          <p:cNvSpPr>
            <a:spLocks noGrp="1"/>
          </p:cNvSpPr>
          <p:nvPr>
            <p:ph type="ftr" sz="quarter" idx="11"/>
          </p:nvPr>
        </p:nvSpPr>
        <p:spPr>
          <a:xfrm>
            <a:off x="3124200" y="6356350"/>
            <a:ext cx="2895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a:p>
        </p:txBody>
      </p:sp>
      <p:sp>
        <p:nvSpPr>
          <p:cNvPr id="7" name="Espace réservé du numéro de diapositive 6"/>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8" name="Espace réservé du pied de page 7"/>
          <p:cNvSpPr>
            <a:spLocks noGrp="1"/>
          </p:cNvSpPr>
          <p:nvPr>
            <p:ph type="ftr" sz="quarter" idx="11"/>
          </p:nvPr>
        </p:nvSpPr>
        <p:spPr>
          <a:xfrm>
            <a:off x="3124200" y="6356350"/>
            <a:ext cx="2895600" cy="365125"/>
          </a:xfrm>
          <a:prstGeom prst="rect">
            <a:avLst/>
          </a:prstGeom>
        </p:spPr>
        <p:txBody>
          <a:bodyPr/>
          <a:lstStyle/>
          <a:p>
            <a:endParaRPr lang="fr-FR"/>
          </a:p>
        </p:txBody>
      </p:sp>
      <p:sp>
        <p:nvSpPr>
          <p:cNvPr id="9" name="Espace réservé du numéro de diapositive 8"/>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e la date 2"/>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4" name="Espace réservé du pied de page 3"/>
          <p:cNvSpPr>
            <a:spLocks noGrp="1"/>
          </p:cNvSpPr>
          <p:nvPr>
            <p:ph type="ftr" sz="quarter" idx="11"/>
          </p:nvPr>
        </p:nvSpPr>
        <p:spPr>
          <a:xfrm>
            <a:off x="3124200" y="6356350"/>
            <a:ext cx="2895600" cy="365125"/>
          </a:xfrm>
          <a:prstGeom prst="rect">
            <a:avLst/>
          </a:prstGeom>
        </p:spPr>
        <p:txBody>
          <a:bodyPr/>
          <a:lstStyle/>
          <a:p>
            <a:endParaRPr lang="fr-FR"/>
          </a:p>
        </p:txBody>
      </p:sp>
      <p:sp>
        <p:nvSpPr>
          <p:cNvPr id="5" name="Espace réservé du numéro de diapositive 4"/>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3" name="Espace réservé du pied de page 2"/>
          <p:cNvSpPr>
            <a:spLocks noGrp="1"/>
          </p:cNvSpPr>
          <p:nvPr>
            <p:ph type="ftr" sz="quarter" idx="11"/>
          </p:nvPr>
        </p:nvSpPr>
        <p:spPr>
          <a:xfrm>
            <a:off x="3124200" y="6356350"/>
            <a:ext cx="2895600" cy="365125"/>
          </a:xfrm>
          <a:prstGeom prst="rect">
            <a:avLst/>
          </a:prstGeom>
        </p:spPr>
        <p:txBody>
          <a:bodyPr/>
          <a:lstStyle/>
          <a:p>
            <a:endParaRPr lang="fr-FR"/>
          </a:p>
        </p:txBody>
      </p:sp>
      <p:sp>
        <p:nvSpPr>
          <p:cNvPr id="4" name="Espace réservé du numéro de diapositive 3"/>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a:p>
        </p:txBody>
      </p:sp>
      <p:sp>
        <p:nvSpPr>
          <p:cNvPr id="7" name="Espace réservé du numéro de diapositive 6"/>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FC3F5BB-1E85-8141-A47E-E232EFCBBEB1}" type="datetimeFigureOut">
              <a:rPr lang="fr-FR" smtClean="0"/>
              <a:pPr/>
              <a:t>19/01/2015</a:t>
            </a:fld>
            <a:endParaRPr lang="fr-FR"/>
          </a:p>
        </p:txBody>
      </p:sp>
      <p:sp>
        <p:nvSpPr>
          <p:cNvPr id="6" name="Espace réservé du pied de page 5"/>
          <p:cNvSpPr>
            <a:spLocks noGrp="1"/>
          </p:cNvSpPr>
          <p:nvPr>
            <p:ph type="ftr" sz="quarter" idx="11"/>
          </p:nvPr>
        </p:nvSpPr>
        <p:spPr>
          <a:xfrm>
            <a:off x="3124200" y="6356350"/>
            <a:ext cx="2895600" cy="365125"/>
          </a:xfrm>
          <a:prstGeom prst="rect">
            <a:avLst/>
          </a:prstGeom>
        </p:spPr>
        <p:txBody>
          <a:bodyPr/>
          <a:lstStyle/>
          <a:p>
            <a:endParaRPr lang="fr-FR"/>
          </a:p>
        </p:txBody>
      </p:sp>
      <p:sp>
        <p:nvSpPr>
          <p:cNvPr id="7" name="Espace réservé du numéro de diapositive 6"/>
          <p:cNvSpPr>
            <a:spLocks noGrp="1"/>
          </p:cNvSpPr>
          <p:nvPr>
            <p:ph type="sldNum" sz="quarter" idx="12"/>
          </p:nvPr>
        </p:nvSpPr>
        <p:spPr/>
        <p:txBody>
          <a:bodyPr/>
          <a:lstStyle/>
          <a:p>
            <a:fld id="{64776826-8C58-3A41-B36C-3CF6E545DC78}" type="slidenum">
              <a:rPr lang="fr-FR" smtClean="0"/>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0"/>
            <a:ext cx="8229600" cy="1143000"/>
          </a:xfrm>
          <a:prstGeom prst="rect">
            <a:avLst/>
          </a:prstGeom>
        </p:spPr>
        <p:txBody>
          <a:bodyPr vert="horz" lIns="91440" tIns="45720" rIns="91440" bIns="45720" rtlCol="0" anchor="ctr">
            <a:normAutofit/>
          </a:bodyPr>
          <a:lstStyle/>
          <a:p>
            <a:r>
              <a:rPr lang="fr-FR" dirty="0" smtClean="0"/>
              <a:t>Cliquez et modifiez le titre</a:t>
            </a:r>
            <a:endParaRPr lang="fr-FR" dirty="0"/>
          </a:p>
        </p:txBody>
      </p:sp>
      <p:sp>
        <p:nvSpPr>
          <p:cNvPr id="3" name="Espace réservé du texte 2"/>
          <p:cNvSpPr>
            <a:spLocks noGrp="1"/>
          </p:cNvSpPr>
          <p:nvPr>
            <p:ph type="body" idx="1"/>
          </p:nvPr>
        </p:nvSpPr>
        <p:spPr>
          <a:xfrm>
            <a:off x="457200" y="1371600"/>
            <a:ext cx="8229600" cy="4525963"/>
          </a:xfrm>
          <a:prstGeom prst="rect">
            <a:avLst/>
          </a:prstGeom>
        </p:spPr>
        <p:txBody>
          <a:bodyPr vert="horz" lIns="91440" tIns="45720" rIns="91440" bIns="45720" rtlCol="0">
            <a:normAutofit/>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C3F5BB-1E85-8141-A47E-E232EFCBBEB1}" type="datetimeFigureOut">
              <a:rPr lang="fr-FR" smtClean="0"/>
              <a:pPr/>
              <a:t>19/01/2015</a:t>
            </a:fld>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776826-8C58-3A41-B36C-3CF6E545DC78}" type="slidenum">
              <a:rPr lang="fr-FR" smtClean="0"/>
              <a:pPr/>
              <a:t>‹#›</a:t>
            </a:fld>
            <a:endParaRPr lang="fr-FR"/>
          </a:p>
        </p:txBody>
      </p:sp>
      <p:pic>
        <p:nvPicPr>
          <p:cNvPr id="7" name="Picture 3"/>
          <p:cNvPicPr>
            <a:picLocks noChangeAspect="1" noChangeArrowheads="1"/>
          </p:cNvPicPr>
          <p:nvPr/>
        </p:nvPicPr>
        <p:blipFill>
          <a:blip r:embed="rId15" cstate="print"/>
          <a:srcRect r="53271"/>
          <a:stretch>
            <a:fillRect/>
          </a:stretch>
        </p:blipFill>
        <p:spPr bwMode="auto">
          <a:xfrm>
            <a:off x="457200" y="6189281"/>
            <a:ext cx="2362200" cy="592519"/>
          </a:xfrm>
          <a:prstGeom prst="rect">
            <a:avLst/>
          </a:prstGeom>
          <a:noFill/>
          <a:ln w="9525">
            <a:noFill/>
            <a:miter lim="800000"/>
            <a:headEnd/>
            <a:tailEnd/>
          </a:ln>
        </p:spPr>
      </p:pic>
      <p:cxnSp>
        <p:nvCxnSpPr>
          <p:cNvPr id="8" name="Straight Connector 8"/>
          <p:cNvCxnSpPr/>
          <p:nvPr/>
        </p:nvCxnSpPr>
        <p:spPr>
          <a:xfrm>
            <a:off x="457200" y="1066494"/>
            <a:ext cx="8229600" cy="1588"/>
          </a:xfrm>
          <a:prstGeom prst="line">
            <a:avLst/>
          </a:prstGeom>
          <a:ln/>
          <a:effectLst/>
        </p:spPr>
        <p:style>
          <a:lnRef idx="2">
            <a:schemeClr val="accent2"/>
          </a:lnRef>
          <a:fillRef idx="0">
            <a:schemeClr val="accent2"/>
          </a:fillRef>
          <a:effectRef idx="1">
            <a:schemeClr val="accent2"/>
          </a:effectRef>
          <a:fontRef idx="minor">
            <a:schemeClr val="tx1"/>
          </a:fontRef>
        </p:style>
      </p:cxnSp>
      <p:cxnSp>
        <p:nvCxnSpPr>
          <p:cNvPr id="9" name="Straight Connector 8"/>
          <p:cNvCxnSpPr/>
          <p:nvPr/>
        </p:nvCxnSpPr>
        <p:spPr>
          <a:xfrm>
            <a:off x="457200" y="5990896"/>
            <a:ext cx="8229600" cy="1588"/>
          </a:xfrm>
          <a:prstGeom prst="line">
            <a:avLst/>
          </a:prstGeom>
          <a:ln/>
          <a:effectLst/>
        </p:spPr>
        <p:style>
          <a:lnRef idx="2">
            <a:schemeClr val="accent2"/>
          </a:lnRef>
          <a:fillRef idx="0">
            <a:schemeClr val="accent2"/>
          </a:fillRef>
          <a:effectRef idx="1">
            <a:schemeClr val="accent2"/>
          </a:effectRef>
          <a:fontRef idx="minor">
            <a:schemeClr val="tx1"/>
          </a:fontRef>
        </p:style>
      </p:cxnSp>
      <p:sp>
        <p:nvSpPr>
          <p:cNvPr id="10" name="Espace réservé du pied de page 4"/>
          <p:cNvSpPr>
            <a:spLocks noGrp="1"/>
          </p:cNvSpPr>
          <p:nvPr/>
        </p:nvSpPr>
        <p:spPr>
          <a:xfrm rot="10800000" flipV="1">
            <a:off x="2895601" y="6613524"/>
            <a:ext cx="3657599" cy="168275"/>
          </a:xfrm>
          <a:prstGeom prst="rect">
            <a:avLst/>
          </a:prstGeom>
        </p:spPr>
        <p:txBody>
          <a:bodyPr vert="horz" lIns="91440" tIns="45720" rIns="91440" bIns="45720" rtlCol="0" anchor="ctr"/>
          <a:lstStyle/>
          <a:p>
            <a:r>
              <a:rPr lang="en-US" sz="1200" b="1" spc="130" dirty="0" smtClean="0">
                <a:solidFill>
                  <a:schemeClr val="bg1">
                    <a:lumMod val="65000"/>
                  </a:schemeClr>
                </a:solidFill>
                <a:latin typeface="Arial" pitchFamily="34" charset="0"/>
                <a:cs typeface="Arial" pitchFamily="34" charset="0"/>
              </a:rPr>
              <a:t>TRADUIRE LA RECHERCHE EN ACTION</a:t>
            </a:r>
            <a:endParaRPr lang="en-US" sz="1200" spc="130" dirty="0" smtClean="0">
              <a:solidFill>
                <a:schemeClr val="bg1">
                  <a:lumMod val="65000"/>
                </a:schemeClr>
              </a:solidFill>
              <a:latin typeface="Arial" pitchFamily="34" charset="0"/>
              <a:cs typeface="Arial" pitchFamily="34" charset="0"/>
            </a:endParaRPr>
          </a:p>
          <a:p>
            <a:endParaRPr lang="fr-FR" sz="12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Lst>
  <p:txStyles>
    <p:titleStyle>
      <a:lvl1pPr algn="l" defTabSz="4572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457200" rtl="0" eaLnBrk="1" latinLnBrk="0" hangingPunct="1">
        <a:spcBef>
          <a:spcPct val="20000"/>
        </a:spcBef>
        <a:buClr>
          <a:srgbClr val="FF0000"/>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Clr>
          <a:srgbClr val="FF0000"/>
        </a:buClr>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Clr>
          <a:srgbClr val="FF0000"/>
        </a:buClr>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Clr>
          <a:srgbClr val="FF0000"/>
        </a:buClr>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Clr>
          <a:srgbClr val="FF0000"/>
        </a:buClr>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3.xml"/><Relationship Id="rId1" Type="http://schemas.openxmlformats.org/officeDocument/2006/relationships/tags" Target="../tags/tag3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3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43.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ags" Target="../tags/tag4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45.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ags" Target="../tags/tag4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tags" Target="../tags/tag4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50.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5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5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re 1"/>
          <p:cNvSpPr>
            <a:spLocks noGrp="1"/>
          </p:cNvSpPr>
          <p:nvPr>
            <p:ph type="ctrTitle"/>
          </p:nvPr>
        </p:nvSpPr>
        <p:spPr>
          <a:xfrm>
            <a:off x="685800" y="2416175"/>
            <a:ext cx="7772400" cy="1470025"/>
          </a:xfrm>
        </p:spPr>
        <p:txBody>
          <a:bodyPr>
            <a:normAutofit/>
          </a:bodyPr>
          <a:lstStyle/>
          <a:p>
            <a:pPr algn="ctr"/>
            <a:r>
              <a:rPr lang="fr-FR" sz="4800" dirty="0" smtClean="0"/>
              <a:t>J-PAL : la recherche en action</a:t>
            </a:r>
            <a:endParaRPr lang="fr-FR" sz="4800" dirty="0"/>
          </a:p>
        </p:txBody>
      </p:sp>
      <p:sp>
        <p:nvSpPr>
          <p:cNvPr id="3" name="Sous-titre 2"/>
          <p:cNvSpPr>
            <a:spLocks noGrp="1"/>
          </p:cNvSpPr>
          <p:nvPr>
            <p:ph type="subTitle" idx="1"/>
          </p:nvPr>
        </p:nvSpPr>
        <p:spPr>
          <a:xfrm>
            <a:off x="1371600" y="4343400"/>
            <a:ext cx="6400800" cy="1752600"/>
          </a:xfrm>
        </p:spPr>
        <p:txBody>
          <a:bodyPr/>
          <a:lstStyle/>
          <a:p>
            <a:r>
              <a:rPr lang="fr-FR" dirty="0" err="1" smtClean="0"/>
              <a:t>Ilf</a:t>
            </a:r>
            <a:r>
              <a:rPr lang="fr-FR" dirty="0" smtClean="0"/>
              <a:t> BENCHEIKH</a:t>
            </a:r>
          </a:p>
          <a:p>
            <a:r>
              <a:rPr lang="fr-FR" dirty="0" smtClean="0"/>
              <a:t>Directeur-adjoint</a:t>
            </a:r>
          </a:p>
          <a:p>
            <a:r>
              <a:rPr lang="fr-FR" dirty="0" smtClean="0"/>
              <a:t>J-PAL Europe</a:t>
            </a:r>
          </a:p>
        </p:txBody>
      </p:sp>
      <p:pic>
        <p:nvPicPr>
          <p:cNvPr id="6" name="Picture 5" descr="Europe Logo Spread.jpg"/>
          <p:cNvPicPr>
            <a:picLocks noChangeAspect="1"/>
          </p:cNvPicPr>
          <p:nvPr/>
        </p:nvPicPr>
        <p:blipFill>
          <a:blip r:embed="rId4"/>
          <a:stretch>
            <a:fillRect/>
          </a:stretch>
        </p:blipFill>
        <p:spPr>
          <a:xfrm>
            <a:off x="3200400" y="351907"/>
            <a:ext cx="2448272" cy="1095893"/>
          </a:xfrm>
          <a:prstGeom prst="rect">
            <a:avLst/>
          </a:prstGeom>
        </p:spPr>
      </p:pic>
      <p:cxnSp>
        <p:nvCxnSpPr>
          <p:cNvPr id="8" name="Straight Connector 7"/>
          <p:cNvCxnSpPr/>
          <p:nvPr/>
        </p:nvCxnSpPr>
        <p:spPr>
          <a:xfrm>
            <a:off x="762000" y="1830388"/>
            <a:ext cx="7772400" cy="1588"/>
          </a:xfrm>
          <a:prstGeom prst="line">
            <a:avLst/>
          </a:prstGeom>
          <a:ln/>
          <a:effectLst/>
        </p:spPr>
        <p:style>
          <a:lnRef idx="2">
            <a:schemeClr val="accent2"/>
          </a:lnRef>
          <a:fillRef idx="0">
            <a:schemeClr val="accent2"/>
          </a:fillRef>
          <a:effectRef idx="1">
            <a:schemeClr val="accent2"/>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52400"/>
            <a:ext cx="8229600" cy="1143000"/>
          </a:xfrm>
        </p:spPr>
        <p:txBody>
          <a:bodyPr>
            <a:normAutofit/>
          </a:bodyPr>
          <a:lstStyle/>
          <a:p>
            <a:r>
              <a:rPr lang="fr-FR" dirty="0" smtClean="0"/>
              <a:t>Urgent de vérifier les croyances</a:t>
            </a:r>
            <a:endParaRPr lang="fr-FR" dirty="0"/>
          </a:p>
        </p:txBody>
      </p:sp>
      <p:sp>
        <p:nvSpPr>
          <p:cNvPr id="3" name="Espace réservé du contenu 2"/>
          <p:cNvSpPr>
            <a:spLocks noGrp="1"/>
          </p:cNvSpPr>
          <p:nvPr>
            <p:ph idx="1"/>
          </p:nvPr>
        </p:nvSpPr>
        <p:spPr>
          <a:xfrm>
            <a:off x="457200" y="1066800"/>
            <a:ext cx="8229600" cy="5181600"/>
          </a:xfrm>
        </p:spPr>
        <p:txBody>
          <a:bodyPr>
            <a:normAutofit/>
          </a:bodyPr>
          <a:lstStyle/>
          <a:p>
            <a:endParaRPr lang="fr-FR" dirty="0" smtClean="0"/>
          </a:p>
          <a:p>
            <a:r>
              <a:rPr lang="fr-FR" dirty="0" smtClean="0"/>
              <a:t>50% de l'argent dépensé pour la lutte contre le sida concernent des campagnes incitant à connaître son statut, mais cela ne modifie pas les comportements…</a:t>
            </a:r>
          </a:p>
          <a:p>
            <a:r>
              <a:rPr lang="fr-FR" dirty="0" smtClean="0"/>
              <a:t>Le moyen le plus efficace et le meilleur marché de réduire l'absentéisme scolaire est … le déparasitage des enfants</a:t>
            </a:r>
          </a:p>
          <a:p>
            <a:r>
              <a:rPr lang="fr-FR" dirty="0" smtClean="0"/>
              <a:t>Vendre les moustiquaires réduit leur diffusion et leur utilisation</a:t>
            </a:r>
          </a:p>
          <a:p>
            <a:r>
              <a:rPr lang="fr-FR" dirty="0" smtClean="0"/>
              <a:t>La mise en œuvre du micro crédit peut largement être modifiée et restée efficace</a:t>
            </a:r>
          </a:p>
          <a:p>
            <a:endParaRPr lang="fr-FR" dirty="0" smtClean="0"/>
          </a:p>
          <a:p>
            <a:endParaRPr lang="fr-FR"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600" dirty="0" smtClean="0">
                <a:latin typeface="+mn-lt"/>
              </a:rPr>
              <a:t>Des ressources limitées</a:t>
            </a:r>
            <a:endParaRPr lang="fr-FR" sz="3600" dirty="0">
              <a:latin typeface="+mn-lt"/>
            </a:endParaRPr>
          </a:p>
        </p:txBody>
      </p:sp>
      <p:sp>
        <p:nvSpPr>
          <p:cNvPr id="3" name="Espace réservé du contenu 2"/>
          <p:cNvSpPr>
            <a:spLocks noGrp="1"/>
          </p:cNvSpPr>
          <p:nvPr>
            <p:ph idx="1"/>
          </p:nvPr>
        </p:nvSpPr>
        <p:spPr>
          <a:xfrm>
            <a:off x="457200" y="1728790"/>
            <a:ext cx="8229600" cy="3986226"/>
          </a:xfrm>
        </p:spPr>
        <p:txBody>
          <a:bodyPr/>
          <a:lstStyle/>
          <a:p>
            <a:pPr>
              <a:buClr>
                <a:srgbClr val="E31836"/>
              </a:buClr>
            </a:pPr>
            <a:r>
              <a:rPr lang="fr-FR" sz="2400" dirty="0" smtClean="0"/>
              <a:t>Dans tous les pays du monde, les ressources sont limitées : il faut les utiliser à bon escient !</a:t>
            </a:r>
          </a:p>
          <a:p>
            <a:pPr lvl="2">
              <a:buClr>
                <a:srgbClr val="F10129"/>
              </a:buClr>
              <a:buNone/>
            </a:pPr>
            <a:r>
              <a:rPr lang="fr-FR" sz="2000" dirty="0" smtClean="0">
                <a:solidFill>
                  <a:srgbClr val="E31836"/>
                </a:solidFill>
              </a:rPr>
              <a:t>-</a:t>
            </a:r>
            <a:r>
              <a:rPr lang="fr-FR" sz="2000" dirty="0" smtClean="0">
                <a:solidFill>
                  <a:srgbClr val="F4435E"/>
                </a:solidFill>
              </a:rPr>
              <a:t> </a:t>
            </a:r>
            <a:r>
              <a:rPr lang="fr-FR" sz="2000" dirty="0" smtClean="0"/>
              <a:t>Or il y a peu d'informations sérieuses sur les politiques publiques </a:t>
            </a:r>
          </a:p>
          <a:p>
            <a:pPr>
              <a:buClr>
                <a:srgbClr val="E31836"/>
              </a:buClr>
            </a:pPr>
            <a:r>
              <a:rPr lang="fr-FR" sz="2400" dirty="0" smtClean="0"/>
              <a:t>Beaucoup de décisions sont fondées sur des intuitions ou en raison de mode…</a:t>
            </a:r>
          </a:p>
          <a:p>
            <a:pPr lvl="2">
              <a:buClr>
                <a:srgbClr val="E31836"/>
              </a:buClr>
              <a:buFont typeface="Symbol" charset="2"/>
              <a:buChar char=""/>
            </a:pPr>
            <a:r>
              <a:rPr lang="fr-FR" sz="2000" dirty="0" smtClean="0"/>
              <a:t> Lassitude des bailleurs de fonds (rien ne marche…)</a:t>
            </a:r>
          </a:p>
          <a:p>
            <a:pPr lvl="2">
              <a:buClr>
                <a:srgbClr val="E31836"/>
              </a:buClr>
              <a:buFont typeface="Symbol" charset="2"/>
              <a:buChar char=""/>
            </a:pPr>
            <a:r>
              <a:rPr lang="fr-FR" sz="2000" dirty="0" smtClean="0">
                <a:solidFill>
                  <a:srgbClr val="F4435E"/>
                </a:solidFill>
              </a:rPr>
              <a:t> </a:t>
            </a:r>
            <a:r>
              <a:rPr lang="fr-FR" sz="2000" dirty="0" smtClean="0"/>
              <a:t>Gaspillage</a:t>
            </a:r>
          </a:p>
          <a:p>
            <a:pPr>
              <a:buClr>
                <a:srgbClr val="E31836"/>
              </a:buClr>
            </a:pPr>
            <a:r>
              <a:rPr lang="fr-FR" sz="2400" dirty="0" smtClean="0"/>
              <a:t>Une bonne évaluation permet de rendre compte et de justifier les décisions prises</a:t>
            </a: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dirty="0" smtClean="0">
                <a:latin typeface="+mn-lt"/>
              </a:rPr>
              <a:t>Les types d’évaluation</a:t>
            </a:r>
            <a:endParaRPr lang="fr-FR" sz="3600" dirty="0">
              <a:latin typeface="+mn-lt"/>
            </a:endParaRPr>
          </a:p>
        </p:txBody>
      </p:sp>
      <p:sp>
        <p:nvSpPr>
          <p:cNvPr id="3" name="Content Placeholder 2"/>
          <p:cNvSpPr>
            <a:spLocks noGrp="1"/>
          </p:cNvSpPr>
          <p:nvPr>
            <p:ph sz="half" idx="1"/>
          </p:nvPr>
        </p:nvSpPr>
        <p:spPr>
          <a:xfrm>
            <a:off x="457200" y="1500175"/>
            <a:ext cx="4038600" cy="4071965"/>
          </a:xfrm>
        </p:spPr>
        <p:txBody>
          <a:bodyPr>
            <a:normAutofit/>
          </a:bodyPr>
          <a:lstStyle/>
          <a:p>
            <a:pPr>
              <a:buClr>
                <a:srgbClr val="E31836"/>
              </a:buClr>
            </a:pPr>
            <a:r>
              <a:rPr lang="fr-FR" sz="2400" dirty="0" smtClean="0"/>
              <a:t>Identification des besoins </a:t>
            </a:r>
            <a:br>
              <a:rPr lang="fr-FR" sz="2400" dirty="0" smtClean="0"/>
            </a:br>
            <a:endParaRPr lang="fr-FR" sz="2400" dirty="0" smtClean="0"/>
          </a:p>
          <a:p>
            <a:pPr>
              <a:buClr>
                <a:srgbClr val="E31836"/>
              </a:buClr>
            </a:pPr>
            <a:r>
              <a:rPr lang="fr-FR" sz="2400" dirty="0" smtClean="0"/>
              <a:t>Effets théoriques du programme</a:t>
            </a:r>
            <a:br>
              <a:rPr lang="fr-FR" sz="2400" dirty="0" smtClean="0"/>
            </a:br>
            <a:endParaRPr lang="fr-FR" sz="2400" dirty="0" smtClean="0"/>
          </a:p>
          <a:p>
            <a:pPr>
              <a:buClr>
                <a:srgbClr val="E31836"/>
              </a:buClr>
            </a:pPr>
            <a:r>
              <a:rPr lang="fr-FR" sz="2400" dirty="0" smtClean="0"/>
              <a:t>Évaluation de processus</a:t>
            </a:r>
            <a:br>
              <a:rPr lang="fr-FR" sz="2400" dirty="0" smtClean="0"/>
            </a:br>
            <a:endParaRPr lang="fr-FR" sz="2400" dirty="0" smtClean="0"/>
          </a:p>
          <a:p>
            <a:pPr>
              <a:buClr>
                <a:srgbClr val="E31836"/>
              </a:buClr>
            </a:pPr>
            <a:r>
              <a:rPr lang="fr-FR" sz="2400" dirty="0" smtClean="0"/>
              <a:t>Évaluation d’impact</a:t>
            </a:r>
            <a:br>
              <a:rPr lang="fr-FR" sz="2400" dirty="0" smtClean="0"/>
            </a:br>
            <a:endParaRPr lang="fr-FR" sz="2400" dirty="0" smtClean="0"/>
          </a:p>
          <a:p>
            <a:pPr>
              <a:buClr>
                <a:srgbClr val="E31836"/>
              </a:buClr>
            </a:pPr>
            <a:r>
              <a:rPr lang="fr-FR" sz="2400" dirty="0" smtClean="0"/>
              <a:t>Analyse coût-efficacité</a:t>
            </a:r>
            <a:endParaRPr lang="fr-FR" sz="2400" dirty="0"/>
          </a:p>
        </p:txBody>
      </p:sp>
      <p:sp>
        <p:nvSpPr>
          <p:cNvPr id="4" name="Content Placeholder 3"/>
          <p:cNvSpPr>
            <a:spLocks noGrp="1"/>
          </p:cNvSpPr>
          <p:nvPr>
            <p:ph sz="half" idx="2"/>
          </p:nvPr>
        </p:nvSpPr>
        <p:spPr>
          <a:xfrm>
            <a:off x="4648200" y="1585914"/>
            <a:ext cx="4191000" cy="3914788"/>
          </a:xfrm>
        </p:spPr>
        <p:txBody>
          <a:bodyPr>
            <a:normAutofit/>
          </a:bodyPr>
          <a:lstStyle/>
          <a:p>
            <a:pPr>
              <a:buClr>
                <a:srgbClr val="E31836"/>
              </a:buClr>
            </a:pPr>
            <a:r>
              <a:rPr lang="fr-FR" sz="1800" dirty="0" smtClean="0"/>
              <a:t>Quel est le problème ?</a:t>
            </a:r>
            <a:br>
              <a:rPr lang="fr-FR" sz="1800" dirty="0" smtClean="0"/>
            </a:br>
            <a:endParaRPr lang="fr-FR" sz="1800" dirty="0" smtClean="0"/>
          </a:p>
          <a:p>
            <a:pPr>
              <a:buClr>
                <a:srgbClr val="E31836"/>
              </a:buClr>
            </a:pPr>
            <a:r>
              <a:rPr lang="fr-FR" sz="1800" dirty="0" smtClean="0"/>
              <a:t>Comment, en théorie, le programme résout-il le problème ? </a:t>
            </a:r>
            <a:br>
              <a:rPr lang="fr-FR" sz="1800" dirty="0" smtClean="0"/>
            </a:br>
            <a:endParaRPr lang="fr-FR" sz="1800" dirty="0" smtClean="0"/>
          </a:p>
          <a:p>
            <a:pPr>
              <a:buClr>
                <a:srgbClr val="E31836"/>
              </a:buClr>
            </a:pPr>
            <a:r>
              <a:rPr lang="fr-FR" sz="1800" dirty="0" smtClean="0"/>
              <a:t>Est-ce que le programme fonctionne comme prévu ?</a:t>
            </a:r>
            <a:br>
              <a:rPr lang="fr-FR" sz="1800" dirty="0" smtClean="0"/>
            </a:br>
            <a:endParaRPr lang="fr-FR" sz="1800" dirty="0" smtClean="0"/>
          </a:p>
          <a:p>
            <a:pPr>
              <a:buClr>
                <a:srgbClr val="E31836"/>
              </a:buClr>
            </a:pPr>
            <a:r>
              <a:rPr lang="fr-FR" sz="1800" dirty="0" smtClean="0"/>
              <a:t>Est-ce que ses objectifs ont été atteints? Avec quelle magnitude ? </a:t>
            </a:r>
            <a:br>
              <a:rPr lang="fr-FR" sz="1800" dirty="0" smtClean="0"/>
            </a:br>
            <a:endParaRPr lang="fr-FR" sz="1800" dirty="0" smtClean="0"/>
          </a:p>
          <a:p>
            <a:pPr>
              <a:buClr>
                <a:srgbClr val="E31836"/>
              </a:buClr>
            </a:pPr>
            <a:r>
              <a:rPr lang="fr-FR" sz="1800" dirty="0" smtClean="0"/>
              <a:t>Vu son impact et son coût, que vaut ce programme par rapport aux  autres ?</a:t>
            </a:r>
            <a:endParaRPr lang="fr-FR" sz="1800" dirty="0"/>
          </a:p>
        </p:txBody>
      </p:sp>
    </p:spTree>
    <p:extLst>
      <p:ext uri="{BB962C8B-B14F-4D97-AF65-F5344CB8AC3E}">
        <p14:creationId xmlns:p14="http://schemas.microsoft.com/office/powerpoint/2010/main" val="86017152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fade">
                                      <p:cBhvr>
                                        <p:cTn id="29" dur="500"/>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500"/>
                                        <p:tgtEl>
                                          <p:spTgt spid="3">
                                            <p:txEl>
                                              <p:pRg st="3" end="3"/>
                                            </p:txEl>
                                          </p:spTgt>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Effect transition="in" filter="fade">
                                      <p:cBhvr>
                                        <p:cTn id="38" dur="500"/>
                                        <p:tgtEl>
                                          <p:spTgt spid="4">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500"/>
                                        <p:tgtEl>
                                          <p:spTgt spid="3">
                                            <p:txEl>
                                              <p:pRg st="4" end="4"/>
                                            </p:txEl>
                                          </p:spTgt>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4">
                                            <p:txEl>
                                              <p:pRg st="4" end="4"/>
                                            </p:txEl>
                                          </p:spTgt>
                                        </p:tgtEl>
                                        <p:attrNameLst>
                                          <p:attrName>style.visibility</p:attrName>
                                        </p:attrNameLst>
                                      </p:cBhvr>
                                      <p:to>
                                        <p:strVal val="visible"/>
                                      </p:to>
                                    </p:set>
                                    <p:animEffect transition="in" filter="fade">
                                      <p:cBhvr>
                                        <p:cTn id="4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Evaluation des besoins</a:t>
            </a:r>
            <a:endParaRPr lang="fr-FR" dirty="0"/>
          </a:p>
        </p:txBody>
      </p:sp>
      <p:sp>
        <p:nvSpPr>
          <p:cNvPr id="3" name="Espace réservé du contenu 2"/>
          <p:cNvSpPr>
            <a:spLocks noGrp="1"/>
          </p:cNvSpPr>
          <p:nvPr>
            <p:ph idx="1"/>
          </p:nvPr>
        </p:nvSpPr>
        <p:spPr/>
        <p:txBody>
          <a:bodyPr>
            <a:normAutofit/>
          </a:bodyPr>
          <a:lstStyle/>
          <a:p>
            <a:r>
              <a:rPr lang="fr-FR" dirty="0" smtClean="0">
                <a:solidFill>
                  <a:srgbClr val="000000"/>
                </a:solidFill>
              </a:rPr>
              <a:t>Quelle est la population visée?</a:t>
            </a:r>
          </a:p>
          <a:p>
            <a:pPr lvl="1"/>
            <a:r>
              <a:rPr lang="fr-FR" dirty="0" smtClean="0">
                <a:solidFill>
                  <a:srgbClr val="000000"/>
                </a:solidFill>
              </a:rPr>
              <a:t>indispensable d'en avoir une définition claire </a:t>
            </a:r>
          </a:p>
          <a:p>
            <a:r>
              <a:rPr lang="fr-FR" dirty="0" smtClean="0">
                <a:solidFill>
                  <a:srgbClr val="000000"/>
                </a:solidFill>
              </a:rPr>
              <a:t>Quelle est la question?</a:t>
            </a:r>
          </a:p>
          <a:p>
            <a:pPr lvl="1"/>
            <a:r>
              <a:rPr lang="fr-FR" dirty="0" smtClean="0">
                <a:solidFill>
                  <a:srgbClr val="000000"/>
                </a:solidFill>
              </a:rPr>
              <a:t>connaitre précisément le problème à résoudre, les besoins auxquels le programme va répondre</a:t>
            </a:r>
          </a:p>
          <a:p>
            <a:r>
              <a:rPr lang="fr-FR" dirty="0" smtClean="0">
                <a:solidFill>
                  <a:srgbClr val="000000"/>
                </a:solidFill>
              </a:rPr>
              <a:t>Dans quel contexte s'insère le programme?</a:t>
            </a:r>
          </a:p>
          <a:p>
            <a:pPr lvl="1"/>
            <a:r>
              <a:rPr lang="fr-FR" dirty="0" smtClean="0">
                <a:solidFill>
                  <a:srgbClr val="000000"/>
                </a:solidFill>
              </a:rPr>
              <a:t>Est-ce la façon la plus efficace, la meilleure et la plus économique de répondre aux besoins?</a:t>
            </a:r>
          </a:p>
          <a:p>
            <a:pPr lvl="1"/>
            <a:r>
              <a:rPr lang="fr-FR" dirty="0" smtClean="0">
                <a:solidFill>
                  <a:srgbClr val="000000"/>
                </a:solidFill>
              </a:rPr>
              <a:t>Quels sont les différents avantages apportés par le programme?</a:t>
            </a: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Title 1"/>
          <p:cNvSpPr>
            <a:spLocks noGrp="1"/>
          </p:cNvSpPr>
          <p:nvPr>
            <p:ph type="title"/>
          </p:nvPr>
        </p:nvSpPr>
        <p:spPr>
          <a:xfrm>
            <a:off x="428596" y="-24"/>
            <a:ext cx="8458200" cy="1143000"/>
          </a:xfrm>
        </p:spPr>
        <p:txBody>
          <a:bodyPr/>
          <a:lstStyle/>
          <a:p>
            <a:pPr eaLnBrk="1" hangingPunct="1"/>
            <a:r>
              <a:rPr lang="fr-FR" dirty="0" smtClean="0">
                <a:latin typeface="+mn-lt"/>
              </a:rPr>
              <a:t>L</a:t>
            </a:r>
            <a:r>
              <a:rPr lang="fr-FR" sz="3600" dirty="0" smtClean="0">
                <a:latin typeface="+mn-lt"/>
              </a:rPr>
              <a:t>a théorie du programme </a:t>
            </a:r>
          </a:p>
        </p:txBody>
      </p:sp>
      <p:sp>
        <p:nvSpPr>
          <p:cNvPr id="16387" name="Content Placeholder 2"/>
          <p:cNvSpPr>
            <a:spLocks noGrp="1"/>
          </p:cNvSpPr>
          <p:nvPr>
            <p:ph sz="half" idx="1"/>
          </p:nvPr>
        </p:nvSpPr>
        <p:spPr>
          <a:xfrm>
            <a:off x="381000" y="1728790"/>
            <a:ext cx="8223448" cy="3557598"/>
          </a:xfrm>
        </p:spPr>
        <p:txBody>
          <a:bodyPr rtlCol="0">
            <a:normAutofit/>
          </a:bodyPr>
          <a:lstStyle/>
          <a:p>
            <a:pPr eaLnBrk="1" fontAlgn="auto" hangingPunct="1">
              <a:spcAft>
                <a:spcPts val="0"/>
              </a:spcAft>
              <a:buClr>
                <a:srgbClr val="E31836"/>
              </a:buClr>
              <a:defRPr/>
            </a:pPr>
            <a:r>
              <a:rPr lang="fr-FR" dirty="0" smtClean="0"/>
              <a:t>Comment le programme aborde-t-il les besoins mis en avant dans votre évaluation des besoins ? </a:t>
            </a:r>
          </a:p>
          <a:p>
            <a:pPr lvl="1" eaLnBrk="1" fontAlgn="auto" hangingPunct="1">
              <a:spcAft>
                <a:spcPts val="0"/>
              </a:spcAft>
              <a:buClr>
                <a:srgbClr val="E31836"/>
              </a:buClr>
              <a:defRPr/>
            </a:pPr>
            <a:r>
              <a:rPr lang="fr-FR" dirty="0" smtClean="0"/>
              <a:t>Quels sont les pré-requis pour répondre aux besoins ? </a:t>
            </a:r>
          </a:p>
          <a:p>
            <a:pPr lvl="1" eaLnBrk="1" fontAlgn="auto" hangingPunct="1">
              <a:spcAft>
                <a:spcPts val="0"/>
              </a:spcAft>
              <a:buClr>
                <a:srgbClr val="E31836"/>
              </a:buClr>
              <a:defRPr/>
            </a:pPr>
            <a:r>
              <a:rPr lang="fr-FR" dirty="0" smtClean="0"/>
              <a:t>Comment et pourquoi ces conditions font-elles défaut ou sont défaillants ?</a:t>
            </a:r>
          </a:p>
          <a:p>
            <a:pPr lvl="1" eaLnBrk="1" fontAlgn="auto" hangingPunct="1">
              <a:spcAft>
                <a:spcPts val="0"/>
              </a:spcAft>
              <a:buClr>
                <a:srgbClr val="E31836"/>
              </a:buClr>
              <a:defRPr/>
            </a:pPr>
            <a:r>
              <a:rPr lang="fr-FR" dirty="0" smtClean="0"/>
              <a:t>Comment le programme tente de cibler ou d’éviter les insuffisances ? </a:t>
            </a:r>
          </a:p>
          <a:p>
            <a:pPr lvl="1" eaLnBrk="1" fontAlgn="auto" hangingPunct="1">
              <a:spcAft>
                <a:spcPts val="0"/>
              </a:spcAft>
              <a:buClr>
                <a:srgbClr val="E31836"/>
              </a:buClr>
              <a:defRPr/>
            </a:pPr>
            <a:r>
              <a:rPr lang="fr-FR" dirty="0" smtClean="0"/>
              <a:t>Quels services seront offerts ? </a:t>
            </a:r>
          </a:p>
        </p:txBody>
      </p:sp>
    </p:spTree>
    <p:extLst>
      <p:ext uri="{BB962C8B-B14F-4D97-AF65-F5344CB8AC3E}">
        <p14:creationId xmlns:p14="http://schemas.microsoft.com/office/powerpoint/2010/main" val="38493555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fade">
                                      <p:cBhvr>
                                        <p:cTn id="12" dur="500"/>
                                        <p:tgtEl>
                                          <p:spTgt spid="163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3" end="3"/>
                                            </p:txEl>
                                          </p:spTgt>
                                        </p:tgtEl>
                                        <p:attrNameLst>
                                          <p:attrName>style.visibility</p:attrName>
                                        </p:attrNameLst>
                                      </p:cBhvr>
                                      <p:to>
                                        <p:strVal val="visible"/>
                                      </p:to>
                                    </p:set>
                                    <p:animEffect transition="in" filter="fade">
                                      <p:cBhvr>
                                        <p:cTn id="17" dur="500"/>
                                        <p:tgtEl>
                                          <p:spTgt spid="1638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387">
                                            <p:txEl>
                                              <p:pRg st="4" end="4"/>
                                            </p:txEl>
                                          </p:spTgt>
                                        </p:tgtEl>
                                        <p:attrNameLst>
                                          <p:attrName>style.visibility</p:attrName>
                                        </p:attrNameLst>
                                      </p:cBhvr>
                                      <p:to>
                                        <p:strVal val="visible"/>
                                      </p:to>
                                    </p:set>
                                    <p:animEffect transition="in" filter="fade">
                                      <p:cBhvr>
                                        <p:cTn id="22" dur="500"/>
                                        <p:tgtEl>
                                          <p:spTgt spid="163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142976" y="5723769"/>
            <a:ext cx="6929486" cy="276999"/>
          </a:xfrm>
          <a:prstGeom prst="rect">
            <a:avLst/>
          </a:prstGeom>
          <a:noFill/>
        </p:spPr>
        <p:txBody>
          <a:bodyPr wrap="square" rtlCol="0">
            <a:spAutoFit/>
          </a:bodyPr>
          <a:lstStyle/>
          <a:p>
            <a:r>
              <a:rPr lang="en-US" sz="1050" dirty="0" smtClean="0">
                <a:latin typeface="+mn-lt"/>
              </a:rPr>
              <a:t>Source</a:t>
            </a:r>
            <a:r>
              <a:rPr lang="en-US" sz="1050" dirty="0">
                <a:latin typeface="+mn-lt"/>
              </a:rPr>
              <a:t>: </a:t>
            </a:r>
            <a:r>
              <a:rPr lang="en-US" sz="1050" dirty="0" err="1" smtClean="0">
                <a:latin typeface="+mn-lt"/>
              </a:rPr>
              <a:t>Roduner</a:t>
            </a:r>
            <a:r>
              <a:rPr lang="en-US" sz="1050" dirty="0" smtClean="0">
                <a:latin typeface="+mn-lt"/>
              </a:rPr>
              <a:t>, </a:t>
            </a:r>
            <a:r>
              <a:rPr lang="en-US" sz="1050" dirty="0" err="1" smtClean="0">
                <a:latin typeface="+mn-lt"/>
              </a:rPr>
              <a:t>Schlappi</a:t>
            </a:r>
            <a:r>
              <a:rPr lang="en-US" sz="1050" dirty="0" smtClean="0">
                <a:latin typeface="+mn-lt"/>
              </a:rPr>
              <a:t> (2008) Logical </a:t>
            </a:r>
            <a:r>
              <a:rPr lang="en-US" sz="1050" dirty="0">
                <a:latin typeface="+mn-lt"/>
              </a:rPr>
              <a:t>Framework Approach </a:t>
            </a:r>
            <a:r>
              <a:rPr lang="en-US" sz="1200" dirty="0">
                <a:latin typeface="+mn-lt"/>
              </a:rPr>
              <a:t>and</a:t>
            </a:r>
            <a:r>
              <a:rPr lang="en-US" sz="1050" dirty="0">
                <a:latin typeface="+mn-lt"/>
              </a:rPr>
              <a:t> Outcome </a:t>
            </a:r>
            <a:r>
              <a:rPr lang="en-US" sz="1050" dirty="0" smtClean="0">
                <a:latin typeface="+mn-lt"/>
              </a:rPr>
              <a:t>Mapping, A constructive Attempt of Synthesis, </a:t>
            </a:r>
            <a:endParaRPr lang="en-US" sz="1050" dirty="0">
              <a:latin typeface="+mn-lt"/>
            </a:endParaRPr>
          </a:p>
        </p:txBody>
      </p:sp>
      <p:sp>
        <p:nvSpPr>
          <p:cNvPr id="11" name="Text Box 37"/>
          <p:cNvSpPr txBox="1">
            <a:spLocks noChangeArrowheads="1"/>
          </p:cNvSpPr>
          <p:nvPr/>
        </p:nvSpPr>
        <p:spPr bwMode="auto">
          <a:xfrm>
            <a:off x="7072330" y="1119830"/>
            <a:ext cx="1524000" cy="523220"/>
          </a:xfrm>
          <a:prstGeom prst="rect">
            <a:avLst/>
          </a:prstGeom>
          <a:noFill/>
          <a:ln w="9525">
            <a:noFill/>
            <a:miter lim="800000"/>
            <a:headEnd/>
            <a:tailEnd/>
          </a:ln>
          <a:effectLst/>
        </p:spPr>
        <p:txBody>
          <a:bodyPr wrap="square">
            <a:spAutoFit/>
          </a:bodyPr>
          <a:lstStyle/>
          <a:p>
            <a:pPr>
              <a:spcBef>
                <a:spcPct val="50000"/>
              </a:spcBef>
            </a:pPr>
            <a:r>
              <a:rPr lang="fr-FR" sz="1400" dirty="0" smtClean="0">
                <a:latin typeface="+mn-lt"/>
              </a:rPr>
              <a:t>Évaluation des besoins</a:t>
            </a:r>
            <a:endParaRPr lang="fr-FR" sz="1400" dirty="0">
              <a:latin typeface="+mn-lt"/>
            </a:endParaRPr>
          </a:p>
        </p:txBody>
      </p:sp>
      <p:cxnSp>
        <p:nvCxnSpPr>
          <p:cNvPr id="13" name="Straight Arrow Connector 12"/>
          <p:cNvCxnSpPr/>
          <p:nvPr/>
        </p:nvCxnSpPr>
        <p:spPr>
          <a:xfrm rot="5400000">
            <a:off x="5250661" y="3655879"/>
            <a:ext cx="39290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Text Box 34"/>
          <p:cNvSpPr txBox="1">
            <a:spLocks noChangeArrowheads="1"/>
          </p:cNvSpPr>
          <p:nvPr/>
        </p:nvSpPr>
        <p:spPr bwMode="auto">
          <a:xfrm>
            <a:off x="7420004" y="5072074"/>
            <a:ext cx="1295400" cy="523220"/>
          </a:xfrm>
          <a:prstGeom prst="rect">
            <a:avLst/>
          </a:prstGeom>
          <a:noFill/>
          <a:ln w="9525">
            <a:noFill/>
            <a:miter lim="800000"/>
            <a:headEnd/>
            <a:tailEnd/>
          </a:ln>
          <a:effectLst/>
        </p:spPr>
        <p:txBody>
          <a:bodyPr wrap="square">
            <a:spAutoFit/>
          </a:bodyPr>
          <a:lstStyle/>
          <a:p>
            <a:pPr>
              <a:spcBef>
                <a:spcPct val="50000"/>
              </a:spcBef>
            </a:pPr>
            <a:r>
              <a:rPr lang="fr-FR" sz="1400" dirty="0" smtClean="0">
                <a:latin typeface="+mn-lt"/>
              </a:rPr>
              <a:t>Évaluation du processus</a:t>
            </a:r>
            <a:endParaRPr lang="fr-FR" sz="1400" dirty="0">
              <a:latin typeface="+mn-lt"/>
            </a:endParaRPr>
          </a:p>
        </p:txBody>
      </p:sp>
      <p:cxnSp>
        <p:nvCxnSpPr>
          <p:cNvPr id="16" name="Straight Arrow Connector 15"/>
          <p:cNvCxnSpPr/>
          <p:nvPr/>
        </p:nvCxnSpPr>
        <p:spPr>
          <a:xfrm rot="5400000" flipH="1" flipV="1">
            <a:off x="7297427" y="4368475"/>
            <a:ext cx="1262730" cy="15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 Box 34"/>
          <p:cNvSpPr txBox="1">
            <a:spLocks noChangeArrowheads="1"/>
          </p:cNvSpPr>
          <p:nvPr/>
        </p:nvSpPr>
        <p:spPr bwMode="auto">
          <a:xfrm>
            <a:off x="7407566" y="3143248"/>
            <a:ext cx="1164962" cy="523220"/>
          </a:xfrm>
          <a:prstGeom prst="rect">
            <a:avLst/>
          </a:prstGeom>
          <a:noFill/>
          <a:ln w="9525">
            <a:noFill/>
            <a:miter lim="800000"/>
            <a:headEnd/>
            <a:tailEnd/>
          </a:ln>
          <a:effectLst/>
        </p:spPr>
        <p:txBody>
          <a:bodyPr wrap="square">
            <a:spAutoFit/>
          </a:bodyPr>
          <a:lstStyle/>
          <a:p>
            <a:pPr>
              <a:spcBef>
                <a:spcPct val="50000"/>
              </a:spcBef>
            </a:pPr>
            <a:r>
              <a:rPr lang="fr-FR" sz="1400" dirty="0" smtClean="0">
                <a:latin typeface="+mn-lt"/>
              </a:rPr>
              <a:t>Évaluation de l’impact</a:t>
            </a:r>
            <a:endParaRPr lang="fr-FR" sz="1400" dirty="0">
              <a:latin typeface="+mn-lt"/>
            </a:endParaRPr>
          </a:p>
        </p:txBody>
      </p:sp>
      <p:cxnSp>
        <p:nvCxnSpPr>
          <p:cNvPr id="19" name="Straight Arrow Connector 18"/>
          <p:cNvCxnSpPr/>
          <p:nvPr/>
        </p:nvCxnSpPr>
        <p:spPr>
          <a:xfrm rot="5400000" flipH="1" flipV="1">
            <a:off x="7240145" y="2381575"/>
            <a:ext cx="1379679" cy="7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25" name="Content Placeholder 4"/>
          <p:cNvGraphicFramePr>
            <a:graphicFrameLocks noGrp="1"/>
          </p:cNvGraphicFramePr>
          <p:nvPr>
            <p:ph idx="1"/>
            <p:extLst>
              <p:ext uri="{D42A27DB-BD31-4B8C-83A1-F6EECF244321}">
                <p14:modId xmlns:p14="http://schemas.microsoft.com/office/powerpoint/2010/main" val="153410180"/>
              </p:ext>
            </p:extLst>
          </p:nvPr>
        </p:nvGraphicFramePr>
        <p:xfrm>
          <a:off x="482868" y="1119831"/>
          <a:ext cx="6375148" cy="4551640"/>
        </p:xfrm>
        <a:graphic>
          <a:graphicData uri="http://schemas.openxmlformats.org/drawingml/2006/table">
            <a:tbl>
              <a:tblPr firstRow="1" bandRow="1">
                <a:tableStyleId>{5C22544A-7EE6-4342-B048-85BDC9FD1C3A}</a:tableStyleId>
              </a:tblPr>
              <a:tblGrid>
                <a:gridCol w="1231612"/>
                <a:gridCol w="1233462"/>
                <a:gridCol w="1266868"/>
                <a:gridCol w="1285884"/>
                <a:gridCol w="1357322"/>
              </a:tblGrid>
              <a:tr h="539816">
                <a:tc>
                  <a:txBody>
                    <a:bodyPr/>
                    <a:lstStyle/>
                    <a:p>
                      <a:endParaRPr lang="fr-FR" sz="1500" noProof="0" dirty="0">
                        <a:latin typeface="+mn-lt"/>
                      </a:endParaRPr>
                    </a:p>
                  </a:txBody>
                  <a:tcPr marL="76213" marR="76213" marT="38106" marB="38106">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r>
                        <a:rPr lang="fr-FR" sz="1500" noProof="0" dirty="0" smtClean="0">
                          <a:latin typeface="+mn-lt"/>
                        </a:rPr>
                        <a:t>Hiérarchie</a:t>
                      </a:r>
                      <a:r>
                        <a:rPr lang="fr-FR" sz="1500" baseline="0" noProof="0" dirty="0" smtClean="0">
                          <a:latin typeface="+mn-lt"/>
                        </a:rPr>
                        <a:t> des objectifs</a:t>
                      </a:r>
                      <a:endParaRPr lang="fr-FR" sz="15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500" noProof="0" dirty="0" smtClean="0">
                          <a:latin typeface="+mn-lt"/>
                        </a:rPr>
                        <a:t>Indicateurs</a:t>
                      </a:r>
                      <a:endParaRPr lang="fr-FR" sz="15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500" noProof="0" dirty="0" smtClean="0">
                          <a:latin typeface="+mn-lt"/>
                        </a:rPr>
                        <a:t>Sources de vérifications</a:t>
                      </a:r>
                      <a:endParaRPr lang="fr-FR" sz="15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500" baseline="0" noProof="0" dirty="0" smtClean="0">
                          <a:latin typeface="+mn-lt"/>
                        </a:rPr>
                        <a:t>Hypothèses / Risques</a:t>
                      </a:r>
                      <a:endParaRPr lang="fr-FR" sz="15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17505">
                <a:tc>
                  <a:txBody>
                    <a:bodyPr/>
                    <a:lstStyle/>
                    <a:p>
                      <a:pPr algn="r"/>
                      <a:r>
                        <a:rPr lang="fr-FR" sz="1500" noProof="0" dirty="0" smtClean="0">
                          <a:latin typeface="+mn-lt"/>
                        </a:rPr>
                        <a:t>Impact</a:t>
                      </a:r>
                    </a:p>
                    <a:p>
                      <a:pPr algn="r"/>
                      <a:r>
                        <a:rPr lang="fr-FR" sz="1500" noProof="0" dirty="0" smtClean="0">
                          <a:latin typeface="+mn-lt"/>
                        </a:rPr>
                        <a:t>(But/objectif général</a:t>
                      </a:r>
                      <a:endParaRPr lang="fr-FR" sz="1500" noProof="0" dirty="0">
                        <a:latin typeface="+mn-lt"/>
                      </a:endParaRPr>
                    </a:p>
                  </a:txBody>
                  <a:tcPr marL="76213" marR="76213" marT="38106" marB="38106">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300" b="0" i="0" u="none" strike="noStrike" cap="none" normalizeH="0" baseline="0" noProof="0" dirty="0" smtClean="0">
                          <a:ln>
                            <a:noFill/>
                          </a:ln>
                          <a:solidFill>
                            <a:schemeClr val="tx1"/>
                          </a:solidFill>
                          <a:effectLst/>
                          <a:latin typeface="+mn-lt"/>
                          <a:cs typeface="Arial" pitchFamily="34" charset="0"/>
                        </a:rPr>
                        <a:t>Taux plus faible de diarrhée</a:t>
                      </a: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noProof="0" dirty="0" smtClean="0">
                          <a:latin typeface="+mn-lt"/>
                        </a:rPr>
                        <a:t>Taux de diarrhée</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noProof="0" dirty="0" smtClean="0">
                          <a:latin typeface="+mn-lt"/>
                        </a:rPr>
                        <a:t>Enquêtes auprès</a:t>
                      </a:r>
                      <a:r>
                        <a:rPr lang="fr-FR" sz="1300" baseline="0" noProof="0" dirty="0" smtClean="0">
                          <a:latin typeface="+mn-lt"/>
                        </a:rPr>
                        <a:t> des ménages</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noProof="0" dirty="0" smtClean="0">
                          <a:latin typeface="+mn-lt"/>
                        </a:rPr>
                        <a:t>Maladies par l’eau premières</a:t>
                      </a:r>
                      <a:r>
                        <a:rPr lang="fr-FR" sz="1300" baseline="0" noProof="0" dirty="0" smtClean="0">
                          <a:latin typeface="+mn-lt"/>
                        </a:rPr>
                        <a:t> causes de diarrhée</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43008">
                <a:tc>
                  <a:txBody>
                    <a:bodyPr/>
                    <a:lstStyle/>
                    <a:p>
                      <a:pPr algn="r"/>
                      <a:r>
                        <a:rPr lang="fr-FR" sz="1500" noProof="0" dirty="0" smtClean="0">
                          <a:latin typeface="+mn-lt"/>
                        </a:rPr>
                        <a:t>Résultat</a:t>
                      </a:r>
                    </a:p>
                    <a:p>
                      <a:pPr algn="r"/>
                      <a:r>
                        <a:rPr lang="fr-FR" sz="1500" noProof="0" dirty="0" smtClean="0">
                          <a:latin typeface="+mn-lt"/>
                        </a:rPr>
                        <a:t>(Objectif du projet)</a:t>
                      </a:r>
                      <a:endParaRPr lang="fr-FR" sz="1500" noProof="0" dirty="0">
                        <a:latin typeface="+mn-lt"/>
                      </a:endParaRPr>
                    </a:p>
                  </a:txBody>
                  <a:tcPr marL="76213" marR="76213" marT="38106" marB="38106">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300" noProof="0" dirty="0" smtClean="0">
                          <a:latin typeface="+mn-lt"/>
                        </a:rPr>
                        <a:t>Les ménages boivent de l’eau</a:t>
                      </a:r>
                      <a:r>
                        <a:rPr lang="fr-FR" sz="1300" baseline="0" noProof="0" dirty="0" smtClean="0">
                          <a:latin typeface="+mn-lt"/>
                        </a:rPr>
                        <a:t> purifiée</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noProof="0" dirty="0" smtClean="0">
                          <a:latin typeface="+mn-lt"/>
                          <a:cs typeface="Arial"/>
                        </a:rPr>
                        <a:t>(Δ in) eau</a:t>
                      </a:r>
                    </a:p>
                    <a:p>
                      <a:r>
                        <a:rPr lang="fr-FR" sz="1300" baseline="0" noProof="0" dirty="0" smtClean="0">
                          <a:latin typeface="+mn-lt"/>
                          <a:cs typeface="Arial"/>
                        </a:rPr>
                        <a:t>de source potable </a:t>
                      </a:r>
                      <a:r>
                        <a:rPr lang="fr-FR" sz="1300" noProof="0" dirty="0" smtClean="0">
                          <a:latin typeface="+mn-lt"/>
                        </a:rPr>
                        <a:t>;</a:t>
                      </a:r>
                    </a:p>
                    <a:p>
                      <a:r>
                        <a:rPr lang="fr-FR" sz="1300" noProof="0" dirty="0" smtClean="0">
                          <a:latin typeface="+mn-lt"/>
                        </a:rPr>
                        <a:t>E. coli CFU/100ml </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noProof="0" dirty="0" smtClean="0">
                          <a:latin typeface="+mn-lt"/>
                        </a:rPr>
                        <a:t>Enquête </a:t>
                      </a:r>
                      <a:r>
                        <a:rPr lang="fr-FR" sz="1300" baseline="0" noProof="0" dirty="0" smtClean="0">
                          <a:latin typeface="+mn-lt"/>
                        </a:rPr>
                        <a:t>des ménages</a:t>
                      </a:r>
                      <a:r>
                        <a:rPr lang="fr-FR" sz="1300" noProof="0" dirty="0" smtClean="0">
                          <a:latin typeface="+mn-lt"/>
                        </a:rPr>
                        <a:t>, test qualité de</a:t>
                      </a:r>
                      <a:r>
                        <a:rPr lang="fr-FR" sz="1300" baseline="0" noProof="0" dirty="0" smtClean="0">
                          <a:latin typeface="+mn-lt"/>
                        </a:rPr>
                        <a:t> l’eau sur le lieu de stockage</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noProof="0" dirty="0" smtClean="0">
                          <a:latin typeface="+mn-lt"/>
                        </a:rPr>
                        <a:t>Éloigner</a:t>
                      </a:r>
                      <a:r>
                        <a:rPr lang="fr-FR" sz="1300" baseline="0" noProof="0" dirty="0" smtClean="0">
                          <a:latin typeface="+mn-lt"/>
                        </a:rPr>
                        <a:t> les sources contaminées.</a:t>
                      </a:r>
                    </a:p>
                    <a:p>
                      <a:r>
                        <a:rPr lang="fr-FR" sz="1300" noProof="0" dirty="0" smtClean="0">
                          <a:latin typeface="+mn-lt"/>
                        </a:rPr>
                        <a:t>Pas</a:t>
                      </a:r>
                      <a:r>
                        <a:rPr lang="fr-FR" sz="1300" baseline="0" noProof="0" dirty="0" smtClean="0">
                          <a:latin typeface="+mn-lt"/>
                        </a:rPr>
                        <a:t> de </a:t>
                      </a:r>
                      <a:r>
                        <a:rPr lang="fr-FR" sz="1300" noProof="0" dirty="0" smtClean="0">
                          <a:latin typeface="+mn-lt"/>
                        </a:rPr>
                        <a:t>recontamination</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47766">
                <a:tc>
                  <a:txBody>
                    <a:bodyPr/>
                    <a:lstStyle/>
                    <a:p>
                      <a:pPr algn="r"/>
                      <a:r>
                        <a:rPr lang="fr-FR" sz="1500" noProof="0" dirty="0" smtClean="0">
                          <a:latin typeface="+mn-lt"/>
                        </a:rPr>
                        <a:t>Résultats</a:t>
                      </a:r>
                      <a:endParaRPr lang="fr-FR" sz="1500" noProof="0" dirty="0">
                        <a:latin typeface="+mn-lt"/>
                      </a:endParaRPr>
                    </a:p>
                  </a:txBody>
                  <a:tcPr marL="76213" marR="76213" marT="38106" marB="38106">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fr-FR" sz="1300" noProof="0" dirty="0" smtClean="0">
                          <a:latin typeface="+mn-lt"/>
                        </a:rPr>
                        <a:t>Sources d’eau plus</a:t>
                      </a:r>
                      <a:r>
                        <a:rPr lang="fr-FR" sz="1300" baseline="0" noProof="0" dirty="0" smtClean="0">
                          <a:latin typeface="+mn-lt"/>
                        </a:rPr>
                        <a:t> propres, familles cherchent de l’eau + propre</a:t>
                      </a:r>
                      <a:endParaRPr lang="fr-FR" sz="1300" noProof="0" dirty="0" smtClean="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noProof="0" dirty="0" smtClean="0">
                          <a:latin typeface="+mn-lt"/>
                        </a:rPr>
                        <a:t>E. coli CFU/100ml ;</a:t>
                      </a:r>
                    </a:p>
                    <a:p>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noProof="0" dirty="0" smtClean="0">
                          <a:latin typeface="+mn-lt"/>
                        </a:rPr>
                        <a:t>Qualité de l’eau testée</a:t>
                      </a:r>
                      <a:r>
                        <a:rPr lang="fr-FR" sz="1300" baseline="0" noProof="0" dirty="0" smtClean="0">
                          <a:latin typeface="+mn-lt"/>
                        </a:rPr>
                        <a:t> à la source</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noProof="0" dirty="0" smtClean="0">
                          <a:latin typeface="+mn-lt"/>
                        </a:rPr>
                        <a:t>Maintenance continue,</a:t>
                      </a:r>
                      <a:r>
                        <a:rPr lang="fr-FR" sz="1300" baseline="0" noProof="0" dirty="0" smtClean="0">
                          <a:latin typeface="+mn-lt"/>
                        </a:rPr>
                        <a:t> connaissance des procédures de maintenance</a:t>
                      </a:r>
                      <a:endParaRPr lang="fr-FR" sz="1300" noProof="0" dirty="0" smtClean="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52358">
                <a:tc>
                  <a:txBody>
                    <a:bodyPr/>
                    <a:lstStyle/>
                    <a:p>
                      <a:pPr algn="r"/>
                      <a:r>
                        <a:rPr lang="fr-FR" sz="1500" noProof="0" dirty="0" smtClean="0">
                          <a:latin typeface="+mn-lt"/>
                        </a:rPr>
                        <a:t>Contribution</a:t>
                      </a:r>
                    </a:p>
                    <a:p>
                      <a:pPr algn="r"/>
                      <a:r>
                        <a:rPr lang="fr-FR" sz="1500" noProof="0" dirty="0" smtClean="0">
                          <a:latin typeface="+mn-lt"/>
                        </a:rPr>
                        <a:t>(Activités)</a:t>
                      </a:r>
                      <a:endParaRPr lang="fr-FR" sz="1500" noProof="0" dirty="0">
                        <a:latin typeface="+mn-lt"/>
                      </a:endParaRPr>
                    </a:p>
                  </a:txBody>
                  <a:tcPr marL="76213" marR="76213" marT="38106" marB="38106">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noFill/>
                  </a:tcPr>
                </a:tc>
                <a:tc>
                  <a:txBody>
                    <a:bodyPr/>
                    <a:lstStyle/>
                    <a:p>
                      <a:r>
                        <a:rPr lang="fr-FR" sz="1300" noProof="0" dirty="0" smtClean="0">
                          <a:latin typeface="+mn-lt"/>
                        </a:rPr>
                        <a:t>Construction de</a:t>
                      </a:r>
                      <a:r>
                        <a:rPr lang="fr-FR" sz="1300" baseline="0" noProof="0" dirty="0" smtClean="0">
                          <a:latin typeface="+mn-lt"/>
                        </a:rPr>
                        <a:t> protections des sources</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noProof="0" dirty="0" smtClean="0">
                          <a:latin typeface="+mn-lt"/>
                        </a:rPr>
                        <a:t>Protections   présentes,</a:t>
                      </a:r>
                      <a:r>
                        <a:rPr lang="fr-FR" sz="1300" baseline="0" noProof="0" dirty="0" smtClean="0">
                          <a:latin typeface="+mn-lt"/>
                        </a:rPr>
                        <a:t>  fonctionnelles</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noProof="0" dirty="0" smtClean="0">
                          <a:latin typeface="+mn-lt"/>
                        </a:rPr>
                        <a:t>Visites des sources / enquêtes</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fr-FR" sz="1300" noProof="0" dirty="0" smtClean="0">
                          <a:latin typeface="+mn-lt"/>
                        </a:rPr>
                        <a:t>Matériel</a:t>
                      </a:r>
                      <a:r>
                        <a:rPr lang="fr-FR" sz="1300" baseline="0" noProof="0" dirty="0" smtClean="0">
                          <a:latin typeface="+mn-lt"/>
                        </a:rPr>
                        <a:t>, fonds et</a:t>
                      </a:r>
                      <a:r>
                        <a:rPr lang="fr-FR" sz="1300" noProof="0" dirty="0" smtClean="0">
                          <a:latin typeface="+mn-lt"/>
                        </a:rPr>
                        <a:t> main</a:t>
                      </a:r>
                      <a:r>
                        <a:rPr lang="fr-FR" sz="1300" baseline="0" noProof="0" dirty="0" smtClean="0">
                          <a:latin typeface="+mn-lt"/>
                        </a:rPr>
                        <a:t> d’œuvre suffisants</a:t>
                      </a:r>
                      <a:endParaRPr lang="fr-FR" sz="1300" noProof="0" dirty="0">
                        <a:latin typeface="+mn-lt"/>
                      </a:endParaRPr>
                    </a:p>
                  </a:txBody>
                  <a:tcPr marL="76213" marR="76213" marT="38106" marB="381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8" name="Title 1"/>
          <p:cNvSpPr>
            <a:spLocks noGrp="1"/>
          </p:cNvSpPr>
          <p:nvPr>
            <p:ph type="title"/>
          </p:nvPr>
        </p:nvSpPr>
        <p:spPr>
          <a:xfrm>
            <a:off x="457200" y="0"/>
            <a:ext cx="8229600" cy="1143000"/>
          </a:xfrm>
        </p:spPr>
        <p:txBody>
          <a:bodyPr/>
          <a:lstStyle/>
          <a:p>
            <a:r>
              <a:rPr lang="fr-FR" dirty="0" smtClean="0">
                <a:latin typeface="+mn-lt"/>
              </a:rPr>
              <a:t>Le cadre logique</a:t>
            </a:r>
            <a:endParaRPr lang="fr-FR" dirty="0">
              <a:latin typeface="+mn-lt"/>
            </a:endParaRPr>
          </a:p>
        </p:txBody>
      </p:sp>
    </p:spTree>
    <p:extLst>
      <p:ext uri="{BB962C8B-B14F-4D97-AF65-F5344CB8AC3E}">
        <p14:creationId xmlns:p14="http://schemas.microsoft.com/office/powerpoint/2010/main" val="362681831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43"/>
          <p:cNvGraphicFramePr>
            <a:graphicFrameLocks noGrp="1"/>
          </p:cNvGraphicFramePr>
          <p:nvPr>
            <p:ph idx="1"/>
          </p:nvPr>
        </p:nvGraphicFramePr>
        <p:xfrm>
          <a:off x="76200" y="1343215"/>
          <a:ext cx="8991600" cy="5148072"/>
        </p:xfrm>
        <a:graphic>
          <a:graphicData uri="http://schemas.openxmlformats.org/drawingml/2006/table">
            <a:tbl>
              <a:tblPr/>
              <a:tblGrid>
                <a:gridCol w="1498600"/>
                <a:gridCol w="1419726"/>
                <a:gridCol w="1498600"/>
                <a:gridCol w="1577474"/>
                <a:gridCol w="1577474"/>
                <a:gridCol w="1419726"/>
              </a:tblGrid>
              <a:tr h="478445">
                <a:tc row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2400" b="0" i="0" u="none" strike="noStrike" cap="none" normalizeH="0" baseline="0" noProof="0" dirty="0" smtClean="0">
                          <a:ln>
                            <a:noFill/>
                          </a:ln>
                          <a:solidFill>
                            <a:schemeClr val="tx1"/>
                          </a:solidFill>
                          <a:effectLst/>
                          <a:latin typeface="Arial Unicode MS" pitchFamily="34" charset="-128"/>
                          <a:cs typeface="Arial" charset="0"/>
                        </a:rPr>
                        <a:t>Besoins</a:t>
                      </a:r>
                    </a:p>
                  </a:txBody>
                  <a:tcPr marL="87394"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2400" b="0" i="0" u="none" strike="noStrike" cap="none" normalizeH="0" baseline="0" noProof="0" dirty="0" smtClean="0">
                          <a:ln>
                            <a:noFill/>
                          </a:ln>
                          <a:solidFill>
                            <a:schemeClr val="tx1"/>
                          </a:solidFill>
                          <a:effectLst/>
                          <a:latin typeface="Arial Unicode MS" pitchFamily="34" charset="-128"/>
                          <a:cs typeface="Arial" charset="0"/>
                        </a:rPr>
                        <a:t>Cadre Logique</a:t>
                      </a: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2400" b="0" i="0" u="none" strike="noStrike" cap="none" normalizeH="0" baseline="0" noProof="0" smtClean="0">
                          <a:ln>
                            <a:noFill/>
                          </a:ln>
                          <a:solidFill>
                            <a:schemeClr val="tx1"/>
                          </a:solidFill>
                          <a:effectLst/>
                          <a:latin typeface="Arial Unicode MS" pitchFamily="34" charset="-128"/>
                          <a:cs typeface="Arial" charset="0"/>
                        </a:rPr>
                        <a:t>Objectif à long terme</a:t>
                      </a:r>
                    </a:p>
                  </a:txBody>
                  <a:tcPr marL="87394"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320509">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2400" b="0" i="0" u="none" strike="noStrike" cap="none" normalizeH="0" baseline="0" noProof="0" dirty="0" smtClean="0">
                          <a:ln>
                            <a:noFill/>
                          </a:ln>
                          <a:solidFill>
                            <a:srgbClr val="000000"/>
                          </a:solidFill>
                          <a:effectLst/>
                          <a:latin typeface="Arial Unicode MS" pitchFamily="34" charset="-128"/>
                          <a:cs typeface="Arial" charset="0"/>
                        </a:rPr>
                        <a:t>Programme</a:t>
                      </a: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2400" b="0" i="0" u="none" strike="noStrike" cap="none" normalizeH="0" baseline="0" noProof="0" dirty="0" smtClean="0">
                          <a:ln>
                            <a:noFill/>
                          </a:ln>
                          <a:solidFill>
                            <a:srgbClr val="000000"/>
                          </a:solidFill>
                          <a:effectLst/>
                          <a:latin typeface="Arial Unicode MS" pitchFamily="34" charset="-128"/>
                          <a:cs typeface="Arial" charset="0"/>
                        </a:rPr>
                        <a:t>Mesures mises en œuvre</a:t>
                      </a: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2400" b="0" i="0" u="none" strike="noStrike" cap="none" normalizeH="0" baseline="0" noProof="0" dirty="0" smtClean="0">
                          <a:ln>
                            <a:noFill/>
                          </a:ln>
                          <a:solidFill>
                            <a:srgbClr val="000000"/>
                          </a:solidFill>
                          <a:effectLst/>
                          <a:latin typeface="Arial Unicode MS" pitchFamily="34" charset="-128"/>
                          <a:cs typeface="Arial" charset="0"/>
                        </a:rPr>
                        <a:t>Résultats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2400" b="0" i="0" u="none" strike="noStrike" cap="none" normalizeH="0" baseline="0" noProof="0" dirty="0" smtClean="0">
                          <a:ln>
                            <a:noFill/>
                          </a:ln>
                          <a:solidFill>
                            <a:srgbClr val="000000"/>
                          </a:solidFill>
                          <a:effectLst/>
                          <a:latin typeface="Arial Unicode MS" pitchFamily="34" charset="-128"/>
                          <a:cs typeface="Arial" charset="0"/>
                        </a:rPr>
                        <a:t>intermédiaires</a:t>
                      </a: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2400" b="0" i="0" u="none" strike="noStrike" cap="none" normalizeH="0" baseline="0" noProof="0" dirty="0" smtClean="0">
                          <a:ln>
                            <a:noFill/>
                          </a:ln>
                          <a:solidFill>
                            <a:srgbClr val="000000"/>
                          </a:solidFill>
                          <a:effectLst/>
                          <a:latin typeface="Arial Unicode MS" pitchFamily="34" charset="-128"/>
                          <a:cs typeface="Arial" charset="0"/>
                        </a:rPr>
                        <a:t>Impact</a:t>
                      </a: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en-US"/>
                    </a:p>
                  </a:txBody>
                  <a:tcPr/>
                </a:tc>
              </a:tr>
              <a:tr h="334911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noProof="0" dirty="0" smtClean="0">
                          <a:ln>
                            <a:noFill/>
                          </a:ln>
                          <a:solidFill>
                            <a:schemeClr val="tx1"/>
                          </a:solidFill>
                          <a:effectLst/>
                          <a:latin typeface="Arial Unicode MS" pitchFamily="34" charset="-128"/>
                          <a:cs typeface="Arial" charset="0"/>
                        </a:rPr>
                        <a:t>Dans les campagnes marocaines, trop d'enfants ne vont pas l'école ou ne terminent pas le primaire</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fr-FR" sz="1400" b="0" i="0" u="none" strike="noStrike" cap="none" normalizeH="0" baseline="0" noProof="0" dirty="0" smtClean="0">
                        <a:ln>
                          <a:noFill/>
                        </a:ln>
                        <a:solidFill>
                          <a:schemeClr val="tx1"/>
                        </a:solidFill>
                        <a:effectLst/>
                        <a:latin typeface="Arial Unicode MS" pitchFamily="34" charset="-128"/>
                        <a:cs typeface="Arial" charset="0"/>
                      </a:endParaRP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noProof="0" dirty="0" smtClean="0">
                          <a:ln>
                            <a:noFill/>
                          </a:ln>
                          <a:solidFill>
                            <a:schemeClr val="tx1"/>
                          </a:solidFill>
                          <a:effectLst/>
                          <a:latin typeface="Arial Unicode MS" pitchFamily="34" charset="-128"/>
                          <a:cs typeface="Arial" charset="0"/>
                        </a:rPr>
                        <a:t>Le gouverne</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noProof="0" dirty="0" smtClean="0">
                          <a:ln>
                            <a:noFill/>
                          </a:ln>
                          <a:solidFill>
                            <a:schemeClr val="tx1"/>
                          </a:solidFill>
                          <a:effectLst/>
                          <a:latin typeface="Arial Unicode MS" pitchFamily="34" charset="-128"/>
                          <a:cs typeface="Arial" charset="0"/>
                        </a:rPr>
                        <a:t>ment veut inciter les familles à laisser les enfants à l'école</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noProof="0" dirty="0" smtClean="0">
                          <a:ln>
                            <a:noFill/>
                          </a:ln>
                          <a:solidFill>
                            <a:schemeClr val="tx1"/>
                          </a:solidFill>
                          <a:effectLst/>
                          <a:latin typeface="Arial Unicode MS" pitchFamily="34" charset="-128"/>
                          <a:cs typeface="Arial" charset="0"/>
                        </a:rPr>
                        <a:t>Des allocations vont être attribuées aux familles ayant des enfants d'âge scolaire, </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noProof="0" dirty="0" smtClean="0">
                          <a:ln>
                            <a:noFill/>
                          </a:ln>
                          <a:solidFill>
                            <a:schemeClr val="tx1"/>
                          </a:solidFill>
                          <a:effectLst/>
                          <a:latin typeface="Arial Unicode MS" pitchFamily="34" charset="-128"/>
                          <a:cs typeface="Arial" charset="0"/>
                        </a:rPr>
                        <a:t>Les enfants vont-ils plus à l'école?</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noProof="0" dirty="0" smtClean="0">
                          <a:ln>
                            <a:noFill/>
                          </a:ln>
                          <a:solidFill>
                            <a:schemeClr val="tx1"/>
                          </a:solidFill>
                          <a:effectLst/>
                          <a:latin typeface="Arial Unicode MS" pitchFamily="34" charset="-128"/>
                          <a:cs typeface="Arial" charset="0"/>
                        </a:rPr>
                        <a:t>Les enfants ont-ils de meilleurs résultats?</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noProof="0" dirty="0" smtClean="0">
                          <a:ln>
                            <a:noFill/>
                          </a:ln>
                          <a:solidFill>
                            <a:schemeClr val="tx1"/>
                          </a:solidFill>
                          <a:effectLst/>
                          <a:latin typeface="Arial Unicode MS" pitchFamily="34" charset="-128"/>
                          <a:cs typeface="Arial" charset="0"/>
                        </a:rPr>
                        <a:t>Amélioration des résultats scolaires et meilleures opportunités profession-</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noProof="0" dirty="0" err="1" smtClean="0">
                          <a:ln>
                            <a:noFill/>
                          </a:ln>
                          <a:solidFill>
                            <a:schemeClr val="tx1"/>
                          </a:solidFill>
                          <a:effectLst/>
                          <a:latin typeface="Arial Unicode MS" pitchFamily="34" charset="-128"/>
                          <a:cs typeface="Arial" charset="0"/>
                        </a:rPr>
                        <a:t>nelles</a:t>
                      </a:r>
                      <a:endParaRPr kumimoji="0" lang="fr-FR" sz="1400" b="0" i="0" u="none" strike="noStrike" cap="none" normalizeH="0" baseline="0" noProof="0" dirty="0" smtClean="0">
                        <a:ln>
                          <a:noFill/>
                        </a:ln>
                        <a:solidFill>
                          <a:schemeClr val="tx1"/>
                        </a:solidFill>
                        <a:effectLst/>
                        <a:latin typeface="Arial Unicode MS" pitchFamily="34" charset="-128"/>
                        <a:cs typeface="Arial" charset="0"/>
                      </a:endParaRP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
        <p:nvSpPr>
          <p:cNvPr id="5" name="Slide Number Placeholder 4"/>
          <p:cNvSpPr>
            <a:spLocks noGrp="1"/>
          </p:cNvSpPr>
          <p:nvPr>
            <p:ph type="sldNum" sz="quarter" idx="12"/>
          </p:nvPr>
        </p:nvSpPr>
        <p:spPr>
          <a:xfrm>
            <a:off x="7010400" y="6950075"/>
            <a:ext cx="1180092" cy="365125"/>
          </a:xfrm>
        </p:spPr>
        <p:txBody>
          <a:bodyPr/>
          <a:lstStyle/>
          <a:p>
            <a:pPr>
              <a:defRPr/>
            </a:pPr>
            <a:fld id="{6433CC56-A7A3-4DD7-90A5-48C27E67D972}" type="slidenum">
              <a:rPr lang="en-US"/>
              <a:pPr>
                <a:defRPr/>
              </a:pPr>
              <a:t>16</a:t>
            </a:fld>
            <a:endParaRPr lang="en-US"/>
          </a:p>
        </p:txBody>
      </p:sp>
      <p:sp>
        <p:nvSpPr>
          <p:cNvPr id="6" name="Rectangle 2"/>
          <p:cNvSpPr txBox="1">
            <a:spLocks noChangeArrowheads="1"/>
          </p:cNvSpPr>
          <p:nvPr/>
        </p:nvSpPr>
        <p:spPr bwMode="auto">
          <a:xfrm>
            <a:off x="685800" y="152400"/>
            <a:ext cx="8001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fr-FR" sz="4000" b="0" i="0" u="none" strike="noStrike" kern="1200" cap="none" spc="0" normalizeH="0" baseline="0" noProof="0" dirty="0" smtClean="0">
                <a:ln>
                  <a:noFill/>
                </a:ln>
                <a:solidFill>
                  <a:schemeClr val="tx1"/>
                </a:solidFill>
                <a:effectLst/>
                <a:uLnTx/>
                <a:uFillTx/>
                <a:latin typeface="+mj-lt"/>
                <a:ea typeface="+mj-ea"/>
                <a:cs typeface="+mj-cs"/>
              </a:rPr>
              <a:t>Un autre modèle…</a:t>
            </a:r>
          </a:p>
        </p:txBody>
      </p:sp>
      <p:sp>
        <p:nvSpPr>
          <p:cNvPr id="7" name="AutoShape 4"/>
          <p:cNvSpPr>
            <a:spLocks noChangeArrowheads="1"/>
          </p:cNvSpPr>
          <p:nvPr/>
        </p:nvSpPr>
        <p:spPr bwMode="black">
          <a:xfrm rot="16200000" flipV="1">
            <a:off x="1853919" y="4851681"/>
            <a:ext cx="2362200" cy="126438"/>
          </a:xfrm>
          <a:prstGeom prst="triangle">
            <a:avLst>
              <a:gd name="adj" fmla="val 50000"/>
            </a:avLst>
          </a:prstGeom>
          <a:gradFill rotWithShape="0">
            <a:gsLst>
              <a:gs pos="0">
                <a:srgbClr val="760000"/>
              </a:gs>
              <a:gs pos="100000">
                <a:srgbClr val="FF0000"/>
              </a:gs>
            </a:gsLst>
            <a:lin ang="5400000" scaled="1"/>
          </a:gradFill>
          <a:ln w="15875" algn="ctr">
            <a:solidFill>
              <a:schemeClr val="bg1"/>
            </a:solidFill>
            <a:miter lim="800000"/>
            <a:headEnd/>
            <a:tailEnd/>
          </a:ln>
        </p:spPr>
        <p:txBody>
          <a:bodyPr wrap="none" anchor="ctr"/>
          <a:lstStyle/>
          <a:p>
            <a:endParaRPr lang="fr-FR"/>
          </a:p>
        </p:txBody>
      </p:sp>
      <p:sp>
        <p:nvSpPr>
          <p:cNvPr id="8" name="AutoShape 4"/>
          <p:cNvSpPr>
            <a:spLocks noChangeArrowheads="1"/>
          </p:cNvSpPr>
          <p:nvPr/>
        </p:nvSpPr>
        <p:spPr bwMode="black">
          <a:xfrm rot="16200000" flipV="1">
            <a:off x="3377919" y="4851682"/>
            <a:ext cx="2362200" cy="126438"/>
          </a:xfrm>
          <a:prstGeom prst="triangle">
            <a:avLst>
              <a:gd name="adj" fmla="val 50000"/>
            </a:avLst>
          </a:prstGeom>
          <a:gradFill rotWithShape="0">
            <a:gsLst>
              <a:gs pos="0">
                <a:srgbClr val="760000"/>
              </a:gs>
              <a:gs pos="100000">
                <a:srgbClr val="FF0000"/>
              </a:gs>
            </a:gsLst>
            <a:lin ang="5400000" scaled="1"/>
          </a:gradFill>
          <a:ln w="15875" algn="ctr">
            <a:solidFill>
              <a:schemeClr val="bg1"/>
            </a:solidFill>
            <a:miter lim="800000"/>
            <a:headEnd/>
            <a:tailEnd/>
          </a:ln>
        </p:spPr>
        <p:txBody>
          <a:bodyPr wrap="none" anchor="ctr"/>
          <a:lstStyle/>
          <a:p>
            <a:endParaRPr lang="fr-FR"/>
          </a:p>
        </p:txBody>
      </p:sp>
      <p:sp>
        <p:nvSpPr>
          <p:cNvPr id="9" name="AutoShape 4"/>
          <p:cNvSpPr>
            <a:spLocks noChangeArrowheads="1"/>
          </p:cNvSpPr>
          <p:nvPr/>
        </p:nvSpPr>
        <p:spPr bwMode="black">
          <a:xfrm rot="16200000" flipV="1">
            <a:off x="4927881" y="4851682"/>
            <a:ext cx="2362200" cy="126438"/>
          </a:xfrm>
          <a:prstGeom prst="triangle">
            <a:avLst>
              <a:gd name="adj" fmla="val 50000"/>
            </a:avLst>
          </a:prstGeom>
          <a:gradFill rotWithShape="0">
            <a:gsLst>
              <a:gs pos="0">
                <a:srgbClr val="760000"/>
              </a:gs>
              <a:gs pos="100000">
                <a:srgbClr val="FF0000"/>
              </a:gs>
            </a:gsLst>
            <a:lin ang="5400000" scaled="1"/>
          </a:gradFill>
          <a:ln w="15875" algn="ctr">
            <a:solidFill>
              <a:schemeClr val="bg1"/>
            </a:solidFill>
            <a:miter lim="800000"/>
            <a:headEnd/>
            <a:tailEnd/>
          </a:ln>
        </p:spPr>
        <p:txBody>
          <a:bodyPr rot="10800000" vert="eaVert" wrap="none" anchor="ctr"/>
          <a:lstStyle/>
          <a:p>
            <a:endParaRPr lang="fr-F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Évaluation du processus</a:t>
            </a:r>
            <a:endParaRPr lang="fr-FR" dirty="0"/>
          </a:p>
        </p:txBody>
      </p:sp>
      <p:sp>
        <p:nvSpPr>
          <p:cNvPr id="3" name="Espace réservé du contenu 2"/>
          <p:cNvSpPr>
            <a:spLocks noGrp="1"/>
          </p:cNvSpPr>
          <p:nvPr>
            <p:ph idx="1"/>
          </p:nvPr>
        </p:nvSpPr>
        <p:spPr>
          <a:xfrm>
            <a:off x="457200" y="1600200"/>
            <a:ext cx="8229600" cy="4724400"/>
          </a:xfrm>
        </p:spPr>
        <p:txBody>
          <a:bodyPr>
            <a:normAutofit/>
          </a:bodyPr>
          <a:lstStyle/>
          <a:p>
            <a:r>
              <a:rPr lang="fr-FR" dirty="0" smtClean="0">
                <a:solidFill>
                  <a:schemeClr val="tx1"/>
                </a:solidFill>
              </a:rPr>
              <a:t>L’intervention atteint-elle la population ciblée ?</a:t>
            </a:r>
          </a:p>
          <a:p>
            <a:pPr lvl="1"/>
            <a:r>
              <a:rPr lang="fr-FR" dirty="0" smtClean="0"/>
              <a:t>Les tâches de base sont-elles mises en œuvre?</a:t>
            </a:r>
            <a:endParaRPr lang="fr-FR" dirty="0" smtClean="0">
              <a:solidFill>
                <a:schemeClr val="tx1"/>
              </a:solidFill>
            </a:endParaRPr>
          </a:p>
          <a:p>
            <a:r>
              <a:rPr lang="fr-FR" dirty="0" smtClean="0"/>
              <a:t>Les services prévus sont-ils rendus?</a:t>
            </a:r>
          </a:p>
          <a:p>
            <a:pPr lvl="1"/>
            <a:r>
              <a:rPr lang="fr-FR" dirty="0" smtClean="0"/>
              <a:t>Logistique, nombre de bénéficiaires, …</a:t>
            </a:r>
          </a:p>
          <a:p>
            <a:pPr lvl="1"/>
            <a:r>
              <a:rPr lang="fr-FR" dirty="0" smtClean="0"/>
              <a:t>Peut-on les améliorer?</a:t>
            </a:r>
          </a:p>
          <a:p>
            <a:r>
              <a:rPr lang="fr-FR" dirty="0" smtClean="0"/>
              <a:t>Comment se passe la communication entre les différentes instances?</a:t>
            </a:r>
          </a:p>
          <a:p>
            <a:r>
              <a:rPr lang="fr-FR" dirty="0" smtClean="0">
                <a:solidFill>
                  <a:schemeClr val="tx1"/>
                </a:solidFill>
              </a:rPr>
              <a:t>L’intervention est-elle bien menée et donne t’elle satisfaction aux bénéficiaires ?</a:t>
            </a:r>
          </a:p>
          <a:p>
            <a:r>
              <a:rPr lang="fr-FR" dirty="0" smtClean="0"/>
              <a:t>Le budget est-il respecté?</a:t>
            </a:r>
            <a:endParaRPr lang="fr-FR" dirty="0" smtClean="0">
              <a:solidFill>
                <a:schemeClr val="tx1"/>
              </a:solidFill>
            </a:endParaRPr>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Evaluation de l'impact</a:t>
            </a:r>
            <a:endParaRPr lang="fr-FR" dirty="0"/>
          </a:p>
        </p:txBody>
      </p:sp>
      <p:sp>
        <p:nvSpPr>
          <p:cNvPr id="3" name="Espace réservé du contenu 2"/>
          <p:cNvSpPr>
            <a:spLocks noGrp="1"/>
          </p:cNvSpPr>
          <p:nvPr>
            <p:ph idx="1"/>
          </p:nvPr>
        </p:nvSpPr>
        <p:spPr>
          <a:xfrm>
            <a:off x="457200" y="1493837"/>
            <a:ext cx="8229600" cy="4525963"/>
          </a:xfrm>
        </p:spPr>
        <p:txBody>
          <a:bodyPr>
            <a:normAutofit/>
          </a:bodyPr>
          <a:lstStyle/>
          <a:p>
            <a:r>
              <a:rPr lang="fr-FR" dirty="0" smtClean="0">
                <a:solidFill>
                  <a:schemeClr val="tx1"/>
                </a:solidFill>
              </a:rPr>
              <a:t>Question centrale: Y a-t-il eu </a:t>
            </a:r>
            <a:r>
              <a:rPr lang="fr-FR" dirty="0" smtClean="0"/>
              <a:t>un impact?</a:t>
            </a:r>
          </a:p>
          <a:p>
            <a:endParaRPr lang="fr-FR" dirty="0" smtClean="0"/>
          </a:p>
          <a:p>
            <a:r>
              <a:rPr lang="fr-FR" dirty="0" smtClean="0"/>
              <a:t>Questions auxiliaires:</a:t>
            </a:r>
          </a:p>
          <a:p>
            <a:pPr lvl="1"/>
            <a:r>
              <a:rPr lang="fr-FR" dirty="0" smtClean="0"/>
              <a:t>Quel est la nature de l'impact? </a:t>
            </a:r>
          </a:p>
          <a:p>
            <a:pPr lvl="1"/>
            <a:r>
              <a:rPr lang="fr-FR" dirty="0" smtClean="0">
                <a:solidFill>
                  <a:schemeClr val="tx1"/>
                </a:solidFill>
              </a:rPr>
              <a:t>Le programme a t’il changé la vie des personnes ? Comment?</a:t>
            </a:r>
            <a:endParaRPr lang="fr-FR" dirty="0" smtClean="0"/>
          </a:p>
          <a:p>
            <a:pPr lvl="1"/>
            <a:r>
              <a:rPr lang="fr-FR" dirty="0" smtClean="0">
                <a:solidFill>
                  <a:schemeClr val="tx1"/>
                </a:solidFill>
              </a:rPr>
              <a:t>le programme a-t-il  eu plus d'effets sur certains que sur d'autres?</a:t>
            </a: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Processus et impact</a:t>
            </a:r>
            <a:endParaRPr lang="fr-FR" dirty="0"/>
          </a:p>
        </p:txBody>
      </p:sp>
      <p:sp>
        <p:nvSpPr>
          <p:cNvPr id="3" name="Espace réservé du contenu 2"/>
          <p:cNvSpPr>
            <a:spLocks noGrp="1"/>
          </p:cNvSpPr>
          <p:nvPr>
            <p:ph idx="1"/>
          </p:nvPr>
        </p:nvSpPr>
        <p:spPr>
          <a:xfrm>
            <a:off x="457200" y="1493837"/>
            <a:ext cx="8229600" cy="4525963"/>
          </a:xfrm>
        </p:spPr>
        <p:txBody>
          <a:bodyPr/>
          <a:lstStyle/>
          <a:p>
            <a:r>
              <a:rPr lang="fr-FR" dirty="0" smtClean="0">
                <a:solidFill>
                  <a:schemeClr val="tx1"/>
                </a:solidFill>
              </a:rPr>
              <a:t>Pour répondre à une question portant sur le </a:t>
            </a:r>
            <a:r>
              <a:rPr lang="fr-FR" b="1" dirty="0" smtClean="0">
                <a:solidFill>
                  <a:schemeClr val="tx1"/>
                </a:solidFill>
              </a:rPr>
              <a:t>processus:</a:t>
            </a:r>
            <a:r>
              <a:rPr lang="fr-FR" dirty="0" smtClean="0">
                <a:solidFill>
                  <a:schemeClr val="tx1"/>
                </a:solidFill>
              </a:rPr>
              <a:t>,</a:t>
            </a:r>
          </a:p>
          <a:p>
            <a:pPr lvl="1"/>
            <a:r>
              <a:rPr lang="fr-FR" sz="2400" dirty="0" smtClean="0">
                <a:solidFill>
                  <a:schemeClr val="tx1"/>
                </a:solidFill>
              </a:rPr>
              <a:t> il faut décrire ce qui s’est passé.</a:t>
            </a:r>
          </a:p>
          <a:p>
            <a:endParaRPr lang="fr-FR" dirty="0" smtClean="0">
              <a:solidFill>
                <a:schemeClr val="tx1"/>
              </a:solidFill>
            </a:endParaRPr>
          </a:p>
          <a:p>
            <a:r>
              <a:rPr lang="fr-FR" dirty="0" smtClean="0">
                <a:solidFill>
                  <a:schemeClr val="tx1"/>
                </a:solidFill>
              </a:rPr>
              <a:t>Pour répondre à une question portant sur </a:t>
            </a:r>
            <a:r>
              <a:rPr lang="fr-FR" b="1" dirty="0" smtClean="0">
                <a:solidFill>
                  <a:schemeClr val="tx1"/>
                </a:solidFill>
              </a:rPr>
              <a:t>l’impact:</a:t>
            </a:r>
          </a:p>
          <a:p>
            <a:pPr lvl="1"/>
            <a:r>
              <a:rPr lang="fr-FR" sz="2400" dirty="0" smtClean="0">
                <a:solidFill>
                  <a:schemeClr val="tx1"/>
                </a:solidFill>
              </a:rPr>
              <a:t>il faut comparer ce qui s’est passé à ce qui se serait passé sans le programme.</a:t>
            </a:r>
          </a:p>
          <a:p>
            <a:endParaRPr lang="fr-FR"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J-PAL</a:t>
            </a:r>
            <a:endParaRPr lang="fr-FR" dirty="0"/>
          </a:p>
        </p:txBody>
      </p:sp>
      <p:sp>
        <p:nvSpPr>
          <p:cNvPr id="3" name="Espace réservé du contenu 2"/>
          <p:cNvSpPr>
            <a:spLocks noGrp="1"/>
          </p:cNvSpPr>
          <p:nvPr>
            <p:ph idx="1"/>
          </p:nvPr>
        </p:nvSpPr>
        <p:spPr>
          <a:xfrm>
            <a:off x="457200" y="1295399"/>
            <a:ext cx="4953000" cy="4705345"/>
          </a:xfrm>
        </p:spPr>
        <p:txBody>
          <a:bodyPr>
            <a:normAutofit fontScale="92500"/>
          </a:bodyPr>
          <a:lstStyle/>
          <a:p>
            <a:r>
              <a:rPr lang="fr-FR" dirty="0" smtClean="0"/>
              <a:t>Créé en 2003 au MIT, par Esther Duflo</a:t>
            </a:r>
          </a:p>
          <a:p>
            <a:r>
              <a:rPr lang="fr-FR" dirty="0" smtClean="0"/>
              <a:t>Un réseau de 90 chercheurs du monde entier, réunis par leur pratique de l'évaluation aléatoire</a:t>
            </a:r>
          </a:p>
          <a:p>
            <a:r>
              <a:rPr lang="fr-FR" dirty="0" smtClean="0"/>
              <a:t>Ayant pour objectif de lutter contre la pauvreté en s'assurant que les politiques publiques soient basées sur des constatations scientifiques:</a:t>
            </a:r>
          </a:p>
          <a:p>
            <a:pPr lvl="1"/>
            <a:r>
              <a:rPr lang="fr-FR" dirty="0" smtClean="0"/>
              <a:t>En conduisant des évaluations d'impact rigoureuses,</a:t>
            </a:r>
          </a:p>
          <a:p>
            <a:pPr lvl="1"/>
            <a:r>
              <a:rPr lang="fr-FR" dirty="0" smtClean="0"/>
              <a:t>En organisant des formations,</a:t>
            </a:r>
          </a:p>
          <a:p>
            <a:pPr lvl="1"/>
            <a:r>
              <a:rPr lang="fr-FR" dirty="0" smtClean="0"/>
              <a:t>En diffusant largement les résultats des recherches</a:t>
            </a:r>
          </a:p>
          <a:p>
            <a:pPr lvl="1"/>
            <a:endParaRPr lang="fr-FR" dirty="0"/>
          </a:p>
        </p:txBody>
      </p:sp>
      <p:grpSp>
        <p:nvGrpSpPr>
          <p:cNvPr id="4" name="Group 19"/>
          <p:cNvGrpSpPr/>
          <p:nvPr/>
        </p:nvGrpSpPr>
        <p:grpSpPr>
          <a:xfrm>
            <a:off x="5638800" y="1219200"/>
            <a:ext cx="2743200" cy="4724401"/>
            <a:chOff x="5524500" y="1225874"/>
            <a:chExt cx="2743200" cy="4668222"/>
          </a:xfrm>
        </p:grpSpPr>
        <p:sp>
          <p:nvSpPr>
            <p:cNvPr id="5" name="Rectangle 4"/>
            <p:cNvSpPr/>
            <p:nvPr/>
          </p:nvSpPr>
          <p:spPr>
            <a:xfrm>
              <a:off x="5524500" y="1225874"/>
              <a:ext cx="2743200" cy="46482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grpSp>
          <p:nvGrpSpPr>
            <p:cNvPr id="6" name="Group 18"/>
            <p:cNvGrpSpPr/>
            <p:nvPr/>
          </p:nvGrpSpPr>
          <p:grpSpPr>
            <a:xfrm>
              <a:off x="5524500" y="1232548"/>
              <a:ext cx="2743200" cy="4661548"/>
              <a:chOff x="5638800" y="1219200"/>
              <a:chExt cx="2743200" cy="4661548"/>
            </a:xfrm>
          </p:grpSpPr>
          <p:pic>
            <p:nvPicPr>
              <p:cNvPr id="7" name="Picture 14" descr="About-J-PAL-Affiliate-Collage.jpg"/>
              <p:cNvPicPr>
                <a:picLocks noChangeAspect="1"/>
              </p:cNvPicPr>
              <p:nvPr/>
            </p:nvPicPr>
            <p:blipFill>
              <a:blip r:embed="rId3" cstate="print"/>
              <a:srcRect t="49818"/>
              <a:stretch>
                <a:fillRect/>
              </a:stretch>
            </p:blipFill>
            <p:spPr>
              <a:xfrm>
                <a:off x="7010400" y="1232548"/>
                <a:ext cx="1371600" cy="605850"/>
              </a:xfrm>
              <a:prstGeom prst="rect">
                <a:avLst/>
              </a:prstGeom>
            </p:spPr>
          </p:pic>
          <p:pic>
            <p:nvPicPr>
              <p:cNvPr id="8" name="Picture 15" descr="About-J-PAL-Affiliate-Collage.jpg"/>
              <p:cNvPicPr>
                <a:picLocks noChangeAspect="1"/>
              </p:cNvPicPr>
              <p:nvPr/>
            </p:nvPicPr>
            <p:blipFill>
              <a:blip r:embed="rId3" cstate="print"/>
              <a:srcRect b="51288"/>
              <a:stretch>
                <a:fillRect/>
              </a:stretch>
            </p:blipFill>
            <p:spPr>
              <a:xfrm>
                <a:off x="5638800" y="1219200"/>
                <a:ext cx="1371600" cy="588097"/>
              </a:xfrm>
              <a:prstGeom prst="rect">
                <a:avLst/>
              </a:prstGeom>
            </p:spPr>
          </p:pic>
          <p:pic>
            <p:nvPicPr>
              <p:cNvPr id="9" name="Picture 13" descr="History-Affiliate-Collage.jpg"/>
              <p:cNvPicPr>
                <a:picLocks noChangeAspect="1"/>
              </p:cNvPicPr>
              <p:nvPr/>
            </p:nvPicPr>
            <p:blipFill>
              <a:blip r:embed="rId4" cstate="print"/>
              <a:srcRect t="50000"/>
              <a:stretch>
                <a:fillRect/>
              </a:stretch>
            </p:blipFill>
            <p:spPr>
              <a:xfrm>
                <a:off x="7010400" y="1762198"/>
                <a:ext cx="1365383" cy="4118550"/>
              </a:xfrm>
              <a:prstGeom prst="rect">
                <a:avLst/>
              </a:prstGeom>
            </p:spPr>
          </p:pic>
          <p:pic>
            <p:nvPicPr>
              <p:cNvPr id="10" name="Picture 12" descr="History-Affiliate-Collage.jpg"/>
              <p:cNvPicPr>
                <a:picLocks noChangeAspect="1"/>
              </p:cNvPicPr>
              <p:nvPr/>
            </p:nvPicPr>
            <p:blipFill>
              <a:blip r:embed="rId4" cstate="print"/>
              <a:srcRect b="50000"/>
              <a:stretch>
                <a:fillRect/>
              </a:stretch>
            </p:blipFill>
            <p:spPr>
              <a:xfrm>
                <a:off x="5638800" y="1762198"/>
                <a:ext cx="1365383" cy="4118550"/>
              </a:xfrm>
              <a:prstGeom prst="rect">
                <a:avLst/>
              </a:prstGeom>
            </p:spPr>
          </p:pic>
        </p:grpSp>
      </p:gr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000" y="0"/>
            <a:ext cx="8229600" cy="1143000"/>
          </a:xfrm>
        </p:spPr>
        <p:txBody>
          <a:bodyPr/>
          <a:lstStyle/>
          <a:p>
            <a:r>
              <a:rPr lang="fr-FR" dirty="0" smtClean="0"/>
              <a:t>L'analyse </a:t>
            </a:r>
            <a:r>
              <a:rPr lang="fr-FR" dirty="0" err="1" smtClean="0"/>
              <a:t>Coût-Efficacité</a:t>
            </a:r>
            <a:endParaRPr lang="fr-FR" dirty="0"/>
          </a:p>
        </p:txBody>
      </p:sp>
      <p:sp>
        <p:nvSpPr>
          <p:cNvPr id="3" name="Espace réservé du contenu 2"/>
          <p:cNvSpPr>
            <a:spLocks noGrp="1"/>
          </p:cNvSpPr>
          <p:nvPr>
            <p:ph idx="1"/>
          </p:nvPr>
        </p:nvSpPr>
        <p:spPr/>
        <p:txBody>
          <a:bodyPr>
            <a:normAutofit/>
          </a:bodyPr>
          <a:lstStyle/>
          <a:p>
            <a:pPr>
              <a:lnSpc>
                <a:spcPct val="90000"/>
              </a:lnSpc>
              <a:buClr>
                <a:srgbClr val="E22B01"/>
              </a:buClr>
            </a:pPr>
            <a:r>
              <a:rPr lang="fr-FR" dirty="0" smtClean="0"/>
              <a:t>A ne pas confondre avec l’analyse coût-bénéfice</a:t>
            </a:r>
          </a:p>
          <a:p>
            <a:pPr>
              <a:lnSpc>
                <a:spcPct val="90000"/>
              </a:lnSpc>
              <a:buClr>
                <a:srgbClr val="E22B01"/>
              </a:buClr>
            </a:pPr>
            <a:r>
              <a:rPr lang="fr-FR" dirty="0" smtClean="0"/>
              <a:t>S’appuie sur:</a:t>
            </a:r>
          </a:p>
          <a:p>
            <a:pPr lvl="1">
              <a:lnSpc>
                <a:spcPct val="90000"/>
              </a:lnSpc>
              <a:buClr>
                <a:srgbClr val="E22B01"/>
              </a:buClr>
            </a:pPr>
            <a:r>
              <a:rPr lang="fr-FR" sz="2400" dirty="0" smtClean="0"/>
              <a:t>L’évaluation </a:t>
            </a:r>
            <a:r>
              <a:rPr lang="fr-FR" sz="2400" dirty="0"/>
              <a:t>du processus permet une </a:t>
            </a:r>
            <a:r>
              <a:rPr lang="fr-FR" sz="2400" b="1" dirty="0"/>
              <a:t>quantification </a:t>
            </a:r>
            <a:r>
              <a:rPr lang="fr-FR" sz="2400" dirty="0"/>
              <a:t>minutieuse</a:t>
            </a:r>
            <a:r>
              <a:rPr lang="fr-FR" sz="2400" b="1" dirty="0"/>
              <a:t> des coûts</a:t>
            </a:r>
          </a:p>
          <a:p>
            <a:pPr lvl="1">
              <a:lnSpc>
                <a:spcPct val="90000"/>
              </a:lnSpc>
              <a:buClr>
                <a:srgbClr val="E22B01"/>
              </a:buClr>
            </a:pPr>
            <a:r>
              <a:rPr lang="fr-FR" sz="2400" dirty="0" smtClean="0"/>
              <a:t>L’évaluation d’impact permet de </a:t>
            </a:r>
            <a:r>
              <a:rPr lang="fr-FR" sz="2400" b="1" dirty="0" smtClean="0"/>
              <a:t>quantifier les bénéfices</a:t>
            </a:r>
          </a:p>
          <a:p>
            <a:pPr>
              <a:lnSpc>
                <a:spcPct val="90000"/>
              </a:lnSpc>
              <a:buClr>
                <a:srgbClr val="E22B01"/>
              </a:buClr>
              <a:buNone/>
            </a:pPr>
            <a:endParaRPr lang="fr-FR" dirty="0" smtClean="0"/>
          </a:p>
          <a:p>
            <a:pPr>
              <a:lnSpc>
                <a:spcPct val="90000"/>
              </a:lnSpc>
              <a:buClr>
                <a:srgbClr val="E22B01"/>
              </a:buClr>
            </a:pPr>
            <a:r>
              <a:rPr lang="fr-FR" dirty="0" smtClean="0"/>
              <a:t>On peut ensuite comparer différents programmes entre eux</a:t>
            </a:r>
          </a:p>
          <a:p>
            <a:pPr lvl="1">
              <a:lnSpc>
                <a:spcPct val="90000"/>
              </a:lnSpc>
              <a:buNone/>
            </a:pPr>
            <a:endParaRPr/>
          </a:p>
          <a:p>
            <a:pPr lvl="1">
              <a:lnSpc>
                <a:spcPct val="90000"/>
              </a:lnSpc>
              <a:buNone/>
            </a:pPr>
            <a:endParaRPr lang="fr-FR" sz="2400" dirty="0"/>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2"/>
          </p:nvPr>
        </p:nvSpPr>
        <p:spPr>
          <a:xfrm>
            <a:off x="6553200" y="6356350"/>
            <a:ext cx="2133600" cy="365125"/>
          </a:xfrm>
        </p:spPr>
        <p:txBody>
          <a:bodyPr/>
          <a:lstStyle/>
          <a:p>
            <a:pPr>
              <a:defRPr/>
            </a:pPr>
            <a:fld id="{5A8414FC-38FB-4B4F-BBD2-A315328845A9}" type="slidenum">
              <a:rPr lang="en-US"/>
              <a:pPr>
                <a:defRPr/>
              </a:pPr>
              <a:t>21</a:t>
            </a:fld>
            <a:endParaRPr lang="en-US"/>
          </a:p>
        </p:txBody>
      </p:sp>
      <p:sp>
        <p:nvSpPr>
          <p:cNvPr id="5" name="Rectangle 2"/>
          <p:cNvSpPr txBox="1">
            <a:spLocks noChangeArrowheads="1"/>
          </p:cNvSpPr>
          <p:nvPr/>
        </p:nvSpPr>
        <p:spPr bwMode="auto">
          <a:xfrm>
            <a:off x="381000" y="0"/>
            <a:ext cx="9144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fr-FR" sz="3600" b="0" i="0" u="none" strike="noStrike" kern="1200" cap="none" spc="0" normalizeH="0" baseline="0" noProof="0" dirty="0" smtClean="0">
                <a:ln>
                  <a:noFill/>
                </a:ln>
                <a:solidFill>
                  <a:schemeClr val="tx1"/>
                </a:solidFill>
                <a:effectLst/>
                <a:uLnTx/>
                <a:uFillTx/>
                <a:latin typeface="+mj-lt"/>
                <a:ea typeface="+mj-ea"/>
                <a:cs typeface="+mj-cs"/>
              </a:rPr>
              <a:t>Etude comparative coûts/efficacité</a:t>
            </a:r>
          </a:p>
        </p:txBody>
      </p:sp>
      <p:pic>
        <p:nvPicPr>
          <p:cNvPr id="6" name="Picture 2" descr="C:\Documents and Settings\Administrator\Desktop\Student-Attendance_1.jpg"/>
          <p:cNvPicPr>
            <a:picLocks noGrp="1" noChangeAspect="1" noChangeArrowheads="1"/>
          </p:cNvPicPr>
          <p:nvPr>
            <p:ph idx="1"/>
          </p:nvPr>
        </p:nvPicPr>
        <p:blipFill>
          <a:blip r:embed="rId3" cstate="print"/>
          <a:srcRect/>
          <a:stretch>
            <a:fillRect/>
          </a:stretch>
        </p:blipFill>
        <p:spPr>
          <a:xfrm>
            <a:off x="1524000" y="1143000"/>
            <a:ext cx="6477000" cy="4820697"/>
          </a:xfrm>
        </p:spPr>
      </p:pic>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000" y="0"/>
            <a:ext cx="8229600" cy="1143000"/>
          </a:xfrm>
        </p:spPr>
        <p:txBody>
          <a:bodyPr/>
          <a:lstStyle/>
          <a:p>
            <a:r>
              <a:rPr lang="fr-FR" dirty="0" smtClean="0"/>
              <a:t>La qualité d'une évaluation, c'est:</a:t>
            </a:r>
            <a:endParaRPr lang="fr-FR" dirty="0"/>
          </a:p>
        </p:txBody>
      </p:sp>
      <p:sp>
        <p:nvSpPr>
          <p:cNvPr id="3" name="Espace réservé du contenu 2"/>
          <p:cNvSpPr>
            <a:spLocks noGrp="1"/>
          </p:cNvSpPr>
          <p:nvPr>
            <p:ph idx="1"/>
          </p:nvPr>
        </p:nvSpPr>
        <p:spPr/>
        <p:txBody>
          <a:bodyPr>
            <a:normAutofit/>
          </a:bodyPr>
          <a:lstStyle/>
          <a:p>
            <a:r>
              <a:rPr lang="fr-FR" dirty="0" smtClean="0"/>
              <a:t>Poser les bonnes questions</a:t>
            </a:r>
          </a:p>
          <a:p>
            <a:r>
              <a:rPr lang="fr-FR" dirty="0" smtClean="0"/>
              <a:t>Donner des réponses précises</a:t>
            </a:r>
          </a:p>
          <a:p>
            <a:pPr lvl="1"/>
            <a:r>
              <a:rPr lang="fr-FR" sz="2400" dirty="0" smtClean="0"/>
              <a:t>En lien avec les objectifs de départ</a:t>
            </a:r>
          </a:p>
          <a:p>
            <a:pPr lvl="1"/>
            <a:r>
              <a:rPr lang="fr-FR" sz="2400" dirty="0" smtClean="0"/>
              <a:t>Savoir précisément ce qu'on a appris</a:t>
            </a:r>
          </a:p>
          <a:p>
            <a:pPr lvl="1"/>
            <a:r>
              <a:rPr lang="fr-FR" sz="2400" dirty="0" smtClean="0"/>
              <a:t>Savoir ce qui pourra être généralisé</a:t>
            </a:r>
          </a:p>
          <a:p>
            <a:pPr lvl="1"/>
            <a:endParaRPr lang="fr-FR" dirty="0" smtClean="0"/>
          </a:p>
          <a:p>
            <a:r>
              <a:rPr lang="fr-FR" dirty="0" smtClean="0"/>
              <a:t>Une bonne évaluation permet de tirer des enseignements généraux.</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ctrTitle" idx="4294967295"/>
          </p:nvPr>
        </p:nvSpPr>
        <p:spPr>
          <a:xfrm>
            <a:off x="685800" y="2130425"/>
            <a:ext cx="7772400" cy="1470025"/>
          </a:xfrm>
        </p:spPr>
        <p:txBody>
          <a:bodyPr>
            <a:normAutofit fontScale="90000"/>
          </a:bodyPr>
          <a:lstStyle/>
          <a:p>
            <a:pPr algn="ctr" eaLnBrk="1" hangingPunct="1"/>
            <a:r>
              <a:rPr lang="en-US" sz="4000" dirty="0" smtClean="0"/>
              <a:t/>
            </a:r>
            <a:br>
              <a:rPr lang="en-US" sz="4000" dirty="0" smtClean="0"/>
            </a:br>
            <a:r>
              <a:rPr lang="fr-FR" sz="4000" dirty="0" smtClean="0">
                <a:solidFill>
                  <a:srgbClr val="FF0000"/>
                </a:solidFill>
              </a:rPr>
              <a:t>II. Pourquoi utiliser </a:t>
            </a:r>
            <a:br>
              <a:rPr lang="fr-FR" sz="4000" dirty="0" smtClean="0">
                <a:solidFill>
                  <a:srgbClr val="FF0000"/>
                </a:solidFill>
              </a:rPr>
            </a:br>
            <a:r>
              <a:rPr lang="fr-FR" sz="4000" dirty="0" smtClean="0">
                <a:solidFill>
                  <a:srgbClr val="FF0000"/>
                </a:solidFill>
              </a:rPr>
              <a:t>    l’assignation aléatoire </a:t>
            </a:r>
            <a:r>
              <a:rPr lang="en-US" sz="4000" dirty="0" smtClean="0"/>
              <a:t/>
            </a:r>
            <a:br>
              <a:rPr lang="en-US" sz="4000" dirty="0" smtClean="0"/>
            </a:br>
            <a:endParaRPr lang="en-US" sz="4000" dirty="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smtClean="0"/>
              <a:t>Comment mesurer l'impact?</a:t>
            </a:r>
            <a:endParaRPr lang="fr-FR" dirty="0"/>
          </a:p>
        </p:txBody>
      </p:sp>
      <p:sp>
        <p:nvSpPr>
          <p:cNvPr id="3" name="Espace réservé du contenu 2"/>
          <p:cNvSpPr>
            <a:spLocks noGrp="1"/>
          </p:cNvSpPr>
          <p:nvPr>
            <p:ph idx="1"/>
          </p:nvPr>
        </p:nvSpPr>
        <p:spPr/>
        <p:txBody>
          <a:bodyPr/>
          <a:lstStyle/>
          <a:p>
            <a:r>
              <a:rPr lang="fr-FR" dirty="0" smtClean="0">
                <a:solidFill>
                  <a:schemeClr val="tx1"/>
                </a:solidFill>
              </a:rPr>
              <a:t>L'impact, c'est ce qu'il se serait passé en l’absence du programme </a:t>
            </a:r>
          </a:p>
          <a:p>
            <a:endParaRPr lang="fr-FR" dirty="0" smtClean="0">
              <a:solidFill>
                <a:schemeClr val="tx1"/>
              </a:solidFill>
            </a:endParaRPr>
          </a:p>
          <a:p>
            <a:r>
              <a:rPr lang="fr-FR" dirty="0" smtClean="0">
                <a:solidFill>
                  <a:schemeClr val="tx1"/>
                </a:solidFill>
              </a:rPr>
              <a:t>C'est donc la différence entre </a:t>
            </a:r>
          </a:p>
          <a:p>
            <a:pPr>
              <a:buNone/>
            </a:pPr>
            <a:endParaRPr lang="fr-FR" dirty="0" smtClean="0">
              <a:solidFill>
                <a:schemeClr val="tx1"/>
              </a:solidFill>
            </a:endParaRPr>
          </a:p>
          <a:p>
            <a:pPr marL="1438275" lvl="1">
              <a:buFont typeface="Arial" charset="0"/>
              <a:buNone/>
            </a:pPr>
            <a:r>
              <a:rPr lang="fr-FR" dirty="0" smtClean="0">
                <a:solidFill>
                  <a:schemeClr val="tx1"/>
                </a:solidFill>
              </a:rPr>
              <a:t>	    ce qui s’est passé (avec le programme)</a:t>
            </a:r>
          </a:p>
          <a:p>
            <a:pPr marL="1438275" lvl="1"/>
            <a:r>
              <a:rPr lang="fr-FR" dirty="0" smtClean="0">
                <a:solidFill>
                  <a:schemeClr val="tx1"/>
                </a:solidFill>
              </a:rPr>
              <a:t>    ce qui se serait passé (sans le programme)</a:t>
            </a:r>
          </a:p>
          <a:p>
            <a:pPr marL="1438275" lvl="1">
              <a:buNone/>
            </a:pPr>
            <a:r>
              <a:rPr lang="fr-FR" dirty="0" smtClean="0">
                <a:solidFill>
                  <a:schemeClr val="tx1"/>
                </a:solidFill>
              </a:rPr>
              <a:t>____________________________________</a:t>
            </a:r>
          </a:p>
          <a:p>
            <a:pPr marL="1438275" lvl="1">
              <a:buFont typeface="Arial" charset="0"/>
              <a:buNone/>
            </a:pPr>
            <a:r>
              <a:rPr lang="fr-FR" dirty="0" smtClean="0">
                <a:solidFill>
                  <a:srgbClr val="FF0000"/>
                </a:solidFill>
              </a:rPr>
              <a:t> =   </a:t>
            </a:r>
            <a:r>
              <a:rPr lang="fr-FR" dirty="0" smtClean="0">
                <a:solidFill>
                  <a:schemeClr val="tx1"/>
                </a:solidFill>
              </a:rPr>
              <a:t>             IMPACT du programme</a:t>
            </a: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Line 2"/>
          <p:cNvSpPr>
            <a:spLocks noChangeShapeType="1"/>
          </p:cNvSpPr>
          <p:nvPr/>
        </p:nvSpPr>
        <p:spPr bwMode="auto">
          <a:xfrm>
            <a:off x="2438400" y="4114800"/>
            <a:ext cx="2819400" cy="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153603" name="Line 3"/>
          <p:cNvSpPr>
            <a:spLocks noChangeShapeType="1"/>
          </p:cNvSpPr>
          <p:nvPr/>
        </p:nvSpPr>
        <p:spPr bwMode="auto">
          <a:xfrm>
            <a:off x="2362200" y="2362200"/>
            <a:ext cx="3048000" cy="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153604" name="Line 4"/>
          <p:cNvSpPr>
            <a:spLocks noChangeShapeType="1"/>
          </p:cNvSpPr>
          <p:nvPr/>
        </p:nvSpPr>
        <p:spPr bwMode="auto">
          <a:xfrm flipV="1">
            <a:off x="5257800" y="2362200"/>
            <a:ext cx="0" cy="25908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153605" name="Line 5"/>
          <p:cNvSpPr>
            <a:spLocks noChangeShapeType="1"/>
          </p:cNvSpPr>
          <p:nvPr/>
        </p:nvSpPr>
        <p:spPr bwMode="auto">
          <a:xfrm flipV="1">
            <a:off x="3200400" y="2362200"/>
            <a:ext cx="2057400" cy="16002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63494" name="Line 6"/>
          <p:cNvSpPr>
            <a:spLocks noChangeShapeType="1"/>
          </p:cNvSpPr>
          <p:nvPr/>
        </p:nvSpPr>
        <p:spPr bwMode="auto">
          <a:xfrm flipV="1">
            <a:off x="2362200" y="1143000"/>
            <a:ext cx="0" cy="3810000"/>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63495" name="Line 7"/>
          <p:cNvSpPr>
            <a:spLocks noChangeShapeType="1"/>
          </p:cNvSpPr>
          <p:nvPr/>
        </p:nvSpPr>
        <p:spPr bwMode="auto">
          <a:xfrm>
            <a:off x="2362200" y="4953000"/>
            <a:ext cx="4343400" cy="0"/>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63496" name="Text Box 8"/>
          <p:cNvSpPr txBox="1">
            <a:spLocks noChangeArrowheads="1"/>
          </p:cNvSpPr>
          <p:nvPr/>
        </p:nvSpPr>
        <p:spPr bwMode="auto">
          <a:xfrm>
            <a:off x="6781800" y="4648200"/>
            <a:ext cx="1371600" cy="457200"/>
          </a:xfrm>
          <a:prstGeom prst="rect">
            <a:avLst/>
          </a:prstGeom>
          <a:noFill/>
          <a:ln w="9525">
            <a:noFill/>
            <a:miter lim="800000"/>
            <a:headEnd/>
            <a:tailEnd/>
          </a:ln>
        </p:spPr>
        <p:txBody>
          <a:bodyPr>
            <a:prstTxWarp prst="textNoShape">
              <a:avLst/>
            </a:prstTxWarp>
            <a:spAutoFit/>
          </a:bodyPr>
          <a:lstStyle/>
          <a:p>
            <a:pPr>
              <a:spcBef>
                <a:spcPct val="50000"/>
              </a:spcBef>
            </a:pPr>
            <a:r>
              <a:rPr lang="en-US" sz="2400" b="1" dirty="0"/>
              <a:t>temps</a:t>
            </a:r>
          </a:p>
        </p:txBody>
      </p:sp>
      <p:sp>
        <p:nvSpPr>
          <p:cNvPr id="63497" name="Line 9"/>
          <p:cNvSpPr>
            <a:spLocks noChangeShapeType="1"/>
          </p:cNvSpPr>
          <p:nvPr/>
        </p:nvSpPr>
        <p:spPr bwMode="auto">
          <a:xfrm flipV="1">
            <a:off x="3124200" y="4267200"/>
            <a:ext cx="0" cy="6858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63498" name="Line 10"/>
          <p:cNvSpPr>
            <a:spLocks noChangeShapeType="1"/>
          </p:cNvSpPr>
          <p:nvPr/>
        </p:nvSpPr>
        <p:spPr bwMode="auto">
          <a:xfrm>
            <a:off x="2362200" y="4114800"/>
            <a:ext cx="762000" cy="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63499" name="Oval 11"/>
          <p:cNvSpPr>
            <a:spLocks noChangeArrowheads="1"/>
          </p:cNvSpPr>
          <p:nvPr/>
        </p:nvSpPr>
        <p:spPr bwMode="auto">
          <a:xfrm>
            <a:off x="2971800" y="3962400"/>
            <a:ext cx="304800" cy="304800"/>
          </a:xfrm>
          <a:prstGeom prst="ellipse">
            <a:avLst/>
          </a:prstGeom>
          <a:solidFill>
            <a:srgbClr val="808080"/>
          </a:solidFill>
          <a:ln w="9525">
            <a:solidFill>
              <a:schemeClr val="tx1"/>
            </a:solidFill>
            <a:round/>
            <a:headEnd/>
            <a:tailEnd/>
          </a:ln>
        </p:spPr>
        <p:txBody>
          <a:bodyPr wrap="none" anchor="ctr">
            <a:prstTxWarp prst="textNoShape">
              <a:avLst/>
            </a:prstTxWarp>
          </a:bodyPr>
          <a:lstStyle/>
          <a:p>
            <a:endParaRPr lang="fr-FR"/>
          </a:p>
        </p:txBody>
      </p:sp>
      <p:sp>
        <p:nvSpPr>
          <p:cNvPr id="63500" name="Text Box 12"/>
          <p:cNvSpPr txBox="1">
            <a:spLocks noChangeArrowheads="1"/>
          </p:cNvSpPr>
          <p:nvPr/>
        </p:nvSpPr>
        <p:spPr bwMode="auto">
          <a:xfrm>
            <a:off x="2438400" y="5029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i="1" dirty="0" err="1"/>
              <a:t>t</a:t>
            </a:r>
            <a:r>
              <a:rPr lang="en-US" sz="2000" i="1" dirty="0"/>
              <a:t> = 0</a:t>
            </a:r>
          </a:p>
        </p:txBody>
      </p:sp>
      <p:sp>
        <p:nvSpPr>
          <p:cNvPr id="63501" name="Text Box 13"/>
          <p:cNvSpPr txBox="1">
            <a:spLocks noChangeArrowheads="1"/>
          </p:cNvSpPr>
          <p:nvPr/>
        </p:nvSpPr>
        <p:spPr bwMode="auto">
          <a:xfrm>
            <a:off x="2057400" y="3886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a:t>2</a:t>
            </a:r>
            <a:endParaRPr lang="en-US" sz="2000" baseline="-25000" dirty="0"/>
          </a:p>
        </p:txBody>
      </p:sp>
      <p:sp>
        <p:nvSpPr>
          <p:cNvPr id="153614" name="Oval 14"/>
          <p:cNvSpPr>
            <a:spLocks noChangeArrowheads="1"/>
          </p:cNvSpPr>
          <p:nvPr/>
        </p:nvSpPr>
        <p:spPr bwMode="auto">
          <a:xfrm>
            <a:off x="5105400" y="2209800"/>
            <a:ext cx="304800" cy="304800"/>
          </a:xfrm>
          <a:prstGeom prst="ellipse">
            <a:avLst/>
          </a:prstGeom>
          <a:solidFill>
            <a:srgbClr val="808080"/>
          </a:solidFill>
          <a:ln w="9525">
            <a:solidFill>
              <a:schemeClr val="tx1"/>
            </a:solidFill>
            <a:round/>
            <a:headEnd/>
            <a:tailEnd/>
          </a:ln>
        </p:spPr>
        <p:txBody>
          <a:bodyPr wrap="none" anchor="ctr">
            <a:prstTxWarp prst="textNoShape">
              <a:avLst/>
            </a:prstTxWarp>
          </a:bodyPr>
          <a:lstStyle/>
          <a:p>
            <a:endParaRPr lang="fr-FR"/>
          </a:p>
        </p:txBody>
      </p:sp>
      <p:sp>
        <p:nvSpPr>
          <p:cNvPr id="153615" name="Text Box 15"/>
          <p:cNvSpPr txBox="1">
            <a:spLocks noChangeArrowheads="1"/>
          </p:cNvSpPr>
          <p:nvPr/>
        </p:nvSpPr>
        <p:spPr bwMode="auto">
          <a:xfrm>
            <a:off x="2057400" y="21336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a:t>3</a:t>
            </a:r>
            <a:endParaRPr lang="en-US" sz="2000" baseline="-25000" dirty="0"/>
          </a:p>
        </p:txBody>
      </p:sp>
      <p:sp>
        <p:nvSpPr>
          <p:cNvPr id="153616" name="Text Box 16"/>
          <p:cNvSpPr txBox="1">
            <a:spLocks noChangeArrowheads="1"/>
          </p:cNvSpPr>
          <p:nvPr/>
        </p:nvSpPr>
        <p:spPr bwMode="auto">
          <a:xfrm>
            <a:off x="5257800" y="5029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i="1" dirty="0" err="1"/>
              <a:t>t</a:t>
            </a:r>
            <a:r>
              <a:rPr lang="en-US" sz="2000" i="1" dirty="0"/>
              <a:t> = 1</a:t>
            </a:r>
          </a:p>
        </p:txBody>
      </p:sp>
      <p:sp>
        <p:nvSpPr>
          <p:cNvPr id="153617" name="Line 17"/>
          <p:cNvSpPr>
            <a:spLocks noChangeShapeType="1"/>
          </p:cNvSpPr>
          <p:nvPr/>
        </p:nvSpPr>
        <p:spPr bwMode="auto">
          <a:xfrm>
            <a:off x="3276600" y="5257800"/>
            <a:ext cx="1828800" cy="0"/>
          </a:xfrm>
          <a:prstGeom prst="line">
            <a:avLst/>
          </a:prstGeom>
          <a:noFill/>
          <a:ln w="9525">
            <a:solidFill>
              <a:srgbClr val="FF0000"/>
            </a:solidFill>
            <a:round/>
            <a:headEnd type="arrow" w="med" len="med"/>
            <a:tailEnd type="arrow" w="med" len="med"/>
          </a:ln>
        </p:spPr>
        <p:txBody>
          <a:bodyPr>
            <a:prstTxWarp prst="textNoShape">
              <a:avLst/>
            </a:prstTxWarp>
          </a:bodyPr>
          <a:lstStyle/>
          <a:p>
            <a:endParaRPr lang="fr-FR"/>
          </a:p>
        </p:txBody>
      </p:sp>
      <p:sp>
        <p:nvSpPr>
          <p:cNvPr id="153618" name="Text Box 18"/>
          <p:cNvSpPr txBox="1">
            <a:spLocks noChangeArrowheads="1"/>
          </p:cNvSpPr>
          <p:nvPr/>
        </p:nvSpPr>
        <p:spPr bwMode="auto">
          <a:xfrm>
            <a:off x="3200400" y="5334000"/>
            <a:ext cx="2286000" cy="457200"/>
          </a:xfrm>
          <a:prstGeom prst="rect">
            <a:avLst/>
          </a:prstGeom>
          <a:noFill/>
          <a:ln w="9525">
            <a:noFill/>
            <a:miter lim="800000"/>
            <a:headEnd/>
            <a:tailEnd/>
          </a:ln>
        </p:spPr>
        <p:txBody>
          <a:bodyPr>
            <a:prstTxWarp prst="textNoShape">
              <a:avLst/>
            </a:prstTxWarp>
            <a:spAutoFit/>
          </a:bodyPr>
          <a:lstStyle/>
          <a:p>
            <a:pPr>
              <a:spcBef>
                <a:spcPct val="50000"/>
              </a:spcBef>
            </a:pPr>
            <a:r>
              <a:rPr lang="en-US" sz="2400" dirty="0">
                <a:solidFill>
                  <a:srgbClr val="FF0000"/>
                </a:solidFill>
              </a:rPr>
              <a:t>PROGRAMME</a:t>
            </a:r>
          </a:p>
        </p:txBody>
      </p:sp>
      <p:sp>
        <p:nvSpPr>
          <p:cNvPr id="63507" name="Rectangle 19"/>
          <p:cNvSpPr>
            <a:spLocks noGrp="1" noChangeArrowheads="1"/>
          </p:cNvSpPr>
          <p:nvPr>
            <p:ph type="title"/>
          </p:nvPr>
        </p:nvSpPr>
        <p:spPr>
          <a:xfrm>
            <a:off x="381000" y="0"/>
            <a:ext cx="9372600" cy="1143000"/>
          </a:xfrm>
        </p:spPr>
        <p:txBody>
          <a:bodyPr>
            <a:normAutofit/>
          </a:bodyPr>
          <a:lstStyle/>
          <a:p>
            <a:r>
              <a:rPr lang="fr-FR" dirty="0" smtClean="0">
                <a:latin typeface="+mn-lt"/>
              </a:rPr>
              <a:t>Le programme a-t-il apporté un changement?</a:t>
            </a:r>
            <a:endParaRPr lang="fr-FR" dirty="0">
              <a:latin typeface="+mn-lt"/>
              <a:ea typeface="Arial" pitchFamily="-65" charset="0"/>
              <a:cs typeface="Arial" pitchFamily="-65" charset="0"/>
            </a:endParaRPr>
          </a:p>
        </p:txBody>
      </p:sp>
      <p:sp>
        <p:nvSpPr>
          <p:cNvPr id="63510" name="Text Box 22"/>
          <p:cNvSpPr txBox="1">
            <a:spLocks noChangeArrowheads="1"/>
          </p:cNvSpPr>
          <p:nvPr/>
        </p:nvSpPr>
        <p:spPr bwMode="auto">
          <a:xfrm>
            <a:off x="457200" y="1219200"/>
            <a:ext cx="2514600" cy="830997"/>
          </a:xfrm>
          <a:prstGeom prst="rect">
            <a:avLst/>
          </a:prstGeom>
          <a:noFill/>
          <a:ln w="9525">
            <a:noFill/>
            <a:miter lim="800000"/>
            <a:headEnd/>
            <a:tailEnd/>
          </a:ln>
        </p:spPr>
        <p:txBody>
          <a:bodyPr wrap="square">
            <a:prstTxWarp prst="textNoShape">
              <a:avLst/>
            </a:prstTxWarp>
            <a:spAutoFit/>
          </a:bodyPr>
          <a:lstStyle/>
          <a:p>
            <a:pPr>
              <a:spcBef>
                <a:spcPct val="50000"/>
              </a:spcBef>
            </a:pPr>
            <a:r>
              <a:rPr lang="fr-FR" sz="2400" b="1" dirty="0" smtClean="0"/>
              <a:t>Adoption des engrais</a:t>
            </a:r>
            <a:endParaRPr lang="fr-FR" sz="2400" b="1" dirty="0">
              <a:ea typeface="Times New Roman" pitchFamily="-65" charset="0"/>
              <a:cs typeface="Times New Roman" pitchFamily="-65" charset="0"/>
            </a:endParaRPr>
          </a:p>
        </p:txBody>
      </p:sp>
      <p:sp>
        <p:nvSpPr>
          <p:cNvPr id="153623" name="Line 23"/>
          <p:cNvSpPr>
            <a:spLocks noChangeShapeType="1"/>
          </p:cNvSpPr>
          <p:nvPr/>
        </p:nvSpPr>
        <p:spPr bwMode="auto">
          <a:xfrm>
            <a:off x="5715000" y="2362200"/>
            <a:ext cx="0" cy="1752600"/>
          </a:xfrm>
          <a:prstGeom prst="line">
            <a:avLst/>
          </a:prstGeom>
          <a:noFill/>
          <a:ln w="19050">
            <a:solidFill>
              <a:srgbClr val="0000FF"/>
            </a:solidFill>
            <a:round/>
            <a:headEnd type="triangle" w="med" len="med"/>
            <a:tailEnd type="triangle" w="med" len="med"/>
          </a:ln>
        </p:spPr>
        <p:txBody>
          <a:bodyPr>
            <a:prstTxWarp prst="textNoShape">
              <a:avLst/>
            </a:prstTxWarp>
          </a:bodyPr>
          <a:lstStyle/>
          <a:p>
            <a:endParaRPr lang="fr-FR"/>
          </a:p>
        </p:txBody>
      </p:sp>
      <p:sp>
        <p:nvSpPr>
          <p:cNvPr id="153625" name="Text Box 25"/>
          <p:cNvSpPr txBox="1">
            <a:spLocks noChangeArrowheads="1"/>
          </p:cNvSpPr>
          <p:nvPr/>
        </p:nvSpPr>
        <p:spPr bwMode="auto">
          <a:xfrm>
            <a:off x="6248400" y="2590800"/>
            <a:ext cx="1981200" cy="1015663"/>
          </a:xfrm>
          <a:prstGeom prst="rect">
            <a:avLst/>
          </a:prstGeom>
          <a:noFill/>
          <a:ln w="9525">
            <a:solidFill>
              <a:srgbClr val="0000FF"/>
            </a:solidFill>
            <a:miter lim="800000"/>
            <a:headEnd/>
            <a:tailEnd/>
          </a:ln>
        </p:spPr>
        <p:txBody>
          <a:bodyPr wrap="square">
            <a:prstTxWarp prst="textNoShape">
              <a:avLst/>
            </a:prstTxWarp>
            <a:spAutoFit/>
          </a:bodyPr>
          <a:lstStyle/>
          <a:p>
            <a:pPr eaLnBrk="1" hangingPunct="1">
              <a:spcBef>
                <a:spcPct val="50000"/>
              </a:spcBef>
            </a:pPr>
            <a:r>
              <a:rPr lang="en-US" sz="2400" dirty="0" smtClean="0">
                <a:solidFill>
                  <a:srgbClr val="0000FF"/>
                </a:solidFill>
                <a:ea typeface="Arial" pitchFamily="-65" charset="0"/>
                <a:cs typeface="Arial" pitchFamily="-65" charset="0"/>
              </a:rPr>
              <a:t>    3 </a:t>
            </a:r>
            <a:r>
              <a:rPr lang="en-US" sz="2400" dirty="0">
                <a:solidFill>
                  <a:srgbClr val="0000FF"/>
                </a:solidFill>
                <a:ea typeface="Arial" pitchFamily="-65" charset="0"/>
                <a:cs typeface="Arial" pitchFamily="-65" charset="0"/>
              </a:rPr>
              <a:t>- 2 = </a:t>
            </a:r>
            <a:r>
              <a:rPr lang="en-US" sz="2400" dirty="0" smtClean="0">
                <a:solidFill>
                  <a:srgbClr val="0000FF"/>
                </a:solidFill>
                <a:ea typeface="Arial" pitchFamily="-65" charset="0"/>
                <a:cs typeface="Arial" pitchFamily="-65" charset="0"/>
              </a:rPr>
              <a:t>1 </a:t>
            </a:r>
          </a:p>
          <a:p>
            <a:pPr eaLnBrk="1" hangingPunct="1">
              <a:spcBef>
                <a:spcPct val="50000"/>
              </a:spcBef>
            </a:pPr>
            <a:r>
              <a:rPr lang="en-US" sz="2400" dirty="0" smtClean="0">
                <a:solidFill>
                  <a:srgbClr val="0000FF"/>
                </a:solidFill>
                <a:ea typeface="Arial" pitchFamily="-65" charset="0"/>
                <a:cs typeface="Arial" pitchFamily="-65" charset="0"/>
              </a:rPr>
              <a:t>    = impact?</a:t>
            </a:r>
            <a:endParaRPr lang="en-US" sz="2400" dirty="0">
              <a:solidFill>
                <a:srgbClr val="0000FF"/>
              </a:solidFill>
              <a:ea typeface="Arial" pitchFamily="-65" charset="0"/>
              <a:cs typeface="Arial" pitchFamily="-65"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6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36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3605"/>
                                        </p:tgtEl>
                                        <p:attrNameLst>
                                          <p:attrName>style.visibility</p:attrName>
                                        </p:attrNameLst>
                                      </p:cBhvr>
                                      <p:to>
                                        <p:strVal val="visible"/>
                                      </p:to>
                                    </p:set>
                                    <p:animEffect transition="in" filter="wipe(down)">
                                      <p:cBhvr>
                                        <p:cTn id="17" dur="500"/>
                                        <p:tgtEl>
                                          <p:spTgt spid="15360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5361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5360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53603"/>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53615">
                                            <p:txEl>
                                              <p:pRg st="0" end="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5360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362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536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2" grpId="0" animBg="1"/>
      <p:bldP spid="153603" grpId="0" animBg="1"/>
      <p:bldP spid="153604" grpId="0" animBg="1"/>
      <p:bldP spid="153605" grpId="0" animBg="1"/>
      <p:bldP spid="153614" grpId="0" animBg="1"/>
      <p:bldP spid="153616" grpId="0"/>
      <p:bldP spid="153617" grpId="0" animBg="1"/>
      <p:bldP spid="153618" grpId="0"/>
      <p:bldP spid="153623" grpId="0" animBg="1"/>
      <p:bldP spid="1536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Line 3"/>
          <p:cNvSpPr>
            <a:spLocks noChangeShapeType="1"/>
          </p:cNvSpPr>
          <p:nvPr/>
        </p:nvSpPr>
        <p:spPr bwMode="auto">
          <a:xfrm>
            <a:off x="2438400" y="2362200"/>
            <a:ext cx="3048000" cy="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153604" name="Line 4"/>
          <p:cNvSpPr>
            <a:spLocks noChangeShapeType="1"/>
          </p:cNvSpPr>
          <p:nvPr/>
        </p:nvSpPr>
        <p:spPr bwMode="auto">
          <a:xfrm flipV="1">
            <a:off x="5334000" y="2362200"/>
            <a:ext cx="0" cy="25908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153605" name="Line 5"/>
          <p:cNvSpPr>
            <a:spLocks noChangeShapeType="1"/>
          </p:cNvSpPr>
          <p:nvPr/>
        </p:nvSpPr>
        <p:spPr bwMode="auto">
          <a:xfrm flipV="1">
            <a:off x="3276600" y="2362200"/>
            <a:ext cx="2057400" cy="16002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63494" name="Line 6"/>
          <p:cNvSpPr>
            <a:spLocks noChangeShapeType="1"/>
          </p:cNvSpPr>
          <p:nvPr/>
        </p:nvSpPr>
        <p:spPr bwMode="auto">
          <a:xfrm flipV="1">
            <a:off x="2438400" y="1143000"/>
            <a:ext cx="0" cy="3810000"/>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63495" name="Line 7"/>
          <p:cNvSpPr>
            <a:spLocks noChangeShapeType="1"/>
          </p:cNvSpPr>
          <p:nvPr/>
        </p:nvSpPr>
        <p:spPr bwMode="auto">
          <a:xfrm>
            <a:off x="2438400" y="4953000"/>
            <a:ext cx="4343400" cy="0"/>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63496" name="Text Box 8"/>
          <p:cNvSpPr txBox="1">
            <a:spLocks noChangeArrowheads="1"/>
          </p:cNvSpPr>
          <p:nvPr/>
        </p:nvSpPr>
        <p:spPr bwMode="auto">
          <a:xfrm>
            <a:off x="6858000" y="4648200"/>
            <a:ext cx="1371600" cy="457200"/>
          </a:xfrm>
          <a:prstGeom prst="rect">
            <a:avLst/>
          </a:prstGeom>
          <a:noFill/>
          <a:ln w="9525">
            <a:noFill/>
            <a:miter lim="800000"/>
            <a:headEnd/>
            <a:tailEnd/>
          </a:ln>
        </p:spPr>
        <p:txBody>
          <a:bodyPr>
            <a:prstTxWarp prst="textNoShape">
              <a:avLst/>
            </a:prstTxWarp>
            <a:spAutoFit/>
          </a:bodyPr>
          <a:lstStyle/>
          <a:p>
            <a:pPr>
              <a:spcBef>
                <a:spcPct val="50000"/>
              </a:spcBef>
            </a:pPr>
            <a:r>
              <a:rPr lang="en-US" sz="2400" b="1" dirty="0" smtClean="0"/>
              <a:t>temps</a:t>
            </a:r>
            <a:endParaRPr lang="en-US" sz="2400" b="1" dirty="0"/>
          </a:p>
        </p:txBody>
      </p:sp>
      <p:sp>
        <p:nvSpPr>
          <p:cNvPr id="63497" name="Line 9"/>
          <p:cNvSpPr>
            <a:spLocks noChangeShapeType="1"/>
          </p:cNvSpPr>
          <p:nvPr/>
        </p:nvSpPr>
        <p:spPr bwMode="auto">
          <a:xfrm flipV="1">
            <a:off x="3200400" y="4267200"/>
            <a:ext cx="0" cy="6858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63498" name="Line 10"/>
          <p:cNvSpPr>
            <a:spLocks noChangeShapeType="1"/>
          </p:cNvSpPr>
          <p:nvPr/>
        </p:nvSpPr>
        <p:spPr bwMode="auto">
          <a:xfrm>
            <a:off x="2438400" y="4114800"/>
            <a:ext cx="762000" cy="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63499" name="Oval 11"/>
          <p:cNvSpPr>
            <a:spLocks noChangeArrowheads="1"/>
          </p:cNvSpPr>
          <p:nvPr/>
        </p:nvSpPr>
        <p:spPr bwMode="auto">
          <a:xfrm>
            <a:off x="3048000" y="3962400"/>
            <a:ext cx="304800" cy="304800"/>
          </a:xfrm>
          <a:prstGeom prst="ellipse">
            <a:avLst/>
          </a:prstGeom>
          <a:solidFill>
            <a:srgbClr val="808080"/>
          </a:solidFill>
          <a:ln w="9525">
            <a:solidFill>
              <a:schemeClr val="tx1"/>
            </a:solidFill>
            <a:round/>
            <a:headEnd/>
            <a:tailEnd/>
          </a:ln>
        </p:spPr>
        <p:txBody>
          <a:bodyPr wrap="none" anchor="ctr">
            <a:prstTxWarp prst="textNoShape">
              <a:avLst/>
            </a:prstTxWarp>
          </a:bodyPr>
          <a:lstStyle/>
          <a:p>
            <a:endParaRPr lang="fr-FR"/>
          </a:p>
        </p:txBody>
      </p:sp>
      <p:sp>
        <p:nvSpPr>
          <p:cNvPr id="63500" name="Text Box 12"/>
          <p:cNvSpPr txBox="1">
            <a:spLocks noChangeArrowheads="1"/>
          </p:cNvSpPr>
          <p:nvPr/>
        </p:nvSpPr>
        <p:spPr bwMode="auto">
          <a:xfrm>
            <a:off x="2514600" y="5029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i="1" dirty="0" err="1"/>
              <a:t>t</a:t>
            </a:r>
            <a:r>
              <a:rPr lang="en-US" sz="2000" i="1" dirty="0"/>
              <a:t> = 0</a:t>
            </a:r>
          </a:p>
        </p:txBody>
      </p:sp>
      <p:sp>
        <p:nvSpPr>
          <p:cNvPr id="63501" name="Text Box 13"/>
          <p:cNvSpPr txBox="1">
            <a:spLocks noChangeArrowheads="1"/>
          </p:cNvSpPr>
          <p:nvPr/>
        </p:nvSpPr>
        <p:spPr bwMode="auto">
          <a:xfrm>
            <a:off x="2133600" y="3886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a:t>2</a:t>
            </a:r>
            <a:endParaRPr lang="en-US" sz="2000" baseline="-25000" dirty="0"/>
          </a:p>
        </p:txBody>
      </p:sp>
      <p:sp>
        <p:nvSpPr>
          <p:cNvPr id="153614" name="Oval 14"/>
          <p:cNvSpPr>
            <a:spLocks noChangeArrowheads="1"/>
          </p:cNvSpPr>
          <p:nvPr/>
        </p:nvSpPr>
        <p:spPr bwMode="auto">
          <a:xfrm>
            <a:off x="5181600" y="2209800"/>
            <a:ext cx="304800" cy="304800"/>
          </a:xfrm>
          <a:prstGeom prst="ellipse">
            <a:avLst/>
          </a:prstGeom>
          <a:solidFill>
            <a:srgbClr val="808080"/>
          </a:solidFill>
          <a:ln w="9525">
            <a:solidFill>
              <a:schemeClr val="tx1"/>
            </a:solidFill>
            <a:round/>
            <a:headEnd/>
            <a:tailEnd/>
          </a:ln>
        </p:spPr>
        <p:txBody>
          <a:bodyPr wrap="none" anchor="ctr">
            <a:prstTxWarp prst="textNoShape">
              <a:avLst/>
            </a:prstTxWarp>
          </a:bodyPr>
          <a:lstStyle/>
          <a:p>
            <a:endParaRPr lang="fr-FR"/>
          </a:p>
        </p:txBody>
      </p:sp>
      <p:sp>
        <p:nvSpPr>
          <p:cNvPr id="153615" name="Text Box 15"/>
          <p:cNvSpPr txBox="1">
            <a:spLocks noChangeArrowheads="1"/>
          </p:cNvSpPr>
          <p:nvPr/>
        </p:nvSpPr>
        <p:spPr bwMode="auto">
          <a:xfrm>
            <a:off x="2133600" y="21336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a:t>3</a:t>
            </a:r>
            <a:endParaRPr lang="en-US" sz="2000" baseline="-25000" dirty="0"/>
          </a:p>
        </p:txBody>
      </p:sp>
      <p:sp>
        <p:nvSpPr>
          <p:cNvPr id="153616" name="Text Box 16"/>
          <p:cNvSpPr txBox="1">
            <a:spLocks noChangeArrowheads="1"/>
          </p:cNvSpPr>
          <p:nvPr/>
        </p:nvSpPr>
        <p:spPr bwMode="auto">
          <a:xfrm>
            <a:off x="5334000" y="5029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i="1" dirty="0" err="1"/>
              <a:t>t</a:t>
            </a:r>
            <a:r>
              <a:rPr lang="en-US" sz="2000" i="1" dirty="0"/>
              <a:t> = 1</a:t>
            </a:r>
          </a:p>
        </p:txBody>
      </p:sp>
      <p:sp>
        <p:nvSpPr>
          <p:cNvPr id="153617" name="Line 17"/>
          <p:cNvSpPr>
            <a:spLocks noChangeShapeType="1"/>
          </p:cNvSpPr>
          <p:nvPr/>
        </p:nvSpPr>
        <p:spPr bwMode="auto">
          <a:xfrm>
            <a:off x="3352800" y="5257800"/>
            <a:ext cx="1828800" cy="0"/>
          </a:xfrm>
          <a:prstGeom prst="line">
            <a:avLst/>
          </a:prstGeom>
          <a:noFill/>
          <a:ln w="9525">
            <a:solidFill>
              <a:srgbClr val="FF0000"/>
            </a:solidFill>
            <a:round/>
            <a:headEnd type="arrow" w="med" len="med"/>
            <a:tailEnd type="arrow" w="med" len="med"/>
          </a:ln>
        </p:spPr>
        <p:txBody>
          <a:bodyPr>
            <a:prstTxWarp prst="textNoShape">
              <a:avLst/>
            </a:prstTxWarp>
          </a:bodyPr>
          <a:lstStyle/>
          <a:p>
            <a:endParaRPr lang="fr-FR"/>
          </a:p>
        </p:txBody>
      </p:sp>
      <p:sp>
        <p:nvSpPr>
          <p:cNvPr id="153618" name="Text Box 18"/>
          <p:cNvSpPr txBox="1">
            <a:spLocks noChangeArrowheads="1"/>
          </p:cNvSpPr>
          <p:nvPr/>
        </p:nvSpPr>
        <p:spPr bwMode="auto">
          <a:xfrm>
            <a:off x="3276600" y="5334000"/>
            <a:ext cx="2286000" cy="457200"/>
          </a:xfrm>
          <a:prstGeom prst="rect">
            <a:avLst/>
          </a:prstGeom>
          <a:noFill/>
          <a:ln w="9525">
            <a:noFill/>
            <a:miter lim="800000"/>
            <a:headEnd/>
            <a:tailEnd/>
          </a:ln>
        </p:spPr>
        <p:txBody>
          <a:bodyPr>
            <a:prstTxWarp prst="textNoShape">
              <a:avLst/>
            </a:prstTxWarp>
            <a:spAutoFit/>
          </a:bodyPr>
          <a:lstStyle/>
          <a:p>
            <a:pPr>
              <a:spcBef>
                <a:spcPct val="50000"/>
              </a:spcBef>
            </a:pPr>
            <a:r>
              <a:rPr lang="en-US" sz="2400" dirty="0">
                <a:solidFill>
                  <a:srgbClr val="FF0000"/>
                </a:solidFill>
              </a:rPr>
              <a:t>PROGRAMME</a:t>
            </a:r>
          </a:p>
        </p:txBody>
      </p:sp>
      <p:sp>
        <p:nvSpPr>
          <p:cNvPr id="63507" name="Rectangle 19"/>
          <p:cNvSpPr>
            <a:spLocks noGrp="1" noChangeArrowheads="1"/>
          </p:cNvSpPr>
          <p:nvPr>
            <p:ph type="title"/>
          </p:nvPr>
        </p:nvSpPr>
        <p:spPr>
          <a:xfrm>
            <a:off x="364079" y="0"/>
            <a:ext cx="8686800" cy="1143000"/>
          </a:xfrm>
        </p:spPr>
        <p:txBody>
          <a:bodyPr>
            <a:normAutofit/>
          </a:bodyPr>
          <a:lstStyle/>
          <a:p>
            <a:r>
              <a:rPr lang="fr-FR" dirty="0" smtClean="0">
                <a:latin typeface="+mn-lt"/>
              </a:rPr>
              <a:t>Que se serait-il passé en l'absence du programme?</a:t>
            </a:r>
            <a:endParaRPr lang="fr-FR" dirty="0">
              <a:latin typeface="+mn-lt"/>
              <a:ea typeface="Arial" pitchFamily="-65" charset="0"/>
              <a:cs typeface="Arial" pitchFamily="-65" charset="0"/>
            </a:endParaRPr>
          </a:p>
        </p:txBody>
      </p:sp>
      <p:sp>
        <p:nvSpPr>
          <p:cNvPr id="153620" name="Text Box 20"/>
          <p:cNvSpPr txBox="1">
            <a:spLocks noChangeArrowheads="1"/>
          </p:cNvSpPr>
          <p:nvPr/>
        </p:nvSpPr>
        <p:spPr bwMode="auto">
          <a:xfrm>
            <a:off x="3276600" y="4114800"/>
            <a:ext cx="20574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a:t>(</a:t>
            </a:r>
            <a:r>
              <a:rPr lang="en-US" sz="2000" dirty="0" err="1"/>
              <a:t>Observ</a:t>
            </a:r>
            <a:r>
              <a:rPr lang="en-US" sz="2000" dirty="0" err="1">
                <a:ea typeface="Times New Roman" pitchFamily="-65" charset="0"/>
                <a:cs typeface="Times New Roman" pitchFamily="-65" charset="0"/>
              </a:rPr>
              <a:t>é</a:t>
            </a:r>
            <a:r>
              <a:rPr lang="en-US" sz="2000" dirty="0"/>
              <a:t>)</a:t>
            </a:r>
          </a:p>
        </p:txBody>
      </p:sp>
      <p:sp>
        <p:nvSpPr>
          <p:cNvPr id="153621" name="Text Box 21"/>
          <p:cNvSpPr txBox="1">
            <a:spLocks noChangeArrowheads="1"/>
          </p:cNvSpPr>
          <p:nvPr/>
        </p:nvSpPr>
        <p:spPr bwMode="auto">
          <a:xfrm>
            <a:off x="5791200" y="1981200"/>
            <a:ext cx="20574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a:t>(</a:t>
            </a:r>
            <a:r>
              <a:rPr lang="en-US" sz="2000" dirty="0" err="1"/>
              <a:t>Observ</a:t>
            </a:r>
            <a:r>
              <a:rPr lang="en-US" sz="2000" dirty="0" err="1">
                <a:ea typeface="Times New Roman" pitchFamily="-65" charset="0"/>
                <a:cs typeface="Times New Roman" pitchFamily="-65" charset="0"/>
              </a:rPr>
              <a:t>é</a:t>
            </a:r>
            <a:r>
              <a:rPr lang="en-US" sz="2000" dirty="0"/>
              <a:t>)</a:t>
            </a:r>
          </a:p>
        </p:txBody>
      </p:sp>
      <p:sp>
        <p:nvSpPr>
          <p:cNvPr id="63510" name="Text Box 22"/>
          <p:cNvSpPr txBox="1">
            <a:spLocks noChangeArrowheads="1"/>
          </p:cNvSpPr>
          <p:nvPr/>
        </p:nvSpPr>
        <p:spPr bwMode="auto">
          <a:xfrm>
            <a:off x="533400" y="1371600"/>
            <a:ext cx="2514600" cy="830997"/>
          </a:xfrm>
          <a:prstGeom prst="rect">
            <a:avLst/>
          </a:prstGeom>
          <a:noFill/>
          <a:ln w="9525">
            <a:noFill/>
            <a:miter lim="800000"/>
            <a:headEnd/>
            <a:tailEnd/>
          </a:ln>
        </p:spPr>
        <p:txBody>
          <a:bodyPr>
            <a:prstTxWarp prst="textNoShape">
              <a:avLst/>
            </a:prstTxWarp>
            <a:spAutoFit/>
          </a:bodyPr>
          <a:lstStyle/>
          <a:p>
            <a:pPr>
              <a:spcBef>
                <a:spcPct val="50000"/>
              </a:spcBef>
            </a:pPr>
            <a:r>
              <a:rPr lang="fr-FR" sz="2400" b="1" dirty="0" smtClean="0"/>
              <a:t>Adoption des engrais</a:t>
            </a:r>
            <a:endParaRPr lang="fr-FR" sz="2400" b="1" dirty="0">
              <a:ea typeface="Times New Roman" pitchFamily="-65" charset="0"/>
              <a:cs typeface="Times New Roman" pitchFamily="-65" charset="0"/>
            </a:endParaRPr>
          </a:p>
        </p:txBody>
      </p:sp>
      <p:sp>
        <p:nvSpPr>
          <p:cNvPr id="153623" name="Line 23"/>
          <p:cNvSpPr>
            <a:spLocks noChangeShapeType="1"/>
          </p:cNvSpPr>
          <p:nvPr/>
        </p:nvSpPr>
        <p:spPr bwMode="auto">
          <a:xfrm>
            <a:off x="5715000" y="2362200"/>
            <a:ext cx="0" cy="1219200"/>
          </a:xfrm>
          <a:prstGeom prst="line">
            <a:avLst/>
          </a:prstGeom>
          <a:noFill/>
          <a:ln w="19050">
            <a:solidFill>
              <a:srgbClr val="FF0000"/>
            </a:solidFill>
            <a:round/>
            <a:headEnd type="triangle" w="med" len="med"/>
            <a:tailEnd type="triangle" w="med" len="med"/>
          </a:ln>
        </p:spPr>
        <p:txBody>
          <a:bodyPr>
            <a:prstTxWarp prst="textNoShape">
              <a:avLst/>
            </a:prstTxWarp>
          </a:bodyPr>
          <a:lstStyle/>
          <a:p>
            <a:endParaRPr lang="fr-FR"/>
          </a:p>
        </p:txBody>
      </p:sp>
      <p:sp>
        <p:nvSpPr>
          <p:cNvPr id="153624" name="Text Box 24"/>
          <p:cNvSpPr txBox="1">
            <a:spLocks noChangeArrowheads="1"/>
          </p:cNvSpPr>
          <p:nvPr/>
        </p:nvSpPr>
        <p:spPr bwMode="auto">
          <a:xfrm>
            <a:off x="5867400" y="2667000"/>
            <a:ext cx="1981200" cy="457200"/>
          </a:xfrm>
          <a:prstGeom prst="rect">
            <a:avLst/>
          </a:prstGeom>
          <a:noFill/>
          <a:ln w="9525">
            <a:noFill/>
            <a:miter lim="800000"/>
            <a:headEnd/>
            <a:tailEnd/>
          </a:ln>
        </p:spPr>
        <p:txBody>
          <a:bodyPr>
            <a:prstTxWarp prst="textNoShape">
              <a:avLst/>
            </a:prstTxWarp>
            <a:spAutoFit/>
          </a:bodyPr>
          <a:lstStyle/>
          <a:p>
            <a:pPr eaLnBrk="1" hangingPunct="1">
              <a:spcBef>
                <a:spcPct val="50000"/>
              </a:spcBef>
            </a:pPr>
            <a:r>
              <a:rPr lang="en-US" sz="2400" i="1" dirty="0" smtClean="0">
                <a:solidFill>
                  <a:srgbClr val="FF0000"/>
                </a:solidFill>
                <a:ea typeface="Arial" pitchFamily="-65" charset="0"/>
                <a:cs typeface="Arial" pitchFamily="-65" charset="0"/>
              </a:rPr>
              <a:t>Impact= 3 - X</a:t>
            </a:r>
            <a:endParaRPr lang="en-US" sz="2400" i="1" dirty="0">
              <a:solidFill>
                <a:srgbClr val="FF0000"/>
              </a:solidFill>
              <a:ea typeface="Arial" pitchFamily="-65" charset="0"/>
              <a:cs typeface="Arial" pitchFamily="-65" charset="0"/>
            </a:endParaRPr>
          </a:p>
        </p:txBody>
      </p:sp>
      <p:sp>
        <p:nvSpPr>
          <p:cNvPr id="26" name="Line 16"/>
          <p:cNvSpPr>
            <a:spLocks noChangeShapeType="1"/>
          </p:cNvSpPr>
          <p:nvPr/>
        </p:nvSpPr>
        <p:spPr bwMode="auto">
          <a:xfrm flipV="1">
            <a:off x="3352800" y="3581400"/>
            <a:ext cx="1981200" cy="4572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27" name="Line 16"/>
          <p:cNvSpPr>
            <a:spLocks noChangeShapeType="1"/>
          </p:cNvSpPr>
          <p:nvPr/>
        </p:nvSpPr>
        <p:spPr bwMode="auto">
          <a:xfrm>
            <a:off x="2438400" y="3581400"/>
            <a:ext cx="2895600" cy="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28" name="Oval 15" descr="Large confetti"/>
          <p:cNvSpPr>
            <a:spLocks noChangeArrowheads="1"/>
          </p:cNvSpPr>
          <p:nvPr/>
        </p:nvSpPr>
        <p:spPr bwMode="auto">
          <a:xfrm>
            <a:off x="5168900" y="3429000"/>
            <a:ext cx="304800" cy="304800"/>
          </a:xfrm>
          <a:prstGeom prst="ellipse">
            <a:avLst/>
          </a:prstGeom>
          <a:pattFill prst="lgConfetti">
            <a:fgClr>
              <a:schemeClr val="folHlink"/>
            </a:fgClr>
            <a:bgClr>
              <a:srgbClr val="FFFFFF"/>
            </a:bgClr>
          </a:pattFill>
          <a:ln w="9525">
            <a:solidFill>
              <a:schemeClr val="tx1"/>
            </a:solidFill>
            <a:round/>
            <a:headEnd/>
            <a:tailEnd/>
          </a:ln>
        </p:spPr>
        <p:txBody>
          <a:bodyPr wrap="none" anchor="ctr">
            <a:prstTxWarp prst="textNoShape">
              <a:avLst/>
            </a:prstTxWarp>
          </a:bodyPr>
          <a:lstStyle/>
          <a:p>
            <a:endParaRPr lang="fr-FR" dirty="0">
              <a:solidFill>
                <a:srgbClr val="FFFFFF"/>
              </a:solidFill>
            </a:endParaRPr>
          </a:p>
        </p:txBody>
      </p:sp>
      <p:sp>
        <p:nvSpPr>
          <p:cNvPr id="29" name="Rectangle 28"/>
          <p:cNvSpPr/>
          <p:nvPr/>
        </p:nvSpPr>
        <p:spPr>
          <a:xfrm>
            <a:off x="2096468" y="3364468"/>
            <a:ext cx="371286" cy="400110"/>
          </a:xfrm>
          <a:prstGeom prst="rect">
            <a:avLst/>
          </a:prstGeom>
        </p:spPr>
        <p:txBody>
          <a:bodyPr wrap="none">
            <a:spAutoFit/>
          </a:bodyPr>
          <a:lstStyle/>
          <a:p>
            <a:pPr>
              <a:spcBef>
                <a:spcPct val="50000"/>
              </a:spcBef>
            </a:pPr>
            <a:r>
              <a:rPr lang="en-US" sz="2000" b="1" i="1" dirty="0" smtClean="0">
                <a:solidFill>
                  <a:srgbClr val="E22B01"/>
                </a:solidFill>
              </a:rPr>
              <a:t>X</a:t>
            </a:r>
            <a:endParaRPr lang="en-US" sz="2000" b="1" i="1" baseline="-25000" dirty="0">
              <a:solidFill>
                <a:srgbClr val="E22B01"/>
              </a:solidFill>
            </a:endParaRPr>
          </a:p>
        </p:txBody>
      </p:sp>
      <p:sp>
        <p:nvSpPr>
          <p:cNvPr id="30" name="Text Box 25"/>
          <p:cNvSpPr txBox="1">
            <a:spLocks noChangeArrowheads="1"/>
          </p:cNvSpPr>
          <p:nvPr/>
        </p:nvSpPr>
        <p:spPr bwMode="auto">
          <a:xfrm>
            <a:off x="5715000" y="3352800"/>
            <a:ext cx="21336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a:solidFill>
                  <a:srgbClr val="FF3333"/>
                </a:solidFill>
              </a:rPr>
              <a:t>(Non-Observable)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36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36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36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53605"/>
                                        </p:tgtEl>
                                        <p:attrNameLst>
                                          <p:attrName>style.visibility</p:attrName>
                                        </p:attrNameLst>
                                      </p:cBhvr>
                                      <p:to>
                                        <p:strVal val="visible"/>
                                      </p:to>
                                    </p:set>
                                    <p:animEffect transition="in" filter="wipe(down)">
                                      <p:cBhvr>
                                        <p:cTn id="21" dur="500"/>
                                        <p:tgtEl>
                                          <p:spTgt spid="15360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5361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5362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5360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53603"/>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53615">
                                            <p:txEl>
                                              <p:pRg st="0" end="0"/>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5362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5362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animBg="1"/>
      <p:bldP spid="153604" grpId="0" animBg="1"/>
      <p:bldP spid="153605" grpId="0" animBg="1"/>
      <p:bldP spid="153614" grpId="0" animBg="1"/>
      <p:bldP spid="153616" grpId="0"/>
      <p:bldP spid="153617" grpId="0" animBg="1"/>
      <p:bldP spid="153618" grpId="0"/>
      <p:bldP spid="153620" grpId="0"/>
      <p:bldP spid="153621" grpId="0"/>
      <p:bldP spid="153623" grpId="0" animBg="1"/>
      <p:bldP spid="153624"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57200" y="76200"/>
            <a:ext cx="8229600" cy="1143000"/>
          </a:xfrm>
        </p:spPr>
        <p:txBody>
          <a:bodyPr>
            <a:normAutofit/>
          </a:bodyPr>
          <a:lstStyle/>
          <a:p>
            <a:r>
              <a:rPr lang="fr-FR" dirty="0" smtClean="0"/>
              <a:t>La difficulté de l'évaluation d’impact</a:t>
            </a:r>
            <a:endParaRPr lang="fr-FR" dirty="0"/>
          </a:p>
        </p:txBody>
      </p:sp>
      <p:sp>
        <p:nvSpPr>
          <p:cNvPr id="157699" name="Rectangle 3"/>
          <p:cNvSpPr>
            <a:spLocks noGrp="1" noChangeArrowheads="1"/>
          </p:cNvSpPr>
          <p:nvPr>
            <p:ph type="body" idx="1"/>
          </p:nvPr>
        </p:nvSpPr>
        <p:spPr>
          <a:xfrm>
            <a:off x="457200" y="1447800"/>
            <a:ext cx="8229600" cy="4876800"/>
          </a:xfrm>
        </p:spPr>
        <p:txBody>
          <a:bodyPr>
            <a:normAutofit/>
          </a:bodyPr>
          <a:lstStyle/>
          <a:p>
            <a:pPr>
              <a:lnSpc>
                <a:spcPct val="80000"/>
              </a:lnSpc>
            </a:pPr>
            <a:r>
              <a:rPr lang="fr-FR" dirty="0" smtClean="0">
                <a:ea typeface="Arial" pitchFamily="-65" charset="0"/>
                <a:cs typeface="Arial" pitchFamily="-65" charset="0"/>
              </a:rPr>
              <a:t>On veut savoir ce qui ce serait passé en l’absence du programme:</a:t>
            </a:r>
            <a:r>
              <a:rPr lang="fr-FR" i="1" dirty="0" smtClean="0">
                <a:solidFill>
                  <a:srgbClr val="FF0000"/>
                </a:solidFill>
              </a:rPr>
              <a:t> le Contrefactuel</a:t>
            </a:r>
          </a:p>
          <a:p>
            <a:pPr>
              <a:lnSpc>
                <a:spcPct val="80000"/>
              </a:lnSpc>
            </a:pPr>
            <a:endParaRPr lang="fr-FR" dirty="0" smtClean="0">
              <a:solidFill>
                <a:srgbClr val="FF0000"/>
              </a:solidFill>
            </a:endParaRPr>
          </a:p>
          <a:p>
            <a:pPr>
              <a:lnSpc>
                <a:spcPct val="80000"/>
              </a:lnSpc>
            </a:pPr>
            <a:r>
              <a:rPr lang="fr-FR" dirty="0" smtClean="0"/>
              <a:t>Mais comment savoir ce qui se serait pass</a:t>
            </a:r>
            <a:r>
              <a:rPr lang="fr-FR" dirty="0" smtClean="0">
                <a:ea typeface="Arial" pitchFamily="-65" charset="0"/>
                <a:cs typeface="Arial" pitchFamily="-65" charset="0"/>
              </a:rPr>
              <a:t>é sans le programme</a:t>
            </a:r>
            <a:r>
              <a:rPr lang="fr-FR" dirty="0" smtClean="0"/>
              <a:t>?</a:t>
            </a:r>
          </a:p>
          <a:p>
            <a:pPr lvl="1">
              <a:lnSpc>
                <a:spcPct val="80000"/>
              </a:lnSpc>
              <a:buClr>
                <a:srgbClr val="E22B01"/>
              </a:buClr>
              <a:buFont typeface="Wingdings" pitchFamily="-65" charset="2"/>
              <a:buChar char="à"/>
            </a:pPr>
            <a:endParaRPr lang="fr-FR" sz="2400" i="1" dirty="0" smtClean="0">
              <a:ea typeface="Arial" pitchFamily="-65" charset="0"/>
              <a:cs typeface="Arial" pitchFamily="-65" charset="0"/>
              <a:sym typeface="Wingdings" pitchFamily="-65" charset="2"/>
            </a:endParaRPr>
          </a:p>
          <a:p>
            <a:pPr>
              <a:lnSpc>
                <a:spcPct val="80000"/>
              </a:lnSpc>
            </a:pPr>
            <a:r>
              <a:rPr lang="fr-FR" dirty="0" smtClean="0"/>
              <a:t>Une évaluation d’impact n’est correcte que si l’estimation de X est correcte</a:t>
            </a:r>
          </a:p>
          <a:p>
            <a:pPr>
              <a:lnSpc>
                <a:spcPct val="80000"/>
              </a:lnSpc>
            </a:pPr>
            <a:endParaRPr lang="fr-FR" dirty="0" smtClean="0"/>
          </a:p>
          <a:p>
            <a:pPr>
              <a:lnSpc>
                <a:spcPct val="80000"/>
              </a:lnSpc>
            </a:pPr>
            <a:r>
              <a:rPr lang="fr-FR" dirty="0" smtClean="0"/>
              <a:t>Tout l'art de l’</a:t>
            </a:r>
            <a:r>
              <a:rPr lang="fr-FR" dirty="0" smtClean="0">
                <a:ea typeface="Arial" pitchFamily="-65" charset="0"/>
                <a:cs typeface="Arial" pitchFamily="-65" charset="0"/>
              </a:rPr>
              <a:t>é</a:t>
            </a:r>
            <a:r>
              <a:rPr lang="fr-FR" dirty="0" smtClean="0"/>
              <a:t>valuation d’impact est de reconstruire X correctement</a:t>
            </a:r>
            <a:endParaRPr lang="fr-FR" dirty="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fr-FR" dirty="0" smtClean="0"/>
              <a:t>Comment reconstruire </a:t>
            </a:r>
            <a:r>
              <a:rPr lang="fr-FR" dirty="0" smtClean="0">
                <a:solidFill>
                  <a:srgbClr val="FF0000"/>
                </a:solidFill>
              </a:rPr>
              <a:t>X </a:t>
            </a:r>
            <a:r>
              <a:rPr lang="fr-FR" dirty="0" smtClean="0"/>
              <a:t>?</a:t>
            </a:r>
            <a:endParaRPr lang="fr-FR" dirty="0"/>
          </a:p>
        </p:txBody>
      </p:sp>
      <p:sp>
        <p:nvSpPr>
          <p:cNvPr id="158723" name="Rectangle 3"/>
          <p:cNvSpPr>
            <a:spLocks noGrp="1" noChangeArrowheads="1"/>
          </p:cNvSpPr>
          <p:nvPr>
            <p:ph type="body" idx="1"/>
          </p:nvPr>
        </p:nvSpPr>
        <p:spPr>
          <a:xfrm>
            <a:off x="457200" y="1570037"/>
            <a:ext cx="8229600" cy="4525963"/>
          </a:xfrm>
        </p:spPr>
        <p:txBody>
          <a:bodyPr>
            <a:normAutofit/>
          </a:bodyPr>
          <a:lstStyle/>
          <a:p>
            <a:pPr>
              <a:lnSpc>
                <a:spcPct val="80000"/>
              </a:lnSpc>
            </a:pPr>
            <a:r>
              <a:rPr lang="fr-FR" dirty="0" smtClean="0"/>
              <a:t>Souvent, on construit le contrefactuel en sélectionnant un groupe de personnes ne bénéficiant pas du programme, le groupe Témoin</a:t>
            </a:r>
            <a:endParaRPr lang="fr-FR" sz="2800" dirty="0" smtClean="0"/>
          </a:p>
          <a:p>
            <a:endParaRPr lang="fr-FR" dirty="0" smtClean="0">
              <a:ea typeface="Arial" pitchFamily="-65" charset="0"/>
              <a:cs typeface="Arial" pitchFamily="-65" charset="0"/>
            </a:endParaRPr>
          </a:p>
          <a:p>
            <a:r>
              <a:rPr lang="fr-FR" dirty="0" smtClean="0">
                <a:ea typeface="Arial" pitchFamily="-65" charset="0"/>
                <a:cs typeface="Arial" pitchFamily="-65" charset="0"/>
              </a:rPr>
              <a:t>Deux méthodes:</a:t>
            </a:r>
          </a:p>
          <a:p>
            <a:pPr lvl="1"/>
            <a:r>
              <a:rPr lang="fr-FR" sz="2400" b="1" dirty="0" smtClean="0">
                <a:ea typeface="Arial" pitchFamily="-65" charset="0"/>
                <a:cs typeface="Arial" pitchFamily="-65" charset="0"/>
              </a:rPr>
              <a:t>Non aléatoire:</a:t>
            </a:r>
            <a:r>
              <a:rPr lang="fr-FR" sz="2400" dirty="0" smtClean="0">
                <a:ea typeface="Arial" pitchFamily="-65" charset="0"/>
                <a:cs typeface="Arial" pitchFamily="-65" charset="0"/>
              </a:rPr>
              <a:t> on considère simplement qu'un groupe donné, non touché par le programme, imite le contrefactuel</a:t>
            </a:r>
          </a:p>
          <a:p>
            <a:pPr lvl="1"/>
            <a:r>
              <a:rPr lang="fr-FR" sz="2400" b="1" dirty="0" smtClean="0">
                <a:ea typeface="Arial" pitchFamily="-65" charset="0"/>
                <a:cs typeface="Arial" pitchFamily="-65" charset="0"/>
              </a:rPr>
              <a:t>Aléatoire</a:t>
            </a:r>
            <a:r>
              <a:rPr lang="fr-FR" sz="2400" dirty="0" smtClean="0">
                <a:ea typeface="Arial" pitchFamily="-65" charset="0"/>
                <a:cs typeface="Arial" pitchFamily="-65" charset="0"/>
              </a:rPr>
              <a:t>: on affecte le programme de manière aléatoire pour créer un groupe Témoin qui imite réellement le contrefactuel</a:t>
            </a:r>
          </a:p>
          <a:p>
            <a:pPr>
              <a:buNone/>
            </a:pPr>
            <a:endParaRPr lang="fr-FR" sz="2800" dirty="0" smtClean="0">
              <a:solidFill>
                <a:srgbClr val="FF0000"/>
              </a:solidFill>
            </a:endParaRPr>
          </a:p>
          <a:p>
            <a:pPr lvl="1"/>
            <a:endParaRPr lang="fr-FR" sz="2400" dirty="0" smtClean="0"/>
          </a:p>
          <a:p>
            <a:pPr lvl="1"/>
            <a:endParaRPr lang="fr-FR" sz="2400" dirty="0" smtClean="0"/>
          </a:p>
          <a:p>
            <a:endParaRPr lang="fr-FR" sz="2800" dirty="0" smtClean="0"/>
          </a:p>
          <a:p>
            <a:pPr lvl="1"/>
            <a:endParaRPr lang="fr-FR" sz="2400" dirty="0"/>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3" name="Line 3"/>
          <p:cNvSpPr>
            <a:spLocks noChangeShapeType="1"/>
          </p:cNvSpPr>
          <p:nvPr/>
        </p:nvSpPr>
        <p:spPr bwMode="auto">
          <a:xfrm>
            <a:off x="2209800" y="2362200"/>
            <a:ext cx="3048000" cy="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153605" name="Line 5"/>
          <p:cNvSpPr>
            <a:spLocks noChangeShapeType="1"/>
          </p:cNvSpPr>
          <p:nvPr/>
        </p:nvSpPr>
        <p:spPr bwMode="auto">
          <a:xfrm flipV="1">
            <a:off x="3048000" y="2362200"/>
            <a:ext cx="2057400" cy="16002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63494" name="Line 6"/>
          <p:cNvSpPr>
            <a:spLocks noChangeShapeType="1"/>
          </p:cNvSpPr>
          <p:nvPr/>
        </p:nvSpPr>
        <p:spPr bwMode="auto">
          <a:xfrm flipV="1">
            <a:off x="2209800" y="1143000"/>
            <a:ext cx="0" cy="3810000"/>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63495" name="Line 7"/>
          <p:cNvSpPr>
            <a:spLocks noChangeShapeType="1"/>
          </p:cNvSpPr>
          <p:nvPr/>
        </p:nvSpPr>
        <p:spPr bwMode="auto">
          <a:xfrm>
            <a:off x="2209800" y="4953000"/>
            <a:ext cx="4343400" cy="0"/>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63496" name="Text Box 8"/>
          <p:cNvSpPr txBox="1">
            <a:spLocks noChangeArrowheads="1"/>
          </p:cNvSpPr>
          <p:nvPr/>
        </p:nvSpPr>
        <p:spPr bwMode="auto">
          <a:xfrm>
            <a:off x="6629400" y="4648200"/>
            <a:ext cx="1371600" cy="457200"/>
          </a:xfrm>
          <a:prstGeom prst="rect">
            <a:avLst/>
          </a:prstGeom>
          <a:noFill/>
          <a:ln w="9525">
            <a:noFill/>
            <a:miter lim="800000"/>
            <a:headEnd/>
            <a:tailEnd/>
          </a:ln>
        </p:spPr>
        <p:txBody>
          <a:bodyPr>
            <a:prstTxWarp prst="textNoShape">
              <a:avLst/>
            </a:prstTxWarp>
            <a:spAutoFit/>
          </a:bodyPr>
          <a:lstStyle/>
          <a:p>
            <a:pPr>
              <a:spcBef>
                <a:spcPct val="50000"/>
              </a:spcBef>
            </a:pPr>
            <a:r>
              <a:rPr lang="en-US" sz="2400" b="1" dirty="0" smtClean="0"/>
              <a:t>temps</a:t>
            </a:r>
            <a:endParaRPr lang="en-US" sz="2400" b="1" dirty="0"/>
          </a:p>
        </p:txBody>
      </p:sp>
      <p:sp>
        <p:nvSpPr>
          <p:cNvPr id="63497" name="Line 9"/>
          <p:cNvSpPr>
            <a:spLocks noChangeShapeType="1"/>
          </p:cNvSpPr>
          <p:nvPr/>
        </p:nvSpPr>
        <p:spPr bwMode="auto">
          <a:xfrm flipV="1">
            <a:off x="2971800" y="4267200"/>
            <a:ext cx="0" cy="6858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63498" name="Line 10"/>
          <p:cNvSpPr>
            <a:spLocks noChangeShapeType="1"/>
          </p:cNvSpPr>
          <p:nvPr/>
        </p:nvSpPr>
        <p:spPr bwMode="auto">
          <a:xfrm>
            <a:off x="2209800" y="4114800"/>
            <a:ext cx="762000" cy="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63499" name="Oval 11"/>
          <p:cNvSpPr>
            <a:spLocks noChangeArrowheads="1"/>
          </p:cNvSpPr>
          <p:nvPr/>
        </p:nvSpPr>
        <p:spPr bwMode="auto">
          <a:xfrm>
            <a:off x="2819400" y="3962400"/>
            <a:ext cx="304800" cy="304800"/>
          </a:xfrm>
          <a:prstGeom prst="ellipse">
            <a:avLst/>
          </a:prstGeom>
          <a:solidFill>
            <a:srgbClr val="808080"/>
          </a:solidFill>
          <a:ln w="9525">
            <a:solidFill>
              <a:schemeClr val="tx1"/>
            </a:solidFill>
            <a:round/>
            <a:headEnd/>
            <a:tailEnd/>
          </a:ln>
        </p:spPr>
        <p:txBody>
          <a:bodyPr wrap="none" anchor="ctr">
            <a:prstTxWarp prst="textNoShape">
              <a:avLst/>
            </a:prstTxWarp>
          </a:bodyPr>
          <a:lstStyle/>
          <a:p>
            <a:endParaRPr lang="fr-FR"/>
          </a:p>
        </p:txBody>
      </p:sp>
      <p:sp>
        <p:nvSpPr>
          <p:cNvPr id="63500" name="Text Box 12"/>
          <p:cNvSpPr txBox="1">
            <a:spLocks noChangeArrowheads="1"/>
          </p:cNvSpPr>
          <p:nvPr/>
        </p:nvSpPr>
        <p:spPr bwMode="auto">
          <a:xfrm>
            <a:off x="2286000" y="5029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i="1" dirty="0" err="1"/>
              <a:t>t</a:t>
            </a:r>
            <a:r>
              <a:rPr lang="en-US" sz="2000" i="1" dirty="0"/>
              <a:t> = 0</a:t>
            </a:r>
          </a:p>
        </p:txBody>
      </p:sp>
      <p:sp>
        <p:nvSpPr>
          <p:cNvPr id="63501" name="Text Box 13"/>
          <p:cNvSpPr txBox="1">
            <a:spLocks noChangeArrowheads="1"/>
          </p:cNvSpPr>
          <p:nvPr/>
        </p:nvSpPr>
        <p:spPr bwMode="auto">
          <a:xfrm>
            <a:off x="1905000" y="3886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a:t>2</a:t>
            </a:r>
            <a:endParaRPr lang="en-US" sz="2000" baseline="-25000" dirty="0"/>
          </a:p>
        </p:txBody>
      </p:sp>
      <p:sp>
        <p:nvSpPr>
          <p:cNvPr id="153614" name="Oval 14"/>
          <p:cNvSpPr>
            <a:spLocks noChangeArrowheads="1"/>
          </p:cNvSpPr>
          <p:nvPr/>
        </p:nvSpPr>
        <p:spPr bwMode="auto">
          <a:xfrm>
            <a:off x="4953000" y="2209800"/>
            <a:ext cx="304800" cy="304800"/>
          </a:xfrm>
          <a:prstGeom prst="ellipse">
            <a:avLst/>
          </a:prstGeom>
          <a:solidFill>
            <a:srgbClr val="808080"/>
          </a:solidFill>
          <a:ln w="9525">
            <a:solidFill>
              <a:schemeClr val="tx1"/>
            </a:solidFill>
            <a:round/>
            <a:headEnd/>
            <a:tailEnd/>
          </a:ln>
        </p:spPr>
        <p:txBody>
          <a:bodyPr wrap="none" anchor="ctr">
            <a:prstTxWarp prst="textNoShape">
              <a:avLst/>
            </a:prstTxWarp>
          </a:bodyPr>
          <a:lstStyle/>
          <a:p>
            <a:endParaRPr lang="fr-FR"/>
          </a:p>
        </p:txBody>
      </p:sp>
      <p:sp>
        <p:nvSpPr>
          <p:cNvPr id="153615" name="Text Box 15"/>
          <p:cNvSpPr txBox="1">
            <a:spLocks noChangeArrowheads="1"/>
          </p:cNvSpPr>
          <p:nvPr/>
        </p:nvSpPr>
        <p:spPr bwMode="auto">
          <a:xfrm>
            <a:off x="1905000" y="21336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dirty="0"/>
              <a:t>3</a:t>
            </a:r>
            <a:endParaRPr lang="en-US" sz="2000" baseline="-25000" dirty="0"/>
          </a:p>
        </p:txBody>
      </p:sp>
      <p:sp>
        <p:nvSpPr>
          <p:cNvPr id="153616" name="Text Box 16"/>
          <p:cNvSpPr txBox="1">
            <a:spLocks noChangeArrowheads="1"/>
          </p:cNvSpPr>
          <p:nvPr/>
        </p:nvSpPr>
        <p:spPr bwMode="auto">
          <a:xfrm>
            <a:off x="5105400" y="5029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i="1" dirty="0" err="1"/>
              <a:t>t</a:t>
            </a:r>
            <a:r>
              <a:rPr lang="en-US" sz="2000" i="1" dirty="0"/>
              <a:t> = 1</a:t>
            </a:r>
          </a:p>
        </p:txBody>
      </p:sp>
      <p:sp>
        <p:nvSpPr>
          <p:cNvPr id="153617" name="Line 17"/>
          <p:cNvSpPr>
            <a:spLocks noChangeShapeType="1"/>
          </p:cNvSpPr>
          <p:nvPr/>
        </p:nvSpPr>
        <p:spPr bwMode="auto">
          <a:xfrm>
            <a:off x="3124200" y="5257800"/>
            <a:ext cx="1828800" cy="0"/>
          </a:xfrm>
          <a:prstGeom prst="line">
            <a:avLst/>
          </a:prstGeom>
          <a:noFill/>
          <a:ln w="9525">
            <a:solidFill>
              <a:srgbClr val="FF0000"/>
            </a:solidFill>
            <a:round/>
            <a:headEnd type="arrow" w="med" len="med"/>
            <a:tailEnd type="arrow" w="med" len="med"/>
          </a:ln>
        </p:spPr>
        <p:txBody>
          <a:bodyPr>
            <a:prstTxWarp prst="textNoShape">
              <a:avLst/>
            </a:prstTxWarp>
          </a:bodyPr>
          <a:lstStyle/>
          <a:p>
            <a:endParaRPr lang="fr-FR"/>
          </a:p>
        </p:txBody>
      </p:sp>
      <p:sp>
        <p:nvSpPr>
          <p:cNvPr id="153618" name="Text Box 18"/>
          <p:cNvSpPr txBox="1">
            <a:spLocks noChangeArrowheads="1"/>
          </p:cNvSpPr>
          <p:nvPr/>
        </p:nvSpPr>
        <p:spPr bwMode="auto">
          <a:xfrm>
            <a:off x="3048000" y="5334000"/>
            <a:ext cx="2286000" cy="457200"/>
          </a:xfrm>
          <a:prstGeom prst="rect">
            <a:avLst/>
          </a:prstGeom>
          <a:noFill/>
          <a:ln w="9525">
            <a:noFill/>
            <a:miter lim="800000"/>
            <a:headEnd/>
            <a:tailEnd/>
          </a:ln>
        </p:spPr>
        <p:txBody>
          <a:bodyPr>
            <a:prstTxWarp prst="textNoShape">
              <a:avLst/>
            </a:prstTxWarp>
            <a:spAutoFit/>
          </a:bodyPr>
          <a:lstStyle/>
          <a:p>
            <a:pPr>
              <a:spcBef>
                <a:spcPct val="50000"/>
              </a:spcBef>
            </a:pPr>
            <a:r>
              <a:rPr lang="en-US" sz="2400" dirty="0">
                <a:solidFill>
                  <a:srgbClr val="FF0000"/>
                </a:solidFill>
              </a:rPr>
              <a:t>PROGRAMME</a:t>
            </a:r>
          </a:p>
        </p:txBody>
      </p:sp>
      <p:sp>
        <p:nvSpPr>
          <p:cNvPr id="63507" name="Rectangle 19"/>
          <p:cNvSpPr>
            <a:spLocks noGrp="1" noChangeArrowheads="1"/>
          </p:cNvSpPr>
          <p:nvPr>
            <p:ph type="title"/>
          </p:nvPr>
        </p:nvSpPr>
        <p:spPr>
          <a:xfrm>
            <a:off x="381000" y="0"/>
            <a:ext cx="8686800" cy="1143000"/>
          </a:xfrm>
        </p:spPr>
        <p:txBody>
          <a:bodyPr>
            <a:normAutofit/>
          </a:bodyPr>
          <a:lstStyle/>
          <a:p>
            <a:r>
              <a:rPr lang="fr-FR" dirty="0" smtClean="0">
                <a:latin typeface="+mn-lt"/>
              </a:rPr>
              <a:t>Reconstruire </a:t>
            </a:r>
            <a:r>
              <a:rPr lang="fr-FR" dirty="0" smtClean="0">
                <a:solidFill>
                  <a:srgbClr val="E22B01"/>
                </a:solidFill>
                <a:latin typeface="+mn-lt"/>
              </a:rPr>
              <a:t>X</a:t>
            </a:r>
            <a:r>
              <a:rPr lang="fr-FR" dirty="0" smtClean="0">
                <a:latin typeface="+mn-lt"/>
              </a:rPr>
              <a:t> à l’aide d’un groupe t</a:t>
            </a:r>
            <a:r>
              <a:rPr lang="fr-FR" dirty="0" smtClean="0">
                <a:latin typeface="+mn-lt"/>
                <a:ea typeface="Arial" pitchFamily="-65" charset="0"/>
                <a:cs typeface="Arial" pitchFamily="-65" charset="0"/>
              </a:rPr>
              <a:t>émoin</a:t>
            </a:r>
            <a:endParaRPr lang="fr-FR" dirty="0">
              <a:latin typeface="+mn-lt"/>
              <a:ea typeface="Arial" pitchFamily="-65" charset="0"/>
              <a:cs typeface="Arial" pitchFamily="-65" charset="0"/>
            </a:endParaRPr>
          </a:p>
        </p:txBody>
      </p:sp>
      <p:sp>
        <p:nvSpPr>
          <p:cNvPr id="153621" name="Text Box 21"/>
          <p:cNvSpPr txBox="1">
            <a:spLocks noChangeArrowheads="1"/>
          </p:cNvSpPr>
          <p:nvPr/>
        </p:nvSpPr>
        <p:spPr bwMode="auto">
          <a:xfrm>
            <a:off x="5562600" y="1981200"/>
            <a:ext cx="3657600" cy="369332"/>
          </a:xfrm>
          <a:prstGeom prst="rect">
            <a:avLst/>
          </a:prstGeom>
          <a:noFill/>
          <a:ln w="9525">
            <a:noFill/>
            <a:miter lim="800000"/>
            <a:headEnd/>
            <a:tailEnd/>
          </a:ln>
        </p:spPr>
        <p:txBody>
          <a:bodyPr wrap="square">
            <a:prstTxWarp prst="textNoShape">
              <a:avLst/>
            </a:prstTxWarp>
            <a:spAutoFit/>
          </a:bodyPr>
          <a:lstStyle/>
          <a:p>
            <a:pPr>
              <a:spcBef>
                <a:spcPct val="50000"/>
              </a:spcBef>
            </a:pPr>
            <a:r>
              <a:rPr lang="fr-FR" dirty="0" smtClean="0"/>
              <a:t>(Observ</a:t>
            </a:r>
            <a:r>
              <a:rPr lang="fr-FR" dirty="0" smtClean="0">
                <a:ea typeface="Times New Roman" pitchFamily="-65" charset="0"/>
                <a:cs typeface="Times New Roman" pitchFamily="-65" charset="0"/>
              </a:rPr>
              <a:t>é parmi les bénéficiaires</a:t>
            </a:r>
            <a:r>
              <a:rPr lang="fr-FR" dirty="0" smtClean="0"/>
              <a:t>)</a:t>
            </a:r>
            <a:endParaRPr lang="fr-FR" dirty="0"/>
          </a:p>
        </p:txBody>
      </p:sp>
      <p:sp>
        <p:nvSpPr>
          <p:cNvPr id="63510" name="Text Box 22"/>
          <p:cNvSpPr txBox="1">
            <a:spLocks noChangeArrowheads="1"/>
          </p:cNvSpPr>
          <p:nvPr/>
        </p:nvSpPr>
        <p:spPr bwMode="auto">
          <a:xfrm>
            <a:off x="381000" y="1371600"/>
            <a:ext cx="2514600" cy="830997"/>
          </a:xfrm>
          <a:prstGeom prst="rect">
            <a:avLst/>
          </a:prstGeom>
          <a:noFill/>
          <a:ln w="9525">
            <a:noFill/>
            <a:miter lim="800000"/>
            <a:headEnd/>
            <a:tailEnd/>
          </a:ln>
        </p:spPr>
        <p:txBody>
          <a:bodyPr>
            <a:prstTxWarp prst="textNoShape">
              <a:avLst/>
            </a:prstTxWarp>
            <a:spAutoFit/>
          </a:bodyPr>
          <a:lstStyle/>
          <a:p>
            <a:pPr>
              <a:spcBef>
                <a:spcPct val="50000"/>
              </a:spcBef>
            </a:pPr>
            <a:r>
              <a:rPr lang="fr-FR" sz="2400" b="1" dirty="0" smtClean="0"/>
              <a:t>Adoption des engrais</a:t>
            </a:r>
            <a:endParaRPr lang="fr-FR" sz="2400" b="1" dirty="0">
              <a:ea typeface="Times New Roman" pitchFamily="-65" charset="0"/>
              <a:cs typeface="Times New Roman" pitchFamily="-65" charset="0"/>
            </a:endParaRPr>
          </a:p>
        </p:txBody>
      </p:sp>
      <p:sp>
        <p:nvSpPr>
          <p:cNvPr id="153623" name="Line 23"/>
          <p:cNvSpPr>
            <a:spLocks noChangeShapeType="1"/>
          </p:cNvSpPr>
          <p:nvPr/>
        </p:nvSpPr>
        <p:spPr bwMode="auto">
          <a:xfrm>
            <a:off x="5334000" y="2362200"/>
            <a:ext cx="0" cy="1219200"/>
          </a:xfrm>
          <a:prstGeom prst="line">
            <a:avLst/>
          </a:prstGeom>
          <a:noFill/>
          <a:ln w="19050">
            <a:solidFill>
              <a:srgbClr val="FF0000"/>
            </a:solidFill>
            <a:round/>
            <a:headEnd type="triangle" w="med" len="med"/>
            <a:tailEnd type="triangle" w="med" len="med"/>
          </a:ln>
        </p:spPr>
        <p:txBody>
          <a:bodyPr>
            <a:prstTxWarp prst="textNoShape">
              <a:avLst/>
            </a:prstTxWarp>
          </a:bodyPr>
          <a:lstStyle/>
          <a:p>
            <a:endParaRPr lang="fr-FR"/>
          </a:p>
        </p:txBody>
      </p:sp>
      <p:sp>
        <p:nvSpPr>
          <p:cNvPr id="153624" name="Text Box 24"/>
          <p:cNvSpPr txBox="1">
            <a:spLocks noChangeArrowheads="1"/>
          </p:cNvSpPr>
          <p:nvPr/>
        </p:nvSpPr>
        <p:spPr bwMode="auto">
          <a:xfrm>
            <a:off x="5638800" y="2667000"/>
            <a:ext cx="2819400" cy="461665"/>
          </a:xfrm>
          <a:prstGeom prst="rect">
            <a:avLst/>
          </a:prstGeom>
          <a:noFill/>
          <a:ln w="9525">
            <a:noFill/>
            <a:miter lim="800000"/>
            <a:headEnd/>
            <a:tailEnd/>
          </a:ln>
        </p:spPr>
        <p:txBody>
          <a:bodyPr wrap="square">
            <a:prstTxWarp prst="textNoShape">
              <a:avLst/>
            </a:prstTxWarp>
            <a:spAutoFit/>
          </a:bodyPr>
          <a:lstStyle/>
          <a:p>
            <a:pPr eaLnBrk="1" hangingPunct="1">
              <a:spcBef>
                <a:spcPct val="50000"/>
              </a:spcBef>
            </a:pPr>
            <a:r>
              <a:rPr lang="en-US" sz="2400" i="1" dirty="0" smtClean="0">
                <a:solidFill>
                  <a:srgbClr val="FF0000"/>
                </a:solidFill>
                <a:ea typeface="Arial" pitchFamily="-65" charset="0"/>
                <a:cs typeface="Arial" pitchFamily="-65" charset="0"/>
              </a:rPr>
              <a:t>Impact= 3 </a:t>
            </a:r>
            <a:r>
              <a:rPr lang="fr-FR" sz="2400" i="1" dirty="0" smtClean="0">
                <a:solidFill>
                  <a:srgbClr val="FF0000"/>
                </a:solidFill>
                <a:ea typeface="Arial" pitchFamily="-65" charset="0"/>
                <a:cs typeface="Arial" pitchFamily="-65" charset="0"/>
              </a:rPr>
              <a:t>–</a:t>
            </a:r>
            <a:r>
              <a:rPr lang="en-US" sz="2400" i="1" dirty="0" smtClean="0">
                <a:solidFill>
                  <a:srgbClr val="FF0000"/>
                </a:solidFill>
                <a:ea typeface="Arial" pitchFamily="-65" charset="0"/>
                <a:cs typeface="Arial" pitchFamily="-65" charset="0"/>
              </a:rPr>
              <a:t> 2,4</a:t>
            </a:r>
            <a:endParaRPr lang="en-US" sz="2400" i="1" dirty="0">
              <a:solidFill>
                <a:srgbClr val="FF0000"/>
              </a:solidFill>
              <a:ea typeface="Arial" pitchFamily="-65" charset="0"/>
              <a:cs typeface="Arial" pitchFamily="-65" charset="0"/>
            </a:endParaRPr>
          </a:p>
        </p:txBody>
      </p:sp>
      <p:sp>
        <p:nvSpPr>
          <p:cNvPr id="26" name="Line 16"/>
          <p:cNvSpPr>
            <a:spLocks noChangeShapeType="1"/>
          </p:cNvSpPr>
          <p:nvPr/>
        </p:nvSpPr>
        <p:spPr bwMode="auto">
          <a:xfrm flipV="1">
            <a:off x="3124200" y="3581400"/>
            <a:ext cx="1981200" cy="4572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27" name="Line 16"/>
          <p:cNvSpPr>
            <a:spLocks noChangeShapeType="1"/>
          </p:cNvSpPr>
          <p:nvPr/>
        </p:nvSpPr>
        <p:spPr bwMode="auto">
          <a:xfrm>
            <a:off x="2209800" y="3581400"/>
            <a:ext cx="2895600" cy="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28" name="Oval 15" descr="Large confetti"/>
          <p:cNvSpPr>
            <a:spLocks noChangeArrowheads="1"/>
          </p:cNvSpPr>
          <p:nvPr/>
        </p:nvSpPr>
        <p:spPr bwMode="auto">
          <a:xfrm>
            <a:off x="4940300" y="3429000"/>
            <a:ext cx="304800" cy="304800"/>
          </a:xfrm>
          <a:prstGeom prst="ellipse">
            <a:avLst/>
          </a:prstGeom>
          <a:pattFill prst="lgConfetti">
            <a:fgClr>
              <a:schemeClr val="folHlink"/>
            </a:fgClr>
            <a:bgClr>
              <a:srgbClr val="FFFFFF"/>
            </a:bgClr>
          </a:pattFill>
          <a:ln w="9525">
            <a:solidFill>
              <a:schemeClr val="tx1"/>
            </a:solidFill>
            <a:round/>
            <a:headEnd/>
            <a:tailEnd/>
          </a:ln>
        </p:spPr>
        <p:txBody>
          <a:bodyPr wrap="none" anchor="ctr">
            <a:prstTxWarp prst="textNoShape">
              <a:avLst/>
            </a:prstTxWarp>
          </a:bodyPr>
          <a:lstStyle/>
          <a:p>
            <a:endParaRPr lang="fr-FR" dirty="0">
              <a:solidFill>
                <a:srgbClr val="FFFFFF"/>
              </a:solidFill>
            </a:endParaRPr>
          </a:p>
        </p:txBody>
      </p:sp>
      <p:sp>
        <p:nvSpPr>
          <p:cNvPr id="29" name="Rectangle 28"/>
          <p:cNvSpPr/>
          <p:nvPr/>
        </p:nvSpPr>
        <p:spPr>
          <a:xfrm>
            <a:off x="1676400" y="3364468"/>
            <a:ext cx="479618" cy="369332"/>
          </a:xfrm>
          <a:prstGeom prst="rect">
            <a:avLst/>
          </a:prstGeom>
        </p:spPr>
        <p:txBody>
          <a:bodyPr wrap="none">
            <a:spAutoFit/>
          </a:bodyPr>
          <a:lstStyle/>
          <a:p>
            <a:pPr>
              <a:spcBef>
                <a:spcPct val="50000"/>
              </a:spcBef>
            </a:pPr>
            <a:r>
              <a:rPr lang="en-US" dirty="0" smtClean="0">
                <a:solidFill>
                  <a:srgbClr val="E22B01"/>
                </a:solidFill>
              </a:rPr>
              <a:t>2,4</a:t>
            </a:r>
            <a:endParaRPr lang="en-US" baseline="-25000" dirty="0">
              <a:solidFill>
                <a:srgbClr val="E22B01"/>
              </a:solidFill>
            </a:endParaRPr>
          </a:p>
        </p:txBody>
      </p:sp>
      <p:sp>
        <p:nvSpPr>
          <p:cNvPr id="30" name="Text Box 25"/>
          <p:cNvSpPr txBox="1">
            <a:spLocks noChangeArrowheads="1"/>
          </p:cNvSpPr>
          <p:nvPr/>
        </p:nvSpPr>
        <p:spPr bwMode="auto">
          <a:xfrm>
            <a:off x="5486400" y="3352800"/>
            <a:ext cx="3733800" cy="369332"/>
          </a:xfrm>
          <a:prstGeom prst="rect">
            <a:avLst/>
          </a:prstGeom>
          <a:noFill/>
          <a:ln w="9525">
            <a:noFill/>
            <a:miter lim="800000"/>
            <a:headEnd/>
            <a:tailEnd/>
          </a:ln>
        </p:spPr>
        <p:txBody>
          <a:bodyPr wrap="square">
            <a:prstTxWarp prst="textNoShape">
              <a:avLst/>
            </a:prstTxWarp>
            <a:spAutoFit/>
          </a:bodyPr>
          <a:lstStyle/>
          <a:p>
            <a:pPr>
              <a:spcBef>
                <a:spcPct val="50000"/>
              </a:spcBef>
            </a:pPr>
            <a:r>
              <a:rPr lang="fr-FR" dirty="0" smtClean="0">
                <a:solidFill>
                  <a:srgbClr val="000000"/>
                </a:solidFill>
              </a:rPr>
              <a:t>(Observé parmi les </a:t>
            </a:r>
            <a:r>
              <a:rPr lang="fr-FR" dirty="0" err="1" smtClean="0">
                <a:solidFill>
                  <a:srgbClr val="000000"/>
                </a:solidFill>
              </a:rPr>
              <a:t>non-bénéficiaires</a:t>
            </a:r>
            <a:r>
              <a:rPr lang="fr-FR" dirty="0" smtClean="0">
                <a:solidFill>
                  <a:srgbClr val="000000"/>
                </a:solidFill>
              </a:rPr>
              <a:t>)</a:t>
            </a:r>
            <a:endParaRPr lang="fr-FR" dirty="0">
              <a:solidFill>
                <a:srgbClr val="000000"/>
              </a:solidFill>
            </a:endParaRPr>
          </a:p>
        </p:txBody>
      </p:sp>
      <p:sp>
        <p:nvSpPr>
          <p:cNvPr id="31" name="Rectangle 30"/>
          <p:cNvSpPr/>
          <p:nvPr/>
        </p:nvSpPr>
        <p:spPr>
          <a:xfrm>
            <a:off x="4273852" y="1600200"/>
            <a:ext cx="2279348" cy="461665"/>
          </a:xfrm>
          <a:prstGeom prst="rect">
            <a:avLst/>
          </a:prstGeom>
        </p:spPr>
        <p:txBody>
          <a:bodyPr wrap="square">
            <a:spAutoFit/>
          </a:bodyPr>
          <a:lstStyle/>
          <a:p>
            <a:pPr>
              <a:spcBef>
                <a:spcPct val="50000"/>
              </a:spcBef>
            </a:pPr>
            <a:r>
              <a:rPr lang="fr-FR" sz="2400" b="1" dirty="0" smtClean="0">
                <a:solidFill>
                  <a:srgbClr val="CC3300"/>
                </a:solidFill>
                <a:ea typeface="Arial" pitchFamily="-65" charset="0"/>
                <a:cs typeface="Arial" pitchFamily="-65" charset="0"/>
              </a:rPr>
              <a:t>“Groupetest”</a:t>
            </a:r>
            <a:endParaRPr lang="fr-FR" sz="2400" b="1" dirty="0">
              <a:solidFill>
                <a:srgbClr val="CC3300"/>
              </a:solidFill>
              <a:ea typeface="Arial" pitchFamily="-65" charset="0"/>
              <a:cs typeface="Arial" pitchFamily="-65" charset="0"/>
            </a:endParaRPr>
          </a:p>
        </p:txBody>
      </p:sp>
      <p:sp>
        <p:nvSpPr>
          <p:cNvPr id="32" name="Rectangle 31"/>
          <p:cNvSpPr/>
          <p:nvPr/>
        </p:nvSpPr>
        <p:spPr>
          <a:xfrm>
            <a:off x="4625913" y="3729335"/>
            <a:ext cx="2384487" cy="461665"/>
          </a:xfrm>
          <a:prstGeom prst="rect">
            <a:avLst/>
          </a:prstGeom>
        </p:spPr>
        <p:txBody>
          <a:bodyPr wrap="none">
            <a:spAutoFit/>
          </a:bodyPr>
          <a:lstStyle/>
          <a:p>
            <a:pPr>
              <a:spcBef>
                <a:spcPct val="50000"/>
              </a:spcBef>
            </a:pPr>
            <a:r>
              <a:rPr lang="fr-FR" sz="2400" b="1" dirty="0" smtClean="0">
                <a:solidFill>
                  <a:srgbClr val="CC3300"/>
                </a:solidFill>
                <a:ea typeface="Arial" pitchFamily="-65" charset="0"/>
                <a:cs typeface="Arial" pitchFamily="-65" charset="0"/>
              </a:rPr>
              <a:t>“Groupetémoin”</a:t>
            </a:r>
            <a:endParaRPr lang="fr-FR" sz="2400" b="1" dirty="0">
              <a:solidFill>
                <a:srgbClr val="CC3300"/>
              </a:solidFill>
              <a:ea typeface="Arial" pitchFamily="-65" charset="0"/>
              <a:cs typeface="Arial" pitchFamily="-65"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6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36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3605"/>
                                        </p:tgtEl>
                                        <p:attrNameLst>
                                          <p:attrName>style.visibility</p:attrName>
                                        </p:attrNameLst>
                                      </p:cBhvr>
                                      <p:to>
                                        <p:strVal val="visible"/>
                                      </p:to>
                                    </p:set>
                                    <p:animEffect transition="in" filter="wipe(down)">
                                      <p:cBhvr>
                                        <p:cTn id="17" dur="500"/>
                                        <p:tgtEl>
                                          <p:spTgt spid="15360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5361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5362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53603"/>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53615">
                                            <p:txEl>
                                              <p:pRg st="0" end="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5362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362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animBg="1"/>
      <p:bldP spid="153605" grpId="0" animBg="1"/>
      <p:bldP spid="153614" grpId="0" animBg="1"/>
      <p:bldP spid="153616" grpId="0"/>
      <p:bldP spid="153617" grpId="0" animBg="1"/>
      <p:bldP spid="153618" grpId="0"/>
      <p:bldP spid="153621" grpId="0"/>
      <p:bldP spid="153623" grpId="0" animBg="1"/>
      <p:bldP spid="153624"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6200"/>
            <a:ext cx="8229600" cy="1143000"/>
          </a:xfrm>
        </p:spPr>
        <p:txBody>
          <a:bodyPr/>
          <a:lstStyle/>
          <a:p>
            <a:r>
              <a:rPr lang="fr-FR" dirty="0" smtClean="0"/>
              <a:t>Les évaluations de J-PAL dans le monde</a:t>
            </a:r>
            <a:endParaRPr lang="fr-FR" dirty="0"/>
          </a:p>
        </p:txBody>
      </p:sp>
      <p:sp>
        <p:nvSpPr>
          <p:cNvPr id="3" name="Espace réservé du contenu 2"/>
          <p:cNvSpPr>
            <a:spLocks noGrp="1"/>
          </p:cNvSpPr>
          <p:nvPr>
            <p:ph idx="1"/>
          </p:nvPr>
        </p:nvSpPr>
        <p:spPr>
          <a:xfrm>
            <a:off x="457200" y="1143000"/>
            <a:ext cx="8458200" cy="4525963"/>
          </a:xfrm>
        </p:spPr>
        <p:txBody>
          <a:bodyPr>
            <a:normAutofit/>
          </a:bodyPr>
          <a:lstStyle/>
          <a:p>
            <a:r>
              <a:rPr lang="fr-FR" dirty="0" smtClean="0"/>
              <a:t>450</a:t>
            </a:r>
            <a:r>
              <a:rPr lang="fr-FR" sz="2400" dirty="0" smtClean="0"/>
              <a:t> évaluations dans plus de 50 pays </a:t>
            </a:r>
          </a:p>
          <a:p>
            <a:r>
              <a:rPr lang="fr-FR" dirty="0" smtClean="0"/>
              <a:t>50%</a:t>
            </a:r>
            <a:r>
              <a:rPr lang="fr-FR" sz="2400" dirty="0" smtClean="0"/>
              <a:t> sont déjà terminées</a:t>
            </a:r>
          </a:p>
        </p:txBody>
      </p:sp>
      <p:pic>
        <p:nvPicPr>
          <p:cNvPr id="4" name="Picture 10" descr="Global Projects Map 9.29.2010.jpg"/>
          <p:cNvPicPr>
            <a:picLocks noChangeAspect="1"/>
          </p:cNvPicPr>
          <p:nvPr/>
        </p:nvPicPr>
        <p:blipFill>
          <a:blip r:embed="rId3" cstate="print"/>
          <a:stretch>
            <a:fillRect/>
          </a:stretch>
        </p:blipFill>
        <p:spPr>
          <a:xfrm>
            <a:off x="397546" y="2133600"/>
            <a:ext cx="8441654" cy="3810000"/>
          </a:xfrm>
          <a:prstGeom prst="rect">
            <a:avLst/>
          </a:prstGeom>
        </p:spPr>
      </p:pic>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ormAutofit/>
          </a:bodyPr>
          <a:lstStyle/>
          <a:p>
            <a:r>
              <a:rPr lang="fr-FR" dirty="0" smtClean="0">
                <a:ea typeface="Times New Roman" pitchFamily="-65" charset="0"/>
                <a:cs typeface="Times New Roman" pitchFamily="-65" charset="0"/>
              </a:rPr>
              <a:t>Comment choisir le groupe t</a:t>
            </a:r>
            <a:r>
              <a:rPr lang="fr-FR" dirty="0" smtClean="0">
                <a:ea typeface="Arial" pitchFamily="-65" charset="0"/>
                <a:cs typeface="Arial" pitchFamily="-65" charset="0"/>
              </a:rPr>
              <a:t>émoin?</a:t>
            </a:r>
            <a:endParaRPr lang="fr-FR" dirty="0">
              <a:ea typeface="Arial" pitchFamily="-65" charset="0"/>
              <a:cs typeface="Arial" pitchFamily="-65" charset="0"/>
            </a:endParaRPr>
          </a:p>
        </p:txBody>
      </p:sp>
      <p:sp>
        <p:nvSpPr>
          <p:cNvPr id="161795" name="Rectangle 3"/>
          <p:cNvSpPr>
            <a:spLocks noGrp="1" noChangeArrowheads="1"/>
          </p:cNvSpPr>
          <p:nvPr>
            <p:ph type="body" idx="1"/>
          </p:nvPr>
        </p:nvSpPr>
        <p:spPr>
          <a:xfrm>
            <a:off x="457200" y="1295400"/>
            <a:ext cx="8229600" cy="5257800"/>
          </a:xfrm>
        </p:spPr>
        <p:txBody>
          <a:bodyPr>
            <a:noAutofit/>
          </a:bodyPr>
          <a:lstStyle/>
          <a:p>
            <a:pPr marL="609600" indent="-609600">
              <a:lnSpc>
                <a:spcPct val="90000"/>
              </a:lnSpc>
            </a:pPr>
            <a:r>
              <a:rPr lang="fr-FR" dirty="0"/>
              <a:t>Il est possible que les non-</a:t>
            </a:r>
            <a:r>
              <a:rPr lang="fr-FR" dirty="0" smtClean="0"/>
              <a:t>b</a:t>
            </a:r>
            <a:r>
              <a:rPr lang="fr-FR" dirty="0" smtClean="0">
                <a:ea typeface="Arial" pitchFamily="-65" charset="0"/>
                <a:cs typeface="Arial" pitchFamily="-65" charset="0"/>
              </a:rPr>
              <a:t>énéficiaires soient assez </a:t>
            </a:r>
            <a:r>
              <a:rPr lang="fr-FR" dirty="0" smtClean="0"/>
              <a:t>différents </a:t>
            </a:r>
            <a:r>
              <a:rPr lang="fr-FR" dirty="0"/>
              <a:t>des </a:t>
            </a:r>
            <a:r>
              <a:rPr lang="fr-FR" dirty="0" smtClean="0"/>
              <a:t>b</a:t>
            </a:r>
            <a:r>
              <a:rPr lang="fr-FR" dirty="0" smtClean="0">
                <a:ea typeface="Arial" pitchFamily="-65" charset="0"/>
                <a:cs typeface="Arial" pitchFamily="-65" charset="0"/>
              </a:rPr>
              <a:t>énéficiaires. Pourquoi?</a:t>
            </a:r>
            <a:endParaRPr lang="fr-FR" dirty="0" smtClean="0"/>
          </a:p>
          <a:p>
            <a:pPr marL="990600" lvl="1" indent="-533400">
              <a:lnSpc>
                <a:spcPct val="90000"/>
              </a:lnSpc>
            </a:pPr>
            <a:r>
              <a:rPr lang="fr-FR" dirty="0"/>
              <a:t>Les</a:t>
            </a:r>
            <a:r>
              <a:rPr lang="fr-FR" dirty="0" smtClean="0"/>
              <a:t> programmes </a:t>
            </a:r>
            <a:r>
              <a:rPr lang="fr-FR" dirty="0">
                <a:solidFill>
                  <a:srgbClr val="000000"/>
                </a:solidFill>
              </a:rPr>
              <a:t>ciblent souvent certaines population selon un ou plusieurs </a:t>
            </a:r>
            <a:r>
              <a:rPr lang="fr-FR" dirty="0" smtClean="0">
                <a:solidFill>
                  <a:srgbClr val="000000"/>
                </a:solidFill>
              </a:rPr>
              <a:t>crit</a:t>
            </a:r>
            <a:r>
              <a:rPr lang="fr-FR" dirty="0" smtClean="0">
                <a:solidFill>
                  <a:srgbClr val="000000"/>
                </a:solidFill>
                <a:ea typeface="Arial" pitchFamily="-65" charset="0"/>
                <a:cs typeface="Arial" pitchFamily="-65" charset="0"/>
              </a:rPr>
              <a:t>ères bien définis (pauvreté, niveau initial, etc.)</a:t>
            </a:r>
            <a:endParaRPr lang="fr-FR" dirty="0" smtClean="0">
              <a:solidFill>
                <a:srgbClr val="000000"/>
              </a:solidFill>
            </a:endParaRPr>
          </a:p>
          <a:p>
            <a:pPr marL="990600" lvl="1" indent="-533400">
              <a:lnSpc>
                <a:spcPct val="90000"/>
              </a:lnSpc>
            </a:pPr>
            <a:r>
              <a:rPr lang="fr-FR" dirty="0">
                <a:solidFill>
                  <a:srgbClr val="000000"/>
                </a:solidFill>
              </a:rPr>
              <a:t>Les gens choisissent ou non de participer aux programme (Ceux qui choisissent de participer sont-ils plus moti</a:t>
            </a:r>
            <a:r>
              <a:rPr lang="fr-FR" dirty="0"/>
              <a:t>vés en général ?</a:t>
            </a:r>
            <a:r>
              <a:rPr lang="fr-FR" dirty="0" smtClean="0"/>
              <a:t>)</a:t>
            </a:r>
          </a:p>
          <a:p>
            <a:pPr marL="590550" indent="-533400">
              <a:lnSpc>
                <a:spcPct val="90000"/>
              </a:lnSpc>
            </a:pPr>
            <a:r>
              <a:rPr lang="fr-FR" dirty="0" smtClean="0"/>
              <a:t>Des  </a:t>
            </a:r>
            <a:r>
              <a:rPr lang="fr-FR" dirty="0" smtClean="0">
                <a:ea typeface="ＭＳ Ｐゴシック" pitchFamily="-65" charset="-128"/>
              </a:rPr>
              <a:t>diff</a:t>
            </a:r>
            <a:r>
              <a:rPr lang="fr-FR" dirty="0" smtClean="0">
                <a:ea typeface="Arial" pitchFamily="-65" charset="0"/>
                <a:cs typeface="Arial" pitchFamily="-65" charset="0"/>
              </a:rPr>
              <a:t>érences </a:t>
            </a:r>
            <a:r>
              <a:rPr lang="fr-FR" dirty="0" smtClean="0">
                <a:ea typeface="ＭＳ Ｐゴシック" pitchFamily="-65" charset="-128"/>
              </a:rPr>
              <a:t>subtiles, difficiles </a:t>
            </a:r>
            <a:r>
              <a:rPr lang="fr-FR" dirty="0" smtClean="0">
                <a:ea typeface="Arial" pitchFamily="-65" charset="0"/>
                <a:cs typeface="Arial" pitchFamily="-65" charset="0"/>
              </a:rPr>
              <a:t>à observer</a:t>
            </a:r>
            <a:r>
              <a:rPr lang="fr-FR" dirty="0" smtClean="0">
                <a:ea typeface="ＭＳ Ｐゴシック" pitchFamily="-65" charset="-128"/>
              </a:rPr>
              <a:t> (la motivation, l’acc</a:t>
            </a:r>
            <a:r>
              <a:rPr lang="fr-FR" dirty="0" smtClean="0">
                <a:ea typeface="Arial" pitchFamily="-65" charset="0"/>
                <a:cs typeface="Arial" pitchFamily="-65" charset="0"/>
              </a:rPr>
              <a:t>ès</a:t>
            </a:r>
            <a:r>
              <a:rPr lang="fr-FR" dirty="0" smtClean="0">
                <a:ea typeface="ＭＳ Ｐゴシック" pitchFamily="-65" charset="-128"/>
              </a:rPr>
              <a:t> à l'information)</a:t>
            </a:r>
            <a:endParaRPr lang="fr-FR" dirty="0" smtClean="0"/>
          </a:p>
          <a:p>
            <a:pPr marL="609600" indent="-609600">
              <a:lnSpc>
                <a:spcPct val="90000"/>
              </a:lnSpc>
            </a:pPr>
            <a:r>
              <a:rPr lang="fr-FR" dirty="0" smtClean="0"/>
              <a:t>Si </a:t>
            </a:r>
            <a:r>
              <a:rPr lang="fr-FR" dirty="0"/>
              <a:t>les non-</a:t>
            </a:r>
            <a:r>
              <a:rPr lang="fr-FR" dirty="0" smtClean="0"/>
              <a:t>b</a:t>
            </a:r>
            <a:r>
              <a:rPr lang="fr-FR" dirty="0" smtClean="0">
                <a:ea typeface="Arial" pitchFamily="-65" charset="0"/>
                <a:cs typeface="Arial" pitchFamily="-65" charset="0"/>
              </a:rPr>
              <a:t>énéficiaires</a:t>
            </a:r>
            <a:r>
              <a:rPr lang="fr-FR" dirty="0"/>
              <a:t>sont </a:t>
            </a:r>
            <a:r>
              <a:rPr lang="fr-FR" dirty="0" smtClean="0"/>
              <a:t>diff</a:t>
            </a:r>
            <a:r>
              <a:rPr lang="fr-FR" dirty="0" smtClean="0">
                <a:ea typeface="Arial" pitchFamily="-65" charset="0"/>
                <a:cs typeface="Arial" pitchFamily="-65" charset="0"/>
              </a:rPr>
              <a:t>érents</a:t>
            </a:r>
            <a:r>
              <a:rPr lang="fr-FR" dirty="0" smtClean="0"/>
              <a:t>, </a:t>
            </a:r>
            <a:r>
              <a:rPr lang="fr-FR" dirty="0"/>
              <a:t>ils ne peuvent pas </a:t>
            </a:r>
            <a:r>
              <a:rPr lang="fr-FR" dirty="0" smtClean="0"/>
              <a:t>repr</a:t>
            </a:r>
            <a:r>
              <a:rPr lang="fr-FR" dirty="0" smtClean="0">
                <a:ea typeface="Arial" pitchFamily="-65" charset="0"/>
                <a:cs typeface="Arial" pitchFamily="-65" charset="0"/>
              </a:rPr>
              <a:t>ésenter un bon contrefactuel</a:t>
            </a:r>
          </a:p>
          <a:p>
            <a:pPr marL="609600" indent="-609600">
              <a:lnSpc>
                <a:spcPct val="90000"/>
              </a:lnSpc>
            </a:pPr>
            <a:r>
              <a:rPr lang="fr-FR" dirty="0" smtClean="0">
                <a:ea typeface="Arial" pitchFamily="-65" charset="0"/>
                <a:cs typeface="Arial" pitchFamily="-65" charset="0"/>
              </a:rPr>
              <a:t>La comparaison sera</a:t>
            </a:r>
            <a:r>
              <a:rPr lang="fr-FR" dirty="0" smtClean="0">
                <a:solidFill>
                  <a:srgbClr val="000000"/>
                </a:solidFill>
                <a:ea typeface="Arial" pitchFamily="-65" charset="0"/>
                <a:cs typeface="Arial" pitchFamily="-65" charset="0"/>
              </a:rPr>
              <a:t> biaisée par le</a:t>
            </a:r>
            <a:r>
              <a:rPr lang="fr-FR" dirty="0" smtClean="0">
                <a:ea typeface="Arial" pitchFamily="-65" charset="0"/>
                <a:cs typeface="Arial" pitchFamily="-65" charset="0"/>
              </a:rPr>
              <a:t> fait qu’il y a eu sélection des bénéficiaires (</a:t>
            </a:r>
            <a:r>
              <a:rPr lang="fr-FR" sz="2200" dirty="0" smtClean="0">
                <a:ea typeface="Arial" pitchFamily="-65" charset="0"/>
                <a:cs typeface="Arial" pitchFamily="-65" charset="0"/>
              </a:rPr>
              <a:t>Biais de sélection)</a:t>
            </a:r>
          </a:p>
          <a:p>
            <a:pPr marL="609600" indent="-609600">
              <a:lnSpc>
                <a:spcPct val="90000"/>
              </a:lnSpc>
              <a:buFontTx/>
              <a:buNone/>
            </a:pPr>
            <a:endParaRPr lang="fr-FR" dirty="0">
              <a:ea typeface="Arial" pitchFamily="-65" charset="0"/>
              <a:cs typeface="Arial" pitchFamily="-65"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17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17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17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179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179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Line 2"/>
          <p:cNvSpPr>
            <a:spLocks noChangeShapeType="1"/>
          </p:cNvSpPr>
          <p:nvPr/>
        </p:nvSpPr>
        <p:spPr bwMode="auto">
          <a:xfrm flipV="1">
            <a:off x="3505200" y="3810000"/>
            <a:ext cx="2362200" cy="2286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73731" name="Line 3"/>
          <p:cNvSpPr>
            <a:spLocks noChangeShapeType="1"/>
          </p:cNvSpPr>
          <p:nvPr/>
        </p:nvSpPr>
        <p:spPr bwMode="auto">
          <a:xfrm flipV="1">
            <a:off x="3429000" y="2819400"/>
            <a:ext cx="2438400" cy="1981200"/>
          </a:xfrm>
          <a:prstGeom prst="line">
            <a:avLst/>
          </a:prstGeom>
          <a:noFill/>
          <a:ln w="9525">
            <a:solidFill>
              <a:schemeClr val="tx1"/>
            </a:solidFill>
            <a:prstDash val="dash"/>
            <a:round/>
            <a:headEnd/>
            <a:tailEnd/>
          </a:ln>
        </p:spPr>
        <p:txBody>
          <a:bodyPr>
            <a:prstTxWarp prst="textNoShape">
              <a:avLst/>
            </a:prstTxWarp>
          </a:bodyPr>
          <a:lstStyle/>
          <a:p>
            <a:endParaRPr lang="fr-FR"/>
          </a:p>
        </p:txBody>
      </p:sp>
      <p:sp>
        <p:nvSpPr>
          <p:cNvPr id="73732" name="Line 4"/>
          <p:cNvSpPr>
            <a:spLocks noChangeShapeType="1"/>
          </p:cNvSpPr>
          <p:nvPr/>
        </p:nvSpPr>
        <p:spPr bwMode="auto">
          <a:xfrm flipV="1">
            <a:off x="2667000" y="1600200"/>
            <a:ext cx="0" cy="3810000"/>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73733" name="Line 5"/>
          <p:cNvSpPr>
            <a:spLocks noChangeShapeType="1"/>
          </p:cNvSpPr>
          <p:nvPr/>
        </p:nvSpPr>
        <p:spPr bwMode="auto">
          <a:xfrm>
            <a:off x="2667000" y="5410200"/>
            <a:ext cx="4343400" cy="0"/>
          </a:xfrm>
          <a:prstGeom prst="line">
            <a:avLst/>
          </a:prstGeom>
          <a:noFill/>
          <a:ln w="9525">
            <a:solidFill>
              <a:schemeClr val="tx1"/>
            </a:solidFill>
            <a:round/>
            <a:headEnd/>
            <a:tailEnd type="triangle" w="med" len="med"/>
          </a:ln>
        </p:spPr>
        <p:txBody>
          <a:bodyPr>
            <a:prstTxWarp prst="textNoShape">
              <a:avLst/>
            </a:prstTxWarp>
          </a:bodyPr>
          <a:lstStyle/>
          <a:p>
            <a:endParaRPr lang="fr-FR"/>
          </a:p>
        </p:txBody>
      </p:sp>
      <p:sp>
        <p:nvSpPr>
          <p:cNvPr id="73734" name="Text Box 6"/>
          <p:cNvSpPr txBox="1">
            <a:spLocks noChangeArrowheads="1"/>
          </p:cNvSpPr>
          <p:nvPr/>
        </p:nvSpPr>
        <p:spPr bwMode="auto">
          <a:xfrm>
            <a:off x="7086600" y="5181600"/>
            <a:ext cx="1371600" cy="457200"/>
          </a:xfrm>
          <a:prstGeom prst="rect">
            <a:avLst/>
          </a:prstGeom>
          <a:noFill/>
          <a:ln w="9525">
            <a:noFill/>
            <a:miter lim="800000"/>
            <a:headEnd/>
            <a:tailEnd/>
          </a:ln>
        </p:spPr>
        <p:txBody>
          <a:bodyPr>
            <a:prstTxWarp prst="textNoShape">
              <a:avLst/>
            </a:prstTxWarp>
            <a:spAutoFit/>
          </a:bodyPr>
          <a:lstStyle/>
          <a:p>
            <a:pPr>
              <a:spcBef>
                <a:spcPct val="50000"/>
              </a:spcBef>
            </a:pPr>
            <a:r>
              <a:rPr lang="en-US" sz="2400" b="1" dirty="0">
                <a:latin typeface="Times New Roman" pitchFamily="-65" charset="0"/>
              </a:rPr>
              <a:t>temps</a:t>
            </a:r>
          </a:p>
        </p:txBody>
      </p:sp>
      <p:sp>
        <p:nvSpPr>
          <p:cNvPr id="73735" name="Oval 7"/>
          <p:cNvSpPr>
            <a:spLocks noChangeArrowheads="1"/>
          </p:cNvSpPr>
          <p:nvPr/>
        </p:nvSpPr>
        <p:spPr bwMode="auto">
          <a:xfrm>
            <a:off x="3276600" y="4648200"/>
            <a:ext cx="304800" cy="304800"/>
          </a:xfrm>
          <a:prstGeom prst="ellipse">
            <a:avLst/>
          </a:prstGeom>
          <a:solidFill>
            <a:srgbClr val="808080"/>
          </a:solidFill>
          <a:ln w="9525">
            <a:solidFill>
              <a:schemeClr val="tx1"/>
            </a:solidFill>
            <a:round/>
            <a:headEnd/>
            <a:tailEnd/>
          </a:ln>
        </p:spPr>
        <p:txBody>
          <a:bodyPr wrap="none" anchor="ctr">
            <a:prstTxWarp prst="textNoShape">
              <a:avLst/>
            </a:prstTxWarp>
          </a:bodyPr>
          <a:lstStyle/>
          <a:p>
            <a:endParaRPr lang="fr-FR"/>
          </a:p>
        </p:txBody>
      </p:sp>
      <p:sp>
        <p:nvSpPr>
          <p:cNvPr id="73736" name="Text Box 8"/>
          <p:cNvSpPr txBox="1">
            <a:spLocks noChangeArrowheads="1"/>
          </p:cNvSpPr>
          <p:nvPr/>
        </p:nvSpPr>
        <p:spPr bwMode="auto">
          <a:xfrm>
            <a:off x="3048000" y="5410200"/>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i="1" dirty="0" err="1">
                <a:latin typeface="Times New Roman" pitchFamily="-65" charset="0"/>
              </a:rPr>
              <a:t>t</a:t>
            </a:r>
            <a:r>
              <a:rPr lang="en-US" sz="2000" i="1" dirty="0">
                <a:latin typeface="Times New Roman" pitchFamily="-65" charset="0"/>
              </a:rPr>
              <a:t> = 0</a:t>
            </a:r>
          </a:p>
        </p:txBody>
      </p:sp>
      <p:sp>
        <p:nvSpPr>
          <p:cNvPr id="73737" name="Oval 9"/>
          <p:cNvSpPr>
            <a:spLocks noChangeArrowheads="1"/>
          </p:cNvSpPr>
          <p:nvPr/>
        </p:nvSpPr>
        <p:spPr bwMode="auto">
          <a:xfrm>
            <a:off x="5715000" y="2667000"/>
            <a:ext cx="304800" cy="304800"/>
          </a:xfrm>
          <a:prstGeom prst="ellipse">
            <a:avLst/>
          </a:prstGeom>
          <a:solidFill>
            <a:srgbClr val="808080"/>
          </a:solidFill>
          <a:ln w="9525">
            <a:solidFill>
              <a:schemeClr val="tx1"/>
            </a:solidFill>
            <a:round/>
            <a:headEnd/>
            <a:tailEnd/>
          </a:ln>
        </p:spPr>
        <p:txBody>
          <a:bodyPr wrap="none" anchor="ctr">
            <a:prstTxWarp prst="textNoShape">
              <a:avLst/>
            </a:prstTxWarp>
          </a:bodyPr>
          <a:lstStyle/>
          <a:p>
            <a:endParaRPr lang="fr-FR"/>
          </a:p>
        </p:txBody>
      </p:sp>
      <p:sp>
        <p:nvSpPr>
          <p:cNvPr id="73738" name="Text Box 10"/>
          <p:cNvSpPr txBox="1">
            <a:spLocks noChangeArrowheads="1"/>
          </p:cNvSpPr>
          <p:nvPr/>
        </p:nvSpPr>
        <p:spPr bwMode="auto">
          <a:xfrm>
            <a:off x="5562600" y="5394325"/>
            <a:ext cx="762000" cy="396875"/>
          </a:xfrm>
          <a:prstGeom prst="rect">
            <a:avLst/>
          </a:prstGeom>
          <a:noFill/>
          <a:ln w="9525">
            <a:noFill/>
            <a:miter lim="800000"/>
            <a:headEnd/>
            <a:tailEnd/>
          </a:ln>
        </p:spPr>
        <p:txBody>
          <a:bodyPr>
            <a:prstTxWarp prst="textNoShape">
              <a:avLst/>
            </a:prstTxWarp>
            <a:spAutoFit/>
          </a:bodyPr>
          <a:lstStyle/>
          <a:p>
            <a:pPr>
              <a:spcBef>
                <a:spcPct val="50000"/>
              </a:spcBef>
            </a:pPr>
            <a:r>
              <a:rPr lang="en-US" sz="2000" i="1" dirty="0" err="1">
                <a:latin typeface="Times New Roman" pitchFamily="-65" charset="0"/>
              </a:rPr>
              <a:t>t</a:t>
            </a:r>
            <a:r>
              <a:rPr lang="en-US" sz="2000" i="1" dirty="0">
                <a:latin typeface="Times New Roman" pitchFamily="-65" charset="0"/>
              </a:rPr>
              <a:t> = 1</a:t>
            </a:r>
          </a:p>
        </p:txBody>
      </p:sp>
      <p:sp>
        <p:nvSpPr>
          <p:cNvPr id="73739" name="Oval 11" descr="Large confetti"/>
          <p:cNvSpPr>
            <a:spLocks noChangeArrowheads="1"/>
          </p:cNvSpPr>
          <p:nvPr/>
        </p:nvSpPr>
        <p:spPr bwMode="auto">
          <a:xfrm>
            <a:off x="5715000" y="3657600"/>
            <a:ext cx="304800" cy="304800"/>
          </a:xfrm>
          <a:prstGeom prst="ellipse">
            <a:avLst/>
          </a:prstGeom>
          <a:pattFill prst="lgConfetti">
            <a:fgClr>
              <a:schemeClr val="folHlink"/>
            </a:fgClr>
            <a:bgClr>
              <a:srgbClr val="FFFFFF"/>
            </a:bgClr>
          </a:pattFill>
          <a:ln w="9525">
            <a:solidFill>
              <a:schemeClr val="tx1"/>
            </a:solidFill>
            <a:round/>
            <a:headEnd/>
            <a:tailEnd/>
          </a:ln>
        </p:spPr>
        <p:txBody>
          <a:bodyPr wrap="none" anchor="ctr">
            <a:prstTxWarp prst="textNoShape">
              <a:avLst/>
            </a:prstTxWarp>
          </a:bodyPr>
          <a:lstStyle/>
          <a:p>
            <a:endParaRPr lang="fr-FR"/>
          </a:p>
        </p:txBody>
      </p:sp>
      <p:sp>
        <p:nvSpPr>
          <p:cNvPr id="73740" name="Rectangle 12"/>
          <p:cNvSpPr>
            <a:spLocks noChangeArrowheads="1"/>
          </p:cNvSpPr>
          <p:nvPr/>
        </p:nvSpPr>
        <p:spPr bwMode="auto">
          <a:xfrm>
            <a:off x="1066800" y="533400"/>
            <a:ext cx="8915400" cy="1143000"/>
          </a:xfrm>
          <a:prstGeom prst="rect">
            <a:avLst/>
          </a:prstGeom>
          <a:noFill/>
          <a:ln w="9525">
            <a:noFill/>
            <a:miter lim="800000"/>
            <a:headEnd/>
            <a:tailEnd/>
          </a:ln>
        </p:spPr>
        <p:txBody>
          <a:bodyPr anchor="ctr">
            <a:prstTxWarp prst="textNoShape">
              <a:avLst/>
            </a:prstTxWarp>
          </a:bodyPr>
          <a:lstStyle/>
          <a:p>
            <a:pPr algn="ctr"/>
            <a:endParaRPr lang="fr-FR" sz="4000">
              <a:solidFill>
                <a:schemeClr val="tx2"/>
              </a:solidFill>
            </a:endParaRPr>
          </a:p>
        </p:txBody>
      </p:sp>
      <p:sp>
        <p:nvSpPr>
          <p:cNvPr id="73741" name="Rectangle 13"/>
          <p:cNvSpPr>
            <a:spLocks noGrp="1" noChangeArrowheads="1"/>
          </p:cNvSpPr>
          <p:nvPr>
            <p:ph type="title"/>
          </p:nvPr>
        </p:nvSpPr>
        <p:spPr>
          <a:xfrm>
            <a:off x="381000" y="0"/>
            <a:ext cx="8229600" cy="1143000"/>
          </a:xfrm>
        </p:spPr>
        <p:txBody>
          <a:bodyPr>
            <a:normAutofit/>
          </a:bodyPr>
          <a:lstStyle/>
          <a:p>
            <a:r>
              <a:rPr lang="fr-FR" dirty="0" smtClean="0">
                <a:ea typeface="Times New Roman" pitchFamily="-65" charset="0"/>
                <a:cs typeface="Times New Roman" pitchFamily="-65" charset="0"/>
              </a:rPr>
              <a:t>Graphiquement: le biais de s</a:t>
            </a:r>
            <a:r>
              <a:rPr lang="fr-FR" dirty="0" smtClean="0">
                <a:ea typeface="Arial" pitchFamily="-65" charset="0"/>
                <a:cs typeface="Arial" pitchFamily="-65" charset="0"/>
              </a:rPr>
              <a:t>élection</a:t>
            </a:r>
            <a:endParaRPr lang="fr-FR" dirty="0">
              <a:ea typeface="Arial" pitchFamily="-65" charset="0"/>
              <a:cs typeface="Arial" pitchFamily="-65" charset="0"/>
            </a:endParaRPr>
          </a:p>
        </p:txBody>
      </p:sp>
      <p:sp>
        <p:nvSpPr>
          <p:cNvPr id="73742" name="Oval 14" descr="Large confetti"/>
          <p:cNvSpPr>
            <a:spLocks noChangeArrowheads="1"/>
          </p:cNvSpPr>
          <p:nvPr/>
        </p:nvSpPr>
        <p:spPr bwMode="auto">
          <a:xfrm>
            <a:off x="3276600" y="3886200"/>
            <a:ext cx="304800" cy="304800"/>
          </a:xfrm>
          <a:prstGeom prst="ellipse">
            <a:avLst/>
          </a:prstGeom>
          <a:pattFill prst="lgConfetti">
            <a:fgClr>
              <a:schemeClr val="folHlink"/>
            </a:fgClr>
            <a:bgClr>
              <a:srgbClr val="FFFFFF"/>
            </a:bgClr>
          </a:pattFill>
          <a:ln w="9525">
            <a:solidFill>
              <a:schemeClr val="tx1"/>
            </a:solidFill>
            <a:round/>
            <a:headEnd/>
            <a:tailEnd/>
          </a:ln>
        </p:spPr>
        <p:txBody>
          <a:bodyPr wrap="none" anchor="ctr">
            <a:prstTxWarp prst="textNoShape">
              <a:avLst/>
            </a:prstTxWarp>
          </a:bodyPr>
          <a:lstStyle/>
          <a:p>
            <a:endParaRPr lang="fr-FR"/>
          </a:p>
        </p:txBody>
      </p:sp>
      <p:sp>
        <p:nvSpPr>
          <p:cNvPr id="73743" name="Text Box 15"/>
          <p:cNvSpPr txBox="1">
            <a:spLocks noChangeArrowheads="1"/>
          </p:cNvSpPr>
          <p:nvPr/>
        </p:nvSpPr>
        <p:spPr bwMode="auto">
          <a:xfrm>
            <a:off x="1981200" y="3276600"/>
            <a:ext cx="2743200" cy="457200"/>
          </a:xfrm>
          <a:prstGeom prst="rect">
            <a:avLst/>
          </a:prstGeom>
          <a:noFill/>
          <a:ln w="9525">
            <a:noFill/>
            <a:miter lim="800000"/>
            <a:headEnd/>
            <a:tailEnd/>
          </a:ln>
        </p:spPr>
        <p:txBody>
          <a:bodyPr>
            <a:prstTxWarp prst="textNoShape">
              <a:avLst/>
            </a:prstTxWarp>
            <a:spAutoFit/>
          </a:bodyPr>
          <a:lstStyle/>
          <a:p>
            <a:pPr>
              <a:spcBef>
                <a:spcPct val="50000"/>
              </a:spcBef>
            </a:pPr>
            <a:r>
              <a:rPr lang="fr-FR" sz="2400" b="1" dirty="0" smtClean="0">
                <a:solidFill>
                  <a:srgbClr val="CC3300"/>
                </a:solidFill>
                <a:latin typeface="Times New Roman" pitchFamily="-65" charset="0"/>
              </a:rPr>
              <a:t>Groupe T</a:t>
            </a:r>
            <a:r>
              <a:rPr lang="fr-FR" sz="2400" b="1" dirty="0" smtClean="0">
                <a:solidFill>
                  <a:srgbClr val="CC3300"/>
                </a:solidFill>
                <a:latin typeface="Times New Roman" pitchFamily="-65" charset="0"/>
                <a:ea typeface="Times New Roman" pitchFamily="-65" charset="0"/>
                <a:cs typeface="Times New Roman" pitchFamily="-65" charset="0"/>
              </a:rPr>
              <a:t>émoin</a:t>
            </a:r>
            <a:endParaRPr lang="fr-FR" sz="2400" b="1" dirty="0">
              <a:solidFill>
                <a:srgbClr val="CC3300"/>
              </a:solidFill>
              <a:latin typeface="Times New Roman" pitchFamily="-65" charset="0"/>
              <a:ea typeface="Times New Roman" pitchFamily="-65" charset="0"/>
              <a:cs typeface="Times New Roman" pitchFamily="-65" charset="0"/>
            </a:endParaRPr>
          </a:p>
        </p:txBody>
      </p:sp>
      <p:sp>
        <p:nvSpPr>
          <p:cNvPr id="73744" name="Text Box 16"/>
          <p:cNvSpPr txBox="1">
            <a:spLocks noChangeArrowheads="1"/>
          </p:cNvSpPr>
          <p:nvPr/>
        </p:nvSpPr>
        <p:spPr bwMode="auto">
          <a:xfrm>
            <a:off x="2743200" y="4876800"/>
            <a:ext cx="2743200" cy="457200"/>
          </a:xfrm>
          <a:prstGeom prst="rect">
            <a:avLst/>
          </a:prstGeom>
          <a:noFill/>
          <a:ln w="9525">
            <a:noFill/>
            <a:miter lim="800000"/>
            <a:headEnd/>
            <a:tailEnd/>
          </a:ln>
        </p:spPr>
        <p:txBody>
          <a:bodyPr>
            <a:prstTxWarp prst="textNoShape">
              <a:avLst/>
            </a:prstTxWarp>
            <a:spAutoFit/>
          </a:bodyPr>
          <a:lstStyle/>
          <a:p>
            <a:pPr>
              <a:spcBef>
                <a:spcPct val="50000"/>
              </a:spcBef>
            </a:pPr>
            <a:r>
              <a:rPr lang="fr-FR" sz="2400" b="1" dirty="0" smtClean="0">
                <a:solidFill>
                  <a:srgbClr val="CC3300"/>
                </a:solidFill>
                <a:latin typeface="Times New Roman" pitchFamily="-65" charset="0"/>
              </a:rPr>
              <a:t>Groupe Test</a:t>
            </a:r>
            <a:endParaRPr lang="fr-FR" sz="2400" b="1" dirty="0">
              <a:solidFill>
                <a:srgbClr val="CC3300"/>
              </a:solidFill>
              <a:latin typeface="Times New Roman" pitchFamily="-65" charset="0"/>
              <a:ea typeface="Times New Roman" pitchFamily="-65" charset="0"/>
              <a:cs typeface="Times New Roman" pitchFamily="-65" charset="0"/>
            </a:endParaRPr>
          </a:p>
        </p:txBody>
      </p:sp>
      <p:sp>
        <p:nvSpPr>
          <p:cNvPr id="73745" name="Text Box 17"/>
          <p:cNvSpPr txBox="1">
            <a:spLocks noChangeArrowheads="1"/>
          </p:cNvSpPr>
          <p:nvPr/>
        </p:nvSpPr>
        <p:spPr bwMode="auto">
          <a:xfrm>
            <a:off x="609600" y="1219200"/>
            <a:ext cx="2514600" cy="830997"/>
          </a:xfrm>
          <a:prstGeom prst="rect">
            <a:avLst/>
          </a:prstGeom>
          <a:noFill/>
          <a:ln w="9525">
            <a:noFill/>
            <a:miter lim="800000"/>
            <a:headEnd/>
            <a:tailEnd/>
          </a:ln>
        </p:spPr>
        <p:txBody>
          <a:bodyPr>
            <a:prstTxWarp prst="textNoShape">
              <a:avLst/>
            </a:prstTxWarp>
            <a:spAutoFit/>
          </a:bodyPr>
          <a:lstStyle/>
          <a:p>
            <a:pPr>
              <a:spcBef>
                <a:spcPct val="50000"/>
              </a:spcBef>
            </a:pPr>
            <a:r>
              <a:rPr lang="fr-FR" sz="2400" b="1" dirty="0" smtClean="0">
                <a:latin typeface="Times New Roman" pitchFamily="-65" charset="0"/>
              </a:rPr>
              <a:t>Adoption des engrais</a:t>
            </a:r>
            <a:endParaRPr lang="fr-FR" sz="2400" b="1" dirty="0">
              <a:latin typeface="Times New Roman" pitchFamily="-65" charset="0"/>
              <a:ea typeface="Times New Roman" pitchFamily="-65" charset="0"/>
              <a:cs typeface="Times New Roman" pitchFamily="-65" charset="0"/>
            </a:endParaRPr>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normAutofit/>
          </a:bodyPr>
          <a:lstStyle/>
          <a:p>
            <a:r>
              <a:rPr lang="fr-FR" dirty="0" smtClean="0">
                <a:ea typeface="Times New Roman" pitchFamily="-65" charset="0"/>
                <a:cs typeface="Times New Roman" pitchFamily="-65" charset="0"/>
              </a:rPr>
              <a:t>Comment </a:t>
            </a:r>
            <a:r>
              <a:rPr lang="fr-FR" dirty="0" smtClean="0">
                <a:ea typeface="Arial" pitchFamily="-65" charset="0"/>
                <a:cs typeface="Arial" pitchFamily="-65" charset="0"/>
              </a:rPr>
              <a:t>s’assurer que le groupe témoin est un bon contrefactuel</a:t>
            </a:r>
            <a:r>
              <a:rPr lang="fr-FR" dirty="0" smtClean="0">
                <a:ea typeface="Times New Roman" pitchFamily="-65" charset="0"/>
                <a:cs typeface="Times New Roman" pitchFamily="-65" charset="0"/>
              </a:rPr>
              <a:t>?</a:t>
            </a:r>
            <a:endParaRPr lang="fr-FR" dirty="0">
              <a:ea typeface="Times New Roman" pitchFamily="-65" charset="0"/>
              <a:cs typeface="Times New Roman" pitchFamily="-65" charset="0"/>
            </a:endParaRPr>
          </a:p>
        </p:txBody>
      </p:sp>
      <p:sp>
        <p:nvSpPr>
          <p:cNvPr id="174083" name="Rectangle 3"/>
          <p:cNvSpPr>
            <a:spLocks noGrp="1" noChangeArrowheads="1"/>
          </p:cNvSpPr>
          <p:nvPr>
            <p:ph type="body" idx="1"/>
          </p:nvPr>
        </p:nvSpPr>
        <p:spPr/>
        <p:txBody>
          <a:bodyPr>
            <a:normAutofit/>
          </a:bodyPr>
          <a:lstStyle/>
          <a:p>
            <a:pPr>
              <a:lnSpc>
                <a:spcPct val="80000"/>
              </a:lnSpc>
            </a:pPr>
            <a:r>
              <a:rPr lang="fr-FR" dirty="0" smtClean="0">
                <a:ea typeface="Arial" pitchFamily="-65" charset="0"/>
                <a:cs typeface="Arial" pitchFamily="-65" charset="0"/>
              </a:rPr>
              <a:t>Situation idéale: </a:t>
            </a:r>
            <a:r>
              <a:rPr lang="fr-FR" dirty="0" smtClean="0">
                <a:solidFill>
                  <a:srgbClr val="FF0000"/>
                </a:solidFill>
                <a:ea typeface="Arial" pitchFamily="-65" charset="0"/>
                <a:cs typeface="Arial" pitchFamily="-65" charset="0"/>
              </a:rPr>
              <a:t>l'</a:t>
            </a:r>
            <a:r>
              <a:rPr lang="fr-FR" dirty="0" smtClean="0">
                <a:solidFill>
                  <a:srgbClr val="E22B01"/>
                </a:solidFill>
                <a:ea typeface="Arial" pitchFamily="-65" charset="0"/>
                <a:cs typeface="Arial" pitchFamily="-65" charset="0"/>
              </a:rPr>
              <a:t>Assignation aléatoire</a:t>
            </a:r>
          </a:p>
          <a:p>
            <a:pPr>
              <a:lnSpc>
                <a:spcPct val="80000"/>
              </a:lnSpc>
            </a:pPr>
            <a:endParaRPr lang="fr-FR" dirty="0" smtClean="0">
              <a:solidFill>
                <a:srgbClr val="E22B01"/>
              </a:solidFill>
              <a:ea typeface="Arial" pitchFamily="-65" charset="0"/>
              <a:cs typeface="Arial" pitchFamily="-65" charset="0"/>
            </a:endParaRPr>
          </a:p>
          <a:p>
            <a:pPr>
              <a:lnSpc>
                <a:spcPct val="80000"/>
              </a:lnSpc>
            </a:pPr>
            <a:r>
              <a:rPr lang="fr-FR" sz="2400" dirty="0" smtClean="0">
                <a:ea typeface="Arial" pitchFamily="-65" charset="0"/>
                <a:cs typeface="Arial" pitchFamily="-65" charset="0"/>
              </a:rPr>
              <a:t>Répartir </a:t>
            </a:r>
            <a:r>
              <a:rPr lang="fr-FR" sz="2400" dirty="0">
                <a:ea typeface="Arial" pitchFamily="-65" charset="0"/>
                <a:cs typeface="Arial" pitchFamily="-65" charset="0"/>
              </a:rPr>
              <a:t>de façon aléatoire les sujets entre les deux groupes </a:t>
            </a:r>
          </a:p>
          <a:p>
            <a:pPr lvl="2">
              <a:lnSpc>
                <a:spcPct val="80000"/>
              </a:lnSpc>
            </a:pPr>
            <a:r>
              <a:rPr lang="fr-FR" sz="2000" dirty="0">
                <a:ea typeface="Arial" pitchFamily="-65" charset="0"/>
                <a:cs typeface="Arial" pitchFamily="-65" charset="0"/>
              </a:rPr>
              <a:t>Identifier un ensemble de personnes qui satisfont toutes aux critères de sélection établis pour le nouveau programme</a:t>
            </a:r>
          </a:p>
          <a:p>
            <a:pPr lvl="2">
              <a:lnSpc>
                <a:spcPct val="80000"/>
              </a:lnSpc>
            </a:pPr>
            <a:r>
              <a:rPr lang="fr-FR" sz="2000" dirty="0">
                <a:ea typeface="Arial" pitchFamily="-65" charset="0"/>
                <a:cs typeface="Arial" pitchFamily="-65" charset="0"/>
              </a:rPr>
              <a:t>Aléatoirement choisir la moitié des personnes qui participera au programme </a:t>
            </a:r>
            <a:r>
              <a:rPr lang="fr-FR" sz="2000" dirty="0" smtClean="0">
                <a:ea typeface="Arial" pitchFamily="-65" charset="0"/>
                <a:cs typeface="Arial" pitchFamily="-65" charset="0"/>
              </a:rPr>
              <a:t>(</a:t>
            </a:r>
            <a:r>
              <a:rPr lang="fr-FR" sz="2000" dirty="0" smtClean="0">
                <a:solidFill>
                  <a:srgbClr val="FF0000"/>
                </a:solidFill>
                <a:ea typeface="Arial" pitchFamily="-65" charset="0"/>
                <a:cs typeface="Arial" pitchFamily="-65" charset="0"/>
              </a:rPr>
              <a:t>le</a:t>
            </a:r>
            <a:r>
              <a:rPr lang="fr-FR" sz="2000" dirty="0" smtClean="0">
                <a:solidFill>
                  <a:srgbClr val="E22B01"/>
                </a:solidFill>
                <a:ea typeface="Arial" pitchFamily="-65" charset="0"/>
                <a:cs typeface="Arial" pitchFamily="-65" charset="0"/>
              </a:rPr>
              <a:t>groupe Test</a:t>
            </a:r>
            <a:r>
              <a:rPr lang="fr-FR" sz="2000" dirty="0" smtClean="0">
                <a:ea typeface="Arial" pitchFamily="-65" charset="0"/>
                <a:cs typeface="Arial" pitchFamily="-65" charset="0"/>
              </a:rPr>
              <a:t>)</a:t>
            </a:r>
            <a:r>
              <a:rPr lang="fr-FR" sz="2000" dirty="0">
                <a:ea typeface="Arial" pitchFamily="-65" charset="0"/>
                <a:cs typeface="Arial" pitchFamily="-65" charset="0"/>
              </a:rPr>
              <a:t>; </a:t>
            </a:r>
          </a:p>
          <a:p>
            <a:pPr lvl="2">
              <a:lnSpc>
                <a:spcPct val="80000"/>
              </a:lnSpc>
            </a:pPr>
            <a:r>
              <a:rPr lang="fr-FR" sz="2000" dirty="0">
                <a:ea typeface="Arial" pitchFamily="-65" charset="0"/>
                <a:cs typeface="Arial" pitchFamily="-65" charset="0"/>
              </a:rPr>
              <a:t>L’autre moitié </a:t>
            </a:r>
            <a:r>
              <a:rPr lang="fr-FR" sz="2000" dirty="0" smtClean="0">
                <a:ea typeface="Arial" pitchFamily="-65" charset="0"/>
                <a:cs typeface="Arial" pitchFamily="-65" charset="0"/>
              </a:rPr>
              <a:t>(</a:t>
            </a:r>
            <a:r>
              <a:rPr lang="fr-FR" sz="2000" dirty="0" smtClean="0">
                <a:solidFill>
                  <a:srgbClr val="FF0000"/>
                </a:solidFill>
                <a:ea typeface="Arial" pitchFamily="-65" charset="0"/>
                <a:cs typeface="Arial" pitchFamily="-65" charset="0"/>
              </a:rPr>
              <a:t>le</a:t>
            </a:r>
            <a:r>
              <a:rPr lang="fr-FR" sz="2000" dirty="0" smtClean="0">
                <a:solidFill>
                  <a:srgbClr val="E22B01"/>
                </a:solidFill>
                <a:ea typeface="Arial" pitchFamily="-65" charset="0"/>
                <a:cs typeface="Arial" pitchFamily="-65" charset="0"/>
              </a:rPr>
              <a:t>groupe Témoin</a:t>
            </a:r>
            <a:r>
              <a:rPr lang="fr-FR" sz="2000" dirty="0" smtClean="0">
                <a:ea typeface="Arial" pitchFamily="-65" charset="0"/>
                <a:cs typeface="Arial" pitchFamily="-65" charset="0"/>
              </a:rPr>
              <a:t>)ne participe pas </a:t>
            </a:r>
            <a:r>
              <a:rPr lang="fr-FR" sz="2000" dirty="0">
                <a:ea typeface="Arial" pitchFamily="-65" charset="0"/>
                <a:cs typeface="Arial" pitchFamily="-65" charset="0"/>
              </a:rPr>
              <a:t>au </a:t>
            </a:r>
            <a:r>
              <a:rPr lang="fr-FR" sz="2000" dirty="0" smtClean="0">
                <a:ea typeface="Arial" pitchFamily="-65" charset="0"/>
                <a:cs typeface="Arial" pitchFamily="-65" charset="0"/>
              </a:rPr>
              <a:t>programme et sert </a:t>
            </a:r>
            <a:r>
              <a:rPr lang="fr-FR" sz="2000" dirty="0">
                <a:ea typeface="Arial" pitchFamily="-65" charset="0"/>
                <a:cs typeface="Arial" pitchFamily="-65" charset="0"/>
              </a:rPr>
              <a:t>de point de </a:t>
            </a:r>
            <a:r>
              <a:rPr lang="fr-FR" sz="2000" dirty="0" smtClean="0">
                <a:ea typeface="Arial" pitchFamily="-65" charset="0"/>
                <a:cs typeface="Arial" pitchFamily="-65" charset="0"/>
              </a:rPr>
              <a:t>comparaison</a:t>
            </a:r>
          </a:p>
          <a:p>
            <a:pPr lvl="2">
              <a:lnSpc>
                <a:spcPct val="80000"/>
              </a:lnSpc>
            </a:pPr>
            <a:endParaRPr lang="fr-FR" sz="2000" dirty="0" smtClean="0">
              <a:ea typeface="Arial" pitchFamily="-65" charset="0"/>
              <a:cs typeface="Arial" pitchFamily="-65" charset="0"/>
            </a:endParaRPr>
          </a:p>
          <a:p>
            <a:pPr>
              <a:lnSpc>
                <a:spcPct val="80000"/>
              </a:lnSpc>
            </a:pPr>
            <a:r>
              <a:rPr lang="fr-FR" dirty="0" smtClean="0"/>
              <a:t>L’assignation </a:t>
            </a:r>
            <a:r>
              <a:rPr lang="fr-FR" dirty="0"/>
              <a:t>aléatoire permet d’avoir un groupe</a:t>
            </a:r>
            <a:r>
              <a:rPr lang="fr-FR" dirty="0" smtClean="0"/>
              <a:t> Témoin </a:t>
            </a:r>
            <a:r>
              <a:rPr lang="fr-FR" dirty="0"/>
              <a:t>vraiment similaire au groupe</a:t>
            </a:r>
            <a:r>
              <a:rPr lang="fr-FR" dirty="0" smtClean="0"/>
              <a:t> Test</a:t>
            </a:r>
          </a:p>
          <a:p>
            <a:pPr lvl="2">
              <a:lnSpc>
                <a:spcPct val="80000"/>
              </a:lnSpc>
            </a:pPr>
            <a:r>
              <a:rPr lang="fr-FR" sz="2000" dirty="0" smtClean="0">
                <a:ea typeface="Arial" pitchFamily="-65" charset="0"/>
                <a:cs typeface="Arial" pitchFamily="-65" charset="0"/>
              </a:rPr>
              <a:t>Élimine tous les biais de sélection</a:t>
            </a:r>
          </a:p>
          <a:p>
            <a:pPr lvl="2">
              <a:lnSpc>
                <a:spcPct val="80000"/>
              </a:lnSpc>
            </a:pPr>
            <a:r>
              <a:rPr lang="fr-FR" sz="2000" dirty="0" smtClean="0">
                <a:ea typeface="Arial" pitchFamily="-65" charset="0"/>
                <a:cs typeface="Arial" pitchFamily="-65" charset="0"/>
              </a:rPr>
              <a:t>Pourquoi?</a:t>
            </a:r>
            <a:endParaRPr lang="fr-FR" sz="2400" dirty="0">
              <a:ea typeface="Arial" pitchFamily="-65" charset="0"/>
              <a:cs typeface="Arial" pitchFamily="-65" charset="0"/>
            </a:endParaRPr>
          </a:p>
        </p:txBody>
      </p:sp>
      <p:sp>
        <p:nvSpPr>
          <p:cNvPr id="83972" name="Comment 4"/>
          <p:cNvSpPr>
            <a:spLocks noRot="1" noChangeAspect="1" noEditPoints="1" noChangeArrowheads="1" noChangeShapeType="1" noTextEdit="1"/>
          </p:cNvSpPr>
          <p:nvPr/>
        </p:nvSpPr>
        <p:spPr bwMode="auto">
          <a:xfrm>
            <a:off x="1150938" y="6854825"/>
            <a:ext cx="1587" cy="3175"/>
          </a:xfrm>
          <a:custGeom>
            <a:avLst/>
            <a:gdLst>
              <a:gd name="T0" fmla="*/ 0 w 1"/>
              <a:gd name="T1" fmla="*/ 0 h 11"/>
              <a:gd name="T2" fmla="*/ 0 w 1"/>
              <a:gd name="T3" fmla="*/ 2886 h 11"/>
              <a:gd name="T4" fmla="*/ 0 60000 65536"/>
              <a:gd name="T5" fmla="*/ 0 60000 65536"/>
              <a:gd name="T6" fmla="*/ 0 w 1"/>
              <a:gd name="T7" fmla="*/ 0 h 11"/>
              <a:gd name="T8" fmla="*/ 1 w 1"/>
              <a:gd name="T9" fmla="*/ 11 h 11"/>
            </a:gdLst>
            <a:ahLst/>
            <a:cxnLst>
              <a:cxn ang="T4">
                <a:pos x="T0" y="T1"/>
              </a:cxn>
              <a:cxn ang="T5">
                <a:pos x="T2" y="T3"/>
              </a:cxn>
            </a:cxnLst>
            <a:rect l="T6" t="T7" r="T8" b="T9"/>
            <a:pathLst>
              <a:path w="1" h="11" extrusionOk="0">
                <a:moveTo>
                  <a:pt x="0" y="0"/>
                </a:moveTo>
                <a:cubicBezTo>
                  <a:pt x="0" y="3"/>
                  <a:pt x="0" y="7"/>
                  <a:pt x="0" y="10"/>
                </a:cubicBezTo>
              </a:path>
            </a:pathLst>
          </a:custGeom>
          <a:noFill/>
          <a:ln w="34925" cap="rnd">
            <a:solidFill>
              <a:srgbClr val="FF0000"/>
            </a:solidFill>
            <a:round/>
            <a:headEnd/>
            <a:tailEnd/>
          </a:ln>
        </p:spPr>
        <p:txBody>
          <a:bodyPr>
            <a:prstTxWarp prst="textNoShape">
              <a:avLst/>
            </a:prstTxWarp>
          </a:bodyPr>
          <a:lstStyle/>
          <a:p>
            <a:endParaRPr lang="fr-FR"/>
          </a:p>
        </p:txBody>
      </p:sp>
    </p:spTree>
    <p:custDataLst>
      <p:tags r:id="rId1"/>
    </p:custData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fr-FR" dirty="0" smtClean="0">
                <a:ea typeface="Times New Roman" pitchFamily="-65" charset="0"/>
                <a:cs typeface="Times New Roman" pitchFamily="-65" charset="0"/>
              </a:rPr>
              <a:t>La m</a:t>
            </a:r>
            <a:r>
              <a:rPr lang="fr-FR" dirty="0" smtClean="0">
                <a:ea typeface="Arial" pitchFamily="-65" charset="0"/>
                <a:cs typeface="Arial" pitchFamily="-65" charset="0"/>
              </a:rPr>
              <a:t>éthode aléatoire (“randomisée”)</a:t>
            </a:r>
            <a:endParaRPr lang="fr-FR" dirty="0">
              <a:ea typeface="Arial" pitchFamily="-65" charset="0"/>
              <a:cs typeface="Arial" pitchFamily="-65" charset="0"/>
            </a:endParaRPr>
          </a:p>
        </p:txBody>
      </p:sp>
      <p:sp>
        <p:nvSpPr>
          <p:cNvPr id="175107" name="Rectangle 3"/>
          <p:cNvSpPr>
            <a:spLocks noGrp="1" noChangeArrowheads="1"/>
          </p:cNvSpPr>
          <p:nvPr>
            <p:ph type="body" idx="1"/>
          </p:nvPr>
        </p:nvSpPr>
        <p:spPr>
          <a:xfrm>
            <a:off x="762000" y="1524000"/>
            <a:ext cx="7556500" cy="3879850"/>
          </a:xfrm>
        </p:spPr>
        <p:txBody>
          <a:bodyPr>
            <a:normAutofit fontScale="92500" lnSpcReduction="10000"/>
          </a:bodyPr>
          <a:lstStyle/>
          <a:p>
            <a:r>
              <a:rPr lang="fr-FR" sz="2800" dirty="0">
                <a:ea typeface="Arial" pitchFamily="-65" charset="0"/>
                <a:cs typeface="Arial" pitchFamily="-65" charset="0"/>
              </a:rPr>
              <a:t>Repose </a:t>
            </a:r>
            <a:r>
              <a:rPr lang="fr-FR" sz="2800" dirty="0" smtClean="0">
                <a:ea typeface="Arial" pitchFamily="-65" charset="0"/>
                <a:cs typeface="Arial" pitchFamily="-65" charset="0"/>
              </a:rPr>
              <a:t>sur la </a:t>
            </a:r>
            <a:r>
              <a:rPr lang="fr-FR" sz="2800" dirty="0" smtClean="0">
                <a:solidFill>
                  <a:srgbClr val="E22B01"/>
                </a:solidFill>
                <a:ea typeface="Arial" pitchFamily="-65" charset="0"/>
                <a:cs typeface="Arial" pitchFamily="-65" charset="0"/>
              </a:rPr>
              <a:t>loi des grands nombres</a:t>
            </a:r>
            <a:r>
              <a:rPr lang="fr-FR" sz="2800" dirty="0" smtClean="0">
                <a:ea typeface="Arial" pitchFamily="-65" charset="0"/>
                <a:cs typeface="Arial" pitchFamily="-65" charset="0"/>
              </a:rPr>
              <a:t>…</a:t>
            </a:r>
          </a:p>
          <a:p>
            <a:pPr lvl="1"/>
            <a:r>
              <a:rPr lang="fr-FR" sz="2400" dirty="0" smtClean="0">
                <a:ea typeface="Arial" pitchFamily="-65" charset="0"/>
                <a:cs typeface="Arial" pitchFamily="-65" charset="0"/>
              </a:rPr>
              <a:t>Prenez </a:t>
            </a:r>
            <a:r>
              <a:rPr lang="fr-FR" sz="2400" dirty="0">
                <a:ea typeface="Arial" pitchFamily="-65" charset="0"/>
                <a:cs typeface="Arial" pitchFamily="-65" charset="0"/>
              </a:rPr>
              <a:t>1000 personnes dans la rue, et divisez-les en deux </a:t>
            </a:r>
            <a:r>
              <a:rPr lang="fr-FR" sz="2400" dirty="0" smtClean="0">
                <a:ea typeface="Arial" pitchFamily="-65" charset="0"/>
                <a:cs typeface="Arial" pitchFamily="-65" charset="0"/>
              </a:rPr>
              <a:t>groupes aléatoirement</a:t>
            </a:r>
          </a:p>
          <a:p>
            <a:pPr lvl="1"/>
            <a:r>
              <a:rPr lang="fr-FR" sz="2400" dirty="0" smtClean="0">
                <a:ea typeface="Arial" pitchFamily="-65" charset="0"/>
                <a:cs typeface="Arial" pitchFamily="-65" charset="0"/>
              </a:rPr>
              <a:t>En </a:t>
            </a:r>
            <a:r>
              <a:rPr lang="fr-FR" sz="2400" dirty="0">
                <a:ea typeface="Arial" pitchFamily="-65" charset="0"/>
                <a:cs typeface="Arial" pitchFamily="-65" charset="0"/>
              </a:rPr>
              <a:t>moyenne</a:t>
            </a:r>
          </a:p>
          <a:p>
            <a:pPr lvl="2"/>
            <a:r>
              <a:rPr lang="fr-FR" sz="2000" dirty="0">
                <a:ea typeface="Arial" pitchFamily="-65" charset="0"/>
                <a:cs typeface="Arial" pitchFamily="-65" charset="0"/>
              </a:rPr>
              <a:t>les gens dans le groupe 1 auront la </a:t>
            </a:r>
            <a:r>
              <a:rPr lang="fr-FR" sz="2000" dirty="0" smtClean="0">
                <a:ea typeface="Arial" pitchFamily="-65" charset="0"/>
                <a:cs typeface="Arial" pitchFamily="-65" charset="0"/>
              </a:rPr>
              <a:t>même taille que les gens dans le groupe 2</a:t>
            </a:r>
          </a:p>
          <a:p>
            <a:pPr lvl="2"/>
            <a:r>
              <a:rPr lang="fr-FR" sz="2000" dirty="0" smtClean="0">
                <a:ea typeface="Arial" pitchFamily="-65" charset="0"/>
                <a:cs typeface="Arial" pitchFamily="-65" charset="0"/>
              </a:rPr>
              <a:t>ils auront même poids moyen</a:t>
            </a:r>
          </a:p>
          <a:p>
            <a:pPr lvl="2"/>
            <a:r>
              <a:rPr lang="fr-FR" sz="2000" dirty="0" smtClean="0">
                <a:ea typeface="Arial" pitchFamily="-65" charset="0"/>
                <a:cs typeface="Arial" pitchFamily="-65" charset="0"/>
              </a:rPr>
              <a:t>il y aura autant d’enfants dans chaque groupe</a:t>
            </a:r>
          </a:p>
          <a:p>
            <a:pPr lvl="2"/>
            <a:r>
              <a:rPr lang="fr-FR" sz="2000" dirty="0" err="1" smtClean="0">
                <a:ea typeface="Arial" pitchFamily="-65" charset="0"/>
                <a:cs typeface="Arial" pitchFamily="-65" charset="0"/>
              </a:rPr>
              <a:t>etc</a:t>
            </a:r>
            <a:r>
              <a:rPr lang="fr-FR" sz="2000" dirty="0" smtClean="0">
                <a:ea typeface="Arial" pitchFamily="-65" charset="0"/>
                <a:cs typeface="Arial" pitchFamily="-65" charset="0"/>
              </a:rPr>
              <a:t>…</a:t>
            </a:r>
          </a:p>
          <a:p>
            <a:pPr lvl="1"/>
            <a:r>
              <a:rPr lang="fr-FR" sz="2400" dirty="0" smtClean="0">
                <a:ea typeface="Arial" pitchFamily="-65" charset="0"/>
                <a:cs typeface="Arial" pitchFamily="-65" charset="0"/>
              </a:rPr>
              <a:t>Note</a:t>
            </a:r>
            <a:r>
              <a:rPr lang="fr-FR" sz="2400" dirty="0">
                <a:ea typeface="Arial" pitchFamily="-65" charset="0"/>
                <a:cs typeface="Arial" pitchFamily="-65" charset="0"/>
              </a:rPr>
              <a:t>: cela serait-il vrai si on divisait 20 personnes en deux groupes</a:t>
            </a:r>
            <a:r>
              <a:rPr lang="fr-FR" sz="2400" dirty="0" smtClean="0">
                <a:ea typeface="Arial" pitchFamily="-65" charset="0"/>
                <a:cs typeface="Arial" pitchFamily="-65" charset="0"/>
              </a:rPr>
              <a:t>?</a:t>
            </a:r>
            <a:endParaRPr lang="fr-FR" sz="2400" dirty="0">
              <a:ea typeface="Arial" pitchFamily="-65" charset="0"/>
              <a:cs typeface="Arial" pitchFamily="-65" charset="0"/>
            </a:endParaRPr>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normAutofit/>
          </a:bodyPr>
          <a:lstStyle/>
          <a:p>
            <a:r>
              <a:rPr lang="fr-FR" dirty="0" smtClean="0"/>
              <a:t>Avantage principal </a:t>
            </a:r>
            <a:r>
              <a:rPr lang="fr-FR" dirty="0"/>
              <a:t>des évaluations aléatoires </a:t>
            </a:r>
          </a:p>
        </p:txBody>
      </p:sp>
      <p:sp>
        <p:nvSpPr>
          <p:cNvPr id="177155" name="Rectangle 3"/>
          <p:cNvSpPr>
            <a:spLocks noGrp="1" noChangeArrowheads="1"/>
          </p:cNvSpPr>
          <p:nvPr>
            <p:ph type="body" idx="1"/>
          </p:nvPr>
        </p:nvSpPr>
        <p:spPr>
          <a:xfrm>
            <a:off x="457200" y="1493837"/>
            <a:ext cx="8229600" cy="4525963"/>
          </a:xfrm>
        </p:spPr>
        <p:txBody>
          <a:bodyPr/>
          <a:lstStyle/>
          <a:p>
            <a:pPr>
              <a:tabLst>
                <a:tab pos="4229100" algn="l"/>
              </a:tabLst>
            </a:pPr>
            <a:r>
              <a:rPr lang="fr-FR" dirty="0">
                <a:solidFill>
                  <a:srgbClr val="000000"/>
                </a:solidFill>
              </a:rPr>
              <a:t>Les groupes</a:t>
            </a:r>
            <a:r>
              <a:rPr lang="fr-FR" dirty="0" smtClean="0">
                <a:solidFill>
                  <a:srgbClr val="000000"/>
                </a:solidFill>
              </a:rPr>
              <a:t> Test et Témoin:</a:t>
            </a:r>
          </a:p>
          <a:p>
            <a:pPr lvl="1">
              <a:tabLst>
                <a:tab pos="4229100" algn="l"/>
              </a:tabLst>
            </a:pPr>
            <a:r>
              <a:rPr lang="fr-FR" sz="2400" dirty="0" smtClean="0">
                <a:solidFill>
                  <a:srgbClr val="000000"/>
                </a:solidFill>
              </a:rPr>
              <a:t>ont au départ de l'évaluation exactement </a:t>
            </a:r>
            <a:r>
              <a:rPr lang="fr-FR" sz="2400" dirty="0">
                <a:solidFill>
                  <a:srgbClr val="000000"/>
                </a:solidFill>
              </a:rPr>
              <a:t>les mêmes </a:t>
            </a:r>
            <a:r>
              <a:rPr lang="fr-FR" sz="2400" dirty="0" smtClean="0">
                <a:solidFill>
                  <a:srgbClr val="000000"/>
                </a:solidFill>
              </a:rPr>
              <a:t>caractéristiques, observables et inobservables</a:t>
            </a:r>
            <a:endParaRPr lang="fr-FR" sz="2400" cap="all" dirty="0" smtClean="0">
              <a:solidFill>
                <a:srgbClr val="000000"/>
              </a:solidFill>
            </a:endParaRPr>
          </a:p>
          <a:p>
            <a:pPr lvl="1">
              <a:tabLst>
                <a:tab pos="4229100" algn="l"/>
              </a:tabLst>
            </a:pPr>
            <a:r>
              <a:rPr lang="fr-FR" sz="2400" dirty="0" smtClean="0">
                <a:solidFill>
                  <a:srgbClr val="000000"/>
                </a:solidFill>
              </a:rPr>
              <a:t>sont </a:t>
            </a:r>
            <a:r>
              <a:rPr lang="fr-FR" sz="2400" dirty="0">
                <a:solidFill>
                  <a:srgbClr val="000000"/>
                </a:solidFill>
              </a:rPr>
              <a:t>susceptibles de subir des</a:t>
            </a:r>
            <a:r>
              <a:rPr lang="fr-FR" sz="2400" dirty="0" smtClean="0">
                <a:solidFill>
                  <a:srgbClr val="000000"/>
                </a:solidFill>
              </a:rPr>
              <a:t> trajectoires comparables, hormis le traitement</a:t>
            </a:r>
          </a:p>
          <a:p>
            <a:pPr>
              <a:tabLst>
                <a:tab pos="4229100" algn="l"/>
              </a:tabLst>
            </a:pPr>
            <a:r>
              <a:rPr lang="fr-FR" dirty="0" smtClean="0">
                <a:solidFill>
                  <a:srgbClr val="000000"/>
                </a:solidFill>
              </a:rPr>
              <a:t>ainsi </a:t>
            </a:r>
            <a:r>
              <a:rPr lang="fr-FR" dirty="0">
                <a:solidFill>
                  <a:srgbClr val="000000"/>
                </a:solidFill>
              </a:rPr>
              <a:t>:  </a:t>
            </a:r>
            <a:endParaRPr lang="fr-FR" dirty="0" smtClean="0">
              <a:solidFill>
                <a:srgbClr val="000000"/>
              </a:solidFill>
            </a:endParaRPr>
          </a:p>
          <a:p>
            <a:pPr lvl="1">
              <a:tabLst>
                <a:tab pos="4229100" algn="l"/>
              </a:tabLst>
            </a:pPr>
            <a:r>
              <a:rPr lang="fr-FR" sz="2400" dirty="0" smtClean="0">
                <a:solidFill>
                  <a:srgbClr val="000000"/>
                </a:solidFill>
              </a:rPr>
              <a:t>si </a:t>
            </a:r>
            <a:r>
              <a:rPr lang="fr-FR" sz="2400" dirty="0">
                <a:solidFill>
                  <a:srgbClr val="000000"/>
                </a:solidFill>
              </a:rPr>
              <a:t>l’on voit une différence entre les deux groupes</a:t>
            </a:r>
            <a:r>
              <a:rPr lang="fr-FR" sz="2400" dirty="0" smtClean="0">
                <a:solidFill>
                  <a:srgbClr val="000000"/>
                </a:solidFill>
              </a:rPr>
              <a:t> à l'issue du programme, </a:t>
            </a:r>
            <a:r>
              <a:rPr lang="fr-FR" sz="2400" dirty="0">
                <a:solidFill>
                  <a:srgbClr val="000000"/>
                </a:solidFill>
              </a:rPr>
              <a:t>on peut </a:t>
            </a:r>
            <a:r>
              <a:rPr lang="fr-FR" sz="2400" dirty="0" smtClean="0">
                <a:solidFill>
                  <a:srgbClr val="000000"/>
                </a:solidFill>
              </a:rPr>
              <a:t>attribuer cette </a:t>
            </a:r>
            <a:r>
              <a:rPr lang="fr-FR" sz="2400" dirty="0">
                <a:solidFill>
                  <a:srgbClr val="000000"/>
                </a:solidFill>
              </a:rPr>
              <a:t>différence au</a:t>
            </a:r>
            <a:r>
              <a:rPr lang="fr-FR" sz="2400" dirty="0" smtClean="0">
                <a:solidFill>
                  <a:srgbClr val="000000"/>
                </a:solidFill>
              </a:rPr>
              <a:t> programme</a:t>
            </a:r>
            <a:endParaRPr lang="fr-FR" sz="2400" dirty="0">
              <a:solidFill>
                <a:srgbClr val="000000"/>
              </a:solidFill>
            </a:endParaRPr>
          </a:p>
        </p:txBody>
      </p:sp>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Picture 3"/>
          <p:cNvPicPr>
            <a:picLocks noChangeAspect="1"/>
          </p:cNvPicPr>
          <p:nvPr/>
        </p:nvPicPr>
        <p:blipFill>
          <a:blip r:embed="rId3" cstate="print"/>
          <a:srcRect r="5551"/>
          <a:stretch>
            <a:fillRect/>
          </a:stretch>
        </p:blipFill>
        <p:spPr bwMode="auto">
          <a:xfrm>
            <a:off x="1588" y="0"/>
            <a:ext cx="9142412" cy="6858000"/>
          </a:xfrm>
          <a:prstGeom prst="rect">
            <a:avLst/>
          </a:prstGeom>
          <a:noFill/>
          <a:ln w="9525">
            <a:noFill/>
            <a:miter lim="800000"/>
            <a:headEnd/>
            <a:tailEnd/>
          </a:ln>
        </p:spPr>
      </p:pic>
      <p:sp>
        <p:nvSpPr>
          <p:cNvPr id="5" name="Content Placeholder 1"/>
          <p:cNvSpPr txBox="1">
            <a:spLocks/>
          </p:cNvSpPr>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fr-FR" sz="3200" b="0" i="0" u="none" strike="noStrike" kern="1200" cap="none" spc="0" normalizeH="0" baseline="0" noProof="0" smtClean="0">
                <a:ln>
                  <a:noFill/>
                </a:ln>
                <a:solidFill>
                  <a:schemeClr val="tx1"/>
                </a:solidFill>
                <a:effectLst/>
                <a:uLnTx/>
                <a:uFillTx/>
                <a:latin typeface="+mn-lt"/>
                <a:ea typeface="+mn-ea"/>
                <a:cs typeface="+mn-cs"/>
              </a:rPr>
              <a:t>Graphique de l’affectation aléatoire</a:t>
            </a:r>
            <a:endParaRPr kumimoji="0" lang="fr-FR" sz="3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Title 2"/>
          <p:cNvSpPr txBox="1">
            <a:spLocks/>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FR" sz="4400" b="0" i="0" u="none" strike="noStrike" kern="1200" cap="none" spc="0" normalizeH="0" baseline="0" noProof="0" smtClean="0">
                <a:ln>
                  <a:noFill/>
                </a:ln>
                <a:solidFill>
                  <a:schemeClr val="tx1"/>
                </a:solidFill>
                <a:effectLst/>
                <a:uLnTx/>
                <a:uFillTx/>
                <a:latin typeface="+mj-lt"/>
                <a:ea typeface="+mj-ea"/>
                <a:cs typeface="+mj-cs"/>
              </a:rPr>
              <a:t>Qu’est-ce que la randomisation ?</a:t>
            </a:r>
            <a:endParaRPr kumimoji="0" lang="fr-FR" sz="4400" b="0" i="0" u="none" strike="noStrike" kern="1200" cap="none" spc="0" normalizeH="0" baseline="0" noProof="0" dirty="0" smtClean="0">
              <a:ln>
                <a:noFill/>
              </a:ln>
              <a:solidFill>
                <a:schemeClr val="tx1"/>
              </a:solidFill>
              <a:effectLst/>
              <a:uLnTx/>
              <a:uFillTx/>
              <a:latin typeface="+mj-lt"/>
              <a:ea typeface="+mj-ea"/>
              <a:cs typeface="+mj-cs"/>
            </a:endParaRPr>
          </a:p>
        </p:txBody>
      </p:sp>
      <p:pic>
        <p:nvPicPr>
          <p:cNvPr id="7" name="Picture 3"/>
          <p:cNvPicPr>
            <a:picLocks noChangeAspect="1"/>
          </p:cNvPicPr>
          <p:nvPr/>
        </p:nvPicPr>
        <p:blipFill>
          <a:blip r:embed="rId3" cstate="print"/>
          <a:srcRect r="5551"/>
          <a:stretch>
            <a:fillRect/>
          </a:stretch>
        </p:blipFill>
        <p:spPr bwMode="auto">
          <a:xfrm>
            <a:off x="0" y="0"/>
            <a:ext cx="9142412" cy="6858000"/>
          </a:xfrm>
          <a:prstGeom prst="rect">
            <a:avLst/>
          </a:prstGeom>
          <a:noFill/>
          <a:ln w="9525">
            <a:noFill/>
            <a:miter lim="800000"/>
            <a:headEnd/>
            <a:tailEnd/>
          </a:ln>
        </p:spPr>
      </p:pic>
      <p:sp>
        <p:nvSpPr>
          <p:cNvPr id="8" name="Hexagon 127"/>
          <p:cNvSpPr>
            <a:spLocks noChangeArrowheads="1"/>
          </p:cNvSpPr>
          <p:nvPr/>
        </p:nvSpPr>
        <p:spPr bwMode="auto">
          <a:xfrm>
            <a:off x="5043487" y="1752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 name="Hexagon 128"/>
          <p:cNvSpPr>
            <a:spLocks noChangeArrowheads="1"/>
          </p:cNvSpPr>
          <p:nvPr/>
        </p:nvSpPr>
        <p:spPr bwMode="auto">
          <a:xfrm>
            <a:off x="3886200" y="2514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 name="Hexagon 117"/>
          <p:cNvSpPr>
            <a:spLocks noChangeArrowheads="1"/>
          </p:cNvSpPr>
          <p:nvPr/>
        </p:nvSpPr>
        <p:spPr bwMode="auto">
          <a:xfrm>
            <a:off x="4648200" y="1752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 name="Hexagon 118"/>
          <p:cNvSpPr>
            <a:spLocks noChangeArrowheads="1"/>
          </p:cNvSpPr>
          <p:nvPr/>
        </p:nvSpPr>
        <p:spPr bwMode="auto">
          <a:xfrm>
            <a:off x="5486400" y="1981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2" name="Hexagon 61"/>
          <p:cNvSpPr>
            <a:spLocks noChangeArrowheads="1"/>
          </p:cNvSpPr>
          <p:nvPr/>
        </p:nvSpPr>
        <p:spPr bwMode="auto">
          <a:xfrm>
            <a:off x="3657600" y="1371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 name="Hexagon 62"/>
          <p:cNvSpPr>
            <a:spLocks noChangeArrowheads="1"/>
          </p:cNvSpPr>
          <p:nvPr/>
        </p:nvSpPr>
        <p:spPr bwMode="auto">
          <a:xfrm>
            <a:off x="3978275" y="3352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 name="Hexagon 63"/>
          <p:cNvSpPr>
            <a:spLocks noChangeArrowheads="1"/>
          </p:cNvSpPr>
          <p:nvPr/>
        </p:nvSpPr>
        <p:spPr bwMode="auto">
          <a:xfrm>
            <a:off x="3978275" y="4800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 name="Hexagon 64"/>
          <p:cNvSpPr>
            <a:spLocks noChangeArrowheads="1"/>
          </p:cNvSpPr>
          <p:nvPr/>
        </p:nvSpPr>
        <p:spPr bwMode="auto">
          <a:xfrm>
            <a:off x="6096000" y="2971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6" name="Hexagon 65"/>
          <p:cNvSpPr>
            <a:spLocks noChangeArrowheads="1"/>
          </p:cNvSpPr>
          <p:nvPr/>
        </p:nvSpPr>
        <p:spPr bwMode="auto">
          <a:xfrm>
            <a:off x="4549775" y="5257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7" name="Hexagon 66"/>
          <p:cNvSpPr>
            <a:spLocks noChangeArrowheads="1"/>
          </p:cNvSpPr>
          <p:nvPr/>
        </p:nvSpPr>
        <p:spPr bwMode="auto">
          <a:xfrm>
            <a:off x="7788275" y="19812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8" name="Hexagon 67"/>
          <p:cNvSpPr>
            <a:spLocks noChangeArrowheads="1"/>
          </p:cNvSpPr>
          <p:nvPr/>
        </p:nvSpPr>
        <p:spPr bwMode="auto">
          <a:xfrm>
            <a:off x="3756025" y="21717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9" name="Hexagon 68"/>
          <p:cNvSpPr>
            <a:spLocks noChangeArrowheads="1"/>
          </p:cNvSpPr>
          <p:nvPr/>
        </p:nvSpPr>
        <p:spPr bwMode="auto">
          <a:xfrm>
            <a:off x="5432425" y="2362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0" name="Hexagon 69"/>
          <p:cNvSpPr>
            <a:spLocks noChangeArrowheads="1"/>
          </p:cNvSpPr>
          <p:nvPr/>
        </p:nvSpPr>
        <p:spPr bwMode="auto">
          <a:xfrm>
            <a:off x="4740275" y="43053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1" name="Hexagon 70"/>
          <p:cNvSpPr>
            <a:spLocks noChangeArrowheads="1"/>
          </p:cNvSpPr>
          <p:nvPr/>
        </p:nvSpPr>
        <p:spPr bwMode="auto">
          <a:xfrm>
            <a:off x="4991100" y="2971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2" name="Hexagon 71"/>
          <p:cNvSpPr>
            <a:spLocks noChangeArrowheads="1"/>
          </p:cNvSpPr>
          <p:nvPr/>
        </p:nvSpPr>
        <p:spPr bwMode="auto">
          <a:xfrm>
            <a:off x="4518025" y="15240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3" name="Hexagon 72"/>
          <p:cNvSpPr>
            <a:spLocks noChangeArrowheads="1"/>
          </p:cNvSpPr>
          <p:nvPr/>
        </p:nvSpPr>
        <p:spPr bwMode="auto">
          <a:xfrm>
            <a:off x="5875338" y="13335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4" name="Hexagon 73"/>
          <p:cNvSpPr>
            <a:spLocks noChangeArrowheads="1"/>
          </p:cNvSpPr>
          <p:nvPr/>
        </p:nvSpPr>
        <p:spPr bwMode="auto">
          <a:xfrm>
            <a:off x="5432425" y="17145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5" name="Hexagon 74"/>
          <p:cNvSpPr>
            <a:spLocks noChangeArrowheads="1"/>
          </p:cNvSpPr>
          <p:nvPr/>
        </p:nvSpPr>
        <p:spPr bwMode="auto">
          <a:xfrm>
            <a:off x="5654675" y="46101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6" name="Hexagon 75"/>
          <p:cNvSpPr>
            <a:spLocks noChangeArrowheads="1"/>
          </p:cNvSpPr>
          <p:nvPr/>
        </p:nvSpPr>
        <p:spPr bwMode="auto">
          <a:xfrm>
            <a:off x="8008938" y="2590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7" name="Hexagon 76"/>
          <p:cNvSpPr>
            <a:spLocks noChangeArrowheads="1"/>
          </p:cNvSpPr>
          <p:nvPr/>
        </p:nvSpPr>
        <p:spPr bwMode="auto">
          <a:xfrm>
            <a:off x="6316663" y="12954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8" name="Hexagon 77"/>
          <p:cNvSpPr>
            <a:spLocks noChangeArrowheads="1"/>
          </p:cNvSpPr>
          <p:nvPr/>
        </p:nvSpPr>
        <p:spPr bwMode="auto">
          <a:xfrm>
            <a:off x="4419600" y="1990725"/>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9" name="Hexagon 78"/>
          <p:cNvSpPr>
            <a:spLocks noChangeArrowheads="1"/>
          </p:cNvSpPr>
          <p:nvPr/>
        </p:nvSpPr>
        <p:spPr bwMode="auto">
          <a:xfrm>
            <a:off x="3589338" y="3733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0" name="Hexagon 79"/>
          <p:cNvSpPr>
            <a:spLocks noChangeArrowheads="1"/>
          </p:cNvSpPr>
          <p:nvPr/>
        </p:nvSpPr>
        <p:spPr bwMode="auto">
          <a:xfrm>
            <a:off x="3535363" y="48768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1" name="Hexagon 80"/>
          <p:cNvSpPr>
            <a:spLocks noChangeArrowheads="1"/>
          </p:cNvSpPr>
          <p:nvPr/>
        </p:nvSpPr>
        <p:spPr bwMode="auto">
          <a:xfrm>
            <a:off x="5181600" y="1951038"/>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2" name="Hexagon 81"/>
          <p:cNvSpPr>
            <a:spLocks noChangeArrowheads="1"/>
          </p:cNvSpPr>
          <p:nvPr/>
        </p:nvSpPr>
        <p:spPr bwMode="auto">
          <a:xfrm>
            <a:off x="5211763" y="48768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3" name="Hexagon 82"/>
          <p:cNvSpPr>
            <a:spLocks noChangeArrowheads="1"/>
          </p:cNvSpPr>
          <p:nvPr/>
        </p:nvSpPr>
        <p:spPr bwMode="auto">
          <a:xfrm>
            <a:off x="5654675" y="3352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4" name="Hexagon 83"/>
          <p:cNvSpPr>
            <a:spLocks noChangeArrowheads="1"/>
          </p:cNvSpPr>
          <p:nvPr/>
        </p:nvSpPr>
        <p:spPr bwMode="auto">
          <a:xfrm>
            <a:off x="5875338" y="24003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5" name="Hexagon 84"/>
          <p:cNvSpPr>
            <a:spLocks noChangeArrowheads="1"/>
          </p:cNvSpPr>
          <p:nvPr/>
        </p:nvSpPr>
        <p:spPr bwMode="auto">
          <a:xfrm>
            <a:off x="4297363" y="41148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6" name="Hexagon 85"/>
          <p:cNvSpPr>
            <a:spLocks noChangeArrowheads="1"/>
          </p:cNvSpPr>
          <p:nvPr/>
        </p:nvSpPr>
        <p:spPr bwMode="auto">
          <a:xfrm>
            <a:off x="3314700" y="1801813"/>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7" name="Hexagon 86"/>
          <p:cNvSpPr>
            <a:spLocks noChangeArrowheads="1"/>
          </p:cNvSpPr>
          <p:nvPr/>
        </p:nvSpPr>
        <p:spPr bwMode="auto">
          <a:xfrm>
            <a:off x="3756025" y="27813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8" name="Hexagon 87"/>
          <p:cNvSpPr>
            <a:spLocks noChangeArrowheads="1"/>
          </p:cNvSpPr>
          <p:nvPr/>
        </p:nvSpPr>
        <p:spPr bwMode="auto">
          <a:xfrm>
            <a:off x="4892675" y="57150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9" name="Hexagon 88"/>
          <p:cNvSpPr>
            <a:spLocks noChangeArrowheads="1"/>
          </p:cNvSpPr>
          <p:nvPr/>
        </p:nvSpPr>
        <p:spPr bwMode="auto">
          <a:xfrm>
            <a:off x="4670425" y="2590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0" name="Hexagon 32"/>
          <p:cNvSpPr>
            <a:spLocks noChangeArrowheads="1"/>
          </p:cNvSpPr>
          <p:nvPr/>
        </p:nvSpPr>
        <p:spPr bwMode="auto">
          <a:xfrm>
            <a:off x="5426075" y="5638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1" name="Hexagon 34"/>
          <p:cNvSpPr>
            <a:spLocks noChangeArrowheads="1"/>
          </p:cNvSpPr>
          <p:nvPr/>
        </p:nvSpPr>
        <p:spPr bwMode="auto">
          <a:xfrm>
            <a:off x="5257800" y="43434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2" name="Hexagon 35"/>
          <p:cNvSpPr>
            <a:spLocks noChangeArrowheads="1"/>
          </p:cNvSpPr>
          <p:nvPr/>
        </p:nvSpPr>
        <p:spPr bwMode="auto">
          <a:xfrm>
            <a:off x="5807075" y="49530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3" name="Hexagon 36"/>
          <p:cNvSpPr>
            <a:spLocks noChangeArrowheads="1"/>
          </p:cNvSpPr>
          <p:nvPr/>
        </p:nvSpPr>
        <p:spPr bwMode="auto">
          <a:xfrm>
            <a:off x="4892675" y="38862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4" name="Hexagon 37"/>
          <p:cNvSpPr>
            <a:spLocks noChangeArrowheads="1"/>
          </p:cNvSpPr>
          <p:nvPr/>
        </p:nvSpPr>
        <p:spPr bwMode="auto">
          <a:xfrm>
            <a:off x="4359275" y="49530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5" name="Hexagon 38"/>
          <p:cNvSpPr>
            <a:spLocks noChangeArrowheads="1"/>
          </p:cNvSpPr>
          <p:nvPr/>
        </p:nvSpPr>
        <p:spPr bwMode="auto">
          <a:xfrm>
            <a:off x="3687763" y="45720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6" name="Hexagon 39"/>
          <p:cNvSpPr>
            <a:spLocks noChangeArrowheads="1"/>
          </p:cNvSpPr>
          <p:nvPr/>
        </p:nvSpPr>
        <p:spPr bwMode="auto">
          <a:xfrm>
            <a:off x="3741738" y="4038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7" name="Hexagon 40"/>
          <p:cNvSpPr>
            <a:spLocks noChangeArrowheads="1"/>
          </p:cNvSpPr>
          <p:nvPr/>
        </p:nvSpPr>
        <p:spPr bwMode="auto">
          <a:xfrm>
            <a:off x="4359275" y="3657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8" name="Hexagon 41"/>
          <p:cNvSpPr>
            <a:spLocks noChangeArrowheads="1"/>
          </p:cNvSpPr>
          <p:nvPr/>
        </p:nvSpPr>
        <p:spPr bwMode="auto">
          <a:xfrm>
            <a:off x="5426075" y="28194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9" name="Hexagon 42"/>
          <p:cNvSpPr>
            <a:spLocks noChangeArrowheads="1"/>
          </p:cNvSpPr>
          <p:nvPr/>
        </p:nvSpPr>
        <p:spPr bwMode="auto">
          <a:xfrm>
            <a:off x="5257800" y="3352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0" name="Hexagon 43"/>
          <p:cNvSpPr>
            <a:spLocks noChangeArrowheads="1"/>
          </p:cNvSpPr>
          <p:nvPr/>
        </p:nvSpPr>
        <p:spPr bwMode="auto">
          <a:xfrm>
            <a:off x="6264275" y="3276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1" name="Hexagon 44"/>
          <p:cNvSpPr>
            <a:spLocks noChangeArrowheads="1"/>
          </p:cNvSpPr>
          <p:nvPr/>
        </p:nvSpPr>
        <p:spPr bwMode="auto">
          <a:xfrm>
            <a:off x="6019800" y="20574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2" name="Hexagon 45"/>
          <p:cNvSpPr>
            <a:spLocks noChangeArrowheads="1"/>
          </p:cNvSpPr>
          <p:nvPr/>
        </p:nvSpPr>
        <p:spPr bwMode="auto">
          <a:xfrm>
            <a:off x="5029200" y="2362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3" name="Hexagon 46"/>
          <p:cNvSpPr>
            <a:spLocks noChangeArrowheads="1"/>
          </p:cNvSpPr>
          <p:nvPr/>
        </p:nvSpPr>
        <p:spPr bwMode="auto">
          <a:xfrm>
            <a:off x="4343400" y="2895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4" name="Hexagon 47"/>
          <p:cNvSpPr>
            <a:spLocks noChangeArrowheads="1"/>
          </p:cNvSpPr>
          <p:nvPr/>
        </p:nvSpPr>
        <p:spPr bwMode="auto">
          <a:xfrm>
            <a:off x="2978943" y="3124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5" name="Hexagon 48"/>
          <p:cNvSpPr>
            <a:spLocks noChangeArrowheads="1"/>
          </p:cNvSpPr>
          <p:nvPr/>
        </p:nvSpPr>
        <p:spPr bwMode="auto">
          <a:xfrm>
            <a:off x="3976687" y="1752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6" name="Hexagon 49"/>
          <p:cNvSpPr>
            <a:spLocks noChangeArrowheads="1"/>
          </p:cNvSpPr>
          <p:nvPr/>
        </p:nvSpPr>
        <p:spPr bwMode="auto">
          <a:xfrm>
            <a:off x="2759075" y="13335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7" name="Hexagon 50"/>
          <p:cNvSpPr>
            <a:spLocks noChangeArrowheads="1"/>
          </p:cNvSpPr>
          <p:nvPr/>
        </p:nvSpPr>
        <p:spPr bwMode="auto">
          <a:xfrm>
            <a:off x="4054475" y="11430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8" name="Hexagon 51"/>
          <p:cNvSpPr>
            <a:spLocks noChangeArrowheads="1"/>
          </p:cNvSpPr>
          <p:nvPr/>
        </p:nvSpPr>
        <p:spPr bwMode="auto">
          <a:xfrm>
            <a:off x="6027738" y="8382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9" name="Hexagon 52"/>
          <p:cNvSpPr>
            <a:spLocks noChangeArrowheads="1"/>
          </p:cNvSpPr>
          <p:nvPr/>
        </p:nvSpPr>
        <p:spPr bwMode="auto">
          <a:xfrm>
            <a:off x="6469063" y="18288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0" name="Hexagon 53"/>
          <p:cNvSpPr>
            <a:spLocks noChangeArrowheads="1"/>
          </p:cNvSpPr>
          <p:nvPr/>
        </p:nvSpPr>
        <p:spPr bwMode="auto">
          <a:xfrm>
            <a:off x="8321675" y="20574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1" name="Hexagon 54"/>
          <p:cNvSpPr>
            <a:spLocks noChangeArrowheads="1"/>
          </p:cNvSpPr>
          <p:nvPr/>
        </p:nvSpPr>
        <p:spPr bwMode="auto">
          <a:xfrm>
            <a:off x="7620000" y="2971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2" name="Hexagon 55"/>
          <p:cNvSpPr>
            <a:spLocks noChangeArrowheads="1"/>
          </p:cNvSpPr>
          <p:nvPr/>
        </p:nvSpPr>
        <p:spPr bwMode="auto">
          <a:xfrm>
            <a:off x="3673475" y="13716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63" name="Hexagon 56"/>
          <p:cNvSpPr>
            <a:spLocks noChangeArrowheads="1"/>
          </p:cNvSpPr>
          <p:nvPr/>
        </p:nvSpPr>
        <p:spPr bwMode="auto">
          <a:xfrm>
            <a:off x="39862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64" name="Hexagon 57"/>
          <p:cNvSpPr>
            <a:spLocks noChangeArrowheads="1"/>
          </p:cNvSpPr>
          <p:nvPr/>
        </p:nvSpPr>
        <p:spPr bwMode="auto">
          <a:xfrm>
            <a:off x="3810794" y="55626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65" name="Hexagon 58"/>
          <p:cNvSpPr>
            <a:spLocks noChangeArrowheads="1"/>
          </p:cNvSpPr>
          <p:nvPr/>
        </p:nvSpPr>
        <p:spPr bwMode="auto">
          <a:xfrm>
            <a:off x="61039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66" name="Hexagon 59"/>
          <p:cNvSpPr>
            <a:spLocks noChangeArrowheads="1"/>
          </p:cNvSpPr>
          <p:nvPr/>
        </p:nvSpPr>
        <p:spPr bwMode="auto">
          <a:xfrm>
            <a:off x="4557712" y="52578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67" name="Hexagon 89"/>
          <p:cNvSpPr>
            <a:spLocks noChangeArrowheads="1"/>
          </p:cNvSpPr>
          <p:nvPr/>
        </p:nvSpPr>
        <p:spPr bwMode="auto">
          <a:xfrm>
            <a:off x="7796212" y="19812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68" name="Hexagon 90"/>
          <p:cNvSpPr>
            <a:spLocks noChangeArrowheads="1"/>
          </p:cNvSpPr>
          <p:nvPr/>
        </p:nvSpPr>
        <p:spPr bwMode="auto">
          <a:xfrm>
            <a:off x="3367881" y="25527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69" name="Hexagon 91"/>
          <p:cNvSpPr>
            <a:spLocks noChangeArrowheads="1"/>
          </p:cNvSpPr>
          <p:nvPr/>
        </p:nvSpPr>
        <p:spPr bwMode="auto">
          <a:xfrm>
            <a:off x="5440362" y="23622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0" name="Hexagon 92"/>
          <p:cNvSpPr>
            <a:spLocks noChangeArrowheads="1"/>
          </p:cNvSpPr>
          <p:nvPr/>
        </p:nvSpPr>
        <p:spPr bwMode="auto">
          <a:xfrm>
            <a:off x="4748212" y="43053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1" name="Hexagon 93"/>
          <p:cNvSpPr>
            <a:spLocks noChangeArrowheads="1"/>
          </p:cNvSpPr>
          <p:nvPr/>
        </p:nvSpPr>
        <p:spPr bwMode="auto">
          <a:xfrm>
            <a:off x="49990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2" name="Hexagon 94"/>
          <p:cNvSpPr>
            <a:spLocks noChangeArrowheads="1"/>
          </p:cNvSpPr>
          <p:nvPr/>
        </p:nvSpPr>
        <p:spPr bwMode="auto">
          <a:xfrm>
            <a:off x="4525962" y="15240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3" name="Hexagon 95"/>
          <p:cNvSpPr>
            <a:spLocks noChangeArrowheads="1"/>
          </p:cNvSpPr>
          <p:nvPr/>
        </p:nvSpPr>
        <p:spPr bwMode="auto">
          <a:xfrm>
            <a:off x="5883275" y="13335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4" name="Hexagon 96"/>
          <p:cNvSpPr>
            <a:spLocks noChangeArrowheads="1"/>
          </p:cNvSpPr>
          <p:nvPr/>
        </p:nvSpPr>
        <p:spPr bwMode="auto">
          <a:xfrm>
            <a:off x="5440362" y="17145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5" name="Hexagon 97"/>
          <p:cNvSpPr>
            <a:spLocks noChangeArrowheads="1"/>
          </p:cNvSpPr>
          <p:nvPr/>
        </p:nvSpPr>
        <p:spPr bwMode="auto">
          <a:xfrm>
            <a:off x="5662612" y="46101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6" name="Hexagon 98"/>
          <p:cNvSpPr>
            <a:spLocks noChangeArrowheads="1"/>
          </p:cNvSpPr>
          <p:nvPr/>
        </p:nvSpPr>
        <p:spPr bwMode="auto">
          <a:xfrm>
            <a:off x="8016875" y="25908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7" name="Hexagon 99"/>
          <p:cNvSpPr>
            <a:spLocks noChangeArrowheads="1"/>
          </p:cNvSpPr>
          <p:nvPr/>
        </p:nvSpPr>
        <p:spPr bwMode="auto">
          <a:xfrm>
            <a:off x="63246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8" name="Hexagon 100"/>
          <p:cNvSpPr>
            <a:spLocks noChangeArrowheads="1"/>
          </p:cNvSpPr>
          <p:nvPr/>
        </p:nvSpPr>
        <p:spPr bwMode="auto">
          <a:xfrm>
            <a:off x="4427537" y="1990725"/>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9" name="Hexagon 101"/>
          <p:cNvSpPr>
            <a:spLocks noChangeArrowheads="1"/>
          </p:cNvSpPr>
          <p:nvPr/>
        </p:nvSpPr>
        <p:spPr bwMode="auto">
          <a:xfrm>
            <a:off x="3201193" y="36576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0" name="Hexagon 102"/>
          <p:cNvSpPr>
            <a:spLocks noChangeArrowheads="1"/>
          </p:cNvSpPr>
          <p:nvPr/>
        </p:nvSpPr>
        <p:spPr bwMode="auto">
          <a:xfrm>
            <a:off x="35433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1" name="Hexagon 103"/>
          <p:cNvSpPr>
            <a:spLocks noChangeArrowheads="1"/>
          </p:cNvSpPr>
          <p:nvPr/>
        </p:nvSpPr>
        <p:spPr bwMode="auto">
          <a:xfrm>
            <a:off x="5189537" y="1951038"/>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2" name="Hexagon 104"/>
          <p:cNvSpPr>
            <a:spLocks noChangeArrowheads="1"/>
          </p:cNvSpPr>
          <p:nvPr/>
        </p:nvSpPr>
        <p:spPr bwMode="auto">
          <a:xfrm>
            <a:off x="52197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3" name="Hexagon 105"/>
          <p:cNvSpPr>
            <a:spLocks noChangeArrowheads="1"/>
          </p:cNvSpPr>
          <p:nvPr/>
        </p:nvSpPr>
        <p:spPr bwMode="auto">
          <a:xfrm>
            <a:off x="56626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4" name="Hexagon 106"/>
          <p:cNvSpPr>
            <a:spLocks noChangeArrowheads="1"/>
          </p:cNvSpPr>
          <p:nvPr/>
        </p:nvSpPr>
        <p:spPr bwMode="auto">
          <a:xfrm>
            <a:off x="5883275" y="24003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5" name="Hexagon 107"/>
          <p:cNvSpPr>
            <a:spLocks noChangeArrowheads="1"/>
          </p:cNvSpPr>
          <p:nvPr/>
        </p:nvSpPr>
        <p:spPr bwMode="auto">
          <a:xfrm>
            <a:off x="4305300" y="4114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6" name="Hexagon 108"/>
          <p:cNvSpPr>
            <a:spLocks noChangeArrowheads="1"/>
          </p:cNvSpPr>
          <p:nvPr/>
        </p:nvSpPr>
        <p:spPr bwMode="auto">
          <a:xfrm>
            <a:off x="2871787" y="1951038"/>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7" name="Hexagon 109"/>
          <p:cNvSpPr>
            <a:spLocks noChangeArrowheads="1"/>
          </p:cNvSpPr>
          <p:nvPr/>
        </p:nvSpPr>
        <p:spPr bwMode="auto">
          <a:xfrm>
            <a:off x="3298825" y="42291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8" name="Hexagon 110"/>
          <p:cNvSpPr>
            <a:spLocks noChangeArrowheads="1"/>
          </p:cNvSpPr>
          <p:nvPr/>
        </p:nvSpPr>
        <p:spPr bwMode="auto">
          <a:xfrm>
            <a:off x="4892675" y="58674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9" name="Hexagon 111"/>
          <p:cNvSpPr>
            <a:spLocks noChangeArrowheads="1"/>
          </p:cNvSpPr>
          <p:nvPr/>
        </p:nvSpPr>
        <p:spPr bwMode="auto">
          <a:xfrm>
            <a:off x="4678362" y="25908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91" name="Title 2"/>
          <p:cNvSpPr txBox="1">
            <a:spLocks/>
          </p:cNvSpPr>
          <p:nvPr/>
        </p:nvSpPr>
        <p:spPr bwMode="auto">
          <a:xfrm>
            <a:off x="0" y="0"/>
            <a:ext cx="9144000" cy="914400"/>
          </a:xfrm>
          <a:prstGeom prst="rect">
            <a:avLst/>
          </a:prstGeom>
          <a:solidFill>
            <a:schemeClr val="bg1">
              <a:alpha val="50000"/>
            </a:schemeClr>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r-FR" sz="3600" noProof="0" dirty="0" smtClean="0">
                <a:latin typeface="+mj-lt"/>
                <a:ea typeface="+mj-ea"/>
                <a:cs typeface="+mj-cs"/>
              </a:rPr>
              <a:t>É</a:t>
            </a:r>
            <a:r>
              <a:rPr kumimoji="0" lang="fr-FR" sz="3600" b="0" i="0" u="none" strike="noStrike" kern="1200" cap="none" spc="0" normalizeH="0" baseline="0" noProof="0" dirty="0" smtClean="0">
                <a:ln>
                  <a:noFill/>
                </a:ln>
                <a:solidFill>
                  <a:schemeClr val="tx1"/>
                </a:solidFill>
                <a:effectLst/>
                <a:uLnTx/>
                <a:uFillTx/>
                <a:latin typeface="+mj-lt"/>
                <a:ea typeface="+mj-ea"/>
                <a:cs typeface="+mj-cs"/>
              </a:rPr>
              <a:t>chantillon aléatoire</a:t>
            </a:r>
          </a:p>
        </p:txBody>
      </p:sp>
      <p:sp>
        <p:nvSpPr>
          <p:cNvPr id="92" name="Hexagon 114"/>
          <p:cNvSpPr>
            <a:spLocks noChangeArrowheads="1"/>
          </p:cNvSpPr>
          <p:nvPr/>
        </p:nvSpPr>
        <p:spPr bwMode="auto">
          <a:xfrm>
            <a:off x="4876800" y="1066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3" name="Hexagon 115"/>
          <p:cNvSpPr>
            <a:spLocks noChangeArrowheads="1"/>
          </p:cNvSpPr>
          <p:nvPr/>
        </p:nvSpPr>
        <p:spPr bwMode="auto">
          <a:xfrm>
            <a:off x="2871787" y="2590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4" name="Hexagon 116"/>
          <p:cNvSpPr>
            <a:spLocks noChangeArrowheads="1"/>
          </p:cNvSpPr>
          <p:nvPr/>
        </p:nvSpPr>
        <p:spPr bwMode="auto">
          <a:xfrm>
            <a:off x="4191000" y="2362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5" name="Hexagon 119"/>
          <p:cNvSpPr>
            <a:spLocks noChangeArrowheads="1"/>
          </p:cNvSpPr>
          <p:nvPr/>
        </p:nvSpPr>
        <p:spPr bwMode="auto">
          <a:xfrm>
            <a:off x="5334000" y="11430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6" name="Hexagon 120"/>
          <p:cNvSpPr>
            <a:spLocks noChangeArrowheads="1"/>
          </p:cNvSpPr>
          <p:nvPr/>
        </p:nvSpPr>
        <p:spPr bwMode="auto">
          <a:xfrm>
            <a:off x="5562600" y="3886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7" name="Hexagon 121"/>
          <p:cNvSpPr>
            <a:spLocks noChangeArrowheads="1"/>
          </p:cNvSpPr>
          <p:nvPr/>
        </p:nvSpPr>
        <p:spPr bwMode="auto">
          <a:xfrm>
            <a:off x="5943600" y="3657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8" name="Hexagon 122"/>
          <p:cNvSpPr>
            <a:spLocks noChangeArrowheads="1"/>
          </p:cNvSpPr>
          <p:nvPr/>
        </p:nvSpPr>
        <p:spPr bwMode="auto">
          <a:xfrm>
            <a:off x="6781800" y="12954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9" name="Hexagon 123"/>
          <p:cNvSpPr>
            <a:spLocks noChangeArrowheads="1"/>
          </p:cNvSpPr>
          <p:nvPr/>
        </p:nvSpPr>
        <p:spPr bwMode="auto">
          <a:xfrm>
            <a:off x="8229600" y="3124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0" name="Hexagon 124"/>
          <p:cNvSpPr>
            <a:spLocks noChangeArrowheads="1"/>
          </p:cNvSpPr>
          <p:nvPr/>
        </p:nvSpPr>
        <p:spPr bwMode="auto">
          <a:xfrm>
            <a:off x="8701087" y="2590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1" name="Hexagon 125"/>
          <p:cNvSpPr>
            <a:spLocks noChangeArrowheads="1"/>
          </p:cNvSpPr>
          <p:nvPr/>
        </p:nvSpPr>
        <p:spPr bwMode="auto">
          <a:xfrm>
            <a:off x="5943600" y="54864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2" name="Hexagon 126"/>
          <p:cNvSpPr>
            <a:spLocks noChangeArrowheads="1"/>
          </p:cNvSpPr>
          <p:nvPr/>
        </p:nvSpPr>
        <p:spPr bwMode="auto">
          <a:xfrm>
            <a:off x="2537618" y="3733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3" name="Hexagon 129"/>
          <p:cNvSpPr>
            <a:spLocks noChangeArrowheads="1"/>
          </p:cNvSpPr>
          <p:nvPr/>
        </p:nvSpPr>
        <p:spPr bwMode="auto">
          <a:xfrm>
            <a:off x="3505200" y="838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4" name="Hexagon 130"/>
          <p:cNvSpPr>
            <a:spLocks noChangeArrowheads="1"/>
          </p:cNvSpPr>
          <p:nvPr/>
        </p:nvSpPr>
        <p:spPr bwMode="auto">
          <a:xfrm>
            <a:off x="4419600" y="4495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5" name="Hexagon 131"/>
          <p:cNvSpPr>
            <a:spLocks noChangeArrowheads="1"/>
          </p:cNvSpPr>
          <p:nvPr/>
        </p:nvSpPr>
        <p:spPr bwMode="auto">
          <a:xfrm>
            <a:off x="4724400" y="3352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6" name="Hexagon 132"/>
          <p:cNvSpPr>
            <a:spLocks noChangeArrowheads="1"/>
          </p:cNvSpPr>
          <p:nvPr/>
        </p:nvSpPr>
        <p:spPr bwMode="auto">
          <a:xfrm>
            <a:off x="2978943" y="4419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7" name="Hexagon 133"/>
          <p:cNvSpPr>
            <a:spLocks noChangeArrowheads="1"/>
          </p:cNvSpPr>
          <p:nvPr/>
        </p:nvSpPr>
        <p:spPr bwMode="auto">
          <a:xfrm>
            <a:off x="3886200" y="5181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8" name="Hexagon 134"/>
          <p:cNvSpPr>
            <a:spLocks noChangeArrowheads="1"/>
          </p:cNvSpPr>
          <p:nvPr/>
        </p:nvSpPr>
        <p:spPr bwMode="auto">
          <a:xfrm>
            <a:off x="4419600" y="58674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9" name="Hexagon 135"/>
          <p:cNvSpPr>
            <a:spLocks noChangeArrowheads="1"/>
          </p:cNvSpPr>
          <p:nvPr/>
        </p:nvSpPr>
        <p:spPr bwMode="auto">
          <a:xfrm>
            <a:off x="4953000" y="53340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0" name="Hexagon 136"/>
          <p:cNvSpPr>
            <a:spLocks noChangeArrowheads="1"/>
          </p:cNvSpPr>
          <p:nvPr/>
        </p:nvSpPr>
        <p:spPr bwMode="auto">
          <a:xfrm>
            <a:off x="4572000" y="3276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1" name="Hexagon 137"/>
          <p:cNvSpPr>
            <a:spLocks noChangeArrowheads="1"/>
          </p:cNvSpPr>
          <p:nvPr/>
        </p:nvSpPr>
        <p:spPr bwMode="auto">
          <a:xfrm>
            <a:off x="4114800" y="3733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2" name="Hexagon 138"/>
          <p:cNvSpPr>
            <a:spLocks noChangeArrowheads="1"/>
          </p:cNvSpPr>
          <p:nvPr/>
        </p:nvSpPr>
        <p:spPr bwMode="auto">
          <a:xfrm>
            <a:off x="5029200" y="1371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3" name="Hexagon 139"/>
          <p:cNvSpPr>
            <a:spLocks noChangeArrowheads="1"/>
          </p:cNvSpPr>
          <p:nvPr/>
        </p:nvSpPr>
        <p:spPr bwMode="auto">
          <a:xfrm>
            <a:off x="6096000" y="16764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4" name="Hexagon 140"/>
          <p:cNvSpPr>
            <a:spLocks noChangeArrowheads="1"/>
          </p:cNvSpPr>
          <p:nvPr/>
        </p:nvSpPr>
        <p:spPr bwMode="auto">
          <a:xfrm>
            <a:off x="4114800" y="1447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5" name="Hexagon 141"/>
          <p:cNvSpPr>
            <a:spLocks noChangeArrowheads="1"/>
          </p:cNvSpPr>
          <p:nvPr/>
        </p:nvSpPr>
        <p:spPr bwMode="auto">
          <a:xfrm>
            <a:off x="4114800" y="2971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6" name="Hexagon 142"/>
          <p:cNvSpPr>
            <a:spLocks noChangeArrowheads="1"/>
          </p:cNvSpPr>
          <p:nvPr/>
        </p:nvSpPr>
        <p:spPr bwMode="auto">
          <a:xfrm>
            <a:off x="6019800" y="41910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7" name="Hexagon 143"/>
          <p:cNvSpPr>
            <a:spLocks noChangeArrowheads="1"/>
          </p:cNvSpPr>
          <p:nvPr/>
        </p:nvSpPr>
        <p:spPr bwMode="auto">
          <a:xfrm>
            <a:off x="3581400" y="32004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8" name="Hexagon 144"/>
          <p:cNvSpPr>
            <a:spLocks noChangeArrowheads="1"/>
          </p:cNvSpPr>
          <p:nvPr/>
        </p:nvSpPr>
        <p:spPr bwMode="auto">
          <a:xfrm>
            <a:off x="4724400" y="4800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9" name="Hexagon 145"/>
          <p:cNvSpPr>
            <a:spLocks noChangeArrowheads="1"/>
          </p:cNvSpPr>
          <p:nvPr/>
        </p:nvSpPr>
        <p:spPr bwMode="auto">
          <a:xfrm>
            <a:off x="7620000" y="1447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20" name="Hexagon 146"/>
          <p:cNvSpPr>
            <a:spLocks noChangeArrowheads="1"/>
          </p:cNvSpPr>
          <p:nvPr/>
        </p:nvSpPr>
        <p:spPr bwMode="auto">
          <a:xfrm>
            <a:off x="7239000" y="1828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1000"/>
                                        <p:tgtEl>
                                          <p:spTgt spid="6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1000"/>
                                        <p:tgtEl>
                                          <p:spTgt spid="6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1000"/>
                                        <p:tgtEl>
                                          <p:spTgt spid="8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000"/>
                                        <p:tgtEl>
                                          <p:spTgt spid="6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1000"/>
                                        <p:tgtEl>
                                          <p:spTgt spid="7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fade">
                                      <p:cBhvr>
                                        <p:cTn id="22" dur="1000"/>
                                        <p:tgtEl>
                                          <p:spTgt spid="8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1000"/>
                                        <p:tgtEl>
                                          <p:spTgt spid="6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1000"/>
                                        <p:tgtEl>
                                          <p:spTgt spid="8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1000"/>
                                        <p:tgtEl>
                                          <p:spTgt spid="7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1000"/>
                                        <p:tgtEl>
                                          <p:spTgt spid="7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fade">
                                      <p:cBhvr>
                                        <p:cTn id="37" dur="1000"/>
                                        <p:tgtEl>
                                          <p:spTgt spid="8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fade">
                                      <p:cBhvr>
                                        <p:cTn id="40" dur="1000"/>
                                        <p:tgtEl>
                                          <p:spTgt spid="6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7"/>
                                        </p:tgtEl>
                                        <p:attrNameLst>
                                          <p:attrName>style.visibility</p:attrName>
                                        </p:attrNameLst>
                                      </p:cBhvr>
                                      <p:to>
                                        <p:strVal val="visible"/>
                                      </p:to>
                                    </p:set>
                                    <p:animEffect transition="in" filter="fade">
                                      <p:cBhvr>
                                        <p:cTn id="46" dur="1000"/>
                                        <p:tgtEl>
                                          <p:spTgt spid="8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1000"/>
                                        <p:tgtEl>
                                          <p:spTgt spid="8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1000"/>
                                        <p:tgtEl>
                                          <p:spTgt spid="7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fade">
                                      <p:cBhvr>
                                        <p:cTn id="55" dur="1000"/>
                                        <p:tgtEl>
                                          <p:spTgt spid="7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fade">
                                      <p:cBhvr>
                                        <p:cTn id="58" dur="1000"/>
                                        <p:tgtEl>
                                          <p:spTgt spid="7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fade">
                                      <p:cBhvr>
                                        <p:cTn id="61" dur="1000"/>
                                        <p:tgtEl>
                                          <p:spTgt spid="7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1000"/>
                                        <p:tgtEl>
                                          <p:spTgt spid="7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1000"/>
                                        <p:tgtEl>
                                          <p:spTgt spid="7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0"/>
                                        </p:tgtEl>
                                        <p:attrNameLst>
                                          <p:attrName>style.visibility</p:attrName>
                                        </p:attrNameLst>
                                      </p:cBhvr>
                                      <p:to>
                                        <p:strVal val="visible"/>
                                      </p:to>
                                    </p:set>
                                    <p:animEffect transition="in" filter="fade">
                                      <p:cBhvr>
                                        <p:cTn id="70" dur="1000"/>
                                        <p:tgtEl>
                                          <p:spTgt spid="8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fade">
                                      <p:cBhvr>
                                        <p:cTn id="73" dur="1000"/>
                                        <p:tgtEl>
                                          <p:spTgt spid="8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fade">
                                      <p:cBhvr>
                                        <p:cTn id="76" dur="1000"/>
                                        <p:tgtEl>
                                          <p:spTgt spid="8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1000"/>
                                        <p:tgtEl>
                                          <p:spTgt spid="6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69"/>
                                        </p:tgtEl>
                                        <p:attrNameLst>
                                          <p:attrName>style.visibility</p:attrName>
                                        </p:attrNameLst>
                                      </p:cBhvr>
                                      <p:to>
                                        <p:strVal val="visible"/>
                                      </p:to>
                                    </p:set>
                                    <p:animEffect transition="in" filter="fade">
                                      <p:cBhvr>
                                        <p:cTn id="82" dur="1000"/>
                                        <p:tgtEl>
                                          <p:spTgt spid="6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fade">
                                      <p:cBhvr>
                                        <p:cTn id="85" dur="1000"/>
                                        <p:tgtEl>
                                          <p:spTgt spid="8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63"/>
                                        </p:tgtEl>
                                        <p:attrNameLst>
                                          <p:attrName>style.visibility</p:attrName>
                                        </p:attrNameLst>
                                      </p:cBhvr>
                                      <p:to>
                                        <p:strVal val="visible"/>
                                      </p:to>
                                    </p:set>
                                    <p:animEffect transition="in" filter="fade">
                                      <p:cBhvr>
                                        <p:cTn id="88" dur="1000"/>
                                        <p:tgtEl>
                                          <p:spTgt spid="6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xit" presetSubtype="0" fill="hold" grpId="0" nodeType="clickEffect">
                                  <p:stCondLst>
                                    <p:cond delay="0"/>
                                  </p:stCondLst>
                                  <p:childTnLst>
                                    <p:animEffect transition="out" filter="fade">
                                      <p:cBhvr>
                                        <p:cTn id="92" dur="1000"/>
                                        <p:tgtEl>
                                          <p:spTgt spid="61"/>
                                        </p:tgtEl>
                                      </p:cBhvr>
                                    </p:animEffect>
                                    <p:set>
                                      <p:cBhvr>
                                        <p:cTn id="93" dur="1" fill="hold">
                                          <p:stCondLst>
                                            <p:cond delay="999"/>
                                          </p:stCondLst>
                                        </p:cTn>
                                        <p:tgtEl>
                                          <p:spTgt spid="61"/>
                                        </p:tgtEl>
                                        <p:attrNameLst>
                                          <p:attrName>style.visibility</p:attrName>
                                        </p:attrNameLst>
                                      </p:cBhvr>
                                      <p:to>
                                        <p:strVal val="hidden"/>
                                      </p:to>
                                    </p:set>
                                  </p:childTnLst>
                                </p:cTn>
                              </p:par>
                              <p:par>
                                <p:cTn id="94" presetID="10" presetClass="exit" presetSubtype="0" fill="hold" grpId="0" nodeType="withEffect">
                                  <p:stCondLst>
                                    <p:cond delay="0"/>
                                  </p:stCondLst>
                                  <p:childTnLst>
                                    <p:animEffect transition="out" filter="fade">
                                      <p:cBhvr>
                                        <p:cTn id="95" dur="1000"/>
                                        <p:tgtEl>
                                          <p:spTgt spid="54"/>
                                        </p:tgtEl>
                                      </p:cBhvr>
                                    </p:animEffect>
                                    <p:set>
                                      <p:cBhvr>
                                        <p:cTn id="96" dur="1" fill="hold">
                                          <p:stCondLst>
                                            <p:cond delay="999"/>
                                          </p:stCondLst>
                                        </p:cTn>
                                        <p:tgtEl>
                                          <p:spTgt spid="54"/>
                                        </p:tgtEl>
                                        <p:attrNameLst>
                                          <p:attrName>style.visibility</p:attrName>
                                        </p:attrNameLst>
                                      </p:cBhvr>
                                      <p:to>
                                        <p:strVal val="hidden"/>
                                      </p:to>
                                    </p:set>
                                  </p:childTnLst>
                                </p:cTn>
                              </p:par>
                              <p:par>
                                <p:cTn id="97" presetID="10" presetClass="exit" presetSubtype="0" fill="hold" grpId="0" nodeType="withEffect">
                                  <p:stCondLst>
                                    <p:cond delay="0"/>
                                  </p:stCondLst>
                                  <p:childTnLst>
                                    <p:animEffect transition="out" filter="fade">
                                      <p:cBhvr>
                                        <p:cTn id="98" dur="1000"/>
                                        <p:tgtEl>
                                          <p:spTgt spid="55"/>
                                        </p:tgtEl>
                                      </p:cBhvr>
                                    </p:animEffect>
                                    <p:set>
                                      <p:cBhvr>
                                        <p:cTn id="99" dur="1" fill="hold">
                                          <p:stCondLst>
                                            <p:cond delay="999"/>
                                          </p:stCondLst>
                                        </p:cTn>
                                        <p:tgtEl>
                                          <p:spTgt spid="55"/>
                                        </p:tgtEl>
                                        <p:attrNameLst>
                                          <p:attrName>style.visibility</p:attrName>
                                        </p:attrNameLst>
                                      </p:cBhvr>
                                      <p:to>
                                        <p:strVal val="hidden"/>
                                      </p:to>
                                    </p:set>
                                  </p:childTnLst>
                                </p:cTn>
                              </p:par>
                              <p:par>
                                <p:cTn id="100" presetID="10" presetClass="exit" presetSubtype="0" fill="hold" grpId="0" nodeType="withEffect">
                                  <p:stCondLst>
                                    <p:cond delay="0"/>
                                  </p:stCondLst>
                                  <p:childTnLst>
                                    <p:animEffect transition="out" filter="fade">
                                      <p:cBhvr>
                                        <p:cTn id="101" dur="1000"/>
                                        <p:tgtEl>
                                          <p:spTgt spid="43"/>
                                        </p:tgtEl>
                                      </p:cBhvr>
                                    </p:animEffect>
                                    <p:set>
                                      <p:cBhvr>
                                        <p:cTn id="102" dur="1" fill="hold">
                                          <p:stCondLst>
                                            <p:cond delay="999"/>
                                          </p:stCondLst>
                                        </p:cTn>
                                        <p:tgtEl>
                                          <p:spTgt spid="43"/>
                                        </p:tgtEl>
                                        <p:attrNameLst>
                                          <p:attrName>style.visibility</p:attrName>
                                        </p:attrNameLst>
                                      </p:cBhvr>
                                      <p:to>
                                        <p:strVal val="hidden"/>
                                      </p:to>
                                    </p:set>
                                  </p:childTnLst>
                                </p:cTn>
                              </p:par>
                              <p:par>
                                <p:cTn id="103" presetID="10" presetClass="exit" presetSubtype="0" fill="hold" grpId="0" nodeType="withEffect">
                                  <p:stCondLst>
                                    <p:cond delay="0"/>
                                  </p:stCondLst>
                                  <p:childTnLst>
                                    <p:animEffect transition="out" filter="fade">
                                      <p:cBhvr>
                                        <p:cTn id="104" dur="1000"/>
                                        <p:tgtEl>
                                          <p:spTgt spid="52"/>
                                        </p:tgtEl>
                                      </p:cBhvr>
                                    </p:animEffect>
                                    <p:set>
                                      <p:cBhvr>
                                        <p:cTn id="105" dur="1" fill="hold">
                                          <p:stCondLst>
                                            <p:cond delay="999"/>
                                          </p:stCondLst>
                                        </p:cTn>
                                        <p:tgtEl>
                                          <p:spTgt spid="52"/>
                                        </p:tgtEl>
                                        <p:attrNameLst>
                                          <p:attrName>style.visibility</p:attrName>
                                        </p:attrNameLst>
                                      </p:cBhvr>
                                      <p:to>
                                        <p:strVal val="hidden"/>
                                      </p:to>
                                    </p:set>
                                  </p:childTnLst>
                                </p:cTn>
                              </p:par>
                              <p:par>
                                <p:cTn id="106" presetID="10" presetClass="exit" presetSubtype="0" fill="hold" grpId="0" nodeType="withEffect">
                                  <p:stCondLst>
                                    <p:cond delay="0"/>
                                  </p:stCondLst>
                                  <p:childTnLst>
                                    <p:animEffect transition="out" filter="fade">
                                      <p:cBhvr>
                                        <p:cTn id="107" dur="1000"/>
                                        <p:tgtEl>
                                          <p:spTgt spid="46"/>
                                        </p:tgtEl>
                                      </p:cBhvr>
                                    </p:animEffect>
                                    <p:set>
                                      <p:cBhvr>
                                        <p:cTn id="108" dur="1" fill="hold">
                                          <p:stCondLst>
                                            <p:cond delay="999"/>
                                          </p:stCondLst>
                                        </p:cTn>
                                        <p:tgtEl>
                                          <p:spTgt spid="46"/>
                                        </p:tgtEl>
                                        <p:attrNameLst>
                                          <p:attrName>style.visibility</p:attrName>
                                        </p:attrNameLst>
                                      </p:cBhvr>
                                      <p:to>
                                        <p:strVal val="hidden"/>
                                      </p:to>
                                    </p:set>
                                  </p:childTnLst>
                                </p:cTn>
                              </p:par>
                              <p:par>
                                <p:cTn id="109" presetID="10" presetClass="exit" presetSubtype="0" fill="hold" grpId="0" nodeType="withEffect">
                                  <p:stCondLst>
                                    <p:cond delay="0"/>
                                  </p:stCondLst>
                                  <p:childTnLst>
                                    <p:animEffect transition="out" filter="fade">
                                      <p:cBhvr>
                                        <p:cTn id="110" dur="1000"/>
                                        <p:tgtEl>
                                          <p:spTgt spid="57"/>
                                        </p:tgtEl>
                                      </p:cBhvr>
                                    </p:animEffect>
                                    <p:set>
                                      <p:cBhvr>
                                        <p:cTn id="111" dur="1" fill="hold">
                                          <p:stCondLst>
                                            <p:cond delay="999"/>
                                          </p:stCondLst>
                                        </p:cTn>
                                        <p:tgtEl>
                                          <p:spTgt spid="57"/>
                                        </p:tgtEl>
                                        <p:attrNameLst>
                                          <p:attrName>style.visibility</p:attrName>
                                        </p:attrNameLst>
                                      </p:cBhvr>
                                      <p:to>
                                        <p:strVal val="hidden"/>
                                      </p:to>
                                    </p:set>
                                  </p:childTnLst>
                                </p:cTn>
                              </p:par>
                              <p:par>
                                <p:cTn id="112" presetID="10" presetClass="exit" presetSubtype="0" fill="hold" grpId="0" nodeType="withEffect">
                                  <p:stCondLst>
                                    <p:cond delay="0"/>
                                  </p:stCondLst>
                                  <p:childTnLst>
                                    <p:animEffect transition="out" filter="fade">
                                      <p:cBhvr>
                                        <p:cTn id="113" dur="1000"/>
                                        <p:tgtEl>
                                          <p:spTgt spid="53"/>
                                        </p:tgtEl>
                                      </p:cBhvr>
                                    </p:animEffect>
                                    <p:set>
                                      <p:cBhvr>
                                        <p:cTn id="114" dur="1" fill="hold">
                                          <p:stCondLst>
                                            <p:cond delay="999"/>
                                          </p:stCondLst>
                                        </p:cTn>
                                        <p:tgtEl>
                                          <p:spTgt spid="53"/>
                                        </p:tgtEl>
                                        <p:attrNameLst>
                                          <p:attrName>style.visibility</p:attrName>
                                        </p:attrNameLst>
                                      </p:cBhvr>
                                      <p:to>
                                        <p:strVal val="hidden"/>
                                      </p:to>
                                    </p:set>
                                  </p:childTnLst>
                                </p:cTn>
                              </p:par>
                              <p:par>
                                <p:cTn id="115" presetID="10" presetClass="exit" presetSubtype="0" fill="hold" grpId="0" nodeType="withEffect">
                                  <p:stCondLst>
                                    <p:cond delay="0"/>
                                  </p:stCondLst>
                                  <p:childTnLst>
                                    <p:animEffect transition="out" filter="fade">
                                      <p:cBhvr>
                                        <p:cTn id="116" dur="1000"/>
                                        <p:tgtEl>
                                          <p:spTgt spid="48"/>
                                        </p:tgtEl>
                                      </p:cBhvr>
                                    </p:animEffect>
                                    <p:set>
                                      <p:cBhvr>
                                        <p:cTn id="117" dur="1" fill="hold">
                                          <p:stCondLst>
                                            <p:cond delay="999"/>
                                          </p:stCondLst>
                                        </p:cTn>
                                        <p:tgtEl>
                                          <p:spTgt spid="48"/>
                                        </p:tgtEl>
                                        <p:attrNameLst>
                                          <p:attrName>style.visibility</p:attrName>
                                        </p:attrNameLst>
                                      </p:cBhvr>
                                      <p:to>
                                        <p:strVal val="hidden"/>
                                      </p:to>
                                    </p:set>
                                  </p:childTnLst>
                                </p:cTn>
                              </p:par>
                              <p:par>
                                <p:cTn id="118" presetID="10" presetClass="exit" presetSubtype="0" fill="hold" grpId="0" nodeType="withEffect">
                                  <p:stCondLst>
                                    <p:cond delay="0"/>
                                  </p:stCondLst>
                                  <p:childTnLst>
                                    <p:animEffect transition="out" filter="fade">
                                      <p:cBhvr>
                                        <p:cTn id="119" dur="1000"/>
                                        <p:tgtEl>
                                          <p:spTgt spid="45"/>
                                        </p:tgtEl>
                                      </p:cBhvr>
                                    </p:animEffect>
                                    <p:set>
                                      <p:cBhvr>
                                        <p:cTn id="120" dur="1" fill="hold">
                                          <p:stCondLst>
                                            <p:cond delay="999"/>
                                          </p:stCondLst>
                                        </p:cTn>
                                        <p:tgtEl>
                                          <p:spTgt spid="45"/>
                                        </p:tgtEl>
                                        <p:attrNameLst>
                                          <p:attrName>style.visibility</p:attrName>
                                        </p:attrNameLst>
                                      </p:cBhvr>
                                      <p:to>
                                        <p:strVal val="hidden"/>
                                      </p:to>
                                    </p:set>
                                  </p:childTnLst>
                                </p:cTn>
                              </p:par>
                              <p:par>
                                <p:cTn id="121" presetID="10" presetClass="exit" presetSubtype="0" fill="hold" grpId="0" nodeType="withEffect">
                                  <p:stCondLst>
                                    <p:cond delay="0"/>
                                  </p:stCondLst>
                                  <p:childTnLst>
                                    <p:animEffect transition="out" filter="fade">
                                      <p:cBhvr>
                                        <p:cTn id="122" dur="1000"/>
                                        <p:tgtEl>
                                          <p:spTgt spid="49"/>
                                        </p:tgtEl>
                                      </p:cBhvr>
                                    </p:animEffect>
                                    <p:set>
                                      <p:cBhvr>
                                        <p:cTn id="123" dur="1" fill="hold">
                                          <p:stCondLst>
                                            <p:cond delay="999"/>
                                          </p:stCondLst>
                                        </p:cTn>
                                        <p:tgtEl>
                                          <p:spTgt spid="49"/>
                                        </p:tgtEl>
                                        <p:attrNameLst>
                                          <p:attrName>style.visibility</p:attrName>
                                        </p:attrNameLst>
                                      </p:cBhvr>
                                      <p:to>
                                        <p:strVal val="hidden"/>
                                      </p:to>
                                    </p:set>
                                  </p:childTnLst>
                                </p:cTn>
                              </p:par>
                              <p:par>
                                <p:cTn id="124" presetID="10" presetClass="exit" presetSubtype="0" fill="hold" grpId="0" nodeType="withEffect">
                                  <p:stCondLst>
                                    <p:cond delay="0"/>
                                  </p:stCondLst>
                                  <p:childTnLst>
                                    <p:animEffect transition="out" filter="fade">
                                      <p:cBhvr>
                                        <p:cTn id="125" dur="1000"/>
                                        <p:tgtEl>
                                          <p:spTgt spid="41"/>
                                        </p:tgtEl>
                                      </p:cBhvr>
                                    </p:animEffect>
                                    <p:set>
                                      <p:cBhvr>
                                        <p:cTn id="126" dur="1" fill="hold">
                                          <p:stCondLst>
                                            <p:cond delay="999"/>
                                          </p:stCondLst>
                                        </p:cTn>
                                        <p:tgtEl>
                                          <p:spTgt spid="41"/>
                                        </p:tgtEl>
                                        <p:attrNameLst>
                                          <p:attrName>style.visibility</p:attrName>
                                        </p:attrNameLst>
                                      </p:cBhvr>
                                      <p:to>
                                        <p:strVal val="hidden"/>
                                      </p:to>
                                    </p:set>
                                  </p:childTnLst>
                                </p:cTn>
                              </p:par>
                              <p:par>
                                <p:cTn id="127" presetID="10" presetClass="exit" presetSubtype="0" fill="hold" grpId="0" nodeType="withEffect">
                                  <p:stCondLst>
                                    <p:cond delay="0"/>
                                  </p:stCondLst>
                                  <p:childTnLst>
                                    <p:animEffect transition="out" filter="fade">
                                      <p:cBhvr>
                                        <p:cTn id="128" dur="1000"/>
                                        <p:tgtEl>
                                          <p:spTgt spid="47"/>
                                        </p:tgtEl>
                                      </p:cBhvr>
                                    </p:animEffect>
                                    <p:set>
                                      <p:cBhvr>
                                        <p:cTn id="129" dur="1" fill="hold">
                                          <p:stCondLst>
                                            <p:cond delay="999"/>
                                          </p:stCondLst>
                                        </p:cTn>
                                        <p:tgtEl>
                                          <p:spTgt spid="47"/>
                                        </p:tgtEl>
                                        <p:attrNameLst>
                                          <p:attrName>style.visibility</p:attrName>
                                        </p:attrNameLst>
                                      </p:cBhvr>
                                      <p:to>
                                        <p:strVal val="hidden"/>
                                      </p:to>
                                    </p:set>
                                  </p:childTnLst>
                                </p:cTn>
                              </p:par>
                              <p:par>
                                <p:cTn id="130" presetID="10" presetClass="exit" presetSubtype="0" fill="hold" grpId="0" nodeType="withEffect">
                                  <p:stCondLst>
                                    <p:cond delay="0"/>
                                  </p:stCondLst>
                                  <p:childTnLst>
                                    <p:animEffect transition="out" filter="fade">
                                      <p:cBhvr>
                                        <p:cTn id="131" dur="1000"/>
                                        <p:tgtEl>
                                          <p:spTgt spid="59"/>
                                        </p:tgtEl>
                                      </p:cBhvr>
                                    </p:animEffect>
                                    <p:set>
                                      <p:cBhvr>
                                        <p:cTn id="132" dur="1" fill="hold">
                                          <p:stCondLst>
                                            <p:cond delay="999"/>
                                          </p:stCondLst>
                                        </p:cTn>
                                        <p:tgtEl>
                                          <p:spTgt spid="59"/>
                                        </p:tgtEl>
                                        <p:attrNameLst>
                                          <p:attrName>style.visibility</p:attrName>
                                        </p:attrNameLst>
                                      </p:cBhvr>
                                      <p:to>
                                        <p:strVal val="hidden"/>
                                      </p:to>
                                    </p:set>
                                  </p:childTnLst>
                                </p:cTn>
                              </p:par>
                              <p:par>
                                <p:cTn id="133" presetID="10" presetClass="exit" presetSubtype="0" fill="hold" grpId="0" nodeType="withEffect">
                                  <p:stCondLst>
                                    <p:cond delay="0"/>
                                  </p:stCondLst>
                                  <p:childTnLst>
                                    <p:animEffect transition="out" filter="fade">
                                      <p:cBhvr>
                                        <p:cTn id="134" dur="1000"/>
                                        <p:tgtEl>
                                          <p:spTgt spid="56"/>
                                        </p:tgtEl>
                                      </p:cBhvr>
                                    </p:animEffect>
                                    <p:set>
                                      <p:cBhvr>
                                        <p:cTn id="135" dur="1" fill="hold">
                                          <p:stCondLst>
                                            <p:cond delay="999"/>
                                          </p:stCondLst>
                                        </p:cTn>
                                        <p:tgtEl>
                                          <p:spTgt spid="56"/>
                                        </p:tgtEl>
                                        <p:attrNameLst>
                                          <p:attrName>style.visibility</p:attrName>
                                        </p:attrNameLst>
                                      </p:cBhvr>
                                      <p:to>
                                        <p:strVal val="hidden"/>
                                      </p:to>
                                    </p:set>
                                  </p:childTnLst>
                                </p:cTn>
                              </p:par>
                              <p:par>
                                <p:cTn id="136" presetID="10" presetClass="exit" presetSubtype="0" fill="hold" grpId="0" nodeType="withEffect">
                                  <p:stCondLst>
                                    <p:cond delay="0"/>
                                  </p:stCondLst>
                                  <p:childTnLst>
                                    <p:animEffect transition="out" filter="fade">
                                      <p:cBhvr>
                                        <p:cTn id="137" dur="1000"/>
                                        <p:tgtEl>
                                          <p:spTgt spid="60"/>
                                        </p:tgtEl>
                                      </p:cBhvr>
                                    </p:animEffect>
                                    <p:set>
                                      <p:cBhvr>
                                        <p:cTn id="138" dur="1" fill="hold">
                                          <p:stCondLst>
                                            <p:cond delay="999"/>
                                          </p:stCondLst>
                                        </p:cTn>
                                        <p:tgtEl>
                                          <p:spTgt spid="60"/>
                                        </p:tgtEl>
                                        <p:attrNameLst>
                                          <p:attrName>style.visibility</p:attrName>
                                        </p:attrNameLst>
                                      </p:cBhvr>
                                      <p:to>
                                        <p:strVal val="hidden"/>
                                      </p:to>
                                    </p:set>
                                  </p:childTnLst>
                                </p:cTn>
                              </p:par>
                              <p:par>
                                <p:cTn id="139" presetID="10" presetClass="exit" presetSubtype="0" fill="hold" grpId="0" nodeType="withEffect">
                                  <p:stCondLst>
                                    <p:cond delay="0"/>
                                  </p:stCondLst>
                                  <p:childTnLst>
                                    <p:animEffect transition="out" filter="fade">
                                      <p:cBhvr>
                                        <p:cTn id="140" dur="1000"/>
                                        <p:tgtEl>
                                          <p:spTgt spid="51"/>
                                        </p:tgtEl>
                                      </p:cBhvr>
                                    </p:animEffect>
                                    <p:set>
                                      <p:cBhvr>
                                        <p:cTn id="141" dur="1" fill="hold">
                                          <p:stCondLst>
                                            <p:cond delay="999"/>
                                          </p:stCondLst>
                                        </p:cTn>
                                        <p:tgtEl>
                                          <p:spTgt spid="51"/>
                                        </p:tgtEl>
                                        <p:attrNameLst>
                                          <p:attrName>style.visibility</p:attrName>
                                        </p:attrNameLst>
                                      </p:cBhvr>
                                      <p:to>
                                        <p:strVal val="hidden"/>
                                      </p:to>
                                    </p:set>
                                  </p:childTnLst>
                                </p:cTn>
                              </p:par>
                              <p:par>
                                <p:cTn id="142" presetID="10" presetClass="exit" presetSubtype="0" fill="hold" grpId="0" nodeType="withEffect">
                                  <p:stCondLst>
                                    <p:cond delay="0"/>
                                  </p:stCondLst>
                                  <p:childTnLst>
                                    <p:animEffect transition="out" filter="fade">
                                      <p:cBhvr>
                                        <p:cTn id="143" dur="1000"/>
                                        <p:tgtEl>
                                          <p:spTgt spid="42"/>
                                        </p:tgtEl>
                                      </p:cBhvr>
                                    </p:animEffect>
                                    <p:set>
                                      <p:cBhvr>
                                        <p:cTn id="144" dur="1" fill="hold">
                                          <p:stCondLst>
                                            <p:cond delay="999"/>
                                          </p:stCondLst>
                                        </p:cTn>
                                        <p:tgtEl>
                                          <p:spTgt spid="42"/>
                                        </p:tgtEl>
                                        <p:attrNameLst>
                                          <p:attrName>style.visibility</p:attrName>
                                        </p:attrNameLst>
                                      </p:cBhvr>
                                      <p:to>
                                        <p:strVal val="hidden"/>
                                      </p:to>
                                    </p:set>
                                  </p:childTnLst>
                                </p:cTn>
                              </p:par>
                              <p:par>
                                <p:cTn id="145" presetID="10" presetClass="exit" presetSubtype="0" fill="hold" grpId="0" nodeType="withEffect">
                                  <p:stCondLst>
                                    <p:cond delay="0"/>
                                  </p:stCondLst>
                                  <p:childTnLst>
                                    <p:animEffect transition="out" filter="fade">
                                      <p:cBhvr>
                                        <p:cTn id="146" dur="1000"/>
                                        <p:tgtEl>
                                          <p:spTgt spid="44"/>
                                        </p:tgtEl>
                                      </p:cBhvr>
                                    </p:animEffect>
                                    <p:set>
                                      <p:cBhvr>
                                        <p:cTn id="147" dur="1" fill="hold">
                                          <p:stCondLst>
                                            <p:cond delay="999"/>
                                          </p:stCondLst>
                                        </p:cTn>
                                        <p:tgtEl>
                                          <p:spTgt spid="44"/>
                                        </p:tgtEl>
                                        <p:attrNameLst>
                                          <p:attrName>style.visibility</p:attrName>
                                        </p:attrNameLst>
                                      </p:cBhvr>
                                      <p:to>
                                        <p:strVal val="hidden"/>
                                      </p:to>
                                    </p:set>
                                  </p:childTnLst>
                                </p:cTn>
                              </p:par>
                              <p:par>
                                <p:cTn id="148" presetID="10" presetClass="exit" presetSubtype="0" fill="hold" grpId="0" nodeType="withEffect">
                                  <p:stCondLst>
                                    <p:cond delay="0"/>
                                  </p:stCondLst>
                                  <p:childTnLst>
                                    <p:animEffect transition="out" filter="fade">
                                      <p:cBhvr>
                                        <p:cTn id="149" dur="1000"/>
                                        <p:tgtEl>
                                          <p:spTgt spid="40"/>
                                        </p:tgtEl>
                                      </p:cBhvr>
                                    </p:animEffect>
                                    <p:set>
                                      <p:cBhvr>
                                        <p:cTn id="150" dur="1" fill="hold">
                                          <p:stCondLst>
                                            <p:cond delay="999"/>
                                          </p:stCondLst>
                                        </p:cTn>
                                        <p:tgtEl>
                                          <p:spTgt spid="40"/>
                                        </p:tgtEl>
                                        <p:attrNameLst>
                                          <p:attrName>style.visibility</p:attrName>
                                        </p:attrNameLst>
                                      </p:cBhvr>
                                      <p:to>
                                        <p:strVal val="hidden"/>
                                      </p:to>
                                    </p:set>
                                  </p:childTnLst>
                                </p:cTn>
                              </p:par>
                              <p:par>
                                <p:cTn id="151" presetID="10" presetClass="exit" presetSubtype="0" fill="hold" grpId="0" nodeType="withEffect">
                                  <p:stCondLst>
                                    <p:cond delay="0"/>
                                  </p:stCondLst>
                                  <p:childTnLst>
                                    <p:animEffect transition="out" filter="fade">
                                      <p:cBhvr>
                                        <p:cTn id="152" dur="1000"/>
                                        <p:tgtEl>
                                          <p:spTgt spid="50"/>
                                        </p:tgtEl>
                                      </p:cBhvr>
                                    </p:animEffect>
                                    <p:set>
                                      <p:cBhvr>
                                        <p:cTn id="153" dur="1" fill="hold">
                                          <p:stCondLst>
                                            <p:cond delay="999"/>
                                          </p:stCondLst>
                                        </p:cTn>
                                        <p:tgtEl>
                                          <p:spTgt spid="50"/>
                                        </p:tgtEl>
                                        <p:attrNameLst>
                                          <p:attrName>style.visibility</p:attrName>
                                        </p:attrNameLst>
                                      </p:cBhvr>
                                      <p:to>
                                        <p:strVal val="hidden"/>
                                      </p:to>
                                    </p:set>
                                  </p:childTnLst>
                                </p:cTn>
                              </p:par>
                              <p:par>
                                <p:cTn id="154" presetID="10" presetClass="exit" presetSubtype="0" fill="hold" grpId="0" nodeType="withEffect">
                                  <p:stCondLst>
                                    <p:cond delay="0"/>
                                  </p:stCondLst>
                                  <p:childTnLst>
                                    <p:animEffect transition="out" filter="fade">
                                      <p:cBhvr>
                                        <p:cTn id="155" dur="1000"/>
                                        <p:tgtEl>
                                          <p:spTgt spid="58"/>
                                        </p:tgtEl>
                                      </p:cBhvr>
                                    </p:animEffect>
                                    <p:set>
                                      <p:cBhvr>
                                        <p:cTn id="156" dur="1" fill="hold">
                                          <p:stCondLst>
                                            <p:cond delay="999"/>
                                          </p:stCondLst>
                                        </p:cTn>
                                        <p:tgtEl>
                                          <p:spTgt spid="58"/>
                                        </p:tgtEl>
                                        <p:attrNameLst>
                                          <p:attrName>style.visibility</p:attrName>
                                        </p:attrNameLst>
                                      </p:cBhvr>
                                      <p:to>
                                        <p:strVal val="hidden"/>
                                      </p:to>
                                    </p:set>
                                  </p:childTnLst>
                                </p:cTn>
                              </p:par>
                              <p:par>
                                <p:cTn id="157" presetID="10" presetClass="exit" presetSubtype="0" fill="hold" grpId="0" nodeType="withEffect">
                                  <p:stCondLst>
                                    <p:cond delay="0"/>
                                  </p:stCondLst>
                                  <p:childTnLst>
                                    <p:animEffect transition="out" filter="fade">
                                      <p:cBhvr>
                                        <p:cTn id="158" dur="1000"/>
                                        <p:tgtEl>
                                          <p:spTgt spid="92"/>
                                        </p:tgtEl>
                                      </p:cBhvr>
                                    </p:animEffect>
                                    <p:set>
                                      <p:cBhvr>
                                        <p:cTn id="159" dur="1" fill="hold">
                                          <p:stCondLst>
                                            <p:cond delay="999"/>
                                          </p:stCondLst>
                                        </p:cTn>
                                        <p:tgtEl>
                                          <p:spTgt spid="92"/>
                                        </p:tgtEl>
                                        <p:attrNameLst>
                                          <p:attrName>style.visibility</p:attrName>
                                        </p:attrNameLst>
                                      </p:cBhvr>
                                      <p:to>
                                        <p:strVal val="hidden"/>
                                      </p:to>
                                    </p:set>
                                  </p:childTnLst>
                                </p:cTn>
                              </p:par>
                              <p:par>
                                <p:cTn id="160" presetID="10" presetClass="exit" presetSubtype="0" fill="hold" grpId="0" nodeType="withEffect">
                                  <p:stCondLst>
                                    <p:cond delay="0"/>
                                  </p:stCondLst>
                                  <p:childTnLst>
                                    <p:animEffect transition="out" filter="fade">
                                      <p:cBhvr>
                                        <p:cTn id="161" dur="1000"/>
                                        <p:tgtEl>
                                          <p:spTgt spid="93"/>
                                        </p:tgtEl>
                                      </p:cBhvr>
                                    </p:animEffect>
                                    <p:set>
                                      <p:cBhvr>
                                        <p:cTn id="162" dur="1" fill="hold">
                                          <p:stCondLst>
                                            <p:cond delay="999"/>
                                          </p:stCondLst>
                                        </p:cTn>
                                        <p:tgtEl>
                                          <p:spTgt spid="93"/>
                                        </p:tgtEl>
                                        <p:attrNameLst>
                                          <p:attrName>style.visibility</p:attrName>
                                        </p:attrNameLst>
                                      </p:cBhvr>
                                      <p:to>
                                        <p:strVal val="hidden"/>
                                      </p:to>
                                    </p:set>
                                  </p:childTnLst>
                                </p:cTn>
                              </p:par>
                              <p:par>
                                <p:cTn id="163" presetID="10" presetClass="exit" presetSubtype="0" fill="hold" grpId="0" nodeType="withEffect">
                                  <p:stCondLst>
                                    <p:cond delay="0"/>
                                  </p:stCondLst>
                                  <p:childTnLst>
                                    <p:animEffect transition="out" filter="fade">
                                      <p:cBhvr>
                                        <p:cTn id="164" dur="1000"/>
                                        <p:tgtEl>
                                          <p:spTgt spid="94"/>
                                        </p:tgtEl>
                                      </p:cBhvr>
                                    </p:animEffect>
                                    <p:set>
                                      <p:cBhvr>
                                        <p:cTn id="165" dur="1" fill="hold">
                                          <p:stCondLst>
                                            <p:cond delay="999"/>
                                          </p:stCondLst>
                                        </p:cTn>
                                        <p:tgtEl>
                                          <p:spTgt spid="94"/>
                                        </p:tgtEl>
                                        <p:attrNameLst>
                                          <p:attrName>style.visibility</p:attrName>
                                        </p:attrNameLst>
                                      </p:cBhvr>
                                      <p:to>
                                        <p:strVal val="hidden"/>
                                      </p:to>
                                    </p:set>
                                  </p:childTnLst>
                                </p:cTn>
                              </p:par>
                              <p:par>
                                <p:cTn id="166" presetID="10" presetClass="exit" presetSubtype="0" fill="hold" grpId="0" nodeType="withEffect">
                                  <p:stCondLst>
                                    <p:cond delay="0"/>
                                  </p:stCondLst>
                                  <p:childTnLst>
                                    <p:animEffect transition="out" filter="fade">
                                      <p:cBhvr>
                                        <p:cTn id="167" dur="1000"/>
                                        <p:tgtEl>
                                          <p:spTgt spid="10"/>
                                        </p:tgtEl>
                                      </p:cBhvr>
                                    </p:animEffect>
                                    <p:set>
                                      <p:cBhvr>
                                        <p:cTn id="168" dur="1" fill="hold">
                                          <p:stCondLst>
                                            <p:cond delay="999"/>
                                          </p:stCondLst>
                                        </p:cTn>
                                        <p:tgtEl>
                                          <p:spTgt spid="10"/>
                                        </p:tgtEl>
                                        <p:attrNameLst>
                                          <p:attrName>style.visibility</p:attrName>
                                        </p:attrNameLst>
                                      </p:cBhvr>
                                      <p:to>
                                        <p:strVal val="hidden"/>
                                      </p:to>
                                    </p:set>
                                  </p:childTnLst>
                                </p:cTn>
                              </p:par>
                              <p:par>
                                <p:cTn id="169" presetID="10" presetClass="exit" presetSubtype="0" fill="hold" grpId="0" nodeType="withEffect">
                                  <p:stCondLst>
                                    <p:cond delay="0"/>
                                  </p:stCondLst>
                                  <p:childTnLst>
                                    <p:animEffect transition="out" filter="fade">
                                      <p:cBhvr>
                                        <p:cTn id="170" dur="1000"/>
                                        <p:tgtEl>
                                          <p:spTgt spid="11"/>
                                        </p:tgtEl>
                                      </p:cBhvr>
                                    </p:animEffect>
                                    <p:set>
                                      <p:cBhvr>
                                        <p:cTn id="171" dur="1" fill="hold">
                                          <p:stCondLst>
                                            <p:cond delay="999"/>
                                          </p:stCondLst>
                                        </p:cTn>
                                        <p:tgtEl>
                                          <p:spTgt spid="11"/>
                                        </p:tgtEl>
                                        <p:attrNameLst>
                                          <p:attrName>style.visibility</p:attrName>
                                        </p:attrNameLst>
                                      </p:cBhvr>
                                      <p:to>
                                        <p:strVal val="hidden"/>
                                      </p:to>
                                    </p:set>
                                  </p:childTnLst>
                                </p:cTn>
                              </p:par>
                              <p:par>
                                <p:cTn id="172" presetID="10" presetClass="exit" presetSubtype="0" fill="hold" grpId="0" nodeType="withEffect">
                                  <p:stCondLst>
                                    <p:cond delay="0"/>
                                  </p:stCondLst>
                                  <p:childTnLst>
                                    <p:animEffect transition="out" filter="fade">
                                      <p:cBhvr>
                                        <p:cTn id="173" dur="1000"/>
                                        <p:tgtEl>
                                          <p:spTgt spid="95"/>
                                        </p:tgtEl>
                                      </p:cBhvr>
                                    </p:animEffect>
                                    <p:set>
                                      <p:cBhvr>
                                        <p:cTn id="174" dur="1" fill="hold">
                                          <p:stCondLst>
                                            <p:cond delay="999"/>
                                          </p:stCondLst>
                                        </p:cTn>
                                        <p:tgtEl>
                                          <p:spTgt spid="95"/>
                                        </p:tgtEl>
                                        <p:attrNameLst>
                                          <p:attrName>style.visibility</p:attrName>
                                        </p:attrNameLst>
                                      </p:cBhvr>
                                      <p:to>
                                        <p:strVal val="hidden"/>
                                      </p:to>
                                    </p:set>
                                  </p:childTnLst>
                                </p:cTn>
                              </p:par>
                              <p:par>
                                <p:cTn id="175" presetID="10" presetClass="exit" presetSubtype="0" fill="hold" grpId="0" nodeType="withEffect">
                                  <p:stCondLst>
                                    <p:cond delay="0"/>
                                  </p:stCondLst>
                                  <p:childTnLst>
                                    <p:animEffect transition="out" filter="fade">
                                      <p:cBhvr>
                                        <p:cTn id="176" dur="1000"/>
                                        <p:tgtEl>
                                          <p:spTgt spid="96"/>
                                        </p:tgtEl>
                                      </p:cBhvr>
                                    </p:animEffect>
                                    <p:set>
                                      <p:cBhvr>
                                        <p:cTn id="177" dur="1" fill="hold">
                                          <p:stCondLst>
                                            <p:cond delay="999"/>
                                          </p:stCondLst>
                                        </p:cTn>
                                        <p:tgtEl>
                                          <p:spTgt spid="96"/>
                                        </p:tgtEl>
                                        <p:attrNameLst>
                                          <p:attrName>style.visibility</p:attrName>
                                        </p:attrNameLst>
                                      </p:cBhvr>
                                      <p:to>
                                        <p:strVal val="hidden"/>
                                      </p:to>
                                    </p:set>
                                  </p:childTnLst>
                                </p:cTn>
                              </p:par>
                              <p:par>
                                <p:cTn id="178" presetID="10" presetClass="exit" presetSubtype="0" fill="hold" grpId="0" nodeType="withEffect">
                                  <p:stCondLst>
                                    <p:cond delay="0"/>
                                  </p:stCondLst>
                                  <p:childTnLst>
                                    <p:animEffect transition="out" filter="fade">
                                      <p:cBhvr>
                                        <p:cTn id="179" dur="1000"/>
                                        <p:tgtEl>
                                          <p:spTgt spid="97"/>
                                        </p:tgtEl>
                                      </p:cBhvr>
                                    </p:animEffect>
                                    <p:set>
                                      <p:cBhvr>
                                        <p:cTn id="180" dur="1" fill="hold">
                                          <p:stCondLst>
                                            <p:cond delay="999"/>
                                          </p:stCondLst>
                                        </p:cTn>
                                        <p:tgtEl>
                                          <p:spTgt spid="97"/>
                                        </p:tgtEl>
                                        <p:attrNameLst>
                                          <p:attrName>style.visibility</p:attrName>
                                        </p:attrNameLst>
                                      </p:cBhvr>
                                      <p:to>
                                        <p:strVal val="hidden"/>
                                      </p:to>
                                    </p:set>
                                  </p:childTnLst>
                                </p:cTn>
                              </p:par>
                              <p:par>
                                <p:cTn id="181" presetID="10" presetClass="exit" presetSubtype="0" fill="hold" grpId="0" nodeType="withEffect">
                                  <p:stCondLst>
                                    <p:cond delay="0"/>
                                  </p:stCondLst>
                                  <p:childTnLst>
                                    <p:animEffect transition="out" filter="fade">
                                      <p:cBhvr>
                                        <p:cTn id="182" dur="1000"/>
                                        <p:tgtEl>
                                          <p:spTgt spid="98"/>
                                        </p:tgtEl>
                                      </p:cBhvr>
                                    </p:animEffect>
                                    <p:set>
                                      <p:cBhvr>
                                        <p:cTn id="183" dur="1" fill="hold">
                                          <p:stCondLst>
                                            <p:cond delay="999"/>
                                          </p:stCondLst>
                                        </p:cTn>
                                        <p:tgtEl>
                                          <p:spTgt spid="98"/>
                                        </p:tgtEl>
                                        <p:attrNameLst>
                                          <p:attrName>style.visibility</p:attrName>
                                        </p:attrNameLst>
                                      </p:cBhvr>
                                      <p:to>
                                        <p:strVal val="hidden"/>
                                      </p:to>
                                    </p:set>
                                  </p:childTnLst>
                                </p:cTn>
                              </p:par>
                              <p:par>
                                <p:cTn id="184" presetID="10" presetClass="exit" presetSubtype="0" fill="hold" grpId="0" nodeType="withEffect">
                                  <p:stCondLst>
                                    <p:cond delay="0"/>
                                  </p:stCondLst>
                                  <p:childTnLst>
                                    <p:animEffect transition="out" filter="fade">
                                      <p:cBhvr>
                                        <p:cTn id="185" dur="1000"/>
                                        <p:tgtEl>
                                          <p:spTgt spid="99"/>
                                        </p:tgtEl>
                                      </p:cBhvr>
                                    </p:animEffect>
                                    <p:set>
                                      <p:cBhvr>
                                        <p:cTn id="186" dur="1" fill="hold">
                                          <p:stCondLst>
                                            <p:cond delay="999"/>
                                          </p:stCondLst>
                                        </p:cTn>
                                        <p:tgtEl>
                                          <p:spTgt spid="99"/>
                                        </p:tgtEl>
                                        <p:attrNameLst>
                                          <p:attrName>style.visibility</p:attrName>
                                        </p:attrNameLst>
                                      </p:cBhvr>
                                      <p:to>
                                        <p:strVal val="hidden"/>
                                      </p:to>
                                    </p:set>
                                  </p:childTnLst>
                                </p:cTn>
                              </p:par>
                              <p:par>
                                <p:cTn id="187" presetID="10" presetClass="exit" presetSubtype="0" fill="hold" grpId="0" nodeType="withEffect">
                                  <p:stCondLst>
                                    <p:cond delay="0"/>
                                  </p:stCondLst>
                                  <p:childTnLst>
                                    <p:animEffect transition="out" filter="fade">
                                      <p:cBhvr>
                                        <p:cTn id="188" dur="1000"/>
                                        <p:tgtEl>
                                          <p:spTgt spid="100"/>
                                        </p:tgtEl>
                                      </p:cBhvr>
                                    </p:animEffect>
                                    <p:set>
                                      <p:cBhvr>
                                        <p:cTn id="189" dur="1" fill="hold">
                                          <p:stCondLst>
                                            <p:cond delay="999"/>
                                          </p:stCondLst>
                                        </p:cTn>
                                        <p:tgtEl>
                                          <p:spTgt spid="100"/>
                                        </p:tgtEl>
                                        <p:attrNameLst>
                                          <p:attrName>style.visibility</p:attrName>
                                        </p:attrNameLst>
                                      </p:cBhvr>
                                      <p:to>
                                        <p:strVal val="hidden"/>
                                      </p:to>
                                    </p:set>
                                  </p:childTnLst>
                                </p:cTn>
                              </p:par>
                              <p:par>
                                <p:cTn id="190" presetID="10" presetClass="exit" presetSubtype="0" fill="hold" grpId="0" nodeType="withEffect">
                                  <p:stCondLst>
                                    <p:cond delay="0"/>
                                  </p:stCondLst>
                                  <p:childTnLst>
                                    <p:animEffect transition="out" filter="fade">
                                      <p:cBhvr>
                                        <p:cTn id="191" dur="1000"/>
                                        <p:tgtEl>
                                          <p:spTgt spid="101"/>
                                        </p:tgtEl>
                                      </p:cBhvr>
                                    </p:animEffect>
                                    <p:set>
                                      <p:cBhvr>
                                        <p:cTn id="192" dur="1" fill="hold">
                                          <p:stCondLst>
                                            <p:cond delay="999"/>
                                          </p:stCondLst>
                                        </p:cTn>
                                        <p:tgtEl>
                                          <p:spTgt spid="101"/>
                                        </p:tgtEl>
                                        <p:attrNameLst>
                                          <p:attrName>style.visibility</p:attrName>
                                        </p:attrNameLst>
                                      </p:cBhvr>
                                      <p:to>
                                        <p:strVal val="hidden"/>
                                      </p:to>
                                    </p:set>
                                  </p:childTnLst>
                                </p:cTn>
                              </p:par>
                              <p:par>
                                <p:cTn id="193" presetID="10" presetClass="exit" presetSubtype="0" fill="hold" grpId="0" nodeType="withEffect">
                                  <p:stCondLst>
                                    <p:cond delay="0"/>
                                  </p:stCondLst>
                                  <p:childTnLst>
                                    <p:animEffect transition="out" filter="fade">
                                      <p:cBhvr>
                                        <p:cTn id="194" dur="1000"/>
                                        <p:tgtEl>
                                          <p:spTgt spid="102"/>
                                        </p:tgtEl>
                                      </p:cBhvr>
                                    </p:animEffect>
                                    <p:set>
                                      <p:cBhvr>
                                        <p:cTn id="195" dur="1" fill="hold">
                                          <p:stCondLst>
                                            <p:cond delay="999"/>
                                          </p:stCondLst>
                                        </p:cTn>
                                        <p:tgtEl>
                                          <p:spTgt spid="102"/>
                                        </p:tgtEl>
                                        <p:attrNameLst>
                                          <p:attrName>style.visibility</p:attrName>
                                        </p:attrNameLst>
                                      </p:cBhvr>
                                      <p:to>
                                        <p:strVal val="hidden"/>
                                      </p:to>
                                    </p:set>
                                  </p:childTnLst>
                                </p:cTn>
                              </p:par>
                              <p:par>
                                <p:cTn id="196" presetID="10" presetClass="exit" presetSubtype="0" fill="hold" grpId="0" nodeType="withEffect">
                                  <p:stCondLst>
                                    <p:cond delay="0"/>
                                  </p:stCondLst>
                                  <p:childTnLst>
                                    <p:animEffect transition="out" filter="fade">
                                      <p:cBhvr>
                                        <p:cTn id="197" dur="1000"/>
                                        <p:tgtEl>
                                          <p:spTgt spid="8"/>
                                        </p:tgtEl>
                                      </p:cBhvr>
                                    </p:animEffect>
                                    <p:set>
                                      <p:cBhvr>
                                        <p:cTn id="198" dur="1" fill="hold">
                                          <p:stCondLst>
                                            <p:cond delay="999"/>
                                          </p:stCondLst>
                                        </p:cTn>
                                        <p:tgtEl>
                                          <p:spTgt spid="8"/>
                                        </p:tgtEl>
                                        <p:attrNameLst>
                                          <p:attrName>style.visibility</p:attrName>
                                        </p:attrNameLst>
                                      </p:cBhvr>
                                      <p:to>
                                        <p:strVal val="hidden"/>
                                      </p:to>
                                    </p:set>
                                  </p:childTnLst>
                                </p:cTn>
                              </p:par>
                              <p:par>
                                <p:cTn id="199" presetID="10" presetClass="exit" presetSubtype="0" fill="hold" grpId="0" nodeType="withEffect">
                                  <p:stCondLst>
                                    <p:cond delay="0"/>
                                  </p:stCondLst>
                                  <p:childTnLst>
                                    <p:animEffect transition="out" filter="fade">
                                      <p:cBhvr>
                                        <p:cTn id="200" dur="1000"/>
                                        <p:tgtEl>
                                          <p:spTgt spid="9"/>
                                        </p:tgtEl>
                                      </p:cBhvr>
                                    </p:animEffect>
                                    <p:set>
                                      <p:cBhvr>
                                        <p:cTn id="201" dur="1" fill="hold">
                                          <p:stCondLst>
                                            <p:cond delay="999"/>
                                          </p:stCondLst>
                                        </p:cTn>
                                        <p:tgtEl>
                                          <p:spTgt spid="9"/>
                                        </p:tgtEl>
                                        <p:attrNameLst>
                                          <p:attrName>style.visibility</p:attrName>
                                        </p:attrNameLst>
                                      </p:cBhvr>
                                      <p:to>
                                        <p:strVal val="hidden"/>
                                      </p:to>
                                    </p:set>
                                  </p:childTnLst>
                                </p:cTn>
                              </p:par>
                              <p:par>
                                <p:cTn id="202" presetID="10" presetClass="exit" presetSubtype="0" fill="hold" grpId="0" nodeType="withEffect">
                                  <p:stCondLst>
                                    <p:cond delay="0"/>
                                  </p:stCondLst>
                                  <p:childTnLst>
                                    <p:animEffect transition="out" filter="fade">
                                      <p:cBhvr>
                                        <p:cTn id="203" dur="1000"/>
                                        <p:tgtEl>
                                          <p:spTgt spid="103"/>
                                        </p:tgtEl>
                                      </p:cBhvr>
                                    </p:animEffect>
                                    <p:set>
                                      <p:cBhvr>
                                        <p:cTn id="204" dur="1" fill="hold">
                                          <p:stCondLst>
                                            <p:cond delay="999"/>
                                          </p:stCondLst>
                                        </p:cTn>
                                        <p:tgtEl>
                                          <p:spTgt spid="103"/>
                                        </p:tgtEl>
                                        <p:attrNameLst>
                                          <p:attrName>style.visibility</p:attrName>
                                        </p:attrNameLst>
                                      </p:cBhvr>
                                      <p:to>
                                        <p:strVal val="hidden"/>
                                      </p:to>
                                    </p:set>
                                  </p:childTnLst>
                                </p:cTn>
                              </p:par>
                              <p:par>
                                <p:cTn id="205" presetID="10" presetClass="exit" presetSubtype="0" fill="hold" grpId="0" nodeType="withEffect">
                                  <p:stCondLst>
                                    <p:cond delay="0"/>
                                  </p:stCondLst>
                                  <p:childTnLst>
                                    <p:animEffect transition="out" filter="fade">
                                      <p:cBhvr>
                                        <p:cTn id="206" dur="1000"/>
                                        <p:tgtEl>
                                          <p:spTgt spid="104"/>
                                        </p:tgtEl>
                                      </p:cBhvr>
                                    </p:animEffect>
                                    <p:set>
                                      <p:cBhvr>
                                        <p:cTn id="207" dur="1" fill="hold">
                                          <p:stCondLst>
                                            <p:cond delay="999"/>
                                          </p:stCondLst>
                                        </p:cTn>
                                        <p:tgtEl>
                                          <p:spTgt spid="104"/>
                                        </p:tgtEl>
                                        <p:attrNameLst>
                                          <p:attrName>style.visibility</p:attrName>
                                        </p:attrNameLst>
                                      </p:cBhvr>
                                      <p:to>
                                        <p:strVal val="hidden"/>
                                      </p:to>
                                    </p:set>
                                  </p:childTnLst>
                                </p:cTn>
                              </p:par>
                              <p:par>
                                <p:cTn id="208" presetID="10" presetClass="exit" presetSubtype="0" fill="hold" grpId="0" nodeType="withEffect">
                                  <p:stCondLst>
                                    <p:cond delay="0"/>
                                  </p:stCondLst>
                                  <p:childTnLst>
                                    <p:animEffect transition="out" filter="fade">
                                      <p:cBhvr>
                                        <p:cTn id="209" dur="1000"/>
                                        <p:tgtEl>
                                          <p:spTgt spid="105"/>
                                        </p:tgtEl>
                                      </p:cBhvr>
                                    </p:animEffect>
                                    <p:set>
                                      <p:cBhvr>
                                        <p:cTn id="210" dur="1" fill="hold">
                                          <p:stCondLst>
                                            <p:cond delay="999"/>
                                          </p:stCondLst>
                                        </p:cTn>
                                        <p:tgtEl>
                                          <p:spTgt spid="105"/>
                                        </p:tgtEl>
                                        <p:attrNameLst>
                                          <p:attrName>style.visibility</p:attrName>
                                        </p:attrNameLst>
                                      </p:cBhvr>
                                      <p:to>
                                        <p:strVal val="hidden"/>
                                      </p:to>
                                    </p:set>
                                  </p:childTnLst>
                                </p:cTn>
                              </p:par>
                              <p:par>
                                <p:cTn id="211" presetID="10" presetClass="exit" presetSubtype="0" fill="hold" grpId="0" nodeType="withEffect">
                                  <p:stCondLst>
                                    <p:cond delay="0"/>
                                  </p:stCondLst>
                                  <p:childTnLst>
                                    <p:animEffect transition="out" filter="fade">
                                      <p:cBhvr>
                                        <p:cTn id="212" dur="1000"/>
                                        <p:tgtEl>
                                          <p:spTgt spid="106"/>
                                        </p:tgtEl>
                                      </p:cBhvr>
                                    </p:animEffect>
                                    <p:set>
                                      <p:cBhvr>
                                        <p:cTn id="213" dur="1" fill="hold">
                                          <p:stCondLst>
                                            <p:cond delay="999"/>
                                          </p:stCondLst>
                                        </p:cTn>
                                        <p:tgtEl>
                                          <p:spTgt spid="106"/>
                                        </p:tgtEl>
                                        <p:attrNameLst>
                                          <p:attrName>style.visibility</p:attrName>
                                        </p:attrNameLst>
                                      </p:cBhvr>
                                      <p:to>
                                        <p:strVal val="hidden"/>
                                      </p:to>
                                    </p:set>
                                  </p:childTnLst>
                                </p:cTn>
                              </p:par>
                              <p:par>
                                <p:cTn id="214" presetID="10" presetClass="exit" presetSubtype="0" fill="hold" grpId="0" nodeType="withEffect">
                                  <p:stCondLst>
                                    <p:cond delay="0"/>
                                  </p:stCondLst>
                                  <p:childTnLst>
                                    <p:animEffect transition="out" filter="fade">
                                      <p:cBhvr>
                                        <p:cTn id="215" dur="1000"/>
                                        <p:tgtEl>
                                          <p:spTgt spid="107"/>
                                        </p:tgtEl>
                                      </p:cBhvr>
                                    </p:animEffect>
                                    <p:set>
                                      <p:cBhvr>
                                        <p:cTn id="216" dur="1" fill="hold">
                                          <p:stCondLst>
                                            <p:cond delay="999"/>
                                          </p:stCondLst>
                                        </p:cTn>
                                        <p:tgtEl>
                                          <p:spTgt spid="107"/>
                                        </p:tgtEl>
                                        <p:attrNameLst>
                                          <p:attrName>style.visibility</p:attrName>
                                        </p:attrNameLst>
                                      </p:cBhvr>
                                      <p:to>
                                        <p:strVal val="hidden"/>
                                      </p:to>
                                    </p:set>
                                  </p:childTnLst>
                                </p:cTn>
                              </p:par>
                              <p:par>
                                <p:cTn id="217" presetID="10" presetClass="exit" presetSubtype="0" fill="hold" grpId="0" nodeType="withEffect">
                                  <p:stCondLst>
                                    <p:cond delay="0"/>
                                  </p:stCondLst>
                                  <p:childTnLst>
                                    <p:animEffect transition="out" filter="fade">
                                      <p:cBhvr>
                                        <p:cTn id="218" dur="1000"/>
                                        <p:tgtEl>
                                          <p:spTgt spid="108"/>
                                        </p:tgtEl>
                                      </p:cBhvr>
                                    </p:animEffect>
                                    <p:set>
                                      <p:cBhvr>
                                        <p:cTn id="219" dur="1" fill="hold">
                                          <p:stCondLst>
                                            <p:cond delay="999"/>
                                          </p:stCondLst>
                                        </p:cTn>
                                        <p:tgtEl>
                                          <p:spTgt spid="108"/>
                                        </p:tgtEl>
                                        <p:attrNameLst>
                                          <p:attrName>style.visibility</p:attrName>
                                        </p:attrNameLst>
                                      </p:cBhvr>
                                      <p:to>
                                        <p:strVal val="hidden"/>
                                      </p:to>
                                    </p:set>
                                  </p:childTnLst>
                                </p:cTn>
                              </p:par>
                              <p:par>
                                <p:cTn id="220" presetID="10" presetClass="exit" presetSubtype="0" fill="hold" grpId="0" nodeType="withEffect">
                                  <p:stCondLst>
                                    <p:cond delay="0"/>
                                  </p:stCondLst>
                                  <p:childTnLst>
                                    <p:animEffect transition="out" filter="fade">
                                      <p:cBhvr>
                                        <p:cTn id="221" dur="1000"/>
                                        <p:tgtEl>
                                          <p:spTgt spid="109"/>
                                        </p:tgtEl>
                                      </p:cBhvr>
                                    </p:animEffect>
                                    <p:set>
                                      <p:cBhvr>
                                        <p:cTn id="222" dur="1" fill="hold">
                                          <p:stCondLst>
                                            <p:cond delay="999"/>
                                          </p:stCondLst>
                                        </p:cTn>
                                        <p:tgtEl>
                                          <p:spTgt spid="109"/>
                                        </p:tgtEl>
                                        <p:attrNameLst>
                                          <p:attrName>style.visibility</p:attrName>
                                        </p:attrNameLst>
                                      </p:cBhvr>
                                      <p:to>
                                        <p:strVal val="hidden"/>
                                      </p:to>
                                    </p:set>
                                  </p:childTnLst>
                                </p:cTn>
                              </p:par>
                              <p:par>
                                <p:cTn id="223" presetID="10" presetClass="exit" presetSubtype="0" fill="hold" grpId="0" nodeType="withEffect">
                                  <p:stCondLst>
                                    <p:cond delay="0"/>
                                  </p:stCondLst>
                                  <p:childTnLst>
                                    <p:animEffect transition="out" filter="fade">
                                      <p:cBhvr>
                                        <p:cTn id="224" dur="1000"/>
                                        <p:tgtEl>
                                          <p:spTgt spid="110"/>
                                        </p:tgtEl>
                                      </p:cBhvr>
                                    </p:animEffect>
                                    <p:set>
                                      <p:cBhvr>
                                        <p:cTn id="225" dur="1" fill="hold">
                                          <p:stCondLst>
                                            <p:cond delay="999"/>
                                          </p:stCondLst>
                                        </p:cTn>
                                        <p:tgtEl>
                                          <p:spTgt spid="110"/>
                                        </p:tgtEl>
                                        <p:attrNameLst>
                                          <p:attrName>style.visibility</p:attrName>
                                        </p:attrNameLst>
                                      </p:cBhvr>
                                      <p:to>
                                        <p:strVal val="hidden"/>
                                      </p:to>
                                    </p:set>
                                  </p:childTnLst>
                                </p:cTn>
                              </p:par>
                              <p:par>
                                <p:cTn id="226" presetID="10" presetClass="exit" presetSubtype="0" fill="hold" grpId="0" nodeType="withEffect">
                                  <p:stCondLst>
                                    <p:cond delay="0"/>
                                  </p:stCondLst>
                                  <p:childTnLst>
                                    <p:animEffect transition="out" filter="fade">
                                      <p:cBhvr>
                                        <p:cTn id="227" dur="1000"/>
                                        <p:tgtEl>
                                          <p:spTgt spid="111"/>
                                        </p:tgtEl>
                                      </p:cBhvr>
                                    </p:animEffect>
                                    <p:set>
                                      <p:cBhvr>
                                        <p:cTn id="228" dur="1" fill="hold">
                                          <p:stCondLst>
                                            <p:cond delay="999"/>
                                          </p:stCondLst>
                                        </p:cTn>
                                        <p:tgtEl>
                                          <p:spTgt spid="111"/>
                                        </p:tgtEl>
                                        <p:attrNameLst>
                                          <p:attrName>style.visibility</p:attrName>
                                        </p:attrNameLst>
                                      </p:cBhvr>
                                      <p:to>
                                        <p:strVal val="hidden"/>
                                      </p:to>
                                    </p:set>
                                  </p:childTnLst>
                                </p:cTn>
                              </p:par>
                              <p:par>
                                <p:cTn id="229" presetID="10" presetClass="exit" presetSubtype="0" fill="hold" grpId="0" nodeType="withEffect">
                                  <p:stCondLst>
                                    <p:cond delay="0"/>
                                  </p:stCondLst>
                                  <p:childTnLst>
                                    <p:animEffect transition="out" filter="fade">
                                      <p:cBhvr>
                                        <p:cTn id="230" dur="1000"/>
                                        <p:tgtEl>
                                          <p:spTgt spid="112"/>
                                        </p:tgtEl>
                                      </p:cBhvr>
                                    </p:animEffect>
                                    <p:set>
                                      <p:cBhvr>
                                        <p:cTn id="231" dur="1" fill="hold">
                                          <p:stCondLst>
                                            <p:cond delay="999"/>
                                          </p:stCondLst>
                                        </p:cTn>
                                        <p:tgtEl>
                                          <p:spTgt spid="112"/>
                                        </p:tgtEl>
                                        <p:attrNameLst>
                                          <p:attrName>style.visibility</p:attrName>
                                        </p:attrNameLst>
                                      </p:cBhvr>
                                      <p:to>
                                        <p:strVal val="hidden"/>
                                      </p:to>
                                    </p:set>
                                  </p:childTnLst>
                                </p:cTn>
                              </p:par>
                              <p:par>
                                <p:cTn id="232" presetID="10" presetClass="exit" presetSubtype="0" fill="hold" grpId="0" nodeType="withEffect">
                                  <p:stCondLst>
                                    <p:cond delay="0"/>
                                  </p:stCondLst>
                                  <p:childTnLst>
                                    <p:animEffect transition="out" filter="fade">
                                      <p:cBhvr>
                                        <p:cTn id="233" dur="1000"/>
                                        <p:tgtEl>
                                          <p:spTgt spid="113"/>
                                        </p:tgtEl>
                                      </p:cBhvr>
                                    </p:animEffect>
                                    <p:set>
                                      <p:cBhvr>
                                        <p:cTn id="234" dur="1" fill="hold">
                                          <p:stCondLst>
                                            <p:cond delay="999"/>
                                          </p:stCondLst>
                                        </p:cTn>
                                        <p:tgtEl>
                                          <p:spTgt spid="113"/>
                                        </p:tgtEl>
                                        <p:attrNameLst>
                                          <p:attrName>style.visibility</p:attrName>
                                        </p:attrNameLst>
                                      </p:cBhvr>
                                      <p:to>
                                        <p:strVal val="hidden"/>
                                      </p:to>
                                    </p:set>
                                  </p:childTnLst>
                                </p:cTn>
                              </p:par>
                              <p:par>
                                <p:cTn id="235" presetID="10" presetClass="exit" presetSubtype="0" fill="hold" grpId="0" nodeType="withEffect">
                                  <p:stCondLst>
                                    <p:cond delay="0"/>
                                  </p:stCondLst>
                                  <p:childTnLst>
                                    <p:animEffect transition="out" filter="fade">
                                      <p:cBhvr>
                                        <p:cTn id="236" dur="1000"/>
                                        <p:tgtEl>
                                          <p:spTgt spid="114"/>
                                        </p:tgtEl>
                                      </p:cBhvr>
                                    </p:animEffect>
                                    <p:set>
                                      <p:cBhvr>
                                        <p:cTn id="237" dur="1" fill="hold">
                                          <p:stCondLst>
                                            <p:cond delay="999"/>
                                          </p:stCondLst>
                                        </p:cTn>
                                        <p:tgtEl>
                                          <p:spTgt spid="114"/>
                                        </p:tgtEl>
                                        <p:attrNameLst>
                                          <p:attrName>style.visibility</p:attrName>
                                        </p:attrNameLst>
                                      </p:cBhvr>
                                      <p:to>
                                        <p:strVal val="hidden"/>
                                      </p:to>
                                    </p:set>
                                  </p:childTnLst>
                                </p:cTn>
                              </p:par>
                              <p:par>
                                <p:cTn id="238" presetID="10" presetClass="exit" presetSubtype="0" fill="hold" grpId="0" nodeType="withEffect">
                                  <p:stCondLst>
                                    <p:cond delay="0"/>
                                  </p:stCondLst>
                                  <p:childTnLst>
                                    <p:animEffect transition="out" filter="fade">
                                      <p:cBhvr>
                                        <p:cTn id="239" dur="1000"/>
                                        <p:tgtEl>
                                          <p:spTgt spid="115"/>
                                        </p:tgtEl>
                                      </p:cBhvr>
                                    </p:animEffect>
                                    <p:set>
                                      <p:cBhvr>
                                        <p:cTn id="240" dur="1" fill="hold">
                                          <p:stCondLst>
                                            <p:cond delay="999"/>
                                          </p:stCondLst>
                                        </p:cTn>
                                        <p:tgtEl>
                                          <p:spTgt spid="115"/>
                                        </p:tgtEl>
                                        <p:attrNameLst>
                                          <p:attrName>style.visibility</p:attrName>
                                        </p:attrNameLst>
                                      </p:cBhvr>
                                      <p:to>
                                        <p:strVal val="hidden"/>
                                      </p:to>
                                    </p:set>
                                  </p:childTnLst>
                                </p:cTn>
                              </p:par>
                              <p:par>
                                <p:cTn id="241" presetID="10" presetClass="exit" presetSubtype="0" fill="hold" grpId="0" nodeType="withEffect">
                                  <p:stCondLst>
                                    <p:cond delay="0"/>
                                  </p:stCondLst>
                                  <p:childTnLst>
                                    <p:animEffect transition="out" filter="fade">
                                      <p:cBhvr>
                                        <p:cTn id="242" dur="1000"/>
                                        <p:tgtEl>
                                          <p:spTgt spid="116"/>
                                        </p:tgtEl>
                                      </p:cBhvr>
                                    </p:animEffect>
                                    <p:set>
                                      <p:cBhvr>
                                        <p:cTn id="243" dur="1" fill="hold">
                                          <p:stCondLst>
                                            <p:cond delay="999"/>
                                          </p:stCondLst>
                                        </p:cTn>
                                        <p:tgtEl>
                                          <p:spTgt spid="116"/>
                                        </p:tgtEl>
                                        <p:attrNameLst>
                                          <p:attrName>style.visibility</p:attrName>
                                        </p:attrNameLst>
                                      </p:cBhvr>
                                      <p:to>
                                        <p:strVal val="hidden"/>
                                      </p:to>
                                    </p:set>
                                  </p:childTnLst>
                                </p:cTn>
                              </p:par>
                              <p:par>
                                <p:cTn id="244" presetID="10" presetClass="exit" presetSubtype="0" fill="hold" grpId="0" nodeType="withEffect">
                                  <p:stCondLst>
                                    <p:cond delay="0"/>
                                  </p:stCondLst>
                                  <p:childTnLst>
                                    <p:animEffect transition="out" filter="fade">
                                      <p:cBhvr>
                                        <p:cTn id="245" dur="1000"/>
                                        <p:tgtEl>
                                          <p:spTgt spid="117"/>
                                        </p:tgtEl>
                                      </p:cBhvr>
                                    </p:animEffect>
                                    <p:set>
                                      <p:cBhvr>
                                        <p:cTn id="246" dur="1" fill="hold">
                                          <p:stCondLst>
                                            <p:cond delay="999"/>
                                          </p:stCondLst>
                                        </p:cTn>
                                        <p:tgtEl>
                                          <p:spTgt spid="117"/>
                                        </p:tgtEl>
                                        <p:attrNameLst>
                                          <p:attrName>style.visibility</p:attrName>
                                        </p:attrNameLst>
                                      </p:cBhvr>
                                      <p:to>
                                        <p:strVal val="hidden"/>
                                      </p:to>
                                    </p:set>
                                  </p:childTnLst>
                                </p:cTn>
                              </p:par>
                              <p:par>
                                <p:cTn id="247" presetID="10" presetClass="exit" presetSubtype="0" fill="hold" grpId="0" nodeType="withEffect">
                                  <p:stCondLst>
                                    <p:cond delay="0"/>
                                  </p:stCondLst>
                                  <p:childTnLst>
                                    <p:animEffect transition="out" filter="fade">
                                      <p:cBhvr>
                                        <p:cTn id="248" dur="1000"/>
                                        <p:tgtEl>
                                          <p:spTgt spid="118"/>
                                        </p:tgtEl>
                                      </p:cBhvr>
                                    </p:animEffect>
                                    <p:set>
                                      <p:cBhvr>
                                        <p:cTn id="249" dur="1" fill="hold">
                                          <p:stCondLst>
                                            <p:cond delay="999"/>
                                          </p:stCondLst>
                                        </p:cTn>
                                        <p:tgtEl>
                                          <p:spTgt spid="118"/>
                                        </p:tgtEl>
                                        <p:attrNameLst>
                                          <p:attrName>style.visibility</p:attrName>
                                        </p:attrNameLst>
                                      </p:cBhvr>
                                      <p:to>
                                        <p:strVal val="hidden"/>
                                      </p:to>
                                    </p:set>
                                  </p:childTnLst>
                                </p:cTn>
                              </p:par>
                              <p:par>
                                <p:cTn id="250" presetID="10" presetClass="exit" presetSubtype="0" fill="hold" grpId="0" nodeType="withEffect">
                                  <p:stCondLst>
                                    <p:cond delay="0"/>
                                  </p:stCondLst>
                                  <p:childTnLst>
                                    <p:animEffect transition="out" filter="fade">
                                      <p:cBhvr>
                                        <p:cTn id="251" dur="1000"/>
                                        <p:tgtEl>
                                          <p:spTgt spid="119"/>
                                        </p:tgtEl>
                                      </p:cBhvr>
                                    </p:animEffect>
                                    <p:set>
                                      <p:cBhvr>
                                        <p:cTn id="252" dur="1" fill="hold">
                                          <p:stCondLst>
                                            <p:cond delay="999"/>
                                          </p:stCondLst>
                                        </p:cTn>
                                        <p:tgtEl>
                                          <p:spTgt spid="119"/>
                                        </p:tgtEl>
                                        <p:attrNameLst>
                                          <p:attrName>style.visibility</p:attrName>
                                        </p:attrNameLst>
                                      </p:cBhvr>
                                      <p:to>
                                        <p:strVal val="hidden"/>
                                      </p:to>
                                    </p:set>
                                  </p:childTnLst>
                                </p:cTn>
                              </p:par>
                              <p:par>
                                <p:cTn id="253" presetID="10" presetClass="exit" presetSubtype="0" fill="hold" grpId="0" nodeType="withEffect">
                                  <p:stCondLst>
                                    <p:cond delay="0"/>
                                  </p:stCondLst>
                                  <p:childTnLst>
                                    <p:animEffect transition="out" filter="fade">
                                      <p:cBhvr>
                                        <p:cTn id="254" dur="1000"/>
                                        <p:tgtEl>
                                          <p:spTgt spid="120"/>
                                        </p:tgtEl>
                                      </p:cBhvr>
                                    </p:animEffect>
                                    <p:set>
                                      <p:cBhvr>
                                        <p:cTn id="255" dur="1" fill="hold">
                                          <p:stCondLst>
                                            <p:cond delay="999"/>
                                          </p:stCondLst>
                                        </p:cTn>
                                        <p:tgtEl>
                                          <p:spTgt spid="1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
          <p:cNvSpPr>
            <a:spLocks noGrp="1"/>
          </p:cNvSpPr>
          <p:nvPr>
            <p:ph idx="1"/>
          </p:nvPr>
        </p:nvSpPr>
        <p:spPr>
          <a:xfrm>
            <a:off x="457200" y="1600200"/>
            <a:ext cx="8229600" cy="4525963"/>
          </a:xfrm>
        </p:spPr>
        <p:txBody>
          <a:bodyPr/>
          <a:lstStyle/>
          <a:p>
            <a:endParaRPr lang="fr-FR"/>
          </a:p>
        </p:txBody>
      </p:sp>
      <p:sp>
        <p:nvSpPr>
          <p:cNvPr id="5" name="Titre 2"/>
          <p:cNvSpPr>
            <a:spLocks noGrp="1"/>
          </p:cNvSpPr>
          <p:nvPr>
            <p:ph type="title"/>
          </p:nvPr>
        </p:nvSpPr>
        <p:spPr>
          <a:xfrm>
            <a:off x="457200" y="274638"/>
            <a:ext cx="8229600" cy="1143000"/>
          </a:xfrm>
        </p:spPr>
        <p:txBody>
          <a:bodyPr/>
          <a:lstStyle/>
          <a:p>
            <a:endParaRPr lang="fr-FR"/>
          </a:p>
        </p:txBody>
      </p:sp>
      <p:pic>
        <p:nvPicPr>
          <p:cNvPr id="6" name="Picture 3"/>
          <p:cNvPicPr>
            <a:picLocks noChangeAspect="1"/>
          </p:cNvPicPr>
          <p:nvPr/>
        </p:nvPicPr>
        <p:blipFill>
          <a:blip r:embed="rId4" cstate="print"/>
          <a:srcRect r="5551"/>
          <a:stretch>
            <a:fillRect/>
          </a:stretch>
        </p:blipFill>
        <p:spPr bwMode="auto">
          <a:xfrm>
            <a:off x="1588" y="0"/>
            <a:ext cx="9142412" cy="6858000"/>
          </a:xfrm>
          <a:prstGeom prst="rect">
            <a:avLst/>
          </a:prstGeom>
          <a:noFill/>
          <a:ln w="9525">
            <a:noFill/>
            <a:miter lim="800000"/>
            <a:headEnd/>
            <a:tailEnd/>
          </a:ln>
        </p:spPr>
      </p:pic>
      <p:sp>
        <p:nvSpPr>
          <p:cNvPr id="8" name="Hexagon 112"/>
          <p:cNvSpPr>
            <a:spLocks noChangeArrowheads="1"/>
          </p:cNvSpPr>
          <p:nvPr/>
        </p:nvSpPr>
        <p:spPr bwMode="auto">
          <a:xfrm>
            <a:off x="3597275" y="13335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 name="Hexagon 113"/>
          <p:cNvSpPr>
            <a:spLocks noChangeArrowheads="1"/>
          </p:cNvSpPr>
          <p:nvPr/>
        </p:nvSpPr>
        <p:spPr bwMode="auto">
          <a:xfrm>
            <a:off x="39862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 name="Hexagon 114"/>
          <p:cNvSpPr>
            <a:spLocks noChangeArrowheads="1"/>
          </p:cNvSpPr>
          <p:nvPr/>
        </p:nvSpPr>
        <p:spPr bwMode="auto">
          <a:xfrm>
            <a:off x="3986212" y="48006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 name="Hexagon 115"/>
          <p:cNvSpPr>
            <a:spLocks noChangeArrowheads="1"/>
          </p:cNvSpPr>
          <p:nvPr/>
        </p:nvSpPr>
        <p:spPr bwMode="auto">
          <a:xfrm>
            <a:off x="61039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2" name="Hexagon 116"/>
          <p:cNvSpPr>
            <a:spLocks noChangeArrowheads="1"/>
          </p:cNvSpPr>
          <p:nvPr/>
        </p:nvSpPr>
        <p:spPr bwMode="auto">
          <a:xfrm>
            <a:off x="4557712" y="5257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 name="Hexagon 117"/>
          <p:cNvSpPr>
            <a:spLocks noChangeArrowheads="1"/>
          </p:cNvSpPr>
          <p:nvPr/>
        </p:nvSpPr>
        <p:spPr bwMode="auto">
          <a:xfrm>
            <a:off x="7796212" y="19812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 name="Hexagon 118"/>
          <p:cNvSpPr>
            <a:spLocks noChangeArrowheads="1"/>
          </p:cNvSpPr>
          <p:nvPr/>
        </p:nvSpPr>
        <p:spPr bwMode="auto">
          <a:xfrm>
            <a:off x="3763962" y="21717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 name="Hexagon 119"/>
          <p:cNvSpPr>
            <a:spLocks noChangeArrowheads="1"/>
          </p:cNvSpPr>
          <p:nvPr/>
        </p:nvSpPr>
        <p:spPr bwMode="auto">
          <a:xfrm>
            <a:off x="5440362" y="23622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6" name="Hexagon 120"/>
          <p:cNvSpPr>
            <a:spLocks noChangeArrowheads="1"/>
          </p:cNvSpPr>
          <p:nvPr/>
        </p:nvSpPr>
        <p:spPr bwMode="auto">
          <a:xfrm>
            <a:off x="4748212" y="43053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7" name="Hexagon 121"/>
          <p:cNvSpPr>
            <a:spLocks noChangeArrowheads="1"/>
          </p:cNvSpPr>
          <p:nvPr/>
        </p:nvSpPr>
        <p:spPr bwMode="auto">
          <a:xfrm>
            <a:off x="49990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8" name="Hexagon 122"/>
          <p:cNvSpPr>
            <a:spLocks noChangeArrowheads="1"/>
          </p:cNvSpPr>
          <p:nvPr/>
        </p:nvSpPr>
        <p:spPr bwMode="auto">
          <a:xfrm>
            <a:off x="4525962" y="15240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9" name="Hexagon 123"/>
          <p:cNvSpPr>
            <a:spLocks noChangeArrowheads="1"/>
          </p:cNvSpPr>
          <p:nvPr/>
        </p:nvSpPr>
        <p:spPr bwMode="auto">
          <a:xfrm>
            <a:off x="5883275" y="13335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0" name="Hexagon 124"/>
          <p:cNvSpPr>
            <a:spLocks noChangeArrowheads="1"/>
          </p:cNvSpPr>
          <p:nvPr/>
        </p:nvSpPr>
        <p:spPr bwMode="auto">
          <a:xfrm>
            <a:off x="5440362" y="17145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1" name="Hexagon 125"/>
          <p:cNvSpPr>
            <a:spLocks noChangeArrowheads="1"/>
          </p:cNvSpPr>
          <p:nvPr/>
        </p:nvSpPr>
        <p:spPr bwMode="auto">
          <a:xfrm>
            <a:off x="5662612" y="46101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2" name="Hexagon 126"/>
          <p:cNvSpPr>
            <a:spLocks noChangeArrowheads="1"/>
          </p:cNvSpPr>
          <p:nvPr/>
        </p:nvSpPr>
        <p:spPr bwMode="auto">
          <a:xfrm>
            <a:off x="8016875" y="2590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3" name="Hexagon 127"/>
          <p:cNvSpPr>
            <a:spLocks noChangeArrowheads="1"/>
          </p:cNvSpPr>
          <p:nvPr/>
        </p:nvSpPr>
        <p:spPr bwMode="auto">
          <a:xfrm>
            <a:off x="63246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4" name="Hexagon 128"/>
          <p:cNvSpPr>
            <a:spLocks noChangeArrowheads="1"/>
          </p:cNvSpPr>
          <p:nvPr/>
        </p:nvSpPr>
        <p:spPr bwMode="auto">
          <a:xfrm>
            <a:off x="4427537" y="1990725"/>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5" name="Hexagon 129"/>
          <p:cNvSpPr>
            <a:spLocks noChangeArrowheads="1"/>
          </p:cNvSpPr>
          <p:nvPr/>
        </p:nvSpPr>
        <p:spPr bwMode="auto">
          <a:xfrm>
            <a:off x="3597275" y="3733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6" name="Hexagon 130"/>
          <p:cNvSpPr>
            <a:spLocks noChangeArrowheads="1"/>
          </p:cNvSpPr>
          <p:nvPr/>
        </p:nvSpPr>
        <p:spPr bwMode="auto">
          <a:xfrm>
            <a:off x="35433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7" name="Hexagon 131"/>
          <p:cNvSpPr>
            <a:spLocks noChangeArrowheads="1"/>
          </p:cNvSpPr>
          <p:nvPr/>
        </p:nvSpPr>
        <p:spPr bwMode="auto">
          <a:xfrm>
            <a:off x="5189537" y="1951038"/>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8" name="Hexagon 132"/>
          <p:cNvSpPr>
            <a:spLocks noChangeArrowheads="1"/>
          </p:cNvSpPr>
          <p:nvPr/>
        </p:nvSpPr>
        <p:spPr bwMode="auto">
          <a:xfrm>
            <a:off x="52197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9" name="Hexagon 133"/>
          <p:cNvSpPr>
            <a:spLocks noChangeArrowheads="1"/>
          </p:cNvSpPr>
          <p:nvPr/>
        </p:nvSpPr>
        <p:spPr bwMode="auto">
          <a:xfrm>
            <a:off x="56626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0" name="Hexagon 134"/>
          <p:cNvSpPr>
            <a:spLocks noChangeArrowheads="1"/>
          </p:cNvSpPr>
          <p:nvPr/>
        </p:nvSpPr>
        <p:spPr bwMode="auto">
          <a:xfrm>
            <a:off x="5883275" y="24003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1" name="Hexagon 135"/>
          <p:cNvSpPr>
            <a:spLocks noChangeArrowheads="1"/>
          </p:cNvSpPr>
          <p:nvPr/>
        </p:nvSpPr>
        <p:spPr bwMode="auto">
          <a:xfrm>
            <a:off x="4305300" y="41148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2" name="Hexagon 136"/>
          <p:cNvSpPr>
            <a:spLocks noChangeArrowheads="1"/>
          </p:cNvSpPr>
          <p:nvPr/>
        </p:nvSpPr>
        <p:spPr bwMode="auto">
          <a:xfrm>
            <a:off x="3322637" y="1801813"/>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3" name="Hexagon 137"/>
          <p:cNvSpPr>
            <a:spLocks noChangeArrowheads="1"/>
          </p:cNvSpPr>
          <p:nvPr/>
        </p:nvSpPr>
        <p:spPr bwMode="auto">
          <a:xfrm>
            <a:off x="3763962" y="27813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4" name="Hexagon 138"/>
          <p:cNvSpPr>
            <a:spLocks noChangeArrowheads="1"/>
          </p:cNvSpPr>
          <p:nvPr/>
        </p:nvSpPr>
        <p:spPr bwMode="auto">
          <a:xfrm>
            <a:off x="4900612" y="57150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5" name="Hexagon 139"/>
          <p:cNvSpPr>
            <a:spLocks noChangeArrowheads="1"/>
          </p:cNvSpPr>
          <p:nvPr/>
        </p:nvSpPr>
        <p:spPr bwMode="auto">
          <a:xfrm>
            <a:off x="4678362" y="25908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6" name="Hexagon 31"/>
          <p:cNvSpPr>
            <a:spLocks noChangeArrowheads="1"/>
          </p:cNvSpPr>
          <p:nvPr/>
        </p:nvSpPr>
        <p:spPr bwMode="auto">
          <a:xfrm>
            <a:off x="3593592" y="1335024"/>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7" name="Hexagon 32"/>
          <p:cNvSpPr>
            <a:spLocks noChangeArrowheads="1"/>
          </p:cNvSpPr>
          <p:nvPr/>
        </p:nvSpPr>
        <p:spPr bwMode="auto">
          <a:xfrm>
            <a:off x="3984625" y="33528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8" name="Hexagon 33"/>
          <p:cNvSpPr>
            <a:spLocks noChangeArrowheads="1"/>
          </p:cNvSpPr>
          <p:nvPr/>
        </p:nvSpPr>
        <p:spPr bwMode="auto">
          <a:xfrm>
            <a:off x="3984625" y="48006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9" name="Hexagon 34"/>
          <p:cNvSpPr>
            <a:spLocks noChangeArrowheads="1"/>
          </p:cNvSpPr>
          <p:nvPr/>
        </p:nvSpPr>
        <p:spPr bwMode="auto">
          <a:xfrm>
            <a:off x="6103938" y="2971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0" name="Hexagon 35"/>
          <p:cNvSpPr>
            <a:spLocks noChangeArrowheads="1"/>
          </p:cNvSpPr>
          <p:nvPr/>
        </p:nvSpPr>
        <p:spPr bwMode="auto">
          <a:xfrm>
            <a:off x="4556125" y="52578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1" name="Hexagon 36"/>
          <p:cNvSpPr>
            <a:spLocks noChangeArrowheads="1"/>
          </p:cNvSpPr>
          <p:nvPr/>
        </p:nvSpPr>
        <p:spPr bwMode="auto">
          <a:xfrm>
            <a:off x="7794625" y="19812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2" name="Hexagon 37"/>
          <p:cNvSpPr>
            <a:spLocks noChangeArrowheads="1"/>
          </p:cNvSpPr>
          <p:nvPr/>
        </p:nvSpPr>
        <p:spPr bwMode="auto">
          <a:xfrm>
            <a:off x="3763963" y="21717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3" name="Hexagon 38"/>
          <p:cNvSpPr>
            <a:spLocks noChangeArrowheads="1"/>
          </p:cNvSpPr>
          <p:nvPr/>
        </p:nvSpPr>
        <p:spPr bwMode="auto">
          <a:xfrm>
            <a:off x="5440363" y="2362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4" name="Hexagon 39"/>
          <p:cNvSpPr>
            <a:spLocks noChangeArrowheads="1"/>
          </p:cNvSpPr>
          <p:nvPr/>
        </p:nvSpPr>
        <p:spPr bwMode="auto">
          <a:xfrm>
            <a:off x="4746625" y="43053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5" name="Hexagon 40"/>
          <p:cNvSpPr>
            <a:spLocks noChangeArrowheads="1"/>
          </p:cNvSpPr>
          <p:nvPr/>
        </p:nvSpPr>
        <p:spPr bwMode="auto">
          <a:xfrm>
            <a:off x="4999038" y="2971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6" name="Hexagon 41"/>
          <p:cNvSpPr>
            <a:spLocks noChangeArrowheads="1"/>
          </p:cNvSpPr>
          <p:nvPr/>
        </p:nvSpPr>
        <p:spPr bwMode="auto">
          <a:xfrm>
            <a:off x="4525963" y="1524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7" name="Hexagon 42"/>
          <p:cNvSpPr>
            <a:spLocks noChangeArrowheads="1"/>
          </p:cNvSpPr>
          <p:nvPr/>
        </p:nvSpPr>
        <p:spPr bwMode="auto">
          <a:xfrm>
            <a:off x="5883275" y="13335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8" name="Hexagon 43"/>
          <p:cNvSpPr>
            <a:spLocks noChangeArrowheads="1"/>
          </p:cNvSpPr>
          <p:nvPr/>
        </p:nvSpPr>
        <p:spPr bwMode="auto">
          <a:xfrm>
            <a:off x="5440363" y="17145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9" name="Hexagon 44"/>
          <p:cNvSpPr>
            <a:spLocks noChangeArrowheads="1"/>
          </p:cNvSpPr>
          <p:nvPr/>
        </p:nvSpPr>
        <p:spPr bwMode="auto">
          <a:xfrm>
            <a:off x="5661025" y="46101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0" name="Hexagon 45"/>
          <p:cNvSpPr>
            <a:spLocks noChangeArrowheads="1"/>
          </p:cNvSpPr>
          <p:nvPr/>
        </p:nvSpPr>
        <p:spPr bwMode="auto">
          <a:xfrm>
            <a:off x="8016875" y="2590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1" name="Hexagon 46"/>
          <p:cNvSpPr>
            <a:spLocks noChangeArrowheads="1"/>
          </p:cNvSpPr>
          <p:nvPr/>
        </p:nvSpPr>
        <p:spPr bwMode="auto">
          <a:xfrm>
            <a:off x="6324600" y="1295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2" name="Hexagon 47"/>
          <p:cNvSpPr>
            <a:spLocks noChangeArrowheads="1"/>
          </p:cNvSpPr>
          <p:nvPr/>
        </p:nvSpPr>
        <p:spPr bwMode="auto">
          <a:xfrm>
            <a:off x="4427538" y="1990725"/>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3" name="Hexagon 48"/>
          <p:cNvSpPr>
            <a:spLocks noChangeArrowheads="1"/>
          </p:cNvSpPr>
          <p:nvPr/>
        </p:nvSpPr>
        <p:spPr bwMode="auto">
          <a:xfrm>
            <a:off x="3597275" y="3733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4" name="Hexagon 49"/>
          <p:cNvSpPr>
            <a:spLocks noChangeArrowheads="1"/>
          </p:cNvSpPr>
          <p:nvPr/>
        </p:nvSpPr>
        <p:spPr bwMode="auto">
          <a:xfrm>
            <a:off x="3543300" y="4876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5" name="Hexagon 50"/>
          <p:cNvSpPr>
            <a:spLocks noChangeArrowheads="1"/>
          </p:cNvSpPr>
          <p:nvPr/>
        </p:nvSpPr>
        <p:spPr bwMode="auto">
          <a:xfrm>
            <a:off x="5189538" y="1951038"/>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6" name="Hexagon 51"/>
          <p:cNvSpPr>
            <a:spLocks noChangeArrowheads="1"/>
          </p:cNvSpPr>
          <p:nvPr/>
        </p:nvSpPr>
        <p:spPr bwMode="auto">
          <a:xfrm>
            <a:off x="5219700" y="4876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7" name="Hexagon 52"/>
          <p:cNvSpPr>
            <a:spLocks noChangeArrowheads="1"/>
          </p:cNvSpPr>
          <p:nvPr/>
        </p:nvSpPr>
        <p:spPr bwMode="auto">
          <a:xfrm>
            <a:off x="5661025" y="3352800"/>
            <a:ext cx="442913"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8" name="Hexagon 53"/>
          <p:cNvSpPr>
            <a:spLocks noChangeArrowheads="1"/>
          </p:cNvSpPr>
          <p:nvPr/>
        </p:nvSpPr>
        <p:spPr bwMode="auto">
          <a:xfrm>
            <a:off x="5883275" y="24003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9" name="Hexagon 54"/>
          <p:cNvSpPr>
            <a:spLocks noChangeArrowheads="1"/>
          </p:cNvSpPr>
          <p:nvPr/>
        </p:nvSpPr>
        <p:spPr bwMode="auto">
          <a:xfrm>
            <a:off x="4305300" y="4114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0" name="Hexagon 55"/>
          <p:cNvSpPr>
            <a:spLocks noChangeArrowheads="1"/>
          </p:cNvSpPr>
          <p:nvPr/>
        </p:nvSpPr>
        <p:spPr bwMode="auto">
          <a:xfrm>
            <a:off x="3322638" y="1801813"/>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1" name="Hexagon 56"/>
          <p:cNvSpPr>
            <a:spLocks noChangeArrowheads="1"/>
          </p:cNvSpPr>
          <p:nvPr/>
        </p:nvSpPr>
        <p:spPr bwMode="auto">
          <a:xfrm>
            <a:off x="3763963" y="27813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2" name="Hexagon 57"/>
          <p:cNvSpPr>
            <a:spLocks noChangeArrowheads="1"/>
          </p:cNvSpPr>
          <p:nvPr/>
        </p:nvSpPr>
        <p:spPr bwMode="auto">
          <a:xfrm>
            <a:off x="4899025" y="5715000"/>
            <a:ext cx="442913"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3" name="Hexagon 58"/>
          <p:cNvSpPr>
            <a:spLocks noChangeArrowheads="1"/>
          </p:cNvSpPr>
          <p:nvPr/>
        </p:nvSpPr>
        <p:spPr bwMode="auto">
          <a:xfrm>
            <a:off x="4678363" y="25908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4" name="TextBox 59"/>
          <p:cNvSpPr txBox="1"/>
          <p:nvPr/>
        </p:nvSpPr>
        <p:spPr>
          <a:xfrm>
            <a:off x="457200" y="4114800"/>
            <a:ext cx="2057400" cy="1938992"/>
          </a:xfrm>
          <a:prstGeom prst="rect">
            <a:avLst/>
          </a:prstGeom>
          <a:solidFill>
            <a:schemeClr val="bg1">
              <a:alpha val="80000"/>
            </a:schemeClr>
          </a:solidFill>
        </p:spPr>
        <p:txBody>
          <a:bodyPr wrap="square" rtlCol="0">
            <a:spAutoFit/>
          </a:bodyPr>
          <a:lstStyle/>
          <a:p>
            <a:r>
              <a:rPr lang="fr-FR" sz="2400" b="1" dirty="0" smtClean="0"/>
              <a:t>Assignation</a:t>
            </a:r>
          </a:p>
          <a:p>
            <a:r>
              <a:rPr lang="fr-FR" sz="2400" dirty="0" smtClean="0"/>
              <a:t>aléatoire en groupe</a:t>
            </a:r>
          </a:p>
          <a:p>
            <a:r>
              <a:rPr lang="fr-FR" sz="2400" b="1" dirty="0" smtClean="0">
                <a:solidFill>
                  <a:srgbClr val="FF0000"/>
                </a:solidFill>
              </a:rPr>
              <a:t>test</a:t>
            </a:r>
          </a:p>
          <a:p>
            <a:r>
              <a:rPr lang="fr-FR" sz="2400" dirty="0" smtClean="0"/>
              <a:t>Ou</a:t>
            </a:r>
            <a:r>
              <a:rPr lang="fr-FR" sz="2400" b="1" dirty="0" smtClean="0">
                <a:solidFill>
                  <a:srgbClr val="0000FF"/>
                </a:solidFill>
              </a:rPr>
              <a:t>témoin</a:t>
            </a:r>
          </a:p>
        </p:txBody>
      </p:sp>
      <p:sp>
        <p:nvSpPr>
          <p:cNvPr id="65" name="Title 2"/>
          <p:cNvSpPr txBox="1">
            <a:spLocks/>
          </p:cNvSpPr>
          <p:nvPr/>
        </p:nvSpPr>
        <p:spPr bwMode="auto">
          <a:xfrm>
            <a:off x="0" y="-76200"/>
            <a:ext cx="9144000" cy="914400"/>
          </a:xfrm>
          <a:prstGeom prst="rect">
            <a:avLst/>
          </a:prstGeom>
          <a:solidFill>
            <a:schemeClr val="bg1">
              <a:alpha val="50000"/>
            </a:schemeClr>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3600" b="0" i="0" u="none" strike="noStrike" kern="1200" cap="none" spc="0" normalizeH="0" baseline="0" dirty="0" smtClean="0">
                <a:ln>
                  <a:noFill/>
                </a:ln>
                <a:solidFill>
                  <a:schemeClr val="tx1"/>
                </a:solidFill>
                <a:effectLst/>
                <a:uLnTx/>
                <a:uFillTx/>
                <a:latin typeface="+mj-lt"/>
                <a:ea typeface="+mj-ea"/>
                <a:cs typeface="+mj-cs"/>
              </a:rPr>
              <a:t>Assignation aléatoire des</a:t>
            </a:r>
            <a:r>
              <a:rPr kumimoji="0" lang="fr-FR" sz="3600" b="0" i="0" u="none" strike="noStrike" kern="1200" cap="none" spc="0" normalizeH="0" dirty="0" smtClean="0">
                <a:ln>
                  <a:noFill/>
                </a:ln>
                <a:solidFill>
                  <a:schemeClr val="tx1"/>
                </a:solidFill>
                <a:effectLst/>
                <a:uLnTx/>
                <a:uFillTx/>
                <a:latin typeface="+mj-lt"/>
                <a:ea typeface="+mj-ea"/>
                <a:cs typeface="+mj-cs"/>
              </a:rPr>
              <a:t> deux groupes</a:t>
            </a:r>
            <a:endParaRPr kumimoji="0" lang="fr-FR" sz="3600" b="0" i="0" u="none" strike="noStrike" kern="1200" cap="none" spc="0" normalizeH="0" baseline="0" dirty="0" smtClean="0">
              <a:ln>
                <a:noFill/>
              </a:ln>
              <a:solidFill>
                <a:schemeClr val="tx1"/>
              </a:solidFill>
              <a:effectLst/>
              <a:uLnTx/>
              <a:uFillTx/>
              <a:latin typeface="+mj-lt"/>
              <a:ea typeface="+mj-ea"/>
              <a:cs typeface="+mj-cs"/>
            </a:endParaRPr>
          </a:p>
        </p:txBody>
      </p:sp>
      <p:grpSp>
        <p:nvGrpSpPr>
          <p:cNvPr id="66" name="Group 99"/>
          <p:cNvGrpSpPr>
            <a:grpSpLocks/>
          </p:cNvGrpSpPr>
          <p:nvPr/>
        </p:nvGrpSpPr>
        <p:grpSpPr bwMode="auto">
          <a:xfrm>
            <a:off x="0" y="1066800"/>
            <a:ext cx="2971800" cy="5791200"/>
            <a:chOff x="0" y="1066800"/>
            <a:chExt cx="2971800" cy="5791200"/>
          </a:xfrm>
        </p:grpSpPr>
        <p:sp>
          <p:nvSpPr>
            <p:cNvPr id="67" name="Rectangle 66"/>
            <p:cNvSpPr/>
            <p:nvPr/>
          </p:nvSpPr>
          <p:spPr>
            <a:xfrm>
              <a:off x="0" y="1066800"/>
              <a:ext cx="2971800" cy="5791200"/>
            </a:xfrm>
            <a:prstGeom prst="rect">
              <a:avLst/>
            </a:prstGeom>
            <a:solidFill>
              <a:schemeClr val="bg1">
                <a:alpha val="8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r>
                <a:rPr lang="en-US">
                  <a:solidFill>
                    <a:srgbClr val="FFFFFF"/>
                  </a:solidFill>
                  <a:ea typeface="Arial" charset="0"/>
                </a:rPr>
                <a:t>2006</a:t>
              </a:r>
            </a:p>
          </p:txBody>
        </p:sp>
        <p:sp>
          <p:nvSpPr>
            <p:cNvPr id="68" name="TextBox 101"/>
            <p:cNvSpPr txBox="1">
              <a:spLocks noChangeArrowheads="1"/>
            </p:cNvSpPr>
            <p:nvPr/>
          </p:nvSpPr>
          <p:spPr bwMode="auto">
            <a:xfrm>
              <a:off x="131231" y="1066800"/>
              <a:ext cx="2840569" cy="984885"/>
            </a:xfrm>
            <a:prstGeom prst="rect">
              <a:avLst/>
            </a:prstGeom>
            <a:noFill/>
            <a:ln w="9525">
              <a:noFill/>
              <a:miter lim="800000"/>
              <a:headEnd/>
              <a:tailEnd/>
            </a:ln>
          </p:spPr>
          <p:txBody>
            <a:bodyPr tIns="182880" bIns="182880">
              <a:prstTxWarp prst="textNoShape">
                <a:avLst/>
              </a:prstTxWarp>
              <a:spAutoFit/>
            </a:bodyPr>
            <a:lstStyle/>
            <a:p>
              <a:r>
                <a:rPr lang="fr-FR" sz="2000" i="0" dirty="0" smtClean="0">
                  <a:solidFill>
                    <a:srgbClr val="000000"/>
                  </a:solidFill>
                  <a:latin typeface="Arial"/>
                  <a:cs typeface="Arial"/>
                </a:rPr>
                <a:t>Revenus par personne, par mois, en roupies</a:t>
              </a:r>
              <a:endParaRPr lang="fr-FR" sz="2000" i="0" dirty="0">
                <a:solidFill>
                  <a:srgbClr val="000000"/>
                </a:solidFill>
                <a:latin typeface="Arial"/>
                <a:cs typeface="Arial"/>
              </a:endParaRPr>
            </a:p>
          </p:txBody>
        </p:sp>
        <p:sp>
          <p:nvSpPr>
            <p:cNvPr id="69" name="TextBox 102"/>
            <p:cNvSpPr txBox="1">
              <a:spLocks noChangeArrowheads="1"/>
            </p:cNvSpPr>
            <p:nvPr/>
          </p:nvSpPr>
          <p:spPr bwMode="auto">
            <a:xfrm>
              <a:off x="25782" y="1981200"/>
              <a:ext cx="761759" cy="4624343"/>
            </a:xfrm>
            <a:prstGeom prst="rect">
              <a:avLst/>
            </a:prstGeom>
            <a:noFill/>
            <a:ln w="9525">
              <a:noFill/>
              <a:miter lim="800000"/>
              <a:headEnd/>
              <a:tailEnd/>
            </a:ln>
          </p:spPr>
          <p:txBody>
            <a:bodyPr wrap="none">
              <a:prstTxWarp prst="textNoShape">
                <a:avLst/>
              </a:prstTxWarp>
              <a:spAutoFit/>
            </a:bodyPr>
            <a:lstStyle/>
            <a:p>
              <a:pPr algn="r">
                <a:spcAft>
                  <a:spcPts val="8900"/>
                </a:spcAft>
              </a:pPr>
              <a:endParaRPr/>
            </a:p>
            <a:p>
              <a:pPr algn="r">
                <a:spcAft>
                  <a:spcPts val="8900"/>
                </a:spcAft>
              </a:pPr>
              <a:r>
                <a:rPr lang="en-US" sz="1800" b="0" i="0" dirty="0">
                  <a:solidFill>
                    <a:srgbClr val="000000"/>
                  </a:solidFill>
                  <a:latin typeface="Arial"/>
                  <a:cs typeface="Arial"/>
                </a:rPr>
                <a:t>1000</a:t>
              </a:r>
            </a:p>
            <a:p>
              <a:pPr algn="r">
                <a:spcAft>
                  <a:spcPts val="8900"/>
                </a:spcAft>
              </a:pPr>
              <a:r>
                <a:rPr lang="en-US" sz="1800" b="0" i="0" dirty="0">
                  <a:solidFill>
                    <a:srgbClr val="000000"/>
                  </a:solidFill>
                  <a:latin typeface="Arial"/>
                  <a:cs typeface="Arial"/>
                </a:rPr>
                <a:t>500</a:t>
              </a:r>
            </a:p>
            <a:p>
              <a:pPr algn="r">
                <a:spcAft>
                  <a:spcPts val="8900"/>
                </a:spcAft>
              </a:pPr>
              <a:r>
                <a:rPr lang="en-US" sz="1800" b="0" i="0" dirty="0">
                  <a:solidFill>
                    <a:srgbClr val="000000"/>
                  </a:solidFill>
                  <a:latin typeface="Arial"/>
                  <a:cs typeface="Arial"/>
                </a:rPr>
                <a:t>0</a:t>
              </a:r>
            </a:p>
          </p:txBody>
        </p:sp>
        <p:sp>
          <p:nvSpPr>
            <p:cNvPr id="70" name="Rectangle 69"/>
            <p:cNvSpPr/>
            <p:nvPr/>
          </p:nvSpPr>
          <p:spPr>
            <a:xfrm>
              <a:off x="965200" y="2332038"/>
              <a:ext cx="685800" cy="4076700"/>
            </a:xfrm>
            <a:prstGeom prst="rect">
              <a:avLst/>
            </a:prstGeom>
            <a:solidFill>
              <a:srgbClr val="CC0505"/>
            </a:solidFill>
            <a:ln>
              <a:solidFill>
                <a:srgbClr val="800000"/>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rgbClr val="FFFFFF"/>
                </a:solidFill>
                <a:ea typeface="Arial" charset="0"/>
              </a:endParaRPr>
            </a:p>
          </p:txBody>
        </p:sp>
        <p:sp>
          <p:nvSpPr>
            <p:cNvPr id="71" name="TextBox 104"/>
            <p:cNvSpPr txBox="1">
              <a:spLocks noChangeArrowheads="1"/>
            </p:cNvSpPr>
            <p:nvPr/>
          </p:nvSpPr>
          <p:spPr bwMode="auto">
            <a:xfrm>
              <a:off x="965007" y="6400800"/>
              <a:ext cx="1781724" cy="369332"/>
            </a:xfrm>
            <a:prstGeom prst="rect">
              <a:avLst/>
            </a:prstGeom>
            <a:noFill/>
            <a:ln w="9525">
              <a:noFill/>
              <a:miter lim="800000"/>
              <a:headEnd/>
              <a:tailEnd/>
            </a:ln>
          </p:spPr>
          <p:txBody>
            <a:bodyPr>
              <a:prstTxWarp prst="textNoShape">
                <a:avLst/>
              </a:prstTxWarp>
              <a:spAutoFit/>
            </a:bodyPr>
            <a:lstStyle/>
            <a:p>
              <a:r>
                <a:rPr lang="en-US" sz="1800" b="0" i="0" dirty="0" smtClean="0">
                  <a:solidFill>
                    <a:srgbClr val="000000"/>
                  </a:solidFill>
                  <a:latin typeface="Arial"/>
                  <a:cs typeface="Arial"/>
                </a:rPr>
                <a:t>Test      </a:t>
              </a:r>
              <a:r>
                <a:rPr lang="en-US" sz="1800" b="0" i="0" dirty="0" err="1" smtClean="0">
                  <a:solidFill>
                    <a:srgbClr val="000000"/>
                  </a:solidFill>
                  <a:latin typeface="Arial"/>
                  <a:cs typeface="Arial"/>
                </a:rPr>
                <a:t>Témoin</a:t>
              </a:r>
              <a:endParaRPr lang="en-US" sz="1800" b="0" i="0" dirty="0">
                <a:solidFill>
                  <a:srgbClr val="000000"/>
                </a:solidFill>
                <a:latin typeface="Arial"/>
                <a:cs typeface="Arial"/>
              </a:endParaRPr>
            </a:p>
          </p:txBody>
        </p:sp>
        <p:sp>
          <p:nvSpPr>
            <p:cNvPr id="72" name="TextBox 105"/>
            <p:cNvSpPr txBox="1">
              <a:spLocks noChangeArrowheads="1"/>
            </p:cNvSpPr>
            <p:nvPr/>
          </p:nvSpPr>
          <p:spPr bwMode="auto">
            <a:xfrm>
              <a:off x="904734" y="1992868"/>
              <a:ext cx="698178" cy="369332"/>
            </a:xfrm>
            <a:prstGeom prst="rect">
              <a:avLst/>
            </a:prstGeom>
            <a:noFill/>
            <a:ln w="9525">
              <a:noFill/>
              <a:miter lim="800000"/>
              <a:headEnd/>
              <a:tailEnd/>
            </a:ln>
          </p:spPr>
          <p:txBody>
            <a:bodyPr wrap="none">
              <a:prstTxWarp prst="textNoShape">
                <a:avLst/>
              </a:prstTxWarp>
              <a:spAutoFit/>
            </a:bodyPr>
            <a:lstStyle/>
            <a:p>
              <a:r>
                <a:rPr lang="en-US" sz="1800" b="0" i="0" dirty="0">
                  <a:solidFill>
                    <a:srgbClr val="000000"/>
                  </a:solidFill>
                  <a:latin typeface="Arial"/>
                  <a:cs typeface="Arial"/>
                </a:rPr>
                <a:t>1457</a:t>
              </a:r>
            </a:p>
          </p:txBody>
        </p:sp>
        <p:sp>
          <p:nvSpPr>
            <p:cNvPr id="73" name="Rectangle 72"/>
            <p:cNvSpPr/>
            <p:nvPr/>
          </p:nvSpPr>
          <p:spPr>
            <a:xfrm>
              <a:off x="1879600" y="2362200"/>
              <a:ext cx="685800" cy="4033838"/>
            </a:xfrm>
            <a:prstGeom prst="rect">
              <a:avLst/>
            </a:prstGeom>
            <a:solidFill>
              <a:srgbClr val="0066FF"/>
            </a:solidFill>
            <a:ln>
              <a:solidFill>
                <a:srgbClr val="000066"/>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rgbClr val="FFFFFF"/>
                </a:solidFill>
                <a:ea typeface="Arial" charset="0"/>
              </a:endParaRPr>
            </a:p>
          </p:txBody>
        </p:sp>
        <p:sp>
          <p:nvSpPr>
            <p:cNvPr id="74" name="TextBox 107"/>
            <p:cNvSpPr txBox="1">
              <a:spLocks noChangeArrowheads="1"/>
            </p:cNvSpPr>
            <p:nvPr/>
          </p:nvSpPr>
          <p:spPr bwMode="auto">
            <a:xfrm>
              <a:off x="1828800" y="1992868"/>
              <a:ext cx="698178" cy="369332"/>
            </a:xfrm>
            <a:prstGeom prst="rect">
              <a:avLst/>
            </a:prstGeom>
            <a:noFill/>
            <a:ln w="9525">
              <a:noFill/>
              <a:miter lim="800000"/>
              <a:headEnd/>
              <a:tailEnd/>
            </a:ln>
          </p:spPr>
          <p:txBody>
            <a:bodyPr wrap="none">
              <a:prstTxWarp prst="textNoShape">
                <a:avLst/>
              </a:prstTxWarp>
              <a:spAutoFit/>
            </a:bodyPr>
            <a:lstStyle/>
            <a:p>
              <a:r>
                <a:rPr lang="en-US" sz="1800" b="0" i="0" dirty="0" smtClean="0">
                  <a:solidFill>
                    <a:srgbClr val="000000"/>
                  </a:solidFill>
                  <a:latin typeface="Arial"/>
                  <a:cs typeface="Arial"/>
                </a:rPr>
                <a:t>1442</a:t>
              </a:r>
              <a:endParaRPr lang="en-US" sz="1800" b="0" i="0" dirty="0">
                <a:solidFill>
                  <a:srgbClr val="000000"/>
                </a:solidFill>
                <a:latin typeface="Arial"/>
                <a:cs typeface="Arial"/>
              </a:endParaRPr>
            </a:p>
          </p:txBody>
        </p:sp>
        <p:cxnSp>
          <p:nvCxnSpPr>
            <p:cNvPr id="75" name="Straight Connector 71"/>
            <p:cNvCxnSpPr/>
            <p:nvPr/>
          </p:nvCxnSpPr>
          <p:spPr>
            <a:xfrm>
              <a:off x="787400" y="4991100"/>
              <a:ext cx="1933575" cy="1588"/>
            </a:xfrm>
            <a:prstGeom prst="line">
              <a:avLst/>
            </a:prstGeom>
            <a:ln>
              <a:solidFill>
                <a:schemeClr val="bg1">
                  <a:alpha val="70000"/>
                </a:schemeClr>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72"/>
            <p:cNvCxnSpPr/>
            <p:nvPr/>
          </p:nvCxnSpPr>
          <p:spPr>
            <a:xfrm>
              <a:off x="812800" y="3581400"/>
              <a:ext cx="1933575" cy="1588"/>
            </a:xfrm>
            <a:prstGeom prst="line">
              <a:avLst/>
            </a:prstGeom>
            <a:ln>
              <a:solidFill>
                <a:schemeClr val="bg1">
                  <a:alpha val="70000"/>
                </a:schemeClr>
              </a:solidFill>
            </a:ln>
            <a:effectLst/>
          </p:spPr>
          <p:style>
            <a:lnRef idx="2">
              <a:schemeClr val="accent1"/>
            </a:lnRef>
            <a:fillRef idx="0">
              <a:schemeClr val="accent1"/>
            </a:fillRef>
            <a:effectRef idx="1">
              <a:schemeClr val="accent1"/>
            </a:effectRef>
            <a:fontRef idx="minor">
              <a:schemeClr val="tx1"/>
            </a:fontRef>
          </p:style>
        </p:cxn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500"/>
                                        <p:tgtEl>
                                          <p:spTgt spid="38"/>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500"/>
                                        <p:tgtEl>
                                          <p:spTgt spid="53"/>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500"/>
                                        <p:tgtEl>
                                          <p:spTgt spid="41"/>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500"/>
                                        <p:tgtEl>
                                          <p:spTgt spid="55"/>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42"/>
                                        </p:tgtEl>
                                        <p:attrNameLst>
                                          <p:attrName>style.visibility</p:attrName>
                                        </p:attrNameLst>
                                      </p:cBhvr>
                                      <p:to>
                                        <p:strVal val="visible"/>
                                      </p:to>
                                    </p:set>
                                    <p:animEffect transition="in" filter="fade">
                                      <p:cBhvr>
                                        <p:cTn id="87" dur="500"/>
                                        <p:tgtEl>
                                          <p:spTgt spid="42"/>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500"/>
                                        <p:tgtEl>
                                          <p:spTgt spid="57"/>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59"/>
                                        </p:tgtEl>
                                        <p:attrNameLst>
                                          <p:attrName>style.visibility</p:attrName>
                                        </p:attrNameLst>
                                      </p:cBhvr>
                                      <p:to>
                                        <p:strVal val="visible"/>
                                      </p:to>
                                    </p:set>
                                    <p:animEffect transition="in" filter="fade">
                                      <p:cBhvr>
                                        <p:cTn id="99" dur="500"/>
                                        <p:tgtEl>
                                          <p:spTgt spid="59"/>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fade">
                                      <p:cBhvr>
                                        <p:cTn id="103" dur="500"/>
                                        <p:tgtEl>
                                          <p:spTgt spid="37"/>
                                        </p:tgtEl>
                                      </p:cBhvr>
                                    </p:animEffect>
                                  </p:childTnLst>
                                </p:cTn>
                              </p:par>
                            </p:childTnLst>
                          </p:cTn>
                        </p:par>
                        <p:par>
                          <p:cTn id="104" fill="hold">
                            <p:stCondLst>
                              <p:cond delay="12500"/>
                            </p:stCondLst>
                            <p:childTnLst>
                              <p:par>
                                <p:cTn id="105" presetID="10" presetClass="entr" presetSubtype="0" fill="hold" grpId="0" nodeType="afterEffect">
                                  <p:stCondLst>
                                    <p:cond delay="0"/>
                                  </p:stCondLst>
                                  <p:childTnLst>
                                    <p:set>
                                      <p:cBhvr>
                                        <p:cTn id="106" dur="1" fill="hold">
                                          <p:stCondLst>
                                            <p:cond delay="0"/>
                                          </p:stCondLst>
                                        </p:cTn>
                                        <p:tgtEl>
                                          <p:spTgt spid="61"/>
                                        </p:tgtEl>
                                        <p:attrNameLst>
                                          <p:attrName>style.visibility</p:attrName>
                                        </p:attrNameLst>
                                      </p:cBhvr>
                                      <p:to>
                                        <p:strVal val="visible"/>
                                      </p:to>
                                    </p:set>
                                    <p:animEffect transition="in" filter="fade">
                                      <p:cBhvr>
                                        <p:cTn id="107" dur="500"/>
                                        <p:tgtEl>
                                          <p:spTgt spid="61"/>
                                        </p:tgtEl>
                                      </p:cBhvr>
                                    </p:animEffect>
                                  </p:childTnLst>
                                </p:cTn>
                              </p:par>
                            </p:childTnLst>
                          </p:cTn>
                        </p:par>
                        <p:par>
                          <p:cTn id="108" fill="hold">
                            <p:stCondLst>
                              <p:cond delay="13000"/>
                            </p:stCondLst>
                            <p:childTnLst>
                              <p:par>
                                <p:cTn id="109" presetID="10" presetClass="entr" presetSubtype="0" fill="hold" grpId="0" nodeType="after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fade">
                                      <p:cBhvr>
                                        <p:cTn id="111" dur="500"/>
                                        <p:tgtEl>
                                          <p:spTgt spid="49"/>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63"/>
                                        </p:tgtEl>
                                        <p:attrNameLst>
                                          <p:attrName>style.visibility</p:attrName>
                                        </p:attrNameLst>
                                      </p:cBhvr>
                                      <p:to>
                                        <p:strVal val="visible"/>
                                      </p:to>
                                    </p:set>
                                    <p:animEffect transition="in" filter="fade">
                                      <p:cBhvr>
                                        <p:cTn id="115" dur="500"/>
                                        <p:tgtEl>
                                          <p:spTgt spid="63"/>
                                        </p:tgtEl>
                                      </p:cBhvr>
                                    </p:animEffect>
                                  </p:childTnLst>
                                </p:cTn>
                              </p:par>
                            </p:childTnLst>
                          </p:cTn>
                        </p:par>
                      </p:childTnLst>
                    </p:cTn>
                  </p:par>
                  <p:par>
                    <p:cTn id="116" fill="hold">
                      <p:stCondLst>
                        <p:cond delay="indefinite"/>
                      </p:stCondLst>
                      <p:childTnLst>
                        <p:par>
                          <p:cTn id="117" fill="hold">
                            <p:stCondLst>
                              <p:cond delay="0"/>
                            </p:stCondLst>
                            <p:childTnLst>
                              <p:par>
                                <p:cTn id="118" presetID="1" presetClass="entr" presetSubtype="0" fill="hold" nodeType="clickEffect">
                                  <p:stCondLst>
                                    <p:cond delay="0"/>
                                  </p:stCondLst>
                                  <p:childTnLst>
                                    <p:set>
                                      <p:cBhvr>
                                        <p:cTn id="119"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Titre 2"/>
          <p:cNvSpPr>
            <a:spLocks noGrp="1"/>
          </p:cNvSpPr>
          <p:nvPr>
            <p:ph type="title"/>
          </p:nvPr>
        </p:nvSpPr>
        <p:spPr/>
        <p:txBody>
          <a:bodyPr/>
          <a:lstStyle/>
          <a:p>
            <a:endParaRPr lang="fr-FR"/>
          </a:p>
        </p:txBody>
      </p:sp>
      <p:pic>
        <p:nvPicPr>
          <p:cNvPr id="4" name="Picture 3"/>
          <p:cNvPicPr>
            <a:picLocks noChangeAspect="1"/>
          </p:cNvPicPr>
          <p:nvPr/>
        </p:nvPicPr>
        <p:blipFill>
          <a:blip r:embed="rId3" cstate="print"/>
          <a:srcRect r="5551"/>
          <a:stretch>
            <a:fillRect/>
          </a:stretch>
        </p:blipFill>
        <p:spPr bwMode="auto">
          <a:xfrm>
            <a:off x="1588" y="0"/>
            <a:ext cx="9142412" cy="6858000"/>
          </a:xfrm>
          <a:prstGeom prst="rect">
            <a:avLst/>
          </a:prstGeom>
          <a:noFill/>
          <a:ln w="9525">
            <a:noFill/>
            <a:miter lim="800000"/>
            <a:headEnd/>
            <a:tailEnd/>
          </a:ln>
        </p:spPr>
      </p:pic>
      <p:sp>
        <p:nvSpPr>
          <p:cNvPr id="5" name="Hexagon 112"/>
          <p:cNvSpPr>
            <a:spLocks noChangeArrowheads="1"/>
          </p:cNvSpPr>
          <p:nvPr/>
        </p:nvSpPr>
        <p:spPr bwMode="auto">
          <a:xfrm>
            <a:off x="3597275" y="13335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 name="Hexagon 113"/>
          <p:cNvSpPr>
            <a:spLocks noChangeArrowheads="1"/>
          </p:cNvSpPr>
          <p:nvPr/>
        </p:nvSpPr>
        <p:spPr bwMode="auto">
          <a:xfrm>
            <a:off x="39862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 name="Hexagon 114"/>
          <p:cNvSpPr>
            <a:spLocks noChangeArrowheads="1"/>
          </p:cNvSpPr>
          <p:nvPr/>
        </p:nvSpPr>
        <p:spPr bwMode="auto">
          <a:xfrm>
            <a:off x="3986212" y="48006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 name="Hexagon 115"/>
          <p:cNvSpPr>
            <a:spLocks noChangeArrowheads="1"/>
          </p:cNvSpPr>
          <p:nvPr/>
        </p:nvSpPr>
        <p:spPr bwMode="auto">
          <a:xfrm>
            <a:off x="61039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 name="Hexagon 116"/>
          <p:cNvSpPr>
            <a:spLocks noChangeArrowheads="1"/>
          </p:cNvSpPr>
          <p:nvPr/>
        </p:nvSpPr>
        <p:spPr bwMode="auto">
          <a:xfrm>
            <a:off x="4557712" y="5257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 name="Hexagon 117"/>
          <p:cNvSpPr>
            <a:spLocks noChangeArrowheads="1"/>
          </p:cNvSpPr>
          <p:nvPr/>
        </p:nvSpPr>
        <p:spPr bwMode="auto">
          <a:xfrm>
            <a:off x="7796212" y="19812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 name="Hexagon 118"/>
          <p:cNvSpPr>
            <a:spLocks noChangeArrowheads="1"/>
          </p:cNvSpPr>
          <p:nvPr/>
        </p:nvSpPr>
        <p:spPr bwMode="auto">
          <a:xfrm>
            <a:off x="3763962" y="21717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2" name="Hexagon 119"/>
          <p:cNvSpPr>
            <a:spLocks noChangeArrowheads="1"/>
          </p:cNvSpPr>
          <p:nvPr/>
        </p:nvSpPr>
        <p:spPr bwMode="auto">
          <a:xfrm>
            <a:off x="5440362" y="23622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 name="Hexagon 120"/>
          <p:cNvSpPr>
            <a:spLocks noChangeArrowheads="1"/>
          </p:cNvSpPr>
          <p:nvPr/>
        </p:nvSpPr>
        <p:spPr bwMode="auto">
          <a:xfrm>
            <a:off x="4748212" y="43053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 name="Hexagon 121"/>
          <p:cNvSpPr>
            <a:spLocks noChangeArrowheads="1"/>
          </p:cNvSpPr>
          <p:nvPr/>
        </p:nvSpPr>
        <p:spPr bwMode="auto">
          <a:xfrm>
            <a:off x="49990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 name="Hexagon 122"/>
          <p:cNvSpPr>
            <a:spLocks noChangeArrowheads="1"/>
          </p:cNvSpPr>
          <p:nvPr/>
        </p:nvSpPr>
        <p:spPr bwMode="auto">
          <a:xfrm>
            <a:off x="4525962" y="15240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6" name="Hexagon 123"/>
          <p:cNvSpPr>
            <a:spLocks noChangeArrowheads="1"/>
          </p:cNvSpPr>
          <p:nvPr/>
        </p:nvSpPr>
        <p:spPr bwMode="auto">
          <a:xfrm>
            <a:off x="5883275" y="13335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7" name="Hexagon 124"/>
          <p:cNvSpPr>
            <a:spLocks noChangeArrowheads="1"/>
          </p:cNvSpPr>
          <p:nvPr/>
        </p:nvSpPr>
        <p:spPr bwMode="auto">
          <a:xfrm>
            <a:off x="5440362" y="17145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8" name="Hexagon 125"/>
          <p:cNvSpPr>
            <a:spLocks noChangeArrowheads="1"/>
          </p:cNvSpPr>
          <p:nvPr/>
        </p:nvSpPr>
        <p:spPr bwMode="auto">
          <a:xfrm>
            <a:off x="5662612" y="46101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9" name="Hexagon 126"/>
          <p:cNvSpPr>
            <a:spLocks noChangeArrowheads="1"/>
          </p:cNvSpPr>
          <p:nvPr/>
        </p:nvSpPr>
        <p:spPr bwMode="auto">
          <a:xfrm>
            <a:off x="8016875" y="2590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0" name="Hexagon 127"/>
          <p:cNvSpPr>
            <a:spLocks noChangeArrowheads="1"/>
          </p:cNvSpPr>
          <p:nvPr/>
        </p:nvSpPr>
        <p:spPr bwMode="auto">
          <a:xfrm>
            <a:off x="63246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1" name="Hexagon 128"/>
          <p:cNvSpPr>
            <a:spLocks noChangeArrowheads="1"/>
          </p:cNvSpPr>
          <p:nvPr/>
        </p:nvSpPr>
        <p:spPr bwMode="auto">
          <a:xfrm>
            <a:off x="4427537" y="1990725"/>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2" name="Hexagon 129"/>
          <p:cNvSpPr>
            <a:spLocks noChangeArrowheads="1"/>
          </p:cNvSpPr>
          <p:nvPr/>
        </p:nvSpPr>
        <p:spPr bwMode="auto">
          <a:xfrm>
            <a:off x="3597275" y="3733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3" name="Hexagon 130"/>
          <p:cNvSpPr>
            <a:spLocks noChangeArrowheads="1"/>
          </p:cNvSpPr>
          <p:nvPr/>
        </p:nvSpPr>
        <p:spPr bwMode="auto">
          <a:xfrm>
            <a:off x="35433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4" name="Hexagon 131"/>
          <p:cNvSpPr>
            <a:spLocks noChangeArrowheads="1"/>
          </p:cNvSpPr>
          <p:nvPr/>
        </p:nvSpPr>
        <p:spPr bwMode="auto">
          <a:xfrm>
            <a:off x="5189537" y="1951038"/>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5" name="Hexagon 132"/>
          <p:cNvSpPr>
            <a:spLocks noChangeArrowheads="1"/>
          </p:cNvSpPr>
          <p:nvPr/>
        </p:nvSpPr>
        <p:spPr bwMode="auto">
          <a:xfrm>
            <a:off x="52197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6" name="Hexagon 133"/>
          <p:cNvSpPr>
            <a:spLocks noChangeArrowheads="1"/>
          </p:cNvSpPr>
          <p:nvPr/>
        </p:nvSpPr>
        <p:spPr bwMode="auto">
          <a:xfrm>
            <a:off x="56626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7" name="Hexagon 134"/>
          <p:cNvSpPr>
            <a:spLocks noChangeArrowheads="1"/>
          </p:cNvSpPr>
          <p:nvPr/>
        </p:nvSpPr>
        <p:spPr bwMode="auto">
          <a:xfrm>
            <a:off x="5883275" y="24003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8" name="Hexagon 135"/>
          <p:cNvSpPr>
            <a:spLocks noChangeArrowheads="1"/>
          </p:cNvSpPr>
          <p:nvPr/>
        </p:nvSpPr>
        <p:spPr bwMode="auto">
          <a:xfrm>
            <a:off x="4305300" y="41148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9" name="Hexagon 136"/>
          <p:cNvSpPr>
            <a:spLocks noChangeArrowheads="1"/>
          </p:cNvSpPr>
          <p:nvPr/>
        </p:nvSpPr>
        <p:spPr bwMode="auto">
          <a:xfrm>
            <a:off x="3322637" y="1801813"/>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0" name="Hexagon 137"/>
          <p:cNvSpPr>
            <a:spLocks noChangeArrowheads="1"/>
          </p:cNvSpPr>
          <p:nvPr/>
        </p:nvSpPr>
        <p:spPr bwMode="auto">
          <a:xfrm>
            <a:off x="3763962" y="27813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1" name="Hexagon 138"/>
          <p:cNvSpPr>
            <a:spLocks noChangeArrowheads="1"/>
          </p:cNvSpPr>
          <p:nvPr/>
        </p:nvSpPr>
        <p:spPr bwMode="auto">
          <a:xfrm>
            <a:off x="4900612" y="57150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2" name="Hexagon 139"/>
          <p:cNvSpPr>
            <a:spLocks noChangeArrowheads="1"/>
          </p:cNvSpPr>
          <p:nvPr/>
        </p:nvSpPr>
        <p:spPr bwMode="auto">
          <a:xfrm>
            <a:off x="4678362" y="25908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3" name="Hexagon 31"/>
          <p:cNvSpPr>
            <a:spLocks noChangeArrowheads="1"/>
          </p:cNvSpPr>
          <p:nvPr/>
        </p:nvSpPr>
        <p:spPr bwMode="auto">
          <a:xfrm>
            <a:off x="3593592" y="1335024"/>
            <a:ext cx="441325" cy="381000"/>
          </a:xfrm>
          <a:prstGeom prst="hexagon">
            <a:avLst>
              <a:gd name="adj" fmla="val 2496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4" name="Hexagon 32"/>
          <p:cNvSpPr>
            <a:spLocks noChangeArrowheads="1"/>
          </p:cNvSpPr>
          <p:nvPr/>
        </p:nvSpPr>
        <p:spPr bwMode="auto">
          <a:xfrm>
            <a:off x="3984625" y="33528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5" name="Hexagon 33"/>
          <p:cNvSpPr>
            <a:spLocks noChangeArrowheads="1"/>
          </p:cNvSpPr>
          <p:nvPr/>
        </p:nvSpPr>
        <p:spPr bwMode="auto">
          <a:xfrm>
            <a:off x="3984625" y="48006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6" name="Hexagon 34"/>
          <p:cNvSpPr>
            <a:spLocks noChangeArrowheads="1"/>
          </p:cNvSpPr>
          <p:nvPr/>
        </p:nvSpPr>
        <p:spPr bwMode="auto">
          <a:xfrm>
            <a:off x="6103938" y="2971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7" name="Hexagon 35"/>
          <p:cNvSpPr>
            <a:spLocks noChangeArrowheads="1"/>
          </p:cNvSpPr>
          <p:nvPr/>
        </p:nvSpPr>
        <p:spPr bwMode="auto">
          <a:xfrm>
            <a:off x="4556125" y="52578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8" name="Hexagon 36"/>
          <p:cNvSpPr>
            <a:spLocks noChangeArrowheads="1"/>
          </p:cNvSpPr>
          <p:nvPr/>
        </p:nvSpPr>
        <p:spPr bwMode="auto">
          <a:xfrm>
            <a:off x="7794625" y="19812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9" name="Hexagon 37"/>
          <p:cNvSpPr>
            <a:spLocks noChangeArrowheads="1"/>
          </p:cNvSpPr>
          <p:nvPr/>
        </p:nvSpPr>
        <p:spPr bwMode="auto">
          <a:xfrm>
            <a:off x="3763963" y="2171700"/>
            <a:ext cx="442912"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0" name="Hexagon 38"/>
          <p:cNvSpPr>
            <a:spLocks noChangeArrowheads="1"/>
          </p:cNvSpPr>
          <p:nvPr/>
        </p:nvSpPr>
        <p:spPr bwMode="auto">
          <a:xfrm>
            <a:off x="5440363" y="2362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1" name="Hexagon 39"/>
          <p:cNvSpPr>
            <a:spLocks noChangeArrowheads="1"/>
          </p:cNvSpPr>
          <p:nvPr/>
        </p:nvSpPr>
        <p:spPr bwMode="auto">
          <a:xfrm>
            <a:off x="4746625" y="43053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2" name="Hexagon 40"/>
          <p:cNvSpPr>
            <a:spLocks noChangeArrowheads="1"/>
          </p:cNvSpPr>
          <p:nvPr/>
        </p:nvSpPr>
        <p:spPr bwMode="auto">
          <a:xfrm>
            <a:off x="4999038" y="2971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3" name="Hexagon 41"/>
          <p:cNvSpPr>
            <a:spLocks noChangeArrowheads="1"/>
          </p:cNvSpPr>
          <p:nvPr/>
        </p:nvSpPr>
        <p:spPr bwMode="auto">
          <a:xfrm>
            <a:off x="4525963" y="1524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4" name="Hexagon 42"/>
          <p:cNvSpPr>
            <a:spLocks noChangeArrowheads="1"/>
          </p:cNvSpPr>
          <p:nvPr/>
        </p:nvSpPr>
        <p:spPr bwMode="auto">
          <a:xfrm>
            <a:off x="5883275" y="13335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5" name="Hexagon 43"/>
          <p:cNvSpPr>
            <a:spLocks noChangeArrowheads="1"/>
          </p:cNvSpPr>
          <p:nvPr/>
        </p:nvSpPr>
        <p:spPr bwMode="auto">
          <a:xfrm>
            <a:off x="5440363" y="17145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6" name="Hexagon 44"/>
          <p:cNvSpPr>
            <a:spLocks noChangeArrowheads="1"/>
          </p:cNvSpPr>
          <p:nvPr/>
        </p:nvSpPr>
        <p:spPr bwMode="auto">
          <a:xfrm>
            <a:off x="5661025" y="46101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7" name="Hexagon 45"/>
          <p:cNvSpPr>
            <a:spLocks noChangeArrowheads="1"/>
          </p:cNvSpPr>
          <p:nvPr/>
        </p:nvSpPr>
        <p:spPr bwMode="auto">
          <a:xfrm>
            <a:off x="8016875" y="2590800"/>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8" name="Hexagon 46"/>
          <p:cNvSpPr>
            <a:spLocks noChangeArrowheads="1"/>
          </p:cNvSpPr>
          <p:nvPr/>
        </p:nvSpPr>
        <p:spPr bwMode="auto">
          <a:xfrm>
            <a:off x="6324600" y="1295400"/>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9" name="Hexagon 47"/>
          <p:cNvSpPr>
            <a:spLocks noChangeArrowheads="1"/>
          </p:cNvSpPr>
          <p:nvPr/>
        </p:nvSpPr>
        <p:spPr bwMode="auto">
          <a:xfrm>
            <a:off x="4427538" y="1990725"/>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0" name="Hexagon 48"/>
          <p:cNvSpPr>
            <a:spLocks noChangeArrowheads="1"/>
          </p:cNvSpPr>
          <p:nvPr/>
        </p:nvSpPr>
        <p:spPr bwMode="auto">
          <a:xfrm>
            <a:off x="3597275" y="3733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1" name="Hexagon 49"/>
          <p:cNvSpPr>
            <a:spLocks noChangeArrowheads="1"/>
          </p:cNvSpPr>
          <p:nvPr/>
        </p:nvSpPr>
        <p:spPr bwMode="auto">
          <a:xfrm>
            <a:off x="3543300" y="4876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2" name="Hexagon 50"/>
          <p:cNvSpPr>
            <a:spLocks noChangeArrowheads="1"/>
          </p:cNvSpPr>
          <p:nvPr/>
        </p:nvSpPr>
        <p:spPr bwMode="auto">
          <a:xfrm>
            <a:off x="5189538" y="1951038"/>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3" name="Hexagon 51"/>
          <p:cNvSpPr>
            <a:spLocks noChangeArrowheads="1"/>
          </p:cNvSpPr>
          <p:nvPr/>
        </p:nvSpPr>
        <p:spPr bwMode="auto">
          <a:xfrm>
            <a:off x="5219700" y="4876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4" name="Hexagon 52"/>
          <p:cNvSpPr>
            <a:spLocks noChangeArrowheads="1"/>
          </p:cNvSpPr>
          <p:nvPr/>
        </p:nvSpPr>
        <p:spPr bwMode="auto">
          <a:xfrm>
            <a:off x="5661025" y="3352800"/>
            <a:ext cx="442913" cy="381000"/>
          </a:xfrm>
          <a:prstGeom prst="hexagon">
            <a:avLst>
              <a:gd name="adj" fmla="val 2505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5" name="Hexagon 53"/>
          <p:cNvSpPr>
            <a:spLocks noChangeArrowheads="1"/>
          </p:cNvSpPr>
          <p:nvPr/>
        </p:nvSpPr>
        <p:spPr bwMode="auto">
          <a:xfrm>
            <a:off x="5883275" y="2400300"/>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6" name="Hexagon 54"/>
          <p:cNvSpPr>
            <a:spLocks noChangeArrowheads="1"/>
          </p:cNvSpPr>
          <p:nvPr/>
        </p:nvSpPr>
        <p:spPr bwMode="auto">
          <a:xfrm>
            <a:off x="4305300" y="4114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7" name="Hexagon 55"/>
          <p:cNvSpPr>
            <a:spLocks noChangeArrowheads="1"/>
          </p:cNvSpPr>
          <p:nvPr/>
        </p:nvSpPr>
        <p:spPr bwMode="auto">
          <a:xfrm>
            <a:off x="3322638" y="1801813"/>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8" name="Hexagon 56"/>
          <p:cNvSpPr>
            <a:spLocks noChangeArrowheads="1"/>
          </p:cNvSpPr>
          <p:nvPr/>
        </p:nvSpPr>
        <p:spPr bwMode="auto">
          <a:xfrm>
            <a:off x="3763963" y="27813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9" name="Hexagon 57"/>
          <p:cNvSpPr>
            <a:spLocks noChangeArrowheads="1"/>
          </p:cNvSpPr>
          <p:nvPr/>
        </p:nvSpPr>
        <p:spPr bwMode="auto">
          <a:xfrm>
            <a:off x="4899025" y="5715000"/>
            <a:ext cx="442913"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0" name="Hexagon 58"/>
          <p:cNvSpPr>
            <a:spLocks noChangeArrowheads="1"/>
          </p:cNvSpPr>
          <p:nvPr/>
        </p:nvSpPr>
        <p:spPr bwMode="auto">
          <a:xfrm>
            <a:off x="4678363" y="2590800"/>
            <a:ext cx="442912" cy="381000"/>
          </a:xfrm>
          <a:prstGeom prst="hexagon">
            <a:avLst>
              <a:gd name="adj" fmla="val 2505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1" name="Title 2"/>
          <p:cNvSpPr>
            <a:spLocks noGrp="1"/>
          </p:cNvSpPr>
          <p:nvPr/>
        </p:nvSpPr>
        <p:spPr bwMode="auto">
          <a:xfrm>
            <a:off x="0" y="-76200"/>
            <a:ext cx="9144000" cy="914400"/>
          </a:xfrm>
          <a:prstGeom prst="rect">
            <a:avLst/>
          </a:prstGeom>
          <a:solidFill>
            <a:schemeClr val="bg1">
              <a:alpha val="50000"/>
            </a:schemeClr>
          </a:solid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alibri" pitchFamily="34" charset="0"/>
              </a:defRPr>
            </a:lvl2pPr>
            <a:lvl3pPr algn="ctr" rtl="0" eaLnBrk="0" fontAlgn="base" hangingPunct="0">
              <a:spcBef>
                <a:spcPct val="0"/>
              </a:spcBef>
              <a:spcAft>
                <a:spcPct val="0"/>
              </a:spcAft>
              <a:defRPr sz="4400">
                <a:solidFill>
                  <a:schemeClr val="bg1"/>
                </a:solidFill>
                <a:latin typeface="Calibri" pitchFamily="34" charset="0"/>
              </a:defRPr>
            </a:lvl3pPr>
            <a:lvl4pPr algn="ctr" rtl="0" eaLnBrk="0" fontAlgn="base" hangingPunct="0">
              <a:spcBef>
                <a:spcPct val="0"/>
              </a:spcBef>
              <a:spcAft>
                <a:spcPct val="0"/>
              </a:spcAft>
              <a:defRPr sz="4400">
                <a:solidFill>
                  <a:schemeClr val="bg1"/>
                </a:solidFill>
                <a:latin typeface="Calibri" pitchFamily="34" charset="0"/>
              </a:defRPr>
            </a:lvl4pPr>
            <a:lvl5pPr algn="ctr" rtl="0" eaLnBrk="0" fontAlgn="base" hangingPunct="0">
              <a:spcBef>
                <a:spcPct val="0"/>
              </a:spcBef>
              <a:spcAft>
                <a:spcPct val="0"/>
              </a:spcAft>
              <a:defRPr sz="4400">
                <a:solidFill>
                  <a:schemeClr val="bg1"/>
                </a:solidFill>
                <a:latin typeface="Calibri" pitchFamily="34" charset="0"/>
              </a:defRPr>
            </a:lvl5pPr>
            <a:lvl6pPr marL="457200" algn="ctr" rtl="0" fontAlgn="base">
              <a:spcBef>
                <a:spcPct val="0"/>
              </a:spcBef>
              <a:spcAft>
                <a:spcPct val="0"/>
              </a:spcAft>
              <a:defRPr sz="4400">
                <a:solidFill>
                  <a:schemeClr val="bg1"/>
                </a:solidFill>
                <a:latin typeface="Calibri" pitchFamily="34" charset="0"/>
              </a:defRPr>
            </a:lvl6pPr>
            <a:lvl7pPr marL="914400" algn="ctr" rtl="0" fontAlgn="base">
              <a:spcBef>
                <a:spcPct val="0"/>
              </a:spcBef>
              <a:spcAft>
                <a:spcPct val="0"/>
              </a:spcAft>
              <a:defRPr sz="4400">
                <a:solidFill>
                  <a:schemeClr val="bg1"/>
                </a:solidFill>
                <a:latin typeface="Calibri" pitchFamily="34" charset="0"/>
              </a:defRPr>
            </a:lvl7pPr>
            <a:lvl8pPr marL="1371600" algn="ctr" rtl="0" fontAlgn="base">
              <a:spcBef>
                <a:spcPct val="0"/>
              </a:spcBef>
              <a:spcAft>
                <a:spcPct val="0"/>
              </a:spcAft>
              <a:defRPr sz="4400">
                <a:solidFill>
                  <a:schemeClr val="bg1"/>
                </a:solidFill>
                <a:latin typeface="Calibri" pitchFamily="34" charset="0"/>
              </a:defRPr>
            </a:lvl8pPr>
            <a:lvl9pPr marL="1828800" algn="ctr" rtl="0" fontAlgn="base">
              <a:spcBef>
                <a:spcPct val="0"/>
              </a:spcBef>
              <a:spcAft>
                <a:spcPct val="0"/>
              </a:spcAft>
              <a:defRPr sz="4400">
                <a:solidFill>
                  <a:schemeClr val="bg1"/>
                </a:solidFill>
                <a:latin typeface="Calibri" pitchFamily="34" charset="0"/>
              </a:defRPr>
            </a:lvl9pPr>
          </a:lstStyle>
          <a:p>
            <a:pPr eaLnBrk="1" hangingPunct="1"/>
            <a:r>
              <a:rPr lang="fr-FR" sz="3600" dirty="0" smtClean="0">
                <a:solidFill>
                  <a:schemeClr val="tx1"/>
                </a:solidFill>
              </a:rPr>
              <a:t>  Assignation non aléatoire des deux groupes</a:t>
            </a:r>
          </a:p>
        </p:txBody>
      </p:sp>
      <p:sp>
        <p:nvSpPr>
          <p:cNvPr id="62" name="8-Point Star 62"/>
          <p:cNvSpPr/>
          <p:nvPr/>
        </p:nvSpPr>
        <p:spPr>
          <a:xfrm>
            <a:off x="6858000" y="762000"/>
            <a:ext cx="1143000" cy="1143000"/>
          </a:xfrm>
          <a:prstGeom prst="star8">
            <a:avLst/>
          </a:prstGeom>
          <a:solidFill>
            <a:srgbClr val="FADF75"/>
          </a:solidFill>
          <a:ln>
            <a:solidFill>
              <a:srgbClr val="7D6710"/>
            </a:solidFill>
          </a:ln>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en-US" sz="2400" b="1" dirty="0" smtClean="0">
                <a:solidFill>
                  <a:schemeClr val="tx1"/>
                </a:solidFill>
              </a:rPr>
              <a:t>HQ</a:t>
            </a:r>
            <a:endParaRPr lang="en-US" sz="2400" b="1" dirty="0">
              <a:solidFill>
                <a:schemeClr val="tx1"/>
              </a:solidFill>
            </a:endParaRPr>
          </a:p>
        </p:txBody>
      </p:sp>
      <p:grpSp>
        <p:nvGrpSpPr>
          <p:cNvPr id="63" name="Group 99"/>
          <p:cNvGrpSpPr>
            <a:grpSpLocks/>
          </p:cNvGrpSpPr>
          <p:nvPr/>
        </p:nvGrpSpPr>
        <p:grpSpPr bwMode="auto">
          <a:xfrm>
            <a:off x="0" y="1066800"/>
            <a:ext cx="2971800" cy="5791200"/>
            <a:chOff x="0" y="1066800"/>
            <a:chExt cx="2971800" cy="5791200"/>
          </a:xfrm>
        </p:grpSpPr>
        <p:sp>
          <p:nvSpPr>
            <p:cNvPr id="64" name="Rectangle 63"/>
            <p:cNvSpPr/>
            <p:nvPr/>
          </p:nvSpPr>
          <p:spPr>
            <a:xfrm>
              <a:off x="0" y="1066800"/>
              <a:ext cx="2971800" cy="5791200"/>
            </a:xfrm>
            <a:prstGeom prst="rect">
              <a:avLst/>
            </a:prstGeom>
            <a:solidFill>
              <a:schemeClr val="bg1">
                <a:alpha val="8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r>
                <a:rPr lang="en-US">
                  <a:solidFill>
                    <a:srgbClr val="FFFFFF"/>
                  </a:solidFill>
                  <a:ea typeface="Arial" charset="0"/>
                </a:rPr>
                <a:t>2006</a:t>
              </a:r>
            </a:p>
          </p:txBody>
        </p:sp>
        <p:sp>
          <p:nvSpPr>
            <p:cNvPr id="65" name="TextBox 101"/>
            <p:cNvSpPr txBox="1">
              <a:spLocks noChangeArrowheads="1"/>
            </p:cNvSpPr>
            <p:nvPr/>
          </p:nvSpPr>
          <p:spPr bwMode="auto">
            <a:xfrm>
              <a:off x="131231" y="1066800"/>
              <a:ext cx="2840569" cy="984885"/>
            </a:xfrm>
            <a:prstGeom prst="rect">
              <a:avLst/>
            </a:prstGeom>
            <a:noFill/>
            <a:ln w="9525">
              <a:noFill/>
              <a:miter lim="800000"/>
              <a:headEnd/>
              <a:tailEnd/>
            </a:ln>
          </p:spPr>
          <p:txBody>
            <a:bodyPr tIns="182880" bIns="182880">
              <a:prstTxWarp prst="textNoShape">
                <a:avLst/>
              </a:prstTxWarp>
              <a:spAutoFit/>
            </a:bodyPr>
            <a:lstStyle/>
            <a:p>
              <a:r>
                <a:rPr lang="fr-FR" sz="2000" dirty="0" smtClean="0">
                  <a:solidFill>
                    <a:srgbClr val="000000"/>
                  </a:solidFill>
                  <a:latin typeface="Arial"/>
                  <a:cs typeface="Arial"/>
                </a:rPr>
                <a:t>Revenus par personne, </a:t>
              </a:r>
            </a:p>
            <a:p>
              <a:r>
                <a:rPr lang="fr-FR" sz="2000" dirty="0" smtClean="0">
                  <a:solidFill>
                    <a:srgbClr val="000000"/>
                  </a:solidFill>
                  <a:latin typeface="Arial"/>
                  <a:cs typeface="Arial"/>
                </a:rPr>
                <a:t>p</a:t>
              </a:r>
              <a:r>
                <a:rPr lang="fr-FR" sz="2000" i="0" dirty="0" smtClean="0">
                  <a:solidFill>
                    <a:srgbClr val="000000"/>
                  </a:solidFill>
                  <a:latin typeface="Arial"/>
                  <a:cs typeface="Arial"/>
                </a:rPr>
                <a:t>ar mois, en roupies</a:t>
              </a:r>
              <a:endParaRPr lang="fr-FR" sz="2000" i="0" dirty="0">
                <a:solidFill>
                  <a:srgbClr val="000000"/>
                </a:solidFill>
                <a:latin typeface="Arial"/>
                <a:cs typeface="Arial"/>
              </a:endParaRPr>
            </a:p>
          </p:txBody>
        </p:sp>
        <p:sp>
          <p:nvSpPr>
            <p:cNvPr id="66" name="TextBox 102"/>
            <p:cNvSpPr txBox="1">
              <a:spLocks noChangeArrowheads="1"/>
            </p:cNvSpPr>
            <p:nvPr/>
          </p:nvSpPr>
          <p:spPr bwMode="auto">
            <a:xfrm>
              <a:off x="25782" y="1981200"/>
              <a:ext cx="761759" cy="4624343"/>
            </a:xfrm>
            <a:prstGeom prst="rect">
              <a:avLst/>
            </a:prstGeom>
            <a:noFill/>
            <a:ln w="9525">
              <a:noFill/>
              <a:miter lim="800000"/>
              <a:headEnd/>
              <a:tailEnd/>
            </a:ln>
          </p:spPr>
          <p:txBody>
            <a:bodyPr wrap="none">
              <a:prstTxWarp prst="textNoShape">
                <a:avLst/>
              </a:prstTxWarp>
              <a:spAutoFit/>
            </a:bodyPr>
            <a:lstStyle/>
            <a:p>
              <a:pPr algn="r">
                <a:spcAft>
                  <a:spcPts val="8900"/>
                </a:spcAft>
              </a:pPr>
              <a:endParaRPr/>
            </a:p>
            <a:p>
              <a:pPr algn="r">
                <a:spcAft>
                  <a:spcPts val="8900"/>
                </a:spcAft>
              </a:pPr>
              <a:r>
                <a:rPr lang="en-US" sz="1800" b="0" i="0" dirty="0">
                  <a:solidFill>
                    <a:srgbClr val="000000"/>
                  </a:solidFill>
                  <a:latin typeface="Arial"/>
                  <a:cs typeface="Arial"/>
                </a:rPr>
                <a:t>1000</a:t>
              </a:r>
            </a:p>
            <a:p>
              <a:pPr algn="r">
                <a:spcAft>
                  <a:spcPts val="8900"/>
                </a:spcAft>
              </a:pPr>
              <a:r>
                <a:rPr lang="en-US" sz="1800" b="0" i="0" dirty="0">
                  <a:solidFill>
                    <a:srgbClr val="000000"/>
                  </a:solidFill>
                  <a:latin typeface="Arial"/>
                  <a:cs typeface="Arial"/>
                </a:rPr>
                <a:t>500</a:t>
              </a:r>
            </a:p>
            <a:p>
              <a:pPr algn="r">
                <a:spcAft>
                  <a:spcPts val="8900"/>
                </a:spcAft>
              </a:pPr>
              <a:r>
                <a:rPr lang="en-US" sz="1800" b="0" i="0" dirty="0">
                  <a:solidFill>
                    <a:srgbClr val="000000"/>
                  </a:solidFill>
                  <a:latin typeface="Arial"/>
                  <a:cs typeface="Arial"/>
                </a:rPr>
                <a:t>0</a:t>
              </a:r>
            </a:p>
          </p:txBody>
        </p:sp>
        <p:sp>
          <p:nvSpPr>
            <p:cNvPr id="67" name="Rectangle 66"/>
            <p:cNvSpPr/>
            <p:nvPr/>
          </p:nvSpPr>
          <p:spPr>
            <a:xfrm>
              <a:off x="965200" y="2332038"/>
              <a:ext cx="685800" cy="4076700"/>
            </a:xfrm>
            <a:prstGeom prst="rect">
              <a:avLst/>
            </a:prstGeom>
            <a:solidFill>
              <a:srgbClr val="CC0505"/>
            </a:solidFill>
            <a:ln>
              <a:solidFill>
                <a:srgbClr val="800000"/>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rgbClr val="FFFFFF"/>
                </a:solidFill>
                <a:ea typeface="Arial" charset="0"/>
              </a:endParaRPr>
            </a:p>
          </p:txBody>
        </p:sp>
        <p:sp>
          <p:nvSpPr>
            <p:cNvPr id="68" name="TextBox 104"/>
            <p:cNvSpPr txBox="1">
              <a:spLocks noChangeArrowheads="1"/>
            </p:cNvSpPr>
            <p:nvPr/>
          </p:nvSpPr>
          <p:spPr bwMode="auto">
            <a:xfrm>
              <a:off x="965007" y="6400800"/>
              <a:ext cx="1781724" cy="369332"/>
            </a:xfrm>
            <a:prstGeom prst="rect">
              <a:avLst/>
            </a:prstGeom>
            <a:noFill/>
            <a:ln w="9525">
              <a:noFill/>
              <a:miter lim="800000"/>
              <a:headEnd/>
              <a:tailEnd/>
            </a:ln>
          </p:spPr>
          <p:txBody>
            <a:bodyPr>
              <a:prstTxWarp prst="textNoShape">
                <a:avLst/>
              </a:prstTxWarp>
              <a:spAutoFit/>
            </a:bodyPr>
            <a:lstStyle/>
            <a:p>
              <a:r>
                <a:rPr lang="fr-FR" sz="1800" b="0" i="0" dirty="0" smtClean="0">
                  <a:solidFill>
                    <a:srgbClr val="000000"/>
                  </a:solidFill>
                  <a:latin typeface="Arial"/>
                  <a:cs typeface="Arial"/>
                </a:rPr>
                <a:t>Test      Témoin</a:t>
              </a:r>
              <a:endParaRPr lang="fr-FR" sz="1800" b="0" i="0" dirty="0">
                <a:solidFill>
                  <a:srgbClr val="000000"/>
                </a:solidFill>
                <a:latin typeface="Arial"/>
                <a:cs typeface="Arial"/>
              </a:endParaRPr>
            </a:p>
          </p:txBody>
        </p:sp>
        <p:sp>
          <p:nvSpPr>
            <p:cNvPr id="69" name="TextBox 105"/>
            <p:cNvSpPr txBox="1">
              <a:spLocks noChangeArrowheads="1"/>
            </p:cNvSpPr>
            <p:nvPr/>
          </p:nvSpPr>
          <p:spPr bwMode="auto">
            <a:xfrm>
              <a:off x="904734" y="1992868"/>
              <a:ext cx="698178" cy="369332"/>
            </a:xfrm>
            <a:prstGeom prst="rect">
              <a:avLst/>
            </a:prstGeom>
            <a:noFill/>
            <a:ln w="9525">
              <a:noFill/>
              <a:miter lim="800000"/>
              <a:headEnd/>
              <a:tailEnd/>
            </a:ln>
          </p:spPr>
          <p:txBody>
            <a:bodyPr wrap="none">
              <a:prstTxWarp prst="textNoShape">
                <a:avLst/>
              </a:prstTxWarp>
              <a:spAutoFit/>
            </a:bodyPr>
            <a:lstStyle/>
            <a:p>
              <a:r>
                <a:rPr lang="en-US" sz="1800" b="0" i="0" dirty="0">
                  <a:solidFill>
                    <a:srgbClr val="000000"/>
                  </a:solidFill>
                  <a:latin typeface="Arial"/>
                  <a:cs typeface="Arial"/>
                </a:rPr>
                <a:t>1457</a:t>
              </a:r>
            </a:p>
          </p:txBody>
        </p:sp>
        <p:sp>
          <p:nvSpPr>
            <p:cNvPr id="70" name="Rectangle 69"/>
            <p:cNvSpPr/>
            <p:nvPr/>
          </p:nvSpPr>
          <p:spPr>
            <a:xfrm>
              <a:off x="1879600" y="3733800"/>
              <a:ext cx="685800" cy="2662238"/>
            </a:xfrm>
            <a:prstGeom prst="rect">
              <a:avLst/>
            </a:prstGeom>
            <a:solidFill>
              <a:srgbClr val="0066FF"/>
            </a:solidFill>
            <a:ln>
              <a:solidFill>
                <a:srgbClr val="000066"/>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rgbClr val="FFFFFF"/>
                </a:solidFill>
                <a:ea typeface="Arial" charset="0"/>
              </a:endParaRPr>
            </a:p>
          </p:txBody>
        </p:sp>
        <p:cxnSp>
          <p:nvCxnSpPr>
            <p:cNvPr id="71" name="Straight Connector 72"/>
            <p:cNvCxnSpPr/>
            <p:nvPr/>
          </p:nvCxnSpPr>
          <p:spPr>
            <a:xfrm>
              <a:off x="787400" y="4991100"/>
              <a:ext cx="1933575" cy="1588"/>
            </a:xfrm>
            <a:prstGeom prst="line">
              <a:avLst/>
            </a:prstGeom>
            <a:ln>
              <a:solidFill>
                <a:schemeClr val="bg1">
                  <a:alpha val="70000"/>
                </a:schemeClr>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3"/>
            <p:cNvCxnSpPr/>
            <p:nvPr/>
          </p:nvCxnSpPr>
          <p:spPr>
            <a:xfrm>
              <a:off x="812800" y="3581400"/>
              <a:ext cx="1933575" cy="1588"/>
            </a:xfrm>
            <a:prstGeom prst="line">
              <a:avLst/>
            </a:prstGeom>
            <a:ln>
              <a:solidFill>
                <a:schemeClr val="bg1">
                  <a:alpha val="70000"/>
                </a:schemeClr>
              </a:solidFill>
            </a:ln>
            <a:effectLst/>
          </p:spPr>
          <p:style>
            <a:lnRef idx="2">
              <a:schemeClr val="accent1"/>
            </a:lnRef>
            <a:fillRef idx="0">
              <a:schemeClr val="accent1"/>
            </a:fillRef>
            <a:effectRef idx="1">
              <a:schemeClr val="accent1"/>
            </a:effectRef>
            <a:fontRef idx="minor">
              <a:schemeClr val="tx1"/>
            </a:fontRef>
          </p:style>
        </p:cxnSp>
        <p:sp>
          <p:nvSpPr>
            <p:cNvPr id="73" name="TextBox 107"/>
            <p:cNvSpPr txBox="1">
              <a:spLocks noChangeArrowheads="1"/>
            </p:cNvSpPr>
            <p:nvPr/>
          </p:nvSpPr>
          <p:spPr bwMode="auto">
            <a:xfrm>
              <a:off x="1944800" y="3364468"/>
              <a:ext cx="569800" cy="369332"/>
            </a:xfrm>
            <a:prstGeom prst="rect">
              <a:avLst/>
            </a:prstGeom>
            <a:noFill/>
            <a:ln w="9525">
              <a:noFill/>
              <a:miter lim="800000"/>
              <a:headEnd/>
              <a:tailEnd/>
            </a:ln>
          </p:spPr>
          <p:txBody>
            <a:bodyPr wrap="none">
              <a:prstTxWarp prst="textNoShape">
                <a:avLst/>
              </a:prstTxWarp>
              <a:spAutoFit/>
            </a:bodyPr>
            <a:lstStyle/>
            <a:p>
              <a:r>
                <a:rPr lang="en-US" dirty="0" smtClean="0">
                  <a:solidFill>
                    <a:srgbClr val="000000"/>
                  </a:solidFill>
                  <a:latin typeface="Arial"/>
                  <a:cs typeface="Arial"/>
                </a:rPr>
                <a:t>9</a:t>
              </a:r>
              <a:r>
                <a:rPr lang="en-US" sz="1800" b="0" i="0" dirty="0" smtClean="0">
                  <a:solidFill>
                    <a:srgbClr val="000000"/>
                  </a:solidFill>
                  <a:latin typeface="Arial"/>
                  <a:cs typeface="Arial"/>
                </a:rPr>
                <a:t>47</a:t>
              </a:r>
              <a:endParaRPr lang="en-US" sz="1800" b="0" i="0" dirty="0">
                <a:solidFill>
                  <a:srgbClr val="000000"/>
                </a:solidFill>
                <a:latin typeface="Arial"/>
                <a:cs typeface="Arial"/>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type="title"/>
          </p:nvPr>
        </p:nvSpPr>
        <p:spPr>
          <a:xfrm>
            <a:off x="304800" y="-152400"/>
            <a:ext cx="8305800" cy="1143000"/>
          </a:xfrm>
        </p:spPr>
        <p:txBody>
          <a:bodyPr/>
          <a:lstStyle/>
          <a:p>
            <a:r>
              <a:rPr lang="fr-FR" sz="3600" dirty="0" smtClean="0">
                <a:solidFill>
                  <a:schemeClr val="tx1"/>
                </a:solidFill>
              </a:rPr>
              <a:t>Protocole de base de l'évaluation aléatoire</a:t>
            </a:r>
          </a:p>
        </p:txBody>
      </p:sp>
      <p:sp>
        <p:nvSpPr>
          <p:cNvPr id="84994" name="Rectangle 5"/>
          <p:cNvSpPr txBox="1">
            <a:spLocks noGrp="1" noChangeArrowheads="1"/>
          </p:cNvSpPr>
          <p:nvPr/>
        </p:nvSpPr>
        <p:spPr bwMode="blackWhite">
          <a:xfrm>
            <a:off x="4572000" y="6049962"/>
            <a:ext cx="4343400" cy="381000"/>
          </a:xfrm>
          <a:prstGeom prst="rect">
            <a:avLst/>
          </a:prstGeom>
          <a:noFill/>
          <a:ln w="9525">
            <a:noFill/>
            <a:miter lim="800000"/>
            <a:headEnd/>
            <a:tailEnd/>
          </a:ln>
        </p:spPr>
        <p:txBody>
          <a:bodyPr anchor="ctr"/>
          <a:lstStyle/>
          <a:p>
            <a:pPr algn="r"/>
            <a:fld id="{CDE7FBC0-FC31-4904-96B4-93C7770B8329}" type="slidenum">
              <a:rPr lang="fr-FR" sz="1000">
                <a:latin typeface="Tahoma" pitchFamily="34" charset="0"/>
              </a:rPr>
              <a:pPr algn="r"/>
              <a:t>38</a:t>
            </a:fld>
            <a:endParaRPr lang="fr-FR" sz="1000">
              <a:latin typeface="Tahoma" pitchFamily="34" charset="0"/>
            </a:endParaRPr>
          </a:p>
        </p:txBody>
      </p:sp>
      <p:sp>
        <p:nvSpPr>
          <p:cNvPr id="21" name="Freeform 20"/>
          <p:cNvSpPr/>
          <p:nvPr/>
        </p:nvSpPr>
        <p:spPr>
          <a:xfrm>
            <a:off x="609600" y="1477962"/>
            <a:ext cx="1246187" cy="4195763"/>
          </a:xfrm>
          <a:custGeom>
            <a:avLst/>
            <a:gdLst>
              <a:gd name="connsiteX0" fmla="*/ 0 w 1246407"/>
              <a:gd name="connsiteY0" fmla="*/ 124641 h 4195625"/>
              <a:gd name="connsiteX1" fmla="*/ 36507 w 1246407"/>
              <a:gd name="connsiteY1" fmla="*/ 36507 h 4195625"/>
              <a:gd name="connsiteX2" fmla="*/ 124642 w 1246407"/>
              <a:gd name="connsiteY2" fmla="*/ 1 h 4195625"/>
              <a:gd name="connsiteX3" fmla="*/ 1121766 w 1246407"/>
              <a:gd name="connsiteY3" fmla="*/ 0 h 4195625"/>
              <a:gd name="connsiteX4" fmla="*/ 1209900 w 1246407"/>
              <a:gd name="connsiteY4" fmla="*/ 36507 h 4195625"/>
              <a:gd name="connsiteX5" fmla="*/ 1246406 w 1246407"/>
              <a:gd name="connsiteY5" fmla="*/ 124642 h 4195625"/>
              <a:gd name="connsiteX6" fmla="*/ 1246407 w 1246407"/>
              <a:gd name="connsiteY6" fmla="*/ 4070984 h 4195625"/>
              <a:gd name="connsiteX7" fmla="*/ 1209900 w 1246407"/>
              <a:gd name="connsiteY7" fmla="*/ 4159119 h 4195625"/>
              <a:gd name="connsiteX8" fmla="*/ 1121765 w 1246407"/>
              <a:gd name="connsiteY8" fmla="*/ 4195625 h 4195625"/>
              <a:gd name="connsiteX9" fmla="*/ 124641 w 1246407"/>
              <a:gd name="connsiteY9" fmla="*/ 4195625 h 4195625"/>
              <a:gd name="connsiteX10" fmla="*/ 36506 w 1246407"/>
              <a:gd name="connsiteY10" fmla="*/ 4159118 h 4195625"/>
              <a:gd name="connsiteX11" fmla="*/ 0 w 1246407"/>
              <a:gd name="connsiteY11" fmla="*/ 4070983 h 4195625"/>
              <a:gd name="connsiteX12" fmla="*/ 0 w 1246407"/>
              <a:gd name="connsiteY12" fmla="*/ 124641 h 419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4195625">
                <a:moveTo>
                  <a:pt x="0" y="124641"/>
                </a:moveTo>
                <a:cubicBezTo>
                  <a:pt x="0" y="91584"/>
                  <a:pt x="13132" y="59881"/>
                  <a:pt x="36507" y="36507"/>
                </a:cubicBezTo>
                <a:cubicBezTo>
                  <a:pt x="59882" y="13132"/>
                  <a:pt x="91585" y="1"/>
                  <a:pt x="124642" y="1"/>
                </a:cubicBezTo>
                <a:lnTo>
                  <a:pt x="1121766" y="0"/>
                </a:lnTo>
                <a:cubicBezTo>
                  <a:pt x="1154823" y="0"/>
                  <a:pt x="1186526" y="13132"/>
                  <a:pt x="1209900" y="36507"/>
                </a:cubicBezTo>
                <a:cubicBezTo>
                  <a:pt x="1233275" y="59882"/>
                  <a:pt x="1246406" y="91585"/>
                  <a:pt x="1246406" y="124642"/>
                </a:cubicBezTo>
                <a:cubicBezTo>
                  <a:pt x="1246406" y="1440089"/>
                  <a:pt x="1246407" y="2755537"/>
                  <a:pt x="1246407" y="4070984"/>
                </a:cubicBezTo>
                <a:cubicBezTo>
                  <a:pt x="1246407" y="4104041"/>
                  <a:pt x="1233275" y="4135744"/>
                  <a:pt x="1209900" y="4159119"/>
                </a:cubicBezTo>
                <a:cubicBezTo>
                  <a:pt x="1186525" y="4182494"/>
                  <a:pt x="1154822" y="4195625"/>
                  <a:pt x="1121765" y="4195625"/>
                </a:cubicBezTo>
                <a:lnTo>
                  <a:pt x="124641" y="4195625"/>
                </a:lnTo>
                <a:cubicBezTo>
                  <a:pt x="91584" y="4195625"/>
                  <a:pt x="59881" y="4182493"/>
                  <a:pt x="36506" y="4159118"/>
                </a:cubicBezTo>
                <a:cubicBezTo>
                  <a:pt x="13131" y="4135743"/>
                  <a:pt x="0" y="4104040"/>
                  <a:pt x="0" y="4070983"/>
                </a:cubicBezTo>
                <a:lnTo>
                  <a:pt x="0" y="124641"/>
                </a:lnTo>
                <a:close/>
              </a:path>
            </a:pathLst>
          </a:custGeom>
        </p:spPr>
        <p:style>
          <a:lnRef idx="0">
            <a:schemeClr val="lt1">
              <a:hueOff val="0"/>
              <a:satOff val="0"/>
              <a:lumOff val="0"/>
              <a:alphaOff val="0"/>
            </a:schemeClr>
          </a:lnRef>
          <a:fillRef idx="3">
            <a:schemeClr val="accent2">
              <a:shade val="80000"/>
              <a:hueOff val="0"/>
              <a:satOff val="0"/>
              <a:lumOff val="0"/>
              <a:alphaOff val="0"/>
            </a:schemeClr>
          </a:fillRef>
          <a:effectRef idx="2">
            <a:schemeClr val="accent2">
              <a:shade val="80000"/>
              <a:hueOff val="0"/>
              <a:satOff val="0"/>
              <a:lumOff val="0"/>
              <a:alphaOff val="0"/>
            </a:schemeClr>
          </a:effectRef>
          <a:fontRef idx="minor">
            <a:schemeClr val="lt1"/>
          </a:fontRef>
        </p:style>
        <p:txBody>
          <a:bodyPr lIns="47936" tIns="47936" rIns="47936" bIns="47936" anchor="ctr"/>
          <a:lstStyle/>
          <a:p>
            <a:pPr algn="ctr">
              <a:defRPr/>
            </a:pPr>
            <a:r>
              <a:rPr lang="fr-FR" b="1" dirty="0">
                <a:solidFill>
                  <a:srgbClr val="FFFFFF"/>
                </a:solidFill>
                <a:latin typeface="Arial Unicode MS" pitchFamily="34" charset="-128"/>
                <a:ea typeface="Arial Unicode MS" pitchFamily="34" charset="-128"/>
                <a:cs typeface="Arial Unicode MS" pitchFamily="34" charset="-128"/>
              </a:rPr>
              <a:t>Population</a:t>
            </a:r>
            <a:r>
              <a:rPr lang="fr-FR" b="1" dirty="0" smtClean="0">
                <a:solidFill>
                  <a:srgbClr val="FFFFFF"/>
                </a:solidFill>
                <a:latin typeface="Arial Unicode MS" pitchFamily="34" charset="-128"/>
                <a:ea typeface="Arial Unicode MS" pitchFamily="34" charset="-128"/>
                <a:cs typeface="Arial Unicode MS" pitchFamily="34" charset="-128"/>
              </a:rPr>
              <a:t> ciblée</a:t>
            </a:r>
            <a:endParaRPr lang="fr-FR" b="1" dirty="0">
              <a:solidFill>
                <a:srgbClr val="FFFFFF"/>
              </a:solidFill>
              <a:latin typeface="Arial Unicode MS" pitchFamily="34" charset="-128"/>
              <a:ea typeface="Arial Unicode MS" pitchFamily="34" charset="-128"/>
              <a:cs typeface="Arial Unicode MS" pitchFamily="34" charset="-128"/>
            </a:endParaRPr>
          </a:p>
        </p:txBody>
      </p:sp>
      <p:sp>
        <p:nvSpPr>
          <p:cNvPr id="22" name="Freeform 21"/>
          <p:cNvSpPr/>
          <p:nvPr/>
        </p:nvSpPr>
        <p:spPr>
          <a:xfrm rot="18199631">
            <a:off x="1652588" y="2877563"/>
            <a:ext cx="908050" cy="25400"/>
          </a:xfrm>
          <a:custGeom>
            <a:avLst/>
            <a:gdLst>
              <a:gd name="connsiteX0" fmla="*/ 0 w 907436"/>
              <a:gd name="connsiteY0" fmla="*/ 12392 h 24785"/>
              <a:gd name="connsiteX1" fmla="*/ 907436 w 907436"/>
              <a:gd name="connsiteY1" fmla="*/ 12392 h 24785"/>
            </a:gdLst>
            <a:ahLst/>
            <a:cxnLst>
              <a:cxn ang="0">
                <a:pos x="connsiteX0" y="connsiteY0"/>
              </a:cxn>
              <a:cxn ang="0">
                <a:pos x="connsiteX1" y="connsiteY1"/>
              </a:cxn>
            </a:cxnLst>
            <a:rect l="l" t="t" r="r" b="b"/>
            <a:pathLst>
              <a:path w="907436" h="24785">
                <a:moveTo>
                  <a:pt x="0" y="12392"/>
                </a:moveTo>
                <a:lnTo>
                  <a:pt x="907436" y="12392"/>
                </a:lnTo>
              </a:path>
            </a:pathLst>
          </a:custGeom>
          <a:noFill/>
        </p:spPr>
        <p:style>
          <a:lnRef idx="1">
            <a:schemeClr val="accent2">
              <a:tint val="99000"/>
              <a:hueOff val="0"/>
              <a:satOff val="0"/>
              <a:lumOff val="0"/>
              <a:alphaOff val="0"/>
            </a:schemeClr>
          </a:lnRef>
          <a:fillRef idx="0">
            <a:scrgbClr r="0" g="0" b="0"/>
          </a:fillRef>
          <a:effectRef idx="0">
            <a:schemeClr val="accent2">
              <a:tint val="99000"/>
              <a:hueOff val="0"/>
              <a:satOff val="0"/>
              <a:lumOff val="0"/>
              <a:alphaOff val="0"/>
            </a:schemeClr>
          </a:effectRef>
          <a:fontRef idx="minor">
            <a:schemeClr val="tx1">
              <a:hueOff val="0"/>
              <a:satOff val="0"/>
              <a:lumOff val="0"/>
              <a:alphaOff val="0"/>
            </a:schemeClr>
          </a:fontRef>
        </p:style>
        <p:txBody>
          <a:bodyPr lIns="443731" tIns="-10294" rIns="443733" bIns="-10293" spcCol="1270" anchor="ctr"/>
          <a:lstStyle/>
          <a:p>
            <a:pPr algn="ctr" defTabSz="222250">
              <a:lnSpc>
                <a:spcPct val="90000"/>
              </a:lnSpc>
              <a:spcAft>
                <a:spcPct val="35000"/>
              </a:spcAft>
              <a:defRPr/>
            </a:pPr>
            <a:endParaRPr lang="en-US" sz="500"/>
          </a:p>
        </p:txBody>
      </p:sp>
      <p:sp>
        <p:nvSpPr>
          <p:cNvPr id="24" name="Freeform 23"/>
          <p:cNvSpPr/>
          <p:nvPr/>
        </p:nvSpPr>
        <p:spPr>
          <a:xfrm>
            <a:off x="2355850" y="1524000"/>
            <a:ext cx="1246188" cy="2628900"/>
          </a:xfrm>
          <a:custGeom>
            <a:avLst/>
            <a:gdLst>
              <a:gd name="connsiteX0" fmla="*/ 0 w 1246407"/>
              <a:gd name="connsiteY0" fmla="*/ 124641 h 2629253"/>
              <a:gd name="connsiteX1" fmla="*/ 36507 w 1246407"/>
              <a:gd name="connsiteY1" fmla="*/ 36507 h 2629253"/>
              <a:gd name="connsiteX2" fmla="*/ 124642 w 1246407"/>
              <a:gd name="connsiteY2" fmla="*/ 1 h 2629253"/>
              <a:gd name="connsiteX3" fmla="*/ 1121766 w 1246407"/>
              <a:gd name="connsiteY3" fmla="*/ 0 h 2629253"/>
              <a:gd name="connsiteX4" fmla="*/ 1209900 w 1246407"/>
              <a:gd name="connsiteY4" fmla="*/ 36507 h 2629253"/>
              <a:gd name="connsiteX5" fmla="*/ 1246406 w 1246407"/>
              <a:gd name="connsiteY5" fmla="*/ 124642 h 2629253"/>
              <a:gd name="connsiteX6" fmla="*/ 1246407 w 1246407"/>
              <a:gd name="connsiteY6" fmla="*/ 2504612 h 2629253"/>
              <a:gd name="connsiteX7" fmla="*/ 1209900 w 1246407"/>
              <a:gd name="connsiteY7" fmla="*/ 2592747 h 2629253"/>
              <a:gd name="connsiteX8" fmla="*/ 1121765 w 1246407"/>
              <a:gd name="connsiteY8" fmla="*/ 2629253 h 2629253"/>
              <a:gd name="connsiteX9" fmla="*/ 124641 w 1246407"/>
              <a:gd name="connsiteY9" fmla="*/ 2629253 h 2629253"/>
              <a:gd name="connsiteX10" fmla="*/ 36506 w 1246407"/>
              <a:gd name="connsiteY10" fmla="*/ 2592746 h 2629253"/>
              <a:gd name="connsiteX11" fmla="*/ 0 w 1246407"/>
              <a:gd name="connsiteY11" fmla="*/ 2504611 h 2629253"/>
              <a:gd name="connsiteX12" fmla="*/ 0 w 1246407"/>
              <a:gd name="connsiteY12" fmla="*/ 124641 h 262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2629253">
                <a:moveTo>
                  <a:pt x="0" y="124641"/>
                </a:moveTo>
                <a:cubicBezTo>
                  <a:pt x="0" y="91584"/>
                  <a:pt x="13132" y="59881"/>
                  <a:pt x="36507" y="36507"/>
                </a:cubicBezTo>
                <a:cubicBezTo>
                  <a:pt x="59882" y="13132"/>
                  <a:pt x="91585" y="1"/>
                  <a:pt x="124642" y="1"/>
                </a:cubicBezTo>
                <a:lnTo>
                  <a:pt x="1121766" y="0"/>
                </a:lnTo>
                <a:cubicBezTo>
                  <a:pt x="1154823" y="0"/>
                  <a:pt x="1186526" y="13132"/>
                  <a:pt x="1209900" y="36507"/>
                </a:cubicBezTo>
                <a:cubicBezTo>
                  <a:pt x="1233275" y="59882"/>
                  <a:pt x="1246406" y="91585"/>
                  <a:pt x="1246406" y="124642"/>
                </a:cubicBezTo>
                <a:cubicBezTo>
                  <a:pt x="1246406" y="917965"/>
                  <a:pt x="1246407" y="1711289"/>
                  <a:pt x="1246407" y="2504612"/>
                </a:cubicBezTo>
                <a:cubicBezTo>
                  <a:pt x="1246407" y="2537669"/>
                  <a:pt x="1233275" y="2569372"/>
                  <a:pt x="1209900" y="2592747"/>
                </a:cubicBezTo>
                <a:cubicBezTo>
                  <a:pt x="1186525" y="2616122"/>
                  <a:pt x="1154822" y="2629253"/>
                  <a:pt x="1121765" y="2629253"/>
                </a:cubicBezTo>
                <a:lnTo>
                  <a:pt x="124641" y="2629253"/>
                </a:lnTo>
                <a:cubicBezTo>
                  <a:pt x="91584" y="2629253"/>
                  <a:pt x="59881" y="2616121"/>
                  <a:pt x="36506" y="2592746"/>
                </a:cubicBezTo>
                <a:cubicBezTo>
                  <a:pt x="13131" y="2569371"/>
                  <a:pt x="0" y="2537668"/>
                  <a:pt x="0" y="2504611"/>
                </a:cubicBezTo>
                <a:lnTo>
                  <a:pt x="0" y="124641"/>
                </a:lnTo>
                <a:close/>
              </a:path>
            </a:pathLst>
          </a:custGeom>
        </p:spPr>
        <p:style>
          <a:lnRef idx="0">
            <a:schemeClr val="lt1">
              <a:hueOff val="0"/>
              <a:satOff val="0"/>
              <a:lumOff val="0"/>
              <a:alphaOff val="0"/>
            </a:schemeClr>
          </a:lnRef>
          <a:fillRef idx="3">
            <a:schemeClr val="accent2">
              <a:tint val="99000"/>
              <a:hueOff val="0"/>
              <a:satOff val="0"/>
              <a:lumOff val="0"/>
              <a:alphaOff val="0"/>
            </a:schemeClr>
          </a:fillRef>
          <a:effectRef idx="2">
            <a:schemeClr val="accent2">
              <a:tint val="99000"/>
              <a:hueOff val="0"/>
              <a:satOff val="0"/>
              <a:lumOff val="0"/>
              <a:alphaOff val="0"/>
            </a:schemeClr>
          </a:effectRef>
          <a:fontRef idx="minor">
            <a:schemeClr val="lt1"/>
          </a:fontRef>
        </p:style>
        <p:txBody>
          <a:bodyPr lIns="45396" tIns="45396" rIns="45396" bIns="45396" anchor="ctr"/>
          <a:lstStyle/>
          <a:p>
            <a:pPr algn="ctr">
              <a:defRPr/>
            </a:pPr>
            <a:r>
              <a:rPr lang="fr-FR" sz="1400" b="1" dirty="0">
                <a:solidFill>
                  <a:srgbClr val="FFFFFF"/>
                </a:solidFill>
                <a:latin typeface="Arial" charset="0"/>
                <a:ea typeface="Arial Unicode MS" pitchFamily="34" charset="-128"/>
                <a:cs typeface="Arial Unicode MS" pitchFamily="34" charset="-128"/>
              </a:rPr>
              <a:t>Non inclus dans l’évaluation</a:t>
            </a:r>
          </a:p>
        </p:txBody>
      </p:sp>
      <p:sp>
        <p:nvSpPr>
          <p:cNvPr id="25" name="Freeform 24"/>
          <p:cNvSpPr/>
          <p:nvPr/>
        </p:nvSpPr>
        <p:spPr>
          <a:xfrm rot="4193168">
            <a:off x="1381919" y="4179236"/>
            <a:ext cx="1449388" cy="25400"/>
          </a:xfrm>
          <a:custGeom>
            <a:avLst/>
            <a:gdLst>
              <a:gd name="connsiteX0" fmla="*/ 0 w 1449787"/>
              <a:gd name="connsiteY0" fmla="*/ 12392 h 24785"/>
              <a:gd name="connsiteX1" fmla="*/ 1449787 w 1449787"/>
              <a:gd name="connsiteY1" fmla="*/ 12392 h 24785"/>
            </a:gdLst>
            <a:ahLst/>
            <a:cxnLst>
              <a:cxn ang="0">
                <a:pos x="connsiteX0" y="connsiteY0"/>
              </a:cxn>
              <a:cxn ang="0">
                <a:pos x="connsiteX1" y="connsiteY1"/>
              </a:cxn>
            </a:cxnLst>
            <a:rect l="l" t="t" r="r" b="b"/>
            <a:pathLst>
              <a:path w="1449787" h="24785">
                <a:moveTo>
                  <a:pt x="0" y="12392"/>
                </a:moveTo>
                <a:lnTo>
                  <a:pt x="1449787" y="12392"/>
                </a:lnTo>
              </a:path>
            </a:pathLst>
          </a:custGeom>
          <a:noFill/>
        </p:spPr>
        <p:style>
          <a:lnRef idx="1">
            <a:schemeClr val="accent2">
              <a:tint val="99000"/>
              <a:hueOff val="0"/>
              <a:satOff val="0"/>
              <a:lumOff val="0"/>
              <a:alphaOff val="0"/>
            </a:schemeClr>
          </a:lnRef>
          <a:fillRef idx="0">
            <a:scrgbClr r="0" g="0" b="0"/>
          </a:fillRef>
          <a:effectRef idx="0">
            <a:schemeClr val="accent2">
              <a:tint val="99000"/>
              <a:hueOff val="0"/>
              <a:satOff val="0"/>
              <a:lumOff val="0"/>
              <a:alphaOff val="0"/>
            </a:schemeClr>
          </a:effectRef>
          <a:fontRef idx="minor">
            <a:schemeClr val="tx1">
              <a:hueOff val="0"/>
              <a:satOff val="0"/>
              <a:lumOff val="0"/>
              <a:alphaOff val="0"/>
            </a:schemeClr>
          </a:fontRef>
        </p:style>
        <p:txBody>
          <a:bodyPr lIns="701349" tIns="-23853" rIns="701348" bIns="-23852" spcCol="1270" anchor="ctr"/>
          <a:lstStyle/>
          <a:p>
            <a:pPr algn="ctr" defTabSz="1066800">
              <a:lnSpc>
                <a:spcPct val="90000"/>
              </a:lnSpc>
              <a:spcAft>
                <a:spcPct val="35000"/>
              </a:spcAft>
              <a:defRPr/>
            </a:pPr>
            <a:endParaRPr lang="en-US" sz="2400" b="1"/>
          </a:p>
        </p:txBody>
      </p:sp>
      <p:sp>
        <p:nvSpPr>
          <p:cNvPr id="26" name="Freeform 25"/>
          <p:cNvSpPr/>
          <p:nvPr/>
        </p:nvSpPr>
        <p:spPr>
          <a:xfrm>
            <a:off x="2355850" y="4292600"/>
            <a:ext cx="1246188" cy="1422400"/>
          </a:xfrm>
          <a:custGeom>
            <a:avLst/>
            <a:gdLst>
              <a:gd name="connsiteX0" fmla="*/ 0 w 1246407"/>
              <a:gd name="connsiteY0" fmla="*/ 124641 h 1422929"/>
              <a:gd name="connsiteX1" fmla="*/ 36507 w 1246407"/>
              <a:gd name="connsiteY1" fmla="*/ 36507 h 1422929"/>
              <a:gd name="connsiteX2" fmla="*/ 124642 w 1246407"/>
              <a:gd name="connsiteY2" fmla="*/ 1 h 1422929"/>
              <a:gd name="connsiteX3" fmla="*/ 1121766 w 1246407"/>
              <a:gd name="connsiteY3" fmla="*/ 0 h 1422929"/>
              <a:gd name="connsiteX4" fmla="*/ 1209900 w 1246407"/>
              <a:gd name="connsiteY4" fmla="*/ 36507 h 1422929"/>
              <a:gd name="connsiteX5" fmla="*/ 1246406 w 1246407"/>
              <a:gd name="connsiteY5" fmla="*/ 124642 h 1422929"/>
              <a:gd name="connsiteX6" fmla="*/ 1246407 w 1246407"/>
              <a:gd name="connsiteY6" fmla="*/ 1298288 h 1422929"/>
              <a:gd name="connsiteX7" fmla="*/ 1209900 w 1246407"/>
              <a:gd name="connsiteY7" fmla="*/ 1386423 h 1422929"/>
              <a:gd name="connsiteX8" fmla="*/ 1121765 w 1246407"/>
              <a:gd name="connsiteY8" fmla="*/ 1422929 h 1422929"/>
              <a:gd name="connsiteX9" fmla="*/ 124641 w 1246407"/>
              <a:gd name="connsiteY9" fmla="*/ 1422929 h 1422929"/>
              <a:gd name="connsiteX10" fmla="*/ 36506 w 1246407"/>
              <a:gd name="connsiteY10" fmla="*/ 1386422 h 1422929"/>
              <a:gd name="connsiteX11" fmla="*/ 0 w 1246407"/>
              <a:gd name="connsiteY11" fmla="*/ 1298287 h 1422929"/>
              <a:gd name="connsiteX12" fmla="*/ 0 w 1246407"/>
              <a:gd name="connsiteY12" fmla="*/ 124641 h 142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1422929">
                <a:moveTo>
                  <a:pt x="0" y="124641"/>
                </a:moveTo>
                <a:cubicBezTo>
                  <a:pt x="0" y="91584"/>
                  <a:pt x="13132" y="59881"/>
                  <a:pt x="36507" y="36507"/>
                </a:cubicBezTo>
                <a:cubicBezTo>
                  <a:pt x="59882" y="13132"/>
                  <a:pt x="91585" y="1"/>
                  <a:pt x="124642" y="1"/>
                </a:cubicBezTo>
                <a:lnTo>
                  <a:pt x="1121766" y="0"/>
                </a:lnTo>
                <a:cubicBezTo>
                  <a:pt x="1154823" y="0"/>
                  <a:pt x="1186526" y="13132"/>
                  <a:pt x="1209900" y="36507"/>
                </a:cubicBezTo>
                <a:cubicBezTo>
                  <a:pt x="1233275" y="59882"/>
                  <a:pt x="1246406" y="91585"/>
                  <a:pt x="1246406" y="124642"/>
                </a:cubicBezTo>
                <a:cubicBezTo>
                  <a:pt x="1246406" y="515857"/>
                  <a:pt x="1246407" y="907073"/>
                  <a:pt x="1246407" y="1298288"/>
                </a:cubicBezTo>
                <a:cubicBezTo>
                  <a:pt x="1246407" y="1331345"/>
                  <a:pt x="1233275" y="1363048"/>
                  <a:pt x="1209900" y="1386423"/>
                </a:cubicBezTo>
                <a:cubicBezTo>
                  <a:pt x="1186525" y="1409798"/>
                  <a:pt x="1154822" y="1422929"/>
                  <a:pt x="1121765" y="1422929"/>
                </a:cubicBezTo>
                <a:lnTo>
                  <a:pt x="124641" y="1422929"/>
                </a:lnTo>
                <a:cubicBezTo>
                  <a:pt x="91584" y="1422929"/>
                  <a:pt x="59881" y="1409797"/>
                  <a:pt x="36506" y="1386422"/>
                </a:cubicBezTo>
                <a:cubicBezTo>
                  <a:pt x="13131" y="1363047"/>
                  <a:pt x="0" y="1331344"/>
                  <a:pt x="0" y="1298287"/>
                </a:cubicBezTo>
                <a:lnTo>
                  <a:pt x="0" y="124641"/>
                </a:lnTo>
                <a:close/>
              </a:path>
            </a:pathLst>
          </a:custGeom>
        </p:spPr>
        <p:style>
          <a:lnRef idx="0">
            <a:schemeClr val="lt1">
              <a:hueOff val="0"/>
              <a:satOff val="0"/>
              <a:lumOff val="0"/>
              <a:alphaOff val="0"/>
            </a:schemeClr>
          </a:lnRef>
          <a:fillRef idx="3">
            <a:schemeClr val="accent2">
              <a:tint val="99000"/>
              <a:hueOff val="0"/>
              <a:satOff val="0"/>
              <a:lumOff val="0"/>
              <a:alphaOff val="0"/>
            </a:schemeClr>
          </a:fillRef>
          <a:effectRef idx="2">
            <a:schemeClr val="accent2">
              <a:tint val="99000"/>
              <a:hueOff val="0"/>
              <a:satOff val="0"/>
              <a:lumOff val="0"/>
              <a:alphaOff val="0"/>
            </a:schemeClr>
          </a:effectRef>
          <a:fontRef idx="minor">
            <a:schemeClr val="lt1"/>
          </a:fontRef>
        </p:style>
        <p:txBody>
          <a:bodyPr lIns="45396" tIns="45396" rIns="45396" bIns="45396" anchor="ctr"/>
          <a:lstStyle/>
          <a:p>
            <a:pPr algn="ctr">
              <a:defRPr/>
            </a:pPr>
            <a:r>
              <a:rPr lang="fr-FR" sz="1400" b="1" dirty="0">
                <a:solidFill>
                  <a:srgbClr val="FFFFFF"/>
                </a:solidFill>
                <a:latin typeface="Arial" charset="0"/>
                <a:ea typeface="Arial Unicode MS" pitchFamily="34" charset="-128"/>
                <a:cs typeface="Arial Unicode MS" pitchFamily="34" charset="-128"/>
              </a:rPr>
              <a:t>Echantillon de l’évaluation</a:t>
            </a:r>
          </a:p>
        </p:txBody>
      </p:sp>
      <p:sp>
        <p:nvSpPr>
          <p:cNvPr id="27" name="Freeform 26"/>
          <p:cNvSpPr/>
          <p:nvPr/>
        </p:nvSpPr>
        <p:spPr>
          <a:xfrm>
            <a:off x="3602038" y="4937125"/>
            <a:ext cx="498475" cy="25400"/>
          </a:xfrm>
          <a:custGeom>
            <a:avLst/>
            <a:gdLst>
              <a:gd name="connsiteX0" fmla="*/ 0 w 498563"/>
              <a:gd name="connsiteY0" fmla="*/ 12392 h 24785"/>
              <a:gd name="connsiteX1" fmla="*/ 498563 w 498563"/>
              <a:gd name="connsiteY1" fmla="*/ 12392 h 24785"/>
            </a:gdLst>
            <a:ahLst/>
            <a:cxnLst>
              <a:cxn ang="0">
                <a:pos x="connsiteX0" y="connsiteY0"/>
              </a:cxn>
              <a:cxn ang="0">
                <a:pos x="connsiteX1" y="connsiteY1"/>
              </a:cxn>
            </a:cxnLst>
            <a:rect l="l" t="t" r="r" b="b"/>
            <a:pathLst>
              <a:path w="498563" h="24785">
                <a:moveTo>
                  <a:pt x="0" y="12392"/>
                </a:moveTo>
                <a:lnTo>
                  <a:pt x="498563" y="12392"/>
                </a:lnTo>
              </a:path>
            </a:pathLst>
          </a:custGeom>
          <a:noFill/>
        </p:spPr>
        <p:style>
          <a:lnRef idx="1">
            <a:schemeClr val="accent2">
              <a:tint val="80000"/>
              <a:hueOff val="0"/>
              <a:satOff val="0"/>
              <a:lumOff val="0"/>
              <a:alphaOff val="0"/>
            </a:schemeClr>
          </a:lnRef>
          <a:fillRef idx="0">
            <a:scrgbClr r="0" g="0" b="0"/>
          </a:fillRef>
          <a:effectRef idx="0">
            <a:schemeClr val="accent2">
              <a:tint val="80000"/>
              <a:hueOff val="0"/>
              <a:satOff val="0"/>
              <a:lumOff val="0"/>
              <a:alphaOff val="0"/>
            </a:schemeClr>
          </a:effectRef>
          <a:fontRef idx="minor">
            <a:schemeClr val="tx1">
              <a:hueOff val="0"/>
              <a:satOff val="0"/>
              <a:lumOff val="0"/>
              <a:alphaOff val="0"/>
            </a:schemeClr>
          </a:fontRef>
        </p:style>
        <p:txBody>
          <a:bodyPr lIns="249517" tIns="-72" rIns="249518" bIns="-71" spcCol="1270" anchor="ctr"/>
          <a:lstStyle/>
          <a:p>
            <a:pPr algn="ctr" defTabSz="1066800">
              <a:lnSpc>
                <a:spcPct val="90000"/>
              </a:lnSpc>
              <a:spcAft>
                <a:spcPct val="35000"/>
              </a:spcAft>
              <a:defRPr/>
            </a:pPr>
            <a:endParaRPr lang="en-US" sz="2400" b="1"/>
          </a:p>
        </p:txBody>
      </p:sp>
      <p:sp>
        <p:nvSpPr>
          <p:cNvPr id="28" name="Freeform 27"/>
          <p:cNvSpPr/>
          <p:nvPr/>
        </p:nvSpPr>
        <p:spPr>
          <a:xfrm>
            <a:off x="4100513" y="4238625"/>
            <a:ext cx="1247775" cy="1422400"/>
          </a:xfrm>
          <a:custGeom>
            <a:avLst/>
            <a:gdLst>
              <a:gd name="connsiteX0" fmla="*/ 0 w 1246407"/>
              <a:gd name="connsiteY0" fmla="*/ 124641 h 1422929"/>
              <a:gd name="connsiteX1" fmla="*/ 36507 w 1246407"/>
              <a:gd name="connsiteY1" fmla="*/ 36507 h 1422929"/>
              <a:gd name="connsiteX2" fmla="*/ 124642 w 1246407"/>
              <a:gd name="connsiteY2" fmla="*/ 1 h 1422929"/>
              <a:gd name="connsiteX3" fmla="*/ 1121766 w 1246407"/>
              <a:gd name="connsiteY3" fmla="*/ 0 h 1422929"/>
              <a:gd name="connsiteX4" fmla="*/ 1209900 w 1246407"/>
              <a:gd name="connsiteY4" fmla="*/ 36507 h 1422929"/>
              <a:gd name="connsiteX5" fmla="*/ 1246406 w 1246407"/>
              <a:gd name="connsiteY5" fmla="*/ 124642 h 1422929"/>
              <a:gd name="connsiteX6" fmla="*/ 1246407 w 1246407"/>
              <a:gd name="connsiteY6" fmla="*/ 1298288 h 1422929"/>
              <a:gd name="connsiteX7" fmla="*/ 1209900 w 1246407"/>
              <a:gd name="connsiteY7" fmla="*/ 1386423 h 1422929"/>
              <a:gd name="connsiteX8" fmla="*/ 1121765 w 1246407"/>
              <a:gd name="connsiteY8" fmla="*/ 1422929 h 1422929"/>
              <a:gd name="connsiteX9" fmla="*/ 124641 w 1246407"/>
              <a:gd name="connsiteY9" fmla="*/ 1422929 h 1422929"/>
              <a:gd name="connsiteX10" fmla="*/ 36506 w 1246407"/>
              <a:gd name="connsiteY10" fmla="*/ 1386422 h 1422929"/>
              <a:gd name="connsiteX11" fmla="*/ 0 w 1246407"/>
              <a:gd name="connsiteY11" fmla="*/ 1298287 h 1422929"/>
              <a:gd name="connsiteX12" fmla="*/ 0 w 1246407"/>
              <a:gd name="connsiteY12" fmla="*/ 124641 h 142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1422929">
                <a:moveTo>
                  <a:pt x="0" y="124641"/>
                </a:moveTo>
                <a:cubicBezTo>
                  <a:pt x="0" y="91584"/>
                  <a:pt x="13132" y="59881"/>
                  <a:pt x="36507" y="36507"/>
                </a:cubicBezTo>
                <a:cubicBezTo>
                  <a:pt x="59882" y="13132"/>
                  <a:pt x="91585" y="1"/>
                  <a:pt x="124642" y="1"/>
                </a:cubicBezTo>
                <a:lnTo>
                  <a:pt x="1121766" y="0"/>
                </a:lnTo>
                <a:cubicBezTo>
                  <a:pt x="1154823" y="0"/>
                  <a:pt x="1186526" y="13132"/>
                  <a:pt x="1209900" y="36507"/>
                </a:cubicBezTo>
                <a:cubicBezTo>
                  <a:pt x="1233275" y="59882"/>
                  <a:pt x="1246406" y="91585"/>
                  <a:pt x="1246406" y="124642"/>
                </a:cubicBezTo>
                <a:cubicBezTo>
                  <a:pt x="1246406" y="515857"/>
                  <a:pt x="1246407" y="907073"/>
                  <a:pt x="1246407" y="1298288"/>
                </a:cubicBezTo>
                <a:cubicBezTo>
                  <a:pt x="1246407" y="1331345"/>
                  <a:pt x="1233275" y="1363048"/>
                  <a:pt x="1209900" y="1386423"/>
                </a:cubicBezTo>
                <a:cubicBezTo>
                  <a:pt x="1186525" y="1409798"/>
                  <a:pt x="1154822" y="1422929"/>
                  <a:pt x="1121765" y="1422929"/>
                </a:cubicBezTo>
                <a:lnTo>
                  <a:pt x="124641" y="1422929"/>
                </a:lnTo>
                <a:cubicBezTo>
                  <a:pt x="91584" y="1422929"/>
                  <a:pt x="59881" y="1409797"/>
                  <a:pt x="36506" y="1386422"/>
                </a:cubicBezTo>
                <a:cubicBezTo>
                  <a:pt x="13131" y="1363047"/>
                  <a:pt x="0" y="1331344"/>
                  <a:pt x="0" y="1298287"/>
                </a:cubicBezTo>
                <a:lnTo>
                  <a:pt x="0" y="124641"/>
                </a:lnTo>
                <a:close/>
              </a:path>
            </a:pathLst>
          </a:custGeom>
        </p:spPr>
        <p:style>
          <a:lnRef idx="0">
            <a:schemeClr val="lt1">
              <a:hueOff val="0"/>
              <a:satOff val="0"/>
              <a:lumOff val="0"/>
              <a:alphaOff val="0"/>
            </a:schemeClr>
          </a:lnRef>
          <a:fillRef idx="3">
            <a:schemeClr val="accent2">
              <a:tint val="80000"/>
              <a:hueOff val="0"/>
              <a:satOff val="0"/>
              <a:lumOff val="0"/>
              <a:alphaOff val="0"/>
            </a:schemeClr>
          </a:fillRef>
          <a:effectRef idx="2">
            <a:schemeClr val="accent2">
              <a:tint val="80000"/>
              <a:hueOff val="0"/>
              <a:satOff val="0"/>
              <a:lumOff val="0"/>
              <a:alphaOff val="0"/>
            </a:schemeClr>
          </a:effectRef>
          <a:fontRef idx="minor">
            <a:schemeClr val="lt1"/>
          </a:fontRef>
        </p:style>
        <p:txBody>
          <a:bodyPr lIns="45396" tIns="45396" rIns="45396" bIns="45396" anchor="ctr"/>
          <a:lstStyle/>
          <a:p>
            <a:pPr algn="ctr">
              <a:defRPr/>
            </a:pPr>
            <a:r>
              <a:rPr lang="fr-FR" sz="1400" b="1">
                <a:solidFill>
                  <a:srgbClr val="FFFFFF"/>
                </a:solidFill>
                <a:latin typeface="Arial" charset="0"/>
                <a:ea typeface="Arial Unicode MS" pitchFamily="34" charset="-128"/>
                <a:cs typeface="Arial Unicode MS" pitchFamily="34" charset="-128"/>
              </a:rPr>
              <a:t>Affectation aléatoire</a:t>
            </a:r>
          </a:p>
        </p:txBody>
      </p:sp>
      <p:sp>
        <p:nvSpPr>
          <p:cNvPr id="29" name="Freeform 28"/>
          <p:cNvSpPr/>
          <p:nvPr/>
        </p:nvSpPr>
        <p:spPr>
          <a:xfrm rot="19457599">
            <a:off x="5289550" y="4757737"/>
            <a:ext cx="614363" cy="25400"/>
          </a:xfrm>
          <a:custGeom>
            <a:avLst/>
            <a:gdLst>
              <a:gd name="connsiteX0" fmla="*/ 0 w 613982"/>
              <a:gd name="connsiteY0" fmla="*/ 12392 h 24785"/>
              <a:gd name="connsiteX1" fmla="*/ 613982 w 613982"/>
              <a:gd name="connsiteY1" fmla="*/ 12392 h 24785"/>
            </a:gdLst>
            <a:ahLst/>
            <a:cxnLst>
              <a:cxn ang="0">
                <a:pos x="connsiteX0" y="connsiteY0"/>
              </a:cxn>
              <a:cxn ang="0">
                <a:pos x="connsiteX1" y="connsiteY1"/>
              </a:cxn>
            </a:cxnLst>
            <a:rect l="l" t="t" r="r" b="b"/>
            <a:pathLst>
              <a:path w="613982" h="24785">
                <a:moveTo>
                  <a:pt x="0" y="12392"/>
                </a:moveTo>
                <a:lnTo>
                  <a:pt x="613982" y="12392"/>
                </a:lnTo>
              </a:path>
            </a:pathLst>
          </a:custGeom>
          <a:noFill/>
        </p:spPr>
        <p:style>
          <a:lnRef idx="1">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lIns="304340" tIns="-2958" rIns="304342" bIns="-2957" spcCol="1270" anchor="ctr"/>
          <a:lstStyle/>
          <a:p>
            <a:pPr algn="ctr" defTabSz="1066800">
              <a:lnSpc>
                <a:spcPct val="90000"/>
              </a:lnSpc>
              <a:spcAft>
                <a:spcPct val="35000"/>
              </a:spcAft>
              <a:defRPr/>
            </a:pPr>
            <a:endParaRPr lang="en-US" sz="2400" b="1"/>
          </a:p>
        </p:txBody>
      </p:sp>
      <p:sp>
        <p:nvSpPr>
          <p:cNvPr id="30" name="Freeform 29"/>
          <p:cNvSpPr/>
          <p:nvPr/>
        </p:nvSpPr>
        <p:spPr>
          <a:xfrm>
            <a:off x="5846763" y="4279900"/>
            <a:ext cx="1246187" cy="623887"/>
          </a:xfrm>
          <a:custGeom>
            <a:avLst/>
            <a:gdLst>
              <a:gd name="connsiteX0" fmla="*/ 0 w 1246407"/>
              <a:gd name="connsiteY0" fmla="*/ 62320 h 623203"/>
              <a:gd name="connsiteX1" fmla="*/ 18253 w 1246407"/>
              <a:gd name="connsiteY1" fmla="*/ 18253 h 623203"/>
              <a:gd name="connsiteX2" fmla="*/ 62320 w 1246407"/>
              <a:gd name="connsiteY2" fmla="*/ 0 h 623203"/>
              <a:gd name="connsiteX3" fmla="*/ 1184087 w 1246407"/>
              <a:gd name="connsiteY3" fmla="*/ 0 h 623203"/>
              <a:gd name="connsiteX4" fmla="*/ 1228154 w 1246407"/>
              <a:gd name="connsiteY4" fmla="*/ 18253 h 623203"/>
              <a:gd name="connsiteX5" fmla="*/ 1246407 w 1246407"/>
              <a:gd name="connsiteY5" fmla="*/ 62320 h 623203"/>
              <a:gd name="connsiteX6" fmla="*/ 1246407 w 1246407"/>
              <a:gd name="connsiteY6" fmla="*/ 560883 h 623203"/>
              <a:gd name="connsiteX7" fmla="*/ 1228154 w 1246407"/>
              <a:gd name="connsiteY7" fmla="*/ 604950 h 623203"/>
              <a:gd name="connsiteX8" fmla="*/ 1184087 w 1246407"/>
              <a:gd name="connsiteY8" fmla="*/ 623203 h 623203"/>
              <a:gd name="connsiteX9" fmla="*/ 62320 w 1246407"/>
              <a:gd name="connsiteY9" fmla="*/ 623203 h 623203"/>
              <a:gd name="connsiteX10" fmla="*/ 18253 w 1246407"/>
              <a:gd name="connsiteY10" fmla="*/ 604950 h 623203"/>
              <a:gd name="connsiteX11" fmla="*/ 0 w 1246407"/>
              <a:gd name="connsiteY11" fmla="*/ 560883 h 623203"/>
              <a:gd name="connsiteX12" fmla="*/ 0 w 1246407"/>
              <a:gd name="connsiteY12" fmla="*/ 62320 h 62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623203">
                <a:moveTo>
                  <a:pt x="0" y="62320"/>
                </a:moveTo>
                <a:cubicBezTo>
                  <a:pt x="0" y="45792"/>
                  <a:pt x="6566" y="29940"/>
                  <a:pt x="18253" y="18253"/>
                </a:cubicBezTo>
                <a:cubicBezTo>
                  <a:pt x="29940" y="6566"/>
                  <a:pt x="45792" y="0"/>
                  <a:pt x="62320" y="0"/>
                </a:cubicBezTo>
                <a:lnTo>
                  <a:pt x="1184087" y="0"/>
                </a:lnTo>
                <a:cubicBezTo>
                  <a:pt x="1200615" y="0"/>
                  <a:pt x="1216467" y="6566"/>
                  <a:pt x="1228154" y="18253"/>
                </a:cubicBezTo>
                <a:cubicBezTo>
                  <a:pt x="1239841" y="29940"/>
                  <a:pt x="1246407" y="45792"/>
                  <a:pt x="1246407" y="62320"/>
                </a:cubicBezTo>
                <a:lnTo>
                  <a:pt x="1246407" y="560883"/>
                </a:lnTo>
                <a:cubicBezTo>
                  <a:pt x="1246407" y="577411"/>
                  <a:pt x="1239841" y="593263"/>
                  <a:pt x="1228154" y="604950"/>
                </a:cubicBezTo>
                <a:cubicBezTo>
                  <a:pt x="1216467" y="616637"/>
                  <a:pt x="1200615" y="623203"/>
                  <a:pt x="1184087" y="623203"/>
                </a:cubicBezTo>
                <a:lnTo>
                  <a:pt x="62320" y="623203"/>
                </a:lnTo>
                <a:cubicBezTo>
                  <a:pt x="45792" y="623203"/>
                  <a:pt x="29940" y="616637"/>
                  <a:pt x="18253" y="604950"/>
                </a:cubicBezTo>
                <a:cubicBezTo>
                  <a:pt x="6566" y="593263"/>
                  <a:pt x="0" y="577411"/>
                  <a:pt x="0" y="560883"/>
                </a:cubicBezTo>
                <a:lnTo>
                  <a:pt x="0" y="62320"/>
                </a:lnTo>
                <a:close/>
              </a:path>
            </a:pathLst>
          </a:custGeom>
        </p:spPr>
        <p:style>
          <a:lnRef idx="0">
            <a:schemeClr val="lt1">
              <a:hueOff val="0"/>
              <a:satOff val="0"/>
              <a:lumOff val="0"/>
              <a:alphaOff val="0"/>
            </a:schemeClr>
          </a:lnRef>
          <a:fillRef idx="3">
            <a:schemeClr val="accent2">
              <a:tint val="70000"/>
              <a:hueOff val="0"/>
              <a:satOff val="0"/>
              <a:lumOff val="0"/>
              <a:alphaOff val="0"/>
            </a:schemeClr>
          </a:fillRef>
          <a:effectRef idx="2">
            <a:schemeClr val="accent2">
              <a:tint val="70000"/>
              <a:hueOff val="0"/>
              <a:satOff val="0"/>
              <a:lumOff val="0"/>
              <a:alphaOff val="0"/>
            </a:schemeClr>
          </a:effectRef>
          <a:fontRef idx="minor">
            <a:schemeClr val="lt1"/>
          </a:fontRef>
        </p:style>
        <p:txBody>
          <a:bodyPr lIns="27143" tIns="27143" rIns="27143" bIns="27143" anchor="ctr"/>
          <a:lstStyle/>
          <a:p>
            <a:pPr algn="ctr">
              <a:defRPr/>
            </a:pPr>
            <a:r>
              <a:rPr lang="fr-FR" sz="1400" b="1" dirty="0">
                <a:solidFill>
                  <a:srgbClr val="FFFFFF"/>
                </a:solidFill>
                <a:latin typeface="Arial" charset="0"/>
                <a:ea typeface="Arial Unicode MS" pitchFamily="34" charset="-128"/>
                <a:cs typeface="Arial Unicode MS" pitchFamily="34" charset="-128"/>
              </a:rPr>
              <a:t>Groupe </a:t>
            </a:r>
            <a:r>
              <a:rPr lang="fr-FR" sz="1400" b="1" dirty="0" smtClean="0">
                <a:solidFill>
                  <a:srgbClr val="FFFFFF"/>
                </a:solidFill>
                <a:latin typeface="Arial" charset="0"/>
                <a:ea typeface="Arial Unicode MS" pitchFamily="34" charset="-128"/>
                <a:cs typeface="Arial Unicode MS" pitchFamily="34" charset="-128"/>
              </a:rPr>
              <a:t>test</a:t>
            </a:r>
            <a:endParaRPr lang="fr-FR" sz="1400" b="1" dirty="0">
              <a:solidFill>
                <a:srgbClr val="FFFFFF"/>
              </a:solidFill>
              <a:latin typeface="Arial" charset="0"/>
              <a:ea typeface="Arial Unicode MS" pitchFamily="34" charset="-128"/>
              <a:cs typeface="Arial Unicode MS" pitchFamily="34" charset="-128"/>
            </a:endParaRPr>
          </a:p>
        </p:txBody>
      </p:sp>
      <p:sp>
        <p:nvSpPr>
          <p:cNvPr id="35" name="Freeform 34"/>
          <p:cNvSpPr/>
          <p:nvPr/>
        </p:nvSpPr>
        <p:spPr>
          <a:xfrm rot="2142401">
            <a:off x="5289550" y="5116512"/>
            <a:ext cx="614363" cy="25400"/>
          </a:xfrm>
          <a:custGeom>
            <a:avLst/>
            <a:gdLst>
              <a:gd name="connsiteX0" fmla="*/ 0 w 613982"/>
              <a:gd name="connsiteY0" fmla="*/ 12392 h 24785"/>
              <a:gd name="connsiteX1" fmla="*/ 613982 w 613982"/>
              <a:gd name="connsiteY1" fmla="*/ 12392 h 24785"/>
            </a:gdLst>
            <a:ahLst/>
            <a:cxnLst>
              <a:cxn ang="0">
                <a:pos x="connsiteX0" y="connsiteY0"/>
              </a:cxn>
              <a:cxn ang="0">
                <a:pos x="connsiteX1" y="connsiteY1"/>
              </a:cxn>
            </a:cxnLst>
            <a:rect l="l" t="t" r="r" b="b"/>
            <a:pathLst>
              <a:path w="613982" h="24785">
                <a:moveTo>
                  <a:pt x="0" y="12392"/>
                </a:moveTo>
                <a:lnTo>
                  <a:pt x="613982" y="12392"/>
                </a:lnTo>
              </a:path>
            </a:pathLst>
          </a:custGeom>
          <a:noFill/>
        </p:spPr>
        <p:style>
          <a:lnRef idx="1">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lIns="304341" tIns="-2957" rIns="304341" bIns="-2958" spcCol="1270" anchor="ctr"/>
          <a:lstStyle/>
          <a:p>
            <a:pPr algn="ctr" defTabSz="1066800">
              <a:lnSpc>
                <a:spcPct val="90000"/>
              </a:lnSpc>
              <a:spcAft>
                <a:spcPct val="35000"/>
              </a:spcAft>
              <a:defRPr/>
            </a:pPr>
            <a:endParaRPr lang="en-US" sz="2400" b="1"/>
          </a:p>
        </p:txBody>
      </p:sp>
      <p:sp>
        <p:nvSpPr>
          <p:cNvPr id="36" name="Freeform 35"/>
          <p:cNvSpPr/>
          <p:nvPr/>
        </p:nvSpPr>
        <p:spPr>
          <a:xfrm>
            <a:off x="5846763" y="4995862"/>
            <a:ext cx="1246187" cy="623888"/>
          </a:xfrm>
          <a:custGeom>
            <a:avLst/>
            <a:gdLst>
              <a:gd name="connsiteX0" fmla="*/ 0 w 1246407"/>
              <a:gd name="connsiteY0" fmla="*/ 62320 h 623203"/>
              <a:gd name="connsiteX1" fmla="*/ 18253 w 1246407"/>
              <a:gd name="connsiteY1" fmla="*/ 18253 h 623203"/>
              <a:gd name="connsiteX2" fmla="*/ 62320 w 1246407"/>
              <a:gd name="connsiteY2" fmla="*/ 0 h 623203"/>
              <a:gd name="connsiteX3" fmla="*/ 1184087 w 1246407"/>
              <a:gd name="connsiteY3" fmla="*/ 0 h 623203"/>
              <a:gd name="connsiteX4" fmla="*/ 1228154 w 1246407"/>
              <a:gd name="connsiteY4" fmla="*/ 18253 h 623203"/>
              <a:gd name="connsiteX5" fmla="*/ 1246407 w 1246407"/>
              <a:gd name="connsiteY5" fmla="*/ 62320 h 623203"/>
              <a:gd name="connsiteX6" fmla="*/ 1246407 w 1246407"/>
              <a:gd name="connsiteY6" fmla="*/ 560883 h 623203"/>
              <a:gd name="connsiteX7" fmla="*/ 1228154 w 1246407"/>
              <a:gd name="connsiteY7" fmla="*/ 604950 h 623203"/>
              <a:gd name="connsiteX8" fmla="*/ 1184087 w 1246407"/>
              <a:gd name="connsiteY8" fmla="*/ 623203 h 623203"/>
              <a:gd name="connsiteX9" fmla="*/ 62320 w 1246407"/>
              <a:gd name="connsiteY9" fmla="*/ 623203 h 623203"/>
              <a:gd name="connsiteX10" fmla="*/ 18253 w 1246407"/>
              <a:gd name="connsiteY10" fmla="*/ 604950 h 623203"/>
              <a:gd name="connsiteX11" fmla="*/ 0 w 1246407"/>
              <a:gd name="connsiteY11" fmla="*/ 560883 h 623203"/>
              <a:gd name="connsiteX12" fmla="*/ 0 w 1246407"/>
              <a:gd name="connsiteY12" fmla="*/ 62320 h 62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623203">
                <a:moveTo>
                  <a:pt x="0" y="62320"/>
                </a:moveTo>
                <a:cubicBezTo>
                  <a:pt x="0" y="45792"/>
                  <a:pt x="6566" y="29940"/>
                  <a:pt x="18253" y="18253"/>
                </a:cubicBezTo>
                <a:cubicBezTo>
                  <a:pt x="29940" y="6566"/>
                  <a:pt x="45792" y="0"/>
                  <a:pt x="62320" y="0"/>
                </a:cubicBezTo>
                <a:lnTo>
                  <a:pt x="1184087" y="0"/>
                </a:lnTo>
                <a:cubicBezTo>
                  <a:pt x="1200615" y="0"/>
                  <a:pt x="1216467" y="6566"/>
                  <a:pt x="1228154" y="18253"/>
                </a:cubicBezTo>
                <a:cubicBezTo>
                  <a:pt x="1239841" y="29940"/>
                  <a:pt x="1246407" y="45792"/>
                  <a:pt x="1246407" y="62320"/>
                </a:cubicBezTo>
                <a:lnTo>
                  <a:pt x="1246407" y="560883"/>
                </a:lnTo>
                <a:cubicBezTo>
                  <a:pt x="1246407" y="577411"/>
                  <a:pt x="1239841" y="593263"/>
                  <a:pt x="1228154" y="604950"/>
                </a:cubicBezTo>
                <a:cubicBezTo>
                  <a:pt x="1216467" y="616637"/>
                  <a:pt x="1200615" y="623203"/>
                  <a:pt x="1184087" y="623203"/>
                </a:cubicBezTo>
                <a:lnTo>
                  <a:pt x="62320" y="623203"/>
                </a:lnTo>
                <a:cubicBezTo>
                  <a:pt x="45792" y="623203"/>
                  <a:pt x="29940" y="616637"/>
                  <a:pt x="18253" y="604950"/>
                </a:cubicBezTo>
                <a:cubicBezTo>
                  <a:pt x="6566" y="593263"/>
                  <a:pt x="0" y="577411"/>
                  <a:pt x="0" y="560883"/>
                </a:cubicBezTo>
                <a:lnTo>
                  <a:pt x="0" y="62320"/>
                </a:lnTo>
                <a:close/>
              </a:path>
            </a:pathLst>
          </a:custGeom>
        </p:spPr>
        <p:style>
          <a:lnRef idx="0">
            <a:schemeClr val="lt1">
              <a:hueOff val="0"/>
              <a:satOff val="0"/>
              <a:lumOff val="0"/>
              <a:alphaOff val="0"/>
            </a:schemeClr>
          </a:lnRef>
          <a:fillRef idx="3">
            <a:schemeClr val="accent2">
              <a:tint val="70000"/>
              <a:hueOff val="0"/>
              <a:satOff val="0"/>
              <a:lumOff val="0"/>
              <a:alphaOff val="0"/>
            </a:schemeClr>
          </a:fillRef>
          <a:effectRef idx="2">
            <a:schemeClr val="accent2">
              <a:tint val="70000"/>
              <a:hueOff val="0"/>
              <a:satOff val="0"/>
              <a:lumOff val="0"/>
              <a:alphaOff val="0"/>
            </a:schemeClr>
          </a:effectRef>
          <a:fontRef idx="minor">
            <a:schemeClr val="lt1"/>
          </a:fontRef>
        </p:style>
        <p:txBody>
          <a:bodyPr lIns="27143" tIns="27143" rIns="27143" bIns="27143" anchor="ctr"/>
          <a:lstStyle/>
          <a:p>
            <a:pPr algn="ctr">
              <a:defRPr/>
            </a:pPr>
            <a:r>
              <a:rPr lang="fr-FR" sz="1400" b="1" dirty="0">
                <a:solidFill>
                  <a:srgbClr val="FFFFFF"/>
                </a:solidFill>
                <a:latin typeface="Arial" charset="0"/>
                <a:ea typeface="Arial Unicode MS" pitchFamily="34" charset="-128"/>
                <a:cs typeface="Arial Unicode MS" pitchFamily="34" charset="-128"/>
              </a:rPr>
              <a:t>Groupe témoin</a:t>
            </a:r>
          </a:p>
        </p:txBody>
      </p:sp>
      <p:sp>
        <p:nvSpPr>
          <p:cNvPr id="18" name="Oval 17"/>
          <p:cNvSpPr/>
          <p:nvPr/>
        </p:nvSpPr>
        <p:spPr>
          <a:xfrm>
            <a:off x="5791200" y="4144962"/>
            <a:ext cx="1371600" cy="838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p:cNvSpPr/>
          <p:nvPr/>
        </p:nvSpPr>
        <p:spPr>
          <a:xfrm>
            <a:off x="5791200" y="4906962"/>
            <a:ext cx="1371600" cy="838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p:cNvSpPr/>
          <p:nvPr/>
        </p:nvSpPr>
        <p:spPr>
          <a:xfrm>
            <a:off x="2286000" y="4221162"/>
            <a:ext cx="1371600" cy="152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Oval 36"/>
          <p:cNvSpPr/>
          <p:nvPr/>
        </p:nvSpPr>
        <p:spPr>
          <a:xfrm>
            <a:off x="533400" y="1477962"/>
            <a:ext cx="1371600" cy="4267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par>
                                <p:cTn id="11" presetID="22" presetClass="entr" presetSubtype="8"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500"/>
                                        <p:tgtEl>
                                          <p:spTgt spid="3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500"/>
                                        <p:tgtEl>
                                          <p:spTgt spid="36"/>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8" grpId="0" animBg="1"/>
      <p:bldP spid="30" grpId="0" animBg="1"/>
      <p:bldP spid="36" grpId="0" animBg="1"/>
      <p:bldP spid="18" grpId="0" animBg="1"/>
      <p:bldP spid="19" grpId="0" animBg="1"/>
      <p:bldP spid="23" grpId="0" animBg="1"/>
      <p:bldP spid="3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2"/>
          <p:cNvSpPr>
            <a:spLocks noGrp="1" noChangeArrowheads="1"/>
          </p:cNvSpPr>
          <p:nvPr>
            <p:ph type="ctrTitle" idx="4294967295"/>
          </p:nvPr>
        </p:nvSpPr>
        <p:spPr>
          <a:xfrm>
            <a:off x="685800" y="2130425"/>
            <a:ext cx="7772400" cy="1470025"/>
          </a:xfrm>
        </p:spPr>
        <p:txBody>
          <a:bodyPr/>
          <a:lstStyle/>
          <a:p>
            <a:pPr eaLnBrk="1" hangingPunct="1"/>
            <a:r>
              <a:rPr lang="fr-FR" sz="5400" dirty="0" smtClean="0">
                <a:solidFill>
                  <a:srgbClr val="E22B01"/>
                </a:solidFill>
              </a:rPr>
              <a:t>III. Comment tirer au sort?</a:t>
            </a:r>
            <a:endParaRPr lang="fr-FR" sz="5400" dirty="0">
              <a:solidFill>
                <a:srgbClr val="E22B01"/>
              </a:solidFill>
            </a:endParaRPr>
          </a:p>
        </p:txBody>
      </p:sp>
    </p:spTree>
    <p:custDataLst>
      <p:tags r:id="rId1"/>
    </p:custData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J-PAL Europe</a:t>
            </a:r>
            <a:endParaRPr lang="fr-FR" dirty="0"/>
          </a:p>
        </p:txBody>
      </p:sp>
      <p:sp>
        <p:nvSpPr>
          <p:cNvPr id="3" name="Espace réservé du contenu 2"/>
          <p:cNvSpPr>
            <a:spLocks noGrp="1"/>
          </p:cNvSpPr>
          <p:nvPr>
            <p:ph idx="1"/>
          </p:nvPr>
        </p:nvSpPr>
        <p:spPr>
          <a:xfrm>
            <a:off x="457200" y="1417637"/>
            <a:ext cx="8229600" cy="4525963"/>
          </a:xfrm>
        </p:spPr>
        <p:txBody>
          <a:bodyPr>
            <a:noAutofit/>
          </a:bodyPr>
          <a:lstStyle/>
          <a:p>
            <a:r>
              <a:rPr lang="fr-FR" sz="2500" dirty="0" smtClean="0"/>
              <a:t>Aujourd'hui, 6 antennes J-PAL dans le monde: Inde, Europe, Amérique Latine, Afrique du Sud, Asie du </a:t>
            </a:r>
            <a:r>
              <a:rPr lang="fr-FR" sz="2500" dirty="0" err="1" smtClean="0"/>
              <a:t>Sud-Est</a:t>
            </a:r>
            <a:r>
              <a:rPr lang="fr-FR" sz="2500" dirty="0" smtClean="0"/>
              <a:t> et Amérique du Nord</a:t>
            </a:r>
          </a:p>
          <a:p>
            <a:r>
              <a:rPr lang="fr-FR" sz="2500" dirty="0" smtClean="0"/>
              <a:t>J-PAL Europe, ouvert fin 2007, est accueilli par </a:t>
            </a:r>
            <a:r>
              <a:rPr lang="fr-FR" sz="2500" dirty="0" err="1" smtClean="0"/>
              <a:t>PSE-Ecole</a:t>
            </a:r>
            <a:r>
              <a:rPr lang="fr-FR" sz="2500" dirty="0" smtClean="0"/>
              <a:t> d'Economie de Paris </a:t>
            </a:r>
          </a:p>
          <a:p>
            <a:r>
              <a:rPr lang="fr-FR" sz="2500" dirty="0" smtClean="0"/>
              <a:t>Réunit une vingtaine de chercheurs européens</a:t>
            </a:r>
          </a:p>
          <a:p>
            <a:r>
              <a:rPr lang="fr-FR" sz="2500" dirty="0" smtClean="0"/>
              <a:t>Intervenant dans le monde entier</a:t>
            </a:r>
          </a:p>
          <a:p>
            <a:r>
              <a:rPr lang="fr-FR" sz="2500" dirty="0" smtClean="0"/>
              <a:t>70 évaluations  en cours, dont une trentaine en Europe</a:t>
            </a:r>
          </a:p>
          <a:p>
            <a:pPr>
              <a:buNone/>
            </a:pPr>
            <a:endParaRPr lang="fr-FR" sz="2500" dirty="0" smtClean="0"/>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idx="4294967295"/>
          </p:nvPr>
        </p:nvSpPr>
        <p:spPr>
          <a:xfrm>
            <a:off x="381000" y="76200"/>
            <a:ext cx="7772400" cy="1143000"/>
          </a:xfrm>
        </p:spPr>
        <p:txBody>
          <a:bodyPr/>
          <a:lstStyle/>
          <a:p>
            <a:r>
              <a:rPr lang="fr-FR" dirty="0">
                <a:solidFill>
                  <a:srgbClr val="000000"/>
                </a:solidFill>
              </a:rPr>
              <a:t>Principales contraintes</a:t>
            </a:r>
          </a:p>
        </p:txBody>
      </p:sp>
      <p:sp>
        <p:nvSpPr>
          <p:cNvPr id="147459" name="Rectangle 3"/>
          <p:cNvSpPr>
            <a:spLocks noGrp="1" noChangeArrowheads="1"/>
          </p:cNvSpPr>
          <p:nvPr>
            <p:ph type="body" idx="4294967295"/>
          </p:nvPr>
        </p:nvSpPr>
        <p:spPr>
          <a:xfrm>
            <a:off x="457200" y="1371600"/>
            <a:ext cx="7772400" cy="4114800"/>
          </a:xfrm>
        </p:spPr>
        <p:txBody>
          <a:bodyPr>
            <a:normAutofit lnSpcReduction="10000"/>
          </a:bodyPr>
          <a:lstStyle/>
          <a:p>
            <a:pPr>
              <a:buClr>
                <a:srgbClr val="E22B01"/>
              </a:buClr>
            </a:pPr>
            <a:r>
              <a:rPr lang="fr-FR" sz="2800" dirty="0">
                <a:solidFill>
                  <a:srgbClr val="000000"/>
                </a:solidFill>
              </a:rPr>
              <a:t>Ne doit pas être perçu comme inéquitable</a:t>
            </a:r>
          </a:p>
          <a:p>
            <a:pPr>
              <a:buClr>
                <a:srgbClr val="E22B01"/>
              </a:buClr>
            </a:pPr>
            <a:r>
              <a:rPr lang="fr-FR" sz="2800" dirty="0">
                <a:solidFill>
                  <a:srgbClr val="000000"/>
                </a:solidFill>
              </a:rPr>
              <a:t>Doit être éthique</a:t>
            </a:r>
          </a:p>
          <a:p>
            <a:pPr lvl="1">
              <a:buClr>
                <a:srgbClr val="E22B01"/>
              </a:buClr>
            </a:pPr>
            <a:r>
              <a:rPr lang="fr-FR" sz="2400" dirty="0">
                <a:solidFill>
                  <a:srgbClr val="000000"/>
                </a:solidFill>
              </a:rPr>
              <a:t>Si le programme ne présente aucun risque pour les bénéficiaires, est-ce nécessaire d’avoir un groupe </a:t>
            </a:r>
            <a:r>
              <a:rPr lang="fr-FR" sz="2400" dirty="0" smtClean="0">
                <a:solidFill>
                  <a:srgbClr val="000000"/>
                </a:solidFill>
              </a:rPr>
              <a:t>témoin?</a:t>
            </a:r>
            <a:endParaRPr lang="fr-FR" sz="2400" dirty="0">
              <a:solidFill>
                <a:srgbClr val="000000"/>
              </a:solidFill>
            </a:endParaRPr>
          </a:p>
          <a:p>
            <a:pPr lvl="1">
              <a:buClr>
                <a:srgbClr val="E22B01"/>
              </a:buClr>
            </a:pPr>
            <a:r>
              <a:rPr lang="fr-FR" sz="2400" dirty="0">
                <a:solidFill>
                  <a:srgbClr val="000000"/>
                </a:solidFill>
              </a:rPr>
              <a:t>Si on est </a:t>
            </a:r>
            <a:r>
              <a:rPr lang="fr-FR" sz="2400" dirty="0" smtClean="0">
                <a:solidFill>
                  <a:srgbClr val="000000"/>
                </a:solidFill>
              </a:rPr>
              <a:t>sûr </a:t>
            </a:r>
            <a:r>
              <a:rPr lang="fr-FR" sz="2400" dirty="0">
                <a:solidFill>
                  <a:srgbClr val="000000"/>
                </a:solidFill>
              </a:rPr>
              <a:t>qu’un programme marche, est-ce éthique d’avoir un groupe </a:t>
            </a:r>
            <a:r>
              <a:rPr lang="fr-FR" sz="2400" dirty="0" smtClean="0">
                <a:solidFill>
                  <a:srgbClr val="000000"/>
                </a:solidFill>
              </a:rPr>
              <a:t>témoin?</a:t>
            </a:r>
            <a:endParaRPr lang="fr-FR" sz="2400" dirty="0">
              <a:solidFill>
                <a:srgbClr val="000000"/>
              </a:solidFill>
            </a:endParaRPr>
          </a:p>
          <a:p>
            <a:pPr>
              <a:buClr>
                <a:srgbClr val="E22B01"/>
              </a:buClr>
            </a:pPr>
            <a:r>
              <a:rPr lang="fr-FR" sz="2800" dirty="0">
                <a:solidFill>
                  <a:srgbClr val="000000"/>
                </a:solidFill>
              </a:rPr>
              <a:t>Doit être politiquement faisable</a:t>
            </a:r>
          </a:p>
          <a:p>
            <a:pPr lvl="1">
              <a:buClr>
                <a:srgbClr val="E22B01"/>
              </a:buClr>
            </a:pPr>
            <a:r>
              <a:rPr lang="fr-FR" sz="2400" dirty="0">
                <a:solidFill>
                  <a:srgbClr val="000000"/>
                </a:solidFill>
              </a:rPr>
              <a:t>Est-ce que les autorités acceptent l’idée de l’assignation aléatoire?</a:t>
            </a:r>
          </a:p>
        </p:txBody>
      </p:sp>
    </p:spTree>
    <p:custDataLst>
      <p:tags r:id="rId1"/>
    </p:custData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txBox="1">
            <a:spLocks noChangeArrowheads="1"/>
          </p:cNvSpPr>
          <p:nvPr/>
        </p:nvSpPr>
        <p:spPr bwMode="auto">
          <a:xfrm>
            <a:off x="685800" y="2130425"/>
            <a:ext cx="7772400" cy="1470025"/>
          </a:xfrm>
          <a:prstGeom prst="rect">
            <a:avLst/>
          </a:prstGeom>
          <a:noFill/>
          <a:ln w="9525">
            <a:noFill/>
            <a:miter lim="800000"/>
            <a:headEnd/>
            <a:tailEnd/>
          </a:ln>
        </p:spPr>
        <p:txBody>
          <a:bodyPr anchor="ctr">
            <a:prstTxWarp prst="textNoShape">
              <a:avLst/>
            </a:prstTxWarp>
          </a:bodyPr>
          <a:lstStyle/>
          <a:p>
            <a:pPr algn="ctr"/>
            <a:r>
              <a:rPr lang="fr-FR" sz="4400" dirty="0">
                <a:solidFill>
                  <a:srgbClr val="E22B01"/>
                </a:solidFill>
              </a:rPr>
              <a:t>A quel niveau</a:t>
            </a:r>
            <a:r>
              <a:rPr lang="fr-FR" sz="4400" dirty="0" smtClean="0">
                <a:solidFill>
                  <a:srgbClr val="E22B01"/>
                </a:solidFill>
              </a:rPr>
              <a:t> tirer au sort </a:t>
            </a:r>
            <a:r>
              <a:rPr lang="fr-FR" sz="4400" dirty="0">
                <a:solidFill>
                  <a:srgbClr val="E22B01"/>
                </a:solidFill>
              </a:rPr>
              <a:t>?</a:t>
            </a:r>
            <a:endParaRPr lang="en-US" sz="4400" dirty="0">
              <a:solidFill>
                <a:srgbClr val="E22B01"/>
              </a:solidFill>
            </a:endParaRPr>
          </a:p>
        </p:txBody>
      </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eaLnBrk="1" hangingPunct="1"/>
            <a:r>
              <a:rPr lang="fr-FR" dirty="0"/>
              <a:t>Unité de</a:t>
            </a:r>
            <a:r>
              <a:rPr lang="fr-FR" dirty="0" smtClean="0"/>
              <a:t> "randomisation"</a:t>
            </a:r>
            <a:endParaRPr lang="fr-FR" dirty="0"/>
          </a:p>
        </p:txBody>
      </p:sp>
      <p:sp>
        <p:nvSpPr>
          <p:cNvPr id="107523" name="Rectangle 3"/>
          <p:cNvSpPr>
            <a:spLocks noGrp="1" noChangeArrowheads="1"/>
          </p:cNvSpPr>
          <p:nvPr>
            <p:ph type="body" idx="1"/>
          </p:nvPr>
        </p:nvSpPr>
        <p:spPr/>
        <p:txBody>
          <a:bodyPr/>
          <a:lstStyle/>
          <a:p>
            <a:pPr eaLnBrk="1" hangingPunct="1">
              <a:lnSpc>
                <a:spcPct val="90000"/>
              </a:lnSpc>
            </a:pPr>
            <a:r>
              <a:rPr lang="fr-FR" dirty="0"/>
              <a:t>A </a:t>
            </a:r>
            <a:r>
              <a:rPr lang="fr-FR" dirty="0" smtClean="0"/>
              <a:t>quel niveau tirer au sort?</a:t>
            </a:r>
          </a:p>
          <a:p>
            <a:pPr marL="1438275" lvl="1">
              <a:lnSpc>
                <a:spcPct val="90000"/>
              </a:lnSpc>
            </a:pPr>
            <a:r>
              <a:rPr lang="fr-FR" sz="2400" dirty="0" smtClean="0"/>
              <a:t>au </a:t>
            </a:r>
            <a:r>
              <a:rPr lang="fr-FR" sz="2400" dirty="0"/>
              <a:t>niveau </a:t>
            </a:r>
            <a:r>
              <a:rPr lang="fr-FR" sz="2400" dirty="0" smtClean="0"/>
              <a:t>individuel</a:t>
            </a:r>
          </a:p>
          <a:p>
            <a:pPr marL="1878013" lvl="2" indent="-285750">
              <a:lnSpc>
                <a:spcPct val="90000"/>
              </a:lnSpc>
            </a:pPr>
            <a:r>
              <a:rPr lang="fr-FR" sz="2200" dirty="0" smtClean="0"/>
              <a:t>Enfant de la classe</a:t>
            </a:r>
          </a:p>
          <a:p>
            <a:pPr marL="1878013" lvl="2" indent="-285750">
              <a:lnSpc>
                <a:spcPct val="90000"/>
              </a:lnSpc>
            </a:pPr>
            <a:r>
              <a:rPr lang="fr-FR" sz="2200" dirty="0" smtClean="0"/>
              <a:t>Femme du village</a:t>
            </a:r>
          </a:p>
          <a:p>
            <a:pPr marL="1878013" lvl="2" indent="-285750">
              <a:lnSpc>
                <a:spcPct val="90000"/>
              </a:lnSpc>
            </a:pPr>
            <a:endParaRPr lang="fr-FR" sz="2200" dirty="0" smtClean="0"/>
          </a:p>
          <a:p>
            <a:pPr marL="1438275" lvl="1">
              <a:lnSpc>
                <a:spcPct val="90000"/>
              </a:lnSpc>
            </a:pPr>
            <a:r>
              <a:rPr lang="fr-FR" sz="2400" dirty="0" smtClean="0"/>
              <a:t>au </a:t>
            </a:r>
            <a:r>
              <a:rPr lang="fr-FR" sz="2400" dirty="0"/>
              <a:t>niveau du groupe</a:t>
            </a:r>
          </a:p>
          <a:p>
            <a:pPr marL="1871663" lvl="2">
              <a:lnSpc>
                <a:spcPct val="90000"/>
              </a:lnSpc>
              <a:tabLst>
                <a:tab pos="1879600" algn="l"/>
              </a:tabLst>
            </a:pPr>
            <a:r>
              <a:rPr lang="fr-FR" sz="2200" dirty="0"/>
              <a:t>Ecole</a:t>
            </a:r>
          </a:p>
          <a:p>
            <a:pPr marL="1871663" lvl="2">
              <a:lnSpc>
                <a:spcPct val="90000"/>
              </a:lnSpc>
              <a:tabLst>
                <a:tab pos="1879600" algn="l"/>
              </a:tabLst>
            </a:pPr>
            <a:r>
              <a:rPr lang="fr-FR" sz="2200" dirty="0"/>
              <a:t>Communauté</a:t>
            </a:r>
          </a:p>
          <a:p>
            <a:pPr marL="1871663" lvl="2">
              <a:lnSpc>
                <a:spcPct val="90000"/>
              </a:lnSpc>
              <a:tabLst>
                <a:tab pos="1879600" algn="l"/>
              </a:tabLst>
            </a:pPr>
            <a:r>
              <a:rPr lang="fr-FR" sz="2200" dirty="0"/>
              <a:t>Centre de santé</a:t>
            </a:r>
          </a:p>
          <a:p>
            <a:pPr marL="1871663" lvl="2">
              <a:lnSpc>
                <a:spcPct val="90000"/>
              </a:lnSpc>
              <a:tabLst>
                <a:tab pos="1879600" algn="l"/>
              </a:tabLst>
            </a:pPr>
            <a:r>
              <a:rPr lang="fr-FR" sz="2200" dirty="0"/>
              <a:t>Quartier/</a:t>
            </a:r>
            <a:r>
              <a:rPr lang="fr-FR" sz="2200" dirty="0" smtClean="0"/>
              <a:t>village</a:t>
            </a:r>
            <a:endParaRPr lang="fr-FR" sz="2200" dirty="0"/>
          </a:p>
        </p:txBody>
      </p:sp>
    </p:spTree>
    <p:custDataLst>
      <p:tags r:id="rId1"/>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eaLnBrk="1" hangingPunct="1"/>
            <a:r>
              <a:rPr lang="fr-FR" dirty="0"/>
              <a:t>Unité de randomisation</a:t>
            </a:r>
            <a:endParaRPr lang="en-US" dirty="0"/>
          </a:p>
        </p:txBody>
      </p:sp>
      <p:sp>
        <p:nvSpPr>
          <p:cNvPr id="128003" name="Rectangle 3"/>
          <p:cNvSpPr>
            <a:spLocks noGrp="1" noChangeArrowheads="1"/>
          </p:cNvSpPr>
          <p:nvPr>
            <p:ph type="body" idx="1"/>
          </p:nvPr>
        </p:nvSpPr>
        <p:spPr>
          <a:xfrm>
            <a:off x="457200" y="1447800"/>
            <a:ext cx="8229600" cy="4525962"/>
          </a:xfrm>
        </p:spPr>
        <p:txBody>
          <a:bodyPr/>
          <a:lstStyle/>
          <a:p>
            <a:pPr eaLnBrk="1" hangingPunct="1">
              <a:lnSpc>
                <a:spcPct val="80000"/>
              </a:lnSpc>
            </a:pPr>
            <a:r>
              <a:rPr lang="fr-FR" sz="2400" dirty="0"/>
              <a:t>Cela dépend de l’intervention : effet au niveau du groupe ou au niveau individuel. Certains programmes peuvent être exécutés seulement à un certain niveau. </a:t>
            </a:r>
          </a:p>
          <a:p>
            <a:pPr eaLnBrk="1" hangingPunct="1">
              <a:lnSpc>
                <a:spcPct val="80000"/>
              </a:lnSpc>
              <a:buFontTx/>
              <a:buNone/>
            </a:pPr>
            <a:endParaRPr lang="fr-FR" sz="2400" dirty="0"/>
          </a:p>
          <a:p>
            <a:pPr eaLnBrk="1" hangingPunct="1">
              <a:lnSpc>
                <a:spcPct val="80000"/>
              </a:lnSpc>
            </a:pPr>
            <a:r>
              <a:rPr lang="fr-FR" sz="2400" dirty="0"/>
              <a:t>Il peut être politiquement difficile d’avoir des traitements inégaux à l’intérieur d’une communauté. (ex: accès au micro-crédit)</a:t>
            </a:r>
          </a:p>
          <a:p>
            <a:pPr eaLnBrk="1" hangingPunct="1">
              <a:lnSpc>
                <a:spcPct val="80000"/>
              </a:lnSpc>
              <a:buFontTx/>
              <a:buNone/>
            </a:pPr>
            <a:endParaRPr lang="fr-FR" sz="2400" dirty="0"/>
          </a:p>
          <a:p>
            <a:pPr eaLnBrk="1" hangingPunct="1">
              <a:lnSpc>
                <a:spcPct val="80000"/>
              </a:lnSpc>
            </a:pPr>
            <a:r>
              <a:rPr lang="fr-FR" sz="2400" dirty="0"/>
              <a:t>Pour beaucoup d’interventions : on a le choix</a:t>
            </a:r>
          </a:p>
          <a:p>
            <a:pPr lvl="1">
              <a:lnSpc>
                <a:spcPct val="80000"/>
              </a:lnSpc>
              <a:buFontTx/>
              <a:buChar char="-"/>
            </a:pPr>
            <a:r>
              <a:rPr lang="fr-FR" sz="2000" dirty="0" smtClean="0"/>
              <a:t>Le tirage au sort au niveau individuel </a:t>
            </a:r>
            <a:r>
              <a:rPr lang="fr-FR" sz="2000" dirty="0"/>
              <a:t>donne une plus grande capacité à détecter un effet pour un moindre coût.</a:t>
            </a:r>
            <a:endParaRPr lang="fr-FR" sz="2000" dirty="0" smtClean="0"/>
          </a:p>
          <a:p>
            <a:pPr lvl="1">
              <a:lnSpc>
                <a:spcPct val="80000"/>
              </a:lnSpc>
              <a:buFontTx/>
              <a:buChar char="-"/>
            </a:pPr>
            <a:r>
              <a:rPr lang="fr-FR" dirty="0" smtClean="0"/>
              <a:t>Le tirage au sort au niveau individuel est</a:t>
            </a:r>
            <a:r>
              <a:rPr lang="fr-FR" sz="2000" dirty="0"/>
              <a:t>plus facile à mettre en place</a:t>
            </a:r>
          </a:p>
          <a:p>
            <a:pPr eaLnBrk="1" hangingPunct="1">
              <a:lnSpc>
                <a:spcPct val="80000"/>
              </a:lnSpc>
            </a:pPr>
            <a:endParaRPr lang="fr-FR" sz="2400" dirty="0"/>
          </a:p>
          <a:p>
            <a:pPr lvl="1" eaLnBrk="1" hangingPunct="1">
              <a:lnSpc>
                <a:spcPct val="80000"/>
              </a:lnSpc>
              <a:buFontTx/>
              <a:buNone/>
            </a:pPr>
            <a:endParaRPr lang="fr-FR" sz="2400" dirty="0"/>
          </a:p>
        </p:txBody>
      </p:sp>
    </p:spTree>
    <p:custDataLst>
      <p:tags r:id="rId1"/>
    </p:custData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2"/>
          <p:cNvSpPr>
            <a:spLocks noGrp="1" noChangeArrowheads="1"/>
          </p:cNvSpPr>
          <p:nvPr>
            <p:ph type="ctrTitle" idx="4294967295"/>
          </p:nvPr>
        </p:nvSpPr>
        <p:spPr>
          <a:xfrm>
            <a:off x="533400" y="2130425"/>
            <a:ext cx="7772400" cy="1470025"/>
          </a:xfrm>
        </p:spPr>
        <p:txBody>
          <a:bodyPr/>
          <a:lstStyle/>
          <a:p>
            <a:r>
              <a:rPr lang="fr-FR" dirty="0" smtClean="0">
                <a:solidFill>
                  <a:srgbClr val="E22B01"/>
                </a:solidFill>
              </a:rPr>
              <a:t>         Les </a:t>
            </a:r>
            <a:r>
              <a:rPr lang="fr-FR" dirty="0">
                <a:solidFill>
                  <a:srgbClr val="E22B01"/>
                </a:solidFill>
              </a:rPr>
              <a:t>différents moyens de</a:t>
            </a:r>
            <a:r>
              <a:rPr lang="fr-FR" dirty="0" smtClean="0">
                <a:solidFill>
                  <a:srgbClr val="E22B01"/>
                </a:solidFill>
              </a:rPr>
              <a:t> tirer au sort</a:t>
            </a:r>
            <a:endParaRPr lang="en-US" dirty="0">
              <a:solidFill>
                <a:srgbClr val="E22B01"/>
              </a:solidFill>
            </a:endParaRPr>
          </a:p>
        </p:txBody>
      </p:sp>
    </p:spTree>
    <p:custDataLst>
      <p:tags r:id="rId1"/>
    </p:custData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idx="4294967295"/>
          </p:nvPr>
        </p:nvSpPr>
        <p:spPr>
          <a:xfrm>
            <a:off x="381000" y="152400"/>
            <a:ext cx="7772400" cy="1143000"/>
          </a:xfrm>
        </p:spPr>
        <p:txBody>
          <a:bodyPr/>
          <a:lstStyle/>
          <a:p>
            <a:r>
              <a:rPr lang="fr-FR" dirty="0" smtClean="0">
                <a:solidFill>
                  <a:srgbClr val="000000"/>
                </a:solidFill>
              </a:rPr>
              <a:t>La </a:t>
            </a:r>
            <a:r>
              <a:rPr lang="fr-FR" dirty="0">
                <a:solidFill>
                  <a:srgbClr val="000000"/>
                </a:solidFill>
              </a:rPr>
              <a:t>loterie</a:t>
            </a:r>
          </a:p>
        </p:txBody>
      </p:sp>
      <p:sp>
        <p:nvSpPr>
          <p:cNvPr id="68611" name="Rectangle 3"/>
          <p:cNvSpPr>
            <a:spLocks noGrp="1" noChangeArrowheads="1"/>
          </p:cNvSpPr>
          <p:nvPr>
            <p:ph type="body" idx="4294967295"/>
          </p:nvPr>
        </p:nvSpPr>
        <p:spPr>
          <a:xfrm>
            <a:off x="304800" y="1447800"/>
            <a:ext cx="8534400" cy="4114800"/>
          </a:xfrm>
        </p:spPr>
        <p:txBody>
          <a:bodyPr>
            <a:normAutofit/>
          </a:bodyPr>
          <a:lstStyle/>
          <a:p>
            <a:pPr>
              <a:lnSpc>
                <a:spcPct val="80000"/>
              </a:lnSpc>
              <a:buClr>
                <a:srgbClr val="E22B01"/>
              </a:buClr>
            </a:pPr>
            <a:r>
              <a:rPr lang="fr-FR" sz="2400" dirty="0">
                <a:solidFill>
                  <a:srgbClr val="000000"/>
                </a:solidFill>
              </a:rPr>
              <a:t>Faire une liste des toutes les personnes/ écoles/ villes éligibles pour le </a:t>
            </a:r>
            <a:r>
              <a:rPr lang="fr-FR" sz="2400" dirty="0" smtClean="0">
                <a:solidFill>
                  <a:srgbClr val="000000"/>
                </a:solidFill>
              </a:rPr>
              <a:t>programme et choisir </a:t>
            </a:r>
            <a:r>
              <a:rPr lang="fr-FR" sz="2400" dirty="0">
                <a:solidFill>
                  <a:srgbClr val="000000"/>
                </a:solidFill>
              </a:rPr>
              <a:t>les bénéficiaires au hasard</a:t>
            </a:r>
            <a:r>
              <a:rPr lang="fr-FR" sz="2400" dirty="0" smtClean="0">
                <a:solidFill>
                  <a:srgbClr val="000000"/>
                </a:solidFill>
              </a:rPr>
              <a:t> dans </a:t>
            </a:r>
            <a:r>
              <a:rPr lang="fr-FR" sz="2400" dirty="0">
                <a:solidFill>
                  <a:srgbClr val="000000"/>
                </a:solidFill>
              </a:rPr>
              <a:t>la </a:t>
            </a:r>
            <a:r>
              <a:rPr lang="fr-FR" sz="2400" dirty="0" smtClean="0">
                <a:solidFill>
                  <a:srgbClr val="000000"/>
                </a:solidFill>
              </a:rPr>
              <a:t>liste</a:t>
            </a:r>
          </a:p>
          <a:p>
            <a:pPr>
              <a:lnSpc>
                <a:spcPct val="80000"/>
              </a:lnSpc>
              <a:buClr>
                <a:srgbClr val="E22B01"/>
              </a:buClr>
            </a:pPr>
            <a:r>
              <a:rPr lang="fr-FR" dirty="0" smtClean="0"/>
              <a:t>La loterie de base est utile lorsqu’il n’existe aucune raison a priori de discriminer</a:t>
            </a:r>
            <a:endParaRPr lang="fr-FR" sz="2400" dirty="0" smtClean="0">
              <a:solidFill>
                <a:srgbClr val="000000"/>
              </a:solidFill>
            </a:endParaRPr>
          </a:p>
          <a:p>
            <a:pPr>
              <a:lnSpc>
                <a:spcPct val="80000"/>
              </a:lnSpc>
              <a:buClr>
                <a:srgbClr val="E22B01"/>
              </a:buClr>
            </a:pPr>
            <a:r>
              <a:rPr lang="fr-FR" dirty="0" smtClean="0">
                <a:solidFill>
                  <a:srgbClr val="000000"/>
                </a:solidFill>
              </a:rPr>
              <a:t>Processus transparent</a:t>
            </a:r>
            <a:endParaRPr lang="fr-FR" sz="2400" dirty="0" smtClean="0">
              <a:solidFill>
                <a:srgbClr val="000000"/>
              </a:solidFill>
            </a:endParaRPr>
          </a:p>
          <a:p>
            <a:pPr>
              <a:lnSpc>
                <a:spcPct val="80000"/>
              </a:lnSpc>
              <a:buClr>
                <a:srgbClr val="E22B01"/>
              </a:buClr>
            </a:pPr>
            <a:r>
              <a:rPr lang="fr-FR" sz="2400" dirty="0" smtClean="0">
                <a:solidFill>
                  <a:srgbClr val="000000"/>
                </a:solidFill>
              </a:rPr>
              <a:t>Perçue comme plus </a:t>
            </a:r>
            <a:r>
              <a:rPr lang="fr-FR" sz="2400" dirty="0">
                <a:solidFill>
                  <a:srgbClr val="000000"/>
                </a:solidFill>
              </a:rPr>
              <a:t>équitable que d’autres méthodes...</a:t>
            </a:r>
          </a:p>
          <a:p>
            <a:pPr lvl="1">
              <a:lnSpc>
                <a:spcPct val="80000"/>
              </a:lnSpc>
              <a:buClr>
                <a:srgbClr val="E22B01"/>
              </a:buClr>
            </a:pPr>
            <a:r>
              <a:rPr lang="fr-FR" sz="2000" dirty="0">
                <a:solidFill>
                  <a:srgbClr val="000000"/>
                </a:solidFill>
              </a:rPr>
              <a:t>Favoritisme politique</a:t>
            </a:r>
          </a:p>
          <a:p>
            <a:pPr lvl="1">
              <a:lnSpc>
                <a:spcPct val="80000"/>
              </a:lnSpc>
              <a:buClr>
                <a:srgbClr val="E22B01"/>
              </a:buClr>
            </a:pPr>
            <a:r>
              <a:rPr lang="fr-FR" sz="2000" dirty="0">
                <a:solidFill>
                  <a:srgbClr val="000000"/>
                </a:solidFill>
              </a:rPr>
              <a:t>Facilité d’implémentation</a:t>
            </a:r>
          </a:p>
          <a:p>
            <a:pPr lvl="1">
              <a:lnSpc>
                <a:spcPct val="80000"/>
              </a:lnSpc>
              <a:buClr>
                <a:srgbClr val="E22B01"/>
              </a:buClr>
            </a:pPr>
            <a:r>
              <a:rPr lang="fr-FR" sz="2000" dirty="0">
                <a:solidFill>
                  <a:srgbClr val="000000"/>
                </a:solidFill>
              </a:rPr>
              <a:t>Premier arrivé, premier servi</a:t>
            </a:r>
          </a:p>
          <a:p>
            <a:pPr lvl="1">
              <a:lnSpc>
                <a:spcPct val="80000"/>
              </a:lnSpc>
              <a:buClr>
                <a:srgbClr val="E22B01"/>
              </a:buClr>
            </a:pPr>
            <a:r>
              <a:rPr lang="fr-FR" sz="2000" dirty="0">
                <a:solidFill>
                  <a:srgbClr val="000000"/>
                </a:solidFill>
              </a:rPr>
              <a:t>Etc</a:t>
            </a:r>
            <a:r>
              <a:rPr lang="fr-FR" sz="2000" dirty="0" smtClean="0">
                <a:solidFill>
                  <a:srgbClr val="000000"/>
                </a:solidFill>
              </a:rPr>
              <a:t>.</a:t>
            </a:r>
            <a:endParaRPr lang="fr-FR" sz="2000" dirty="0">
              <a:solidFill>
                <a:srgbClr val="000000"/>
              </a:solidFill>
            </a:endParaRPr>
          </a:p>
        </p:txBody>
      </p:sp>
    </p:spTree>
    <p:custDataLst>
      <p:tags r:id="rId1"/>
    </p:custData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idx="4294967295"/>
          </p:nvPr>
        </p:nvSpPr>
        <p:spPr>
          <a:xfrm>
            <a:off x="381000" y="76200"/>
            <a:ext cx="8991600" cy="1143000"/>
          </a:xfrm>
        </p:spPr>
        <p:txBody>
          <a:bodyPr>
            <a:normAutofit/>
          </a:bodyPr>
          <a:lstStyle/>
          <a:p>
            <a:r>
              <a:rPr lang="fr-FR" dirty="0" smtClean="0">
                <a:solidFill>
                  <a:srgbClr val="000000"/>
                </a:solidFill>
              </a:rPr>
              <a:t>Modèle </a:t>
            </a:r>
            <a:r>
              <a:rPr lang="fr-FR" dirty="0">
                <a:solidFill>
                  <a:srgbClr val="000000"/>
                </a:solidFill>
              </a:rPr>
              <a:t>de mise en place progressive</a:t>
            </a:r>
          </a:p>
        </p:txBody>
      </p:sp>
      <p:sp>
        <p:nvSpPr>
          <p:cNvPr id="80899" name="Rectangle 3"/>
          <p:cNvSpPr>
            <a:spLocks noGrp="1" noChangeArrowheads="1"/>
          </p:cNvSpPr>
          <p:nvPr>
            <p:ph type="body" idx="4294967295"/>
          </p:nvPr>
        </p:nvSpPr>
        <p:spPr>
          <a:xfrm>
            <a:off x="381000" y="1219200"/>
            <a:ext cx="8077200" cy="5181600"/>
          </a:xfrm>
        </p:spPr>
        <p:txBody>
          <a:bodyPr/>
          <a:lstStyle/>
          <a:p>
            <a:pPr>
              <a:lnSpc>
                <a:spcPct val="90000"/>
              </a:lnSpc>
              <a:buClr>
                <a:srgbClr val="E22B01"/>
              </a:buClr>
            </a:pPr>
            <a:r>
              <a:rPr lang="fr-FR" sz="2400" dirty="0">
                <a:solidFill>
                  <a:srgbClr val="000000"/>
                </a:solidFill>
              </a:rPr>
              <a:t>Dans ce modèle, tout le monde bénéficiera du programme</a:t>
            </a:r>
            <a:r>
              <a:rPr lang="fr-FR" sz="2400" dirty="0" smtClean="0">
                <a:solidFill>
                  <a:srgbClr val="000000"/>
                </a:solidFill>
              </a:rPr>
              <a:t> sur </a:t>
            </a:r>
            <a:r>
              <a:rPr lang="fr-FR" sz="2400" dirty="0">
                <a:solidFill>
                  <a:srgbClr val="000000"/>
                </a:solidFill>
              </a:rPr>
              <a:t>le </a:t>
            </a:r>
            <a:r>
              <a:rPr lang="fr-FR" sz="2400" dirty="0" err="1">
                <a:solidFill>
                  <a:srgbClr val="000000"/>
                </a:solidFill>
              </a:rPr>
              <a:t>long-terme</a:t>
            </a:r>
            <a:r>
              <a:rPr lang="fr-FR" sz="2400" dirty="0">
                <a:solidFill>
                  <a:srgbClr val="000000"/>
                </a:solidFill>
              </a:rPr>
              <a:t>, mais dans l’immédiat seulement un sous-groupe participe </a:t>
            </a:r>
          </a:p>
          <a:p>
            <a:pPr>
              <a:lnSpc>
                <a:spcPct val="90000"/>
              </a:lnSpc>
              <a:buClr>
                <a:srgbClr val="E22B01"/>
              </a:buClr>
            </a:pPr>
            <a:r>
              <a:rPr lang="fr-FR" sz="2400" dirty="0">
                <a:solidFill>
                  <a:srgbClr val="000000"/>
                </a:solidFill>
              </a:rPr>
              <a:t>Exemple:</a:t>
            </a:r>
            <a:r>
              <a:rPr lang="fr-FR" sz="2400" dirty="0" smtClean="0">
                <a:solidFill>
                  <a:srgbClr val="000000"/>
                </a:solidFill>
              </a:rPr>
              <a:t> programme </a:t>
            </a:r>
            <a:r>
              <a:rPr lang="fr-FR" sz="2400" dirty="0">
                <a:solidFill>
                  <a:srgbClr val="000000"/>
                </a:solidFill>
              </a:rPr>
              <a:t>de </a:t>
            </a:r>
            <a:r>
              <a:rPr lang="fr-FR" sz="2400" dirty="0" smtClean="0">
                <a:solidFill>
                  <a:srgbClr val="000000"/>
                </a:solidFill>
              </a:rPr>
              <a:t>déparasitage </a:t>
            </a:r>
            <a:r>
              <a:rPr lang="fr-FR" sz="2400" dirty="0">
                <a:solidFill>
                  <a:srgbClr val="000000"/>
                </a:solidFill>
              </a:rPr>
              <a:t>au Kenya,</a:t>
            </a:r>
            <a:r>
              <a:rPr lang="fr-FR" sz="2400" dirty="0" smtClean="0">
                <a:solidFill>
                  <a:srgbClr val="000000"/>
                </a:solidFill>
              </a:rPr>
              <a:t> mis en œuvre </a:t>
            </a:r>
            <a:r>
              <a:rPr lang="fr-FR" sz="2400" dirty="0">
                <a:solidFill>
                  <a:srgbClr val="000000"/>
                </a:solidFill>
              </a:rPr>
              <a:t>par</a:t>
            </a:r>
            <a:r>
              <a:rPr lang="fr-FR" sz="2400" dirty="0" smtClean="0">
                <a:solidFill>
                  <a:srgbClr val="000000"/>
                </a:solidFill>
              </a:rPr>
              <a:t> une ONG</a:t>
            </a:r>
            <a:r>
              <a:rPr lang="fr-FR" sz="2400" dirty="0">
                <a:solidFill>
                  <a:srgbClr val="000000"/>
                </a:solidFill>
              </a:rPr>
              <a:t>.</a:t>
            </a:r>
          </a:p>
          <a:p>
            <a:pPr lvl="1">
              <a:lnSpc>
                <a:spcPct val="90000"/>
              </a:lnSpc>
              <a:buClr>
                <a:srgbClr val="E22B01"/>
              </a:buClr>
            </a:pPr>
            <a:r>
              <a:rPr lang="fr-FR" sz="2000" dirty="0">
                <a:solidFill>
                  <a:srgbClr val="000000"/>
                </a:solidFill>
              </a:rPr>
              <a:t>3 groupes de 25</a:t>
            </a:r>
            <a:r>
              <a:rPr lang="fr-FR" sz="2000" dirty="0" smtClean="0">
                <a:solidFill>
                  <a:srgbClr val="000000"/>
                </a:solidFill>
                <a:ea typeface="Arial" pitchFamily="-65" charset="0"/>
                <a:cs typeface="Arial" pitchFamily="-65" charset="0"/>
              </a:rPr>
              <a:t>é</a:t>
            </a:r>
            <a:r>
              <a:rPr lang="fr-FR" sz="2000" dirty="0" smtClean="0">
                <a:solidFill>
                  <a:srgbClr val="000000"/>
                </a:solidFill>
              </a:rPr>
              <a:t>coles </a:t>
            </a:r>
            <a:r>
              <a:rPr lang="fr-FR" sz="2000" dirty="0">
                <a:solidFill>
                  <a:srgbClr val="000000"/>
                </a:solidFill>
              </a:rPr>
              <a:t>chacun: groupes 1,2,3</a:t>
            </a:r>
          </a:p>
          <a:p>
            <a:pPr lvl="2">
              <a:lnSpc>
                <a:spcPct val="90000"/>
              </a:lnSpc>
              <a:buClr>
                <a:srgbClr val="E22B01"/>
              </a:buClr>
            </a:pPr>
            <a:r>
              <a:rPr lang="fr-FR" sz="1800" dirty="0">
                <a:solidFill>
                  <a:srgbClr val="000000"/>
                </a:solidFill>
                <a:ea typeface="ＭＳ Ｐゴシック" pitchFamily="-65" charset="-128"/>
              </a:rPr>
              <a:t>1998:</a:t>
            </a:r>
            <a:r>
              <a:rPr lang="fr-FR" sz="1800" dirty="0" smtClean="0">
                <a:solidFill>
                  <a:srgbClr val="000000"/>
                </a:solidFill>
                <a:ea typeface="Arial" pitchFamily="-65" charset="0"/>
                <a:cs typeface="Arial" pitchFamily="-65" charset="0"/>
              </a:rPr>
              <a:t>é</a:t>
            </a:r>
            <a:r>
              <a:rPr lang="fr-FR" sz="1800" dirty="0" smtClean="0">
                <a:solidFill>
                  <a:srgbClr val="000000"/>
                </a:solidFill>
                <a:ea typeface="ＭＳ Ｐゴシック" pitchFamily="-65" charset="-128"/>
              </a:rPr>
              <a:t>coles </a:t>
            </a:r>
            <a:r>
              <a:rPr lang="fr-FR" sz="1800" dirty="0">
                <a:solidFill>
                  <a:srgbClr val="000000"/>
                </a:solidFill>
                <a:ea typeface="ＭＳ Ｐゴシック" pitchFamily="-65" charset="-128"/>
              </a:rPr>
              <a:t>du groupe 1</a:t>
            </a:r>
            <a:r>
              <a:rPr lang="fr-FR" sz="1800" dirty="0" smtClean="0">
                <a:solidFill>
                  <a:srgbClr val="000000"/>
                </a:solidFill>
                <a:ea typeface="ＭＳ Ｐゴシック" pitchFamily="-65" charset="-128"/>
              </a:rPr>
              <a:t> reçoivent </a:t>
            </a:r>
            <a:r>
              <a:rPr lang="fr-FR" sz="1800" dirty="0">
                <a:solidFill>
                  <a:srgbClr val="000000"/>
                </a:solidFill>
                <a:ea typeface="ＭＳ Ｐゴシック" pitchFamily="-65" charset="-128"/>
              </a:rPr>
              <a:t>le traitement</a:t>
            </a:r>
          </a:p>
          <a:p>
            <a:pPr lvl="2">
              <a:lnSpc>
                <a:spcPct val="90000"/>
              </a:lnSpc>
              <a:buClr>
                <a:srgbClr val="E22B01"/>
              </a:buClr>
            </a:pPr>
            <a:r>
              <a:rPr lang="fr-FR" sz="1800" dirty="0">
                <a:solidFill>
                  <a:srgbClr val="000000"/>
                </a:solidFill>
                <a:ea typeface="ＭＳ Ｐゴシック" pitchFamily="-65" charset="-128"/>
              </a:rPr>
              <a:t>1999, 2000:</a:t>
            </a:r>
            <a:r>
              <a:rPr lang="fr-FR" sz="1800" dirty="0" smtClean="0">
                <a:solidFill>
                  <a:srgbClr val="000000"/>
                </a:solidFill>
                <a:ea typeface="Arial" pitchFamily="-65" charset="0"/>
                <a:cs typeface="Arial" pitchFamily="-65" charset="0"/>
              </a:rPr>
              <a:t>é</a:t>
            </a:r>
            <a:r>
              <a:rPr lang="fr-FR" sz="1800" dirty="0" smtClean="0">
                <a:solidFill>
                  <a:srgbClr val="000000"/>
                </a:solidFill>
                <a:ea typeface="ＭＳ Ｐゴシック" pitchFamily="-65" charset="-128"/>
              </a:rPr>
              <a:t>coles </a:t>
            </a:r>
            <a:r>
              <a:rPr lang="fr-FR" sz="1800" dirty="0">
                <a:solidFill>
                  <a:srgbClr val="000000"/>
                </a:solidFill>
                <a:ea typeface="ＭＳ Ｐゴシック" pitchFamily="-65" charset="-128"/>
              </a:rPr>
              <a:t>des groupes 1 et 2</a:t>
            </a:r>
            <a:r>
              <a:rPr lang="fr-FR" sz="1800" dirty="0" smtClean="0">
                <a:solidFill>
                  <a:srgbClr val="000000"/>
                </a:solidFill>
                <a:ea typeface="ＭＳ Ｐゴシック" pitchFamily="-65" charset="-128"/>
              </a:rPr>
              <a:t> reçoivent </a:t>
            </a:r>
            <a:r>
              <a:rPr lang="fr-FR" sz="1800" dirty="0">
                <a:solidFill>
                  <a:srgbClr val="000000"/>
                </a:solidFill>
                <a:ea typeface="ＭＳ Ｐゴシック" pitchFamily="-65" charset="-128"/>
              </a:rPr>
              <a:t>le traitement</a:t>
            </a:r>
          </a:p>
          <a:p>
            <a:pPr lvl="2">
              <a:lnSpc>
                <a:spcPct val="90000"/>
              </a:lnSpc>
              <a:buClr>
                <a:srgbClr val="E22B01"/>
              </a:buClr>
            </a:pPr>
            <a:r>
              <a:rPr lang="fr-FR" sz="1800" dirty="0">
                <a:solidFill>
                  <a:srgbClr val="000000"/>
                </a:solidFill>
                <a:ea typeface="ＭＳ Ｐゴシック" pitchFamily="-65" charset="-128"/>
              </a:rPr>
              <a:t>2001: toutes les</a:t>
            </a:r>
            <a:r>
              <a:rPr lang="fr-FR" sz="1800" dirty="0" smtClean="0">
                <a:solidFill>
                  <a:srgbClr val="000000"/>
                </a:solidFill>
                <a:ea typeface="Arial" pitchFamily="-65" charset="0"/>
                <a:cs typeface="Arial" pitchFamily="-65" charset="0"/>
              </a:rPr>
              <a:t>é</a:t>
            </a:r>
            <a:r>
              <a:rPr lang="fr-FR" sz="1800" dirty="0" smtClean="0">
                <a:solidFill>
                  <a:srgbClr val="000000"/>
                </a:solidFill>
                <a:ea typeface="ＭＳ Ｐゴシック" pitchFamily="-65" charset="-128"/>
              </a:rPr>
              <a:t>coles reçoivent </a:t>
            </a:r>
            <a:r>
              <a:rPr lang="fr-FR" sz="1800" dirty="0">
                <a:solidFill>
                  <a:srgbClr val="000000"/>
                </a:solidFill>
                <a:ea typeface="ＭＳ Ｐゴシック" pitchFamily="-65" charset="-128"/>
              </a:rPr>
              <a:t>le traitement</a:t>
            </a:r>
          </a:p>
          <a:p>
            <a:pPr lvl="1">
              <a:lnSpc>
                <a:spcPct val="90000"/>
              </a:lnSpc>
              <a:buClr>
                <a:srgbClr val="E22B01"/>
              </a:buClr>
            </a:pPr>
            <a:r>
              <a:rPr lang="fr-FR" sz="2000" dirty="0">
                <a:solidFill>
                  <a:srgbClr val="000000"/>
                </a:solidFill>
              </a:rPr>
              <a:t>Comment mesurer l’impact de 1 an de</a:t>
            </a:r>
            <a:r>
              <a:rPr lang="fr-FR" sz="2000" dirty="0" smtClean="0">
                <a:solidFill>
                  <a:srgbClr val="000000"/>
                </a:solidFill>
              </a:rPr>
              <a:t> déparasitage? </a:t>
            </a:r>
            <a:endParaRPr lang="fr-FR" sz="2000" dirty="0">
              <a:solidFill>
                <a:srgbClr val="000000"/>
              </a:solidFill>
            </a:endParaRPr>
          </a:p>
          <a:p>
            <a:pPr lvl="2">
              <a:lnSpc>
                <a:spcPct val="90000"/>
              </a:lnSpc>
              <a:buClr>
                <a:srgbClr val="E22B01"/>
              </a:buClr>
            </a:pPr>
            <a:r>
              <a:rPr lang="fr-FR" sz="1800" dirty="0">
                <a:solidFill>
                  <a:srgbClr val="000000"/>
                </a:solidFill>
                <a:ea typeface="ＭＳ Ｐゴシック" pitchFamily="-65" charset="-128"/>
              </a:rPr>
              <a:t>Comparer groupe 1 au groupes 2 et 3 fin 1998</a:t>
            </a:r>
          </a:p>
          <a:p>
            <a:pPr lvl="1">
              <a:lnSpc>
                <a:spcPct val="90000"/>
              </a:lnSpc>
              <a:buClr>
                <a:srgbClr val="E22B01"/>
              </a:buClr>
            </a:pPr>
            <a:r>
              <a:rPr lang="fr-FR" sz="2000" dirty="0">
                <a:solidFill>
                  <a:srgbClr val="000000"/>
                </a:solidFill>
              </a:rPr>
              <a:t>Comment mesurer l’impact de 2 ans de</a:t>
            </a:r>
            <a:r>
              <a:rPr lang="fr-FR" sz="2000" dirty="0" smtClean="0">
                <a:solidFill>
                  <a:srgbClr val="000000"/>
                </a:solidFill>
              </a:rPr>
              <a:t> déparasitage? </a:t>
            </a:r>
            <a:endParaRPr lang="fr-FR" sz="2000" dirty="0">
              <a:solidFill>
                <a:srgbClr val="000000"/>
              </a:solidFill>
            </a:endParaRPr>
          </a:p>
          <a:p>
            <a:pPr lvl="2">
              <a:lnSpc>
                <a:spcPct val="90000"/>
              </a:lnSpc>
              <a:buClr>
                <a:srgbClr val="E22B01"/>
              </a:buClr>
            </a:pPr>
            <a:r>
              <a:rPr lang="fr-FR" sz="1800" dirty="0">
                <a:solidFill>
                  <a:srgbClr val="000000"/>
                </a:solidFill>
                <a:ea typeface="ＭＳ Ｐゴシック" pitchFamily="-65" charset="-128"/>
              </a:rPr>
              <a:t>Comparer groupe 1 au groupe 3 fin 1999</a:t>
            </a:r>
          </a:p>
          <a:p>
            <a:pPr lvl="2">
              <a:lnSpc>
                <a:spcPct val="90000"/>
              </a:lnSpc>
              <a:buClr>
                <a:srgbClr val="E22B01"/>
              </a:buClr>
            </a:pPr>
            <a:endParaRPr lang="fr-FR" sz="1800" dirty="0">
              <a:solidFill>
                <a:srgbClr val="000000"/>
              </a:solidFill>
              <a:ea typeface="ＭＳ Ｐゴシック" pitchFamily="-65" charset="-128"/>
            </a:endParaRPr>
          </a:p>
        </p:txBody>
      </p:sp>
    </p:spTree>
    <p:custDataLst>
      <p:tags r:id="rId1"/>
    </p:custData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solidFill>
                  <a:srgbClr val="000000"/>
                </a:solidFill>
              </a:rPr>
              <a:t>Mise en place progressive</a:t>
            </a:r>
            <a:endParaRPr lang="fr-FR" dirty="0">
              <a:solidFill>
                <a:srgbClr val="000000"/>
              </a:solidFill>
            </a:endParaRPr>
          </a:p>
        </p:txBody>
      </p:sp>
      <p:pic>
        <p:nvPicPr>
          <p:cNvPr id="4" name="Picture 3"/>
          <p:cNvPicPr>
            <a:picLocks noChangeAspect="1"/>
          </p:cNvPicPr>
          <p:nvPr/>
        </p:nvPicPr>
        <p:blipFill>
          <a:blip r:embed="rId3" cstate="print"/>
          <a:srcRect r="5551"/>
          <a:stretch>
            <a:fillRect/>
          </a:stretch>
        </p:blipFill>
        <p:spPr bwMode="auto">
          <a:xfrm>
            <a:off x="0" y="0"/>
            <a:ext cx="9142412" cy="6858000"/>
          </a:xfrm>
          <a:prstGeom prst="rect">
            <a:avLst/>
          </a:prstGeom>
          <a:noFill/>
          <a:ln w="9525">
            <a:noFill/>
            <a:miter lim="800000"/>
            <a:headEnd/>
            <a:tailEnd/>
          </a:ln>
        </p:spPr>
      </p:pic>
      <p:grpSp>
        <p:nvGrpSpPr>
          <p:cNvPr id="2" name="Group 132"/>
          <p:cNvGrpSpPr/>
          <p:nvPr/>
        </p:nvGrpSpPr>
        <p:grpSpPr>
          <a:xfrm>
            <a:off x="2590800" y="838200"/>
            <a:ext cx="6234112" cy="5867400"/>
            <a:chOff x="2590800" y="838200"/>
            <a:chExt cx="6234112" cy="5867400"/>
          </a:xfrm>
        </p:grpSpPr>
        <p:sp>
          <p:nvSpPr>
            <p:cNvPr id="6" name="Hexagon 46"/>
            <p:cNvSpPr>
              <a:spLocks noChangeArrowheads="1"/>
            </p:cNvSpPr>
            <p:nvPr/>
          </p:nvSpPr>
          <p:spPr bwMode="auto">
            <a:xfrm>
              <a:off x="3595688"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 name="Hexagon 49"/>
            <p:cNvSpPr>
              <a:spLocks noChangeArrowheads="1"/>
            </p:cNvSpPr>
            <p:nvPr/>
          </p:nvSpPr>
          <p:spPr bwMode="auto">
            <a:xfrm>
              <a:off x="4343400" y="4953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 name="Hexagon 50"/>
            <p:cNvSpPr>
              <a:spLocks noChangeArrowheads="1"/>
            </p:cNvSpPr>
            <p:nvPr/>
          </p:nvSpPr>
          <p:spPr bwMode="auto">
            <a:xfrm>
              <a:off x="3810000" y="5334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9" name="Hexagon 73"/>
            <p:cNvSpPr>
              <a:spLocks noChangeArrowheads="1"/>
            </p:cNvSpPr>
            <p:nvPr/>
          </p:nvSpPr>
          <p:spPr bwMode="auto">
            <a:xfrm>
              <a:off x="5715000" y="571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 name="Hexagon 74"/>
            <p:cNvSpPr>
              <a:spLocks noChangeArrowheads="1"/>
            </p:cNvSpPr>
            <p:nvPr/>
          </p:nvSpPr>
          <p:spPr bwMode="auto">
            <a:xfrm>
              <a:off x="4800600" y="4191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 name="Hexagon 82"/>
            <p:cNvSpPr>
              <a:spLocks noChangeArrowheads="1"/>
            </p:cNvSpPr>
            <p:nvPr/>
          </p:nvSpPr>
          <p:spPr bwMode="auto">
            <a:xfrm>
              <a:off x="5257800" y="4953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 name="Hexagon 85"/>
            <p:cNvSpPr>
              <a:spLocks noChangeArrowheads="1"/>
            </p:cNvSpPr>
            <p:nvPr/>
          </p:nvSpPr>
          <p:spPr bwMode="auto">
            <a:xfrm>
              <a:off x="6034088" y="4191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3" name="Hexagon 86"/>
            <p:cNvSpPr>
              <a:spLocks noChangeArrowheads="1"/>
            </p:cNvSpPr>
            <p:nvPr/>
          </p:nvSpPr>
          <p:spPr bwMode="auto">
            <a:xfrm>
              <a:off x="6553200" y="5257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4" name="Hexagon 87"/>
            <p:cNvSpPr>
              <a:spLocks noChangeArrowheads="1"/>
            </p:cNvSpPr>
            <p:nvPr/>
          </p:nvSpPr>
          <p:spPr bwMode="auto">
            <a:xfrm>
              <a:off x="7391400" y="3581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5" name="Hexagon 88"/>
            <p:cNvSpPr>
              <a:spLocks noChangeArrowheads="1"/>
            </p:cNvSpPr>
            <p:nvPr/>
          </p:nvSpPr>
          <p:spPr bwMode="auto">
            <a:xfrm>
              <a:off x="41910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6" name="Hexagon 89"/>
            <p:cNvSpPr>
              <a:spLocks noChangeArrowheads="1"/>
            </p:cNvSpPr>
            <p:nvPr/>
          </p:nvSpPr>
          <p:spPr bwMode="auto">
            <a:xfrm>
              <a:off x="2819400" y="190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7" name="Hexagon 90"/>
            <p:cNvSpPr>
              <a:spLocks noChangeArrowheads="1"/>
            </p:cNvSpPr>
            <p:nvPr/>
          </p:nvSpPr>
          <p:spPr bwMode="auto">
            <a:xfrm>
              <a:off x="2667000" y="4343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8" name="Hexagon 91"/>
            <p:cNvSpPr>
              <a:spLocks noChangeArrowheads="1"/>
            </p:cNvSpPr>
            <p:nvPr/>
          </p:nvSpPr>
          <p:spPr bwMode="auto">
            <a:xfrm>
              <a:off x="2895600" y="3581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9" name="Hexagon 92"/>
            <p:cNvSpPr>
              <a:spLocks noChangeArrowheads="1"/>
            </p:cNvSpPr>
            <p:nvPr/>
          </p:nvSpPr>
          <p:spPr bwMode="auto">
            <a:xfrm>
              <a:off x="3048000" y="2743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0" name="Hexagon 93"/>
            <p:cNvSpPr>
              <a:spLocks noChangeArrowheads="1"/>
            </p:cNvSpPr>
            <p:nvPr/>
          </p:nvSpPr>
          <p:spPr bwMode="auto">
            <a:xfrm>
              <a:off x="30480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1" name="Hexagon 94"/>
            <p:cNvSpPr>
              <a:spLocks noChangeArrowheads="1"/>
            </p:cNvSpPr>
            <p:nvPr/>
          </p:nvSpPr>
          <p:spPr bwMode="auto">
            <a:xfrm>
              <a:off x="6248400" y="2819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2" name="Hexagon 95"/>
            <p:cNvSpPr>
              <a:spLocks noChangeArrowheads="1"/>
            </p:cNvSpPr>
            <p:nvPr/>
          </p:nvSpPr>
          <p:spPr bwMode="auto">
            <a:xfrm>
              <a:off x="6110288" y="2286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3" name="Hexagon 96"/>
            <p:cNvSpPr>
              <a:spLocks noChangeArrowheads="1"/>
            </p:cNvSpPr>
            <p:nvPr/>
          </p:nvSpPr>
          <p:spPr bwMode="auto">
            <a:xfrm>
              <a:off x="5410200" y="1447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4" name="Hexagon 97"/>
            <p:cNvSpPr>
              <a:spLocks noChangeArrowheads="1"/>
            </p:cNvSpPr>
            <p:nvPr/>
          </p:nvSpPr>
          <p:spPr bwMode="auto">
            <a:xfrm>
              <a:off x="3810000" y="190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5" name="Hexagon 98"/>
            <p:cNvSpPr>
              <a:spLocks noChangeArrowheads="1"/>
            </p:cNvSpPr>
            <p:nvPr/>
          </p:nvSpPr>
          <p:spPr bwMode="auto">
            <a:xfrm>
              <a:off x="3810000" y="2971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6" name="Hexagon 99"/>
            <p:cNvSpPr>
              <a:spLocks noChangeArrowheads="1"/>
            </p:cNvSpPr>
            <p:nvPr/>
          </p:nvSpPr>
          <p:spPr bwMode="auto">
            <a:xfrm>
              <a:off x="3657600" y="4038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7" name="Hexagon 100"/>
            <p:cNvSpPr>
              <a:spLocks noChangeArrowheads="1"/>
            </p:cNvSpPr>
            <p:nvPr/>
          </p:nvSpPr>
          <p:spPr bwMode="auto">
            <a:xfrm>
              <a:off x="4572000" y="3429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8" name="Hexagon 101"/>
            <p:cNvSpPr>
              <a:spLocks noChangeArrowheads="1"/>
            </p:cNvSpPr>
            <p:nvPr/>
          </p:nvSpPr>
          <p:spPr bwMode="auto">
            <a:xfrm>
              <a:off x="4572000" y="2133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9" name="Hexagon 102"/>
            <p:cNvSpPr>
              <a:spLocks noChangeArrowheads="1"/>
            </p:cNvSpPr>
            <p:nvPr/>
          </p:nvSpPr>
          <p:spPr bwMode="auto">
            <a:xfrm>
              <a:off x="5029200" y="2971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0" name="Hexagon 106"/>
            <p:cNvSpPr>
              <a:spLocks noChangeArrowheads="1"/>
            </p:cNvSpPr>
            <p:nvPr/>
          </p:nvSpPr>
          <p:spPr bwMode="auto">
            <a:xfrm>
              <a:off x="8382000" y="4572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1" name="Hexagon 107"/>
            <p:cNvSpPr>
              <a:spLocks noChangeArrowheads="1"/>
            </p:cNvSpPr>
            <p:nvPr/>
          </p:nvSpPr>
          <p:spPr bwMode="auto">
            <a:xfrm>
              <a:off x="2590800" y="5105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2" name="Hexagon 108"/>
            <p:cNvSpPr>
              <a:spLocks noChangeArrowheads="1"/>
            </p:cNvSpPr>
            <p:nvPr/>
          </p:nvSpPr>
          <p:spPr bwMode="auto">
            <a:xfrm>
              <a:off x="4495800" y="2743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3" name="Hexagon 109"/>
            <p:cNvSpPr>
              <a:spLocks noChangeArrowheads="1"/>
            </p:cNvSpPr>
            <p:nvPr/>
          </p:nvSpPr>
          <p:spPr bwMode="auto">
            <a:xfrm>
              <a:off x="3124200" y="6324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4" name="Hexagon 110"/>
            <p:cNvSpPr>
              <a:spLocks noChangeArrowheads="1"/>
            </p:cNvSpPr>
            <p:nvPr/>
          </p:nvSpPr>
          <p:spPr bwMode="auto">
            <a:xfrm>
              <a:off x="6858000" y="1981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5" name="Hexagon 111"/>
            <p:cNvSpPr>
              <a:spLocks noChangeArrowheads="1"/>
            </p:cNvSpPr>
            <p:nvPr/>
          </p:nvSpPr>
          <p:spPr bwMode="auto">
            <a:xfrm>
              <a:off x="8229600" y="2590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6" name="Hexagon 112"/>
            <p:cNvSpPr>
              <a:spLocks noChangeArrowheads="1"/>
            </p:cNvSpPr>
            <p:nvPr/>
          </p:nvSpPr>
          <p:spPr bwMode="auto">
            <a:xfrm>
              <a:off x="8001000" y="6172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7" name="Hexagon 113"/>
            <p:cNvSpPr>
              <a:spLocks noChangeArrowheads="1"/>
            </p:cNvSpPr>
            <p:nvPr/>
          </p:nvSpPr>
          <p:spPr bwMode="auto">
            <a:xfrm>
              <a:off x="7391400" y="4572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8" name="Hexagon 114"/>
            <p:cNvSpPr>
              <a:spLocks noChangeArrowheads="1"/>
            </p:cNvSpPr>
            <p:nvPr/>
          </p:nvSpPr>
          <p:spPr bwMode="auto">
            <a:xfrm>
              <a:off x="4419600" y="5410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9" name="Hexagon 115"/>
            <p:cNvSpPr>
              <a:spLocks noChangeArrowheads="1"/>
            </p:cNvSpPr>
            <p:nvPr/>
          </p:nvSpPr>
          <p:spPr bwMode="auto">
            <a:xfrm>
              <a:off x="6858000" y="5562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0" name="Hexagon 116"/>
            <p:cNvSpPr>
              <a:spLocks noChangeArrowheads="1"/>
            </p:cNvSpPr>
            <p:nvPr/>
          </p:nvSpPr>
          <p:spPr bwMode="auto">
            <a:xfrm>
              <a:off x="5638800" y="3886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1" name="Hexagon 117"/>
            <p:cNvSpPr>
              <a:spLocks noChangeArrowheads="1"/>
            </p:cNvSpPr>
            <p:nvPr/>
          </p:nvSpPr>
          <p:spPr bwMode="auto">
            <a:xfrm>
              <a:off x="6629400" y="4267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2" name="Hexagon 118"/>
            <p:cNvSpPr>
              <a:spLocks noChangeArrowheads="1"/>
            </p:cNvSpPr>
            <p:nvPr/>
          </p:nvSpPr>
          <p:spPr bwMode="auto">
            <a:xfrm>
              <a:off x="8077200" y="1219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3" name="Hexagon 119"/>
            <p:cNvSpPr>
              <a:spLocks noChangeArrowheads="1"/>
            </p:cNvSpPr>
            <p:nvPr/>
          </p:nvSpPr>
          <p:spPr bwMode="auto">
            <a:xfrm>
              <a:off x="5257800" y="4343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4" name="Hexagon 120"/>
            <p:cNvSpPr>
              <a:spLocks noChangeArrowheads="1"/>
            </p:cNvSpPr>
            <p:nvPr/>
          </p:nvSpPr>
          <p:spPr bwMode="auto">
            <a:xfrm>
              <a:off x="6705600" y="106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5" name="Hexagon 121"/>
            <p:cNvSpPr>
              <a:spLocks noChangeArrowheads="1"/>
            </p:cNvSpPr>
            <p:nvPr/>
          </p:nvSpPr>
          <p:spPr bwMode="auto">
            <a:xfrm>
              <a:off x="5562600" y="838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6" name="Hexagon 123"/>
            <p:cNvSpPr>
              <a:spLocks noChangeArrowheads="1"/>
            </p:cNvSpPr>
            <p:nvPr/>
          </p:nvSpPr>
          <p:spPr bwMode="auto">
            <a:xfrm>
              <a:off x="4191000" y="6096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7" name="Hexagon 125"/>
            <p:cNvSpPr>
              <a:spLocks noChangeArrowheads="1"/>
            </p:cNvSpPr>
            <p:nvPr/>
          </p:nvSpPr>
          <p:spPr bwMode="auto">
            <a:xfrm>
              <a:off x="4572000" y="1524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8" name="Hexagon 126"/>
            <p:cNvSpPr>
              <a:spLocks noChangeArrowheads="1"/>
            </p:cNvSpPr>
            <p:nvPr/>
          </p:nvSpPr>
          <p:spPr bwMode="auto">
            <a:xfrm>
              <a:off x="7924800" y="2209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9" name="Hexagon 128"/>
            <p:cNvSpPr>
              <a:spLocks noChangeArrowheads="1"/>
            </p:cNvSpPr>
            <p:nvPr/>
          </p:nvSpPr>
          <p:spPr bwMode="auto">
            <a:xfrm>
              <a:off x="6172200" y="5638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0" name="Hexagon 129"/>
            <p:cNvSpPr>
              <a:spLocks noChangeArrowheads="1"/>
            </p:cNvSpPr>
            <p:nvPr/>
          </p:nvSpPr>
          <p:spPr bwMode="auto">
            <a:xfrm>
              <a:off x="7543800" y="2590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1" name="Hexagon 130"/>
            <p:cNvSpPr>
              <a:spLocks noChangeArrowheads="1"/>
            </p:cNvSpPr>
            <p:nvPr/>
          </p:nvSpPr>
          <p:spPr bwMode="auto">
            <a:xfrm>
              <a:off x="8305800" y="571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2" name="Hexagon 131"/>
            <p:cNvSpPr>
              <a:spLocks noChangeArrowheads="1"/>
            </p:cNvSpPr>
            <p:nvPr/>
          </p:nvSpPr>
          <p:spPr bwMode="auto">
            <a:xfrm>
              <a:off x="6553200" y="3505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grpSp>
      <p:sp>
        <p:nvSpPr>
          <p:cNvPr id="53" name="Title 2"/>
          <p:cNvSpPr txBox="1">
            <a:spLocks/>
          </p:cNvSpPr>
          <p:nvPr/>
        </p:nvSpPr>
        <p:spPr bwMode="auto">
          <a:xfrm>
            <a:off x="0" y="-76200"/>
            <a:ext cx="9144000" cy="914400"/>
          </a:xfrm>
          <a:prstGeom prst="rect">
            <a:avLst/>
          </a:prstGeom>
          <a:solidFill>
            <a:schemeClr val="bg1">
              <a:alpha val="70000"/>
            </a:schemeClr>
          </a:solidFill>
          <a:ln w="9525">
            <a:noFill/>
            <a:miter lim="800000"/>
            <a:headEnd/>
            <a:tailEnd/>
          </a:ln>
        </p:spPr>
        <p:txBody>
          <a:bodyPr vert="horz" wrap="square" lIns="91440" tIns="45720" rIns="91440" bIns="45720" numCol="1" anchor="ctr" anchorCtr="0" compatLnSpc="1">
            <a:prstTxWarp prst="textNoShape">
              <a:avLst/>
            </a:prstTxWarp>
          </a:bodyPr>
          <a:lstStyle/>
          <a:p>
            <a:pPr lvl="0">
              <a:defRPr/>
            </a:pPr>
            <a:r>
              <a:rPr lang="fr-FR" sz="3600" i="0" dirty="0" smtClean="0">
                <a:solidFill>
                  <a:schemeClr val="tx1"/>
                </a:solidFill>
                <a:latin typeface="+mj-lt"/>
              </a:rPr>
              <a:t>Mise en place progressive</a:t>
            </a:r>
          </a:p>
        </p:txBody>
      </p:sp>
      <p:sp>
        <p:nvSpPr>
          <p:cNvPr id="54" name="TextBox 166"/>
          <p:cNvSpPr txBox="1"/>
          <p:nvPr/>
        </p:nvSpPr>
        <p:spPr>
          <a:xfrm>
            <a:off x="228600" y="1176516"/>
            <a:ext cx="2286000" cy="1261884"/>
          </a:xfrm>
          <a:prstGeom prst="rect">
            <a:avLst/>
          </a:prstGeom>
          <a:solidFill>
            <a:schemeClr val="bg2">
              <a:lumMod val="90000"/>
              <a:alpha val="80000"/>
            </a:schemeClr>
          </a:solidFill>
          <a:ln>
            <a:solidFill>
              <a:schemeClr val="bg2">
                <a:lumMod val="25000"/>
              </a:schemeClr>
            </a:solidFill>
          </a:ln>
        </p:spPr>
        <p:txBody>
          <a:bodyPr wrap="square" rtlCol="0">
            <a:spAutoFit/>
          </a:bodyPr>
          <a:lstStyle/>
          <a:p>
            <a:r>
              <a:rPr lang="en-US" sz="2800" i="0" u="sng" dirty="0" smtClean="0">
                <a:solidFill>
                  <a:schemeClr val="tx1"/>
                </a:solidFill>
                <a:latin typeface="Arial"/>
                <a:cs typeface="Arial"/>
              </a:rPr>
              <a:t>1</a:t>
            </a:r>
            <a:r>
              <a:rPr lang="en-US" sz="2800" i="0" u="sng" baseline="30000" dirty="0" smtClean="0">
                <a:solidFill>
                  <a:schemeClr val="tx1"/>
                </a:solidFill>
                <a:latin typeface="Arial"/>
                <a:cs typeface="Arial"/>
              </a:rPr>
              <a:t>ère</a:t>
            </a:r>
            <a:r>
              <a:rPr lang="en-US" sz="2800" i="0" u="sng" dirty="0" smtClean="0">
                <a:solidFill>
                  <a:schemeClr val="tx1"/>
                </a:solidFill>
                <a:latin typeface="Arial"/>
                <a:cs typeface="Arial"/>
              </a:rPr>
              <a:t> phase</a:t>
            </a:r>
          </a:p>
          <a:p>
            <a:r>
              <a:rPr lang="en-US" sz="2400" i="0" dirty="0" smtClean="0">
                <a:solidFill>
                  <a:srgbClr val="FF0000"/>
                </a:solidFill>
                <a:latin typeface="Arial"/>
                <a:cs typeface="Arial"/>
              </a:rPr>
              <a:t>Test</a:t>
            </a:r>
            <a:r>
              <a:rPr lang="en-US" sz="2400" b="0" i="0" dirty="0" smtClean="0">
                <a:solidFill>
                  <a:schemeClr val="tx1"/>
                </a:solidFill>
                <a:latin typeface="Arial"/>
                <a:cs typeface="Arial"/>
              </a:rPr>
              <a:t>: 1/3</a:t>
            </a:r>
          </a:p>
          <a:p>
            <a:r>
              <a:rPr lang="en-US" sz="2400" i="0" dirty="0" err="1" smtClean="0">
                <a:solidFill>
                  <a:srgbClr val="3366FF"/>
                </a:solidFill>
                <a:latin typeface="Arial"/>
                <a:cs typeface="Arial"/>
              </a:rPr>
              <a:t>Témoin</a:t>
            </a:r>
            <a:r>
              <a:rPr lang="en-US" sz="2400" b="0" i="0" dirty="0" smtClean="0">
                <a:solidFill>
                  <a:srgbClr val="000000"/>
                </a:solidFill>
                <a:latin typeface="Arial"/>
                <a:cs typeface="Arial"/>
              </a:rPr>
              <a:t>:</a:t>
            </a:r>
            <a:r>
              <a:rPr lang="en-US" sz="2400" b="0" i="0" dirty="0" smtClean="0">
                <a:solidFill>
                  <a:schemeClr val="tx1"/>
                </a:solidFill>
                <a:latin typeface="Arial"/>
                <a:cs typeface="Arial"/>
              </a:rPr>
              <a:t>2/3</a:t>
            </a:r>
            <a:endParaRPr lang="en-US" sz="2400" i="0" dirty="0">
              <a:solidFill>
                <a:srgbClr val="3366FF"/>
              </a:solidFill>
              <a:latin typeface="Arial"/>
              <a:cs typeface="Arial"/>
            </a:endParaRPr>
          </a:p>
        </p:txBody>
      </p:sp>
      <p:sp>
        <p:nvSpPr>
          <p:cNvPr id="55" name="TextBox 223"/>
          <p:cNvSpPr txBox="1"/>
          <p:nvPr/>
        </p:nvSpPr>
        <p:spPr>
          <a:xfrm>
            <a:off x="228600" y="2895600"/>
            <a:ext cx="2286000" cy="1261884"/>
          </a:xfrm>
          <a:prstGeom prst="rect">
            <a:avLst/>
          </a:prstGeom>
          <a:solidFill>
            <a:schemeClr val="bg2">
              <a:lumMod val="90000"/>
              <a:alpha val="80000"/>
            </a:schemeClr>
          </a:solidFill>
          <a:ln>
            <a:solidFill>
              <a:schemeClr val="bg2">
                <a:lumMod val="25000"/>
              </a:schemeClr>
            </a:solidFill>
          </a:ln>
        </p:spPr>
        <p:txBody>
          <a:bodyPr wrap="square" rtlCol="0">
            <a:spAutoFit/>
          </a:bodyPr>
          <a:lstStyle/>
          <a:p>
            <a:r>
              <a:rPr lang="en-US" sz="2800" i="0" u="sng" dirty="0" smtClean="0">
                <a:solidFill>
                  <a:schemeClr val="tx1"/>
                </a:solidFill>
                <a:latin typeface="Arial"/>
                <a:cs typeface="Arial"/>
              </a:rPr>
              <a:t>2</a:t>
            </a:r>
            <a:r>
              <a:rPr lang="en-US" sz="2800" i="0" u="sng" baseline="30000" dirty="0" smtClean="0">
                <a:solidFill>
                  <a:schemeClr val="tx1"/>
                </a:solidFill>
                <a:latin typeface="Arial"/>
                <a:cs typeface="Arial"/>
              </a:rPr>
              <a:t>ème</a:t>
            </a:r>
            <a:r>
              <a:rPr lang="en-US" sz="2800" i="0" u="sng" dirty="0" smtClean="0">
                <a:solidFill>
                  <a:schemeClr val="tx1"/>
                </a:solidFill>
                <a:latin typeface="Arial"/>
                <a:cs typeface="Arial"/>
              </a:rPr>
              <a:t> phase</a:t>
            </a:r>
          </a:p>
          <a:p>
            <a:r>
              <a:rPr lang="en-US" sz="2400" i="0" dirty="0" smtClean="0">
                <a:solidFill>
                  <a:srgbClr val="FF0000"/>
                </a:solidFill>
                <a:latin typeface="Arial"/>
                <a:cs typeface="Arial"/>
              </a:rPr>
              <a:t>Test</a:t>
            </a:r>
            <a:r>
              <a:rPr lang="en-US" sz="2400" b="0" i="0" dirty="0" smtClean="0">
                <a:solidFill>
                  <a:schemeClr val="tx1"/>
                </a:solidFill>
                <a:latin typeface="Arial"/>
                <a:cs typeface="Arial"/>
              </a:rPr>
              <a:t>: 2/3</a:t>
            </a:r>
          </a:p>
          <a:p>
            <a:r>
              <a:rPr lang="en-US" sz="2400" i="0" dirty="0" err="1" smtClean="0">
                <a:solidFill>
                  <a:srgbClr val="3366FF"/>
                </a:solidFill>
                <a:latin typeface="Arial"/>
                <a:cs typeface="Arial"/>
              </a:rPr>
              <a:t>Témoin</a:t>
            </a:r>
            <a:r>
              <a:rPr lang="en-US" sz="2400" b="0" i="0" dirty="0" smtClean="0">
                <a:solidFill>
                  <a:srgbClr val="000000"/>
                </a:solidFill>
                <a:latin typeface="Arial"/>
                <a:cs typeface="Arial"/>
              </a:rPr>
              <a:t>:</a:t>
            </a:r>
            <a:r>
              <a:rPr lang="en-US" sz="2400" b="0" i="0" dirty="0" smtClean="0">
                <a:solidFill>
                  <a:schemeClr val="tx1"/>
                </a:solidFill>
                <a:latin typeface="Arial"/>
                <a:cs typeface="Arial"/>
              </a:rPr>
              <a:t>1/3</a:t>
            </a:r>
            <a:endParaRPr lang="en-US" sz="2400" i="0" dirty="0">
              <a:solidFill>
                <a:srgbClr val="3366FF"/>
              </a:solidFill>
              <a:latin typeface="Arial"/>
              <a:cs typeface="Arial"/>
            </a:endParaRPr>
          </a:p>
        </p:txBody>
      </p:sp>
      <p:sp>
        <p:nvSpPr>
          <p:cNvPr id="56" name="TextBox 224"/>
          <p:cNvSpPr txBox="1"/>
          <p:nvPr/>
        </p:nvSpPr>
        <p:spPr>
          <a:xfrm>
            <a:off x="228600" y="5367516"/>
            <a:ext cx="2286000" cy="1261884"/>
          </a:xfrm>
          <a:prstGeom prst="rect">
            <a:avLst/>
          </a:prstGeom>
          <a:solidFill>
            <a:schemeClr val="bg2">
              <a:lumMod val="90000"/>
              <a:alpha val="80000"/>
            </a:schemeClr>
          </a:solidFill>
          <a:ln>
            <a:solidFill>
              <a:schemeClr val="bg2">
                <a:lumMod val="25000"/>
              </a:schemeClr>
            </a:solidFill>
          </a:ln>
        </p:spPr>
        <p:txBody>
          <a:bodyPr wrap="square" rtlCol="0">
            <a:spAutoFit/>
          </a:bodyPr>
          <a:lstStyle/>
          <a:p>
            <a:r>
              <a:rPr lang="fr-FR" sz="2800" i="0" u="sng" dirty="0" smtClean="0">
                <a:solidFill>
                  <a:schemeClr val="tx1"/>
                </a:solidFill>
                <a:latin typeface="Arial"/>
                <a:cs typeface="Arial"/>
              </a:rPr>
              <a:t>3</a:t>
            </a:r>
            <a:r>
              <a:rPr lang="fr-FR" sz="2800" i="0" u="sng" baseline="30000" dirty="0" smtClean="0">
                <a:solidFill>
                  <a:schemeClr val="tx1"/>
                </a:solidFill>
                <a:latin typeface="Arial"/>
                <a:cs typeface="Arial"/>
              </a:rPr>
              <a:t>ème</a:t>
            </a:r>
            <a:r>
              <a:rPr lang="fr-FR" sz="2800" i="0" u="sng" dirty="0" smtClean="0">
                <a:solidFill>
                  <a:schemeClr val="tx1"/>
                </a:solidFill>
                <a:latin typeface="Arial"/>
                <a:cs typeface="Arial"/>
              </a:rPr>
              <a:t> phase</a:t>
            </a:r>
          </a:p>
          <a:p>
            <a:r>
              <a:rPr lang="fr-FR" sz="2400" i="0" dirty="0" smtClean="0">
                <a:solidFill>
                  <a:srgbClr val="FF0000"/>
                </a:solidFill>
                <a:latin typeface="Arial"/>
                <a:cs typeface="Arial"/>
              </a:rPr>
              <a:t>Test</a:t>
            </a:r>
            <a:r>
              <a:rPr lang="fr-FR" sz="2400" b="0" i="0" dirty="0" smtClean="0">
                <a:solidFill>
                  <a:schemeClr val="tx1"/>
                </a:solidFill>
                <a:latin typeface="Arial"/>
                <a:cs typeface="Arial"/>
              </a:rPr>
              <a:t>: 3/3</a:t>
            </a:r>
          </a:p>
          <a:p>
            <a:r>
              <a:rPr lang="fr-FR" sz="2400" i="0" dirty="0" smtClean="0">
                <a:solidFill>
                  <a:srgbClr val="3366FF"/>
                </a:solidFill>
                <a:latin typeface="Arial"/>
                <a:cs typeface="Arial"/>
              </a:rPr>
              <a:t>Témoin</a:t>
            </a:r>
            <a:r>
              <a:rPr lang="fr-FR" sz="2400" b="0" i="0" dirty="0" smtClean="0">
                <a:solidFill>
                  <a:srgbClr val="000000"/>
                </a:solidFill>
                <a:latin typeface="Arial"/>
                <a:cs typeface="Arial"/>
              </a:rPr>
              <a:t>:</a:t>
            </a:r>
            <a:r>
              <a:rPr lang="fr-FR" sz="2400" b="0" i="0" dirty="0" smtClean="0">
                <a:solidFill>
                  <a:schemeClr val="tx1"/>
                </a:solidFill>
                <a:latin typeface="Arial"/>
                <a:cs typeface="Arial"/>
              </a:rPr>
              <a:t>0</a:t>
            </a:r>
            <a:endParaRPr lang="fr-FR" sz="2400" i="0" dirty="0">
              <a:solidFill>
                <a:srgbClr val="3366FF"/>
              </a:solidFill>
              <a:latin typeface="Arial"/>
              <a:cs typeface="Arial"/>
            </a:endParaRPr>
          </a:p>
        </p:txBody>
      </p:sp>
      <p:grpSp>
        <p:nvGrpSpPr>
          <p:cNvPr id="5" name="Group 246"/>
          <p:cNvGrpSpPr/>
          <p:nvPr/>
        </p:nvGrpSpPr>
        <p:grpSpPr>
          <a:xfrm>
            <a:off x="2590800" y="838200"/>
            <a:ext cx="6156325" cy="5867400"/>
            <a:chOff x="2590800" y="838200"/>
            <a:chExt cx="6156325" cy="5867400"/>
          </a:xfrm>
        </p:grpSpPr>
        <p:grpSp>
          <p:nvGrpSpPr>
            <p:cNvPr id="57" name="Group 227"/>
            <p:cNvGrpSpPr/>
            <p:nvPr/>
          </p:nvGrpSpPr>
          <p:grpSpPr>
            <a:xfrm>
              <a:off x="2590800" y="838200"/>
              <a:ext cx="6156325" cy="5638800"/>
              <a:chOff x="2590800" y="838200"/>
              <a:chExt cx="6156325" cy="5638800"/>
            </a:xfrm>
          </p:grpSpPr>
          <p:sp>
            <p:nvSpPr>
              <p:cNvPr id="60" name="Hexagon 211"/>
              <p:cNvSpPr>
                <a:spLocks noChangeArrowheads="1"/>
              </p:cNvSpPr>
              <p:nvPr/>
            </p:nvSpPr>
            <p:spPr bwMode="auto">
              <a:xfrm>
                <a:off x="3657600" y="40386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1" name="Hexagon 217"/>
              <p:cNvSpPr>
                <a:spLocks noChangeArrowheads="1"/>
              </p:cNvSpPr>
              <p:nvPr/>
            </p:nvSpPr>
            <p:spPr bwMode="auto">
              <a:xfrm>
                <a:off x="3581400" y="4876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nvGrpSpPr>
              <p:cNvPr id="58" name="Group 226"/>
              <p:cNvGrpSpPr/>
              <p:nvPr/>
            </p:nvGrpSpPr>
            <p:grpSpPr>
              <a:xfrm>
                <a:off x="2590800" y="838200"/>
                <a:ext cx="6156325" cy="5638800"/>
                <a:chOff x="2590800" y="838200"/>
                <a:chExt cx="6156325" cy="5638800"/>
              </a:xfrm>
            </p:grpSpPr>
            <p:sp>
              <p:nvSpPr>
                <p:cNvPr id="63" name="Hexagon 218"/>
                <p:cNvSpPr>
                  <a:spLocks noChangeArrowheads="1"/>
                </p:cNvSpPr>
                <p:nvPr/>
              </p:nvSpPr>
              <p:spPr bwMode="auto">
                <a:xfrm>
                  <a:off x="2590800" y="5105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nvGrpSpPr>
                <p:cNvPr id="62" name="Group 225"/>
                <p:cNvGrpSpPr/>
                <p:nvPr/>
              </p:nvGrpSpPr>
              <p:grpSpPr>
                <a:xfrm>
                  <a:off x="2819400" y="838200"/>
                  <a:ext cx="5927725" cy="5638800"/>
                  <a:chOff x="2819400" y="838200"/>
                  <a:chExt cx="5927725" cy="5638800"/>
                </a:xfrm>
              </p:grpSpPr>
              <p:grpSp>
                <p:nvGrpSpPr>
                  <p:cNvPr id="64" name="Group 208"/>
                  <p:cNvGrpSpPr/>
                  <p:nvPr/>
                </p:nvGrpSpPr>
                <p:grpSpPr>
                  <a:xfrm>
                    <a:off x="3810000" y="838200"/>
                    <a:ext cx="4937125" cy="5638800"/>
                    <a:chOff x="3810000" y="838200"/>
                    <a:chExt cx="4937125" cy="5638800"/>
                  </a:xfrm>
                </p:grpSpPr>
                <p:sp>
                  <p:nvSpPr>
                    <p:cNvPr id="76" name="Hexagon 148"/>
                    <p:cNvSpPr>
                      <a:spLocks noChangeArrowheads="1"/>
                    </p:cNvSpPr>
                    <p:nvPr/>
                  </p:nvSpPr>
                  <p:spPr bwMode="auto">
                    <a:xfrm>
                      <a:off x="8077200" y="12192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7" name="Hexagon 167"/>
                    <p:cNvSpPr>
                      <a:spLocks noChangeArrowheads="1"/>
                    </p:cNvSpPr>
                    <p:nvPr/>
                  </p:nvSpPr>
                  <p:spPr bwMode="auto">
                    <a:xfrm>
                      <a:off x="6629400" y="42672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8" name="Hexagon 168"/>
                    <p:cNvSpPr>
                      <a:spLocks noChangeArrowheads="1"/>
                    </p:cNvSpPr>
                    <p:nvPr/>
                  </p:nvSpPr>
                  <p:spPr bwMode="auto">
                    <a:xfrm>
                      <a:off x="7391400" y="4572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9" name="Hexagon 169"/>
                    <p:cNvSpPr>
                      <a:spLocks noChangeArrowheads="1"/>
                    </p:cNvSpPr>
                    <p:nvPr/>
                  </p:nvSpPr>
                  <p:spPr bwMode="auto">
                    <a:xfrm>
                      <a:off x="7391400" y="3581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0" name="Hexagon 170"/>
                    <p:cNvSpPr>
                      <a:spLocks noChangeArrowheads="1"/>
                    </p:cNvSpPr>
                    <p:nvPr/>
                  </p:nvSpPr>
                  <p:spPr bwMode="auto">
                    <a:xfrm>
                      <a:off x="6553200" y="35052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1" name="Hexagon 171"/>
                    <p:cNvSpPr>
                      <a:spLocks noChangeArrowheads="1"/>
                    </p:cNvSpPr>
                    <p:nvPr/>
                  </p:nvSpPr>
                  <p:spPr bwMode="auto">
                    <a:xfrm>
                      <a:off x="6248400" y="2819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2" name="Hexagon 172"/>
                    <p:cNvSpPr>
                      <a:spLocks noChangeArrowheads="1"/>
                    </p:cNvSpPr>
                    <p:nvPr/>
                  </p:nvSpPr>
                  <p:spPr bwMode="auto">
                    <a:xfrm>
                      <a:off x="6096000" y="2286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3" name="Hexagon 173"/>
                    <p:cNvSpPr>
                      <a:spLocks noChangeArrowheads="1"/>
                    </p:cNvSpPr>
                    <p:nvPr/>
                  </p:nvSpPr>
                  <p:spPr bwMode="auto">
                    <a:xfrm>
                      <a:off x="4191000" y="1295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4" name="Hexagon 174"/>
                    <p:cNvSpPr>
                      <a:spLocks noChangeArrowheads="1"/>
                    </p:cNvSpPr>
                    <p:nvPr/>
                  </p:nvSpPr>
                  <p:spPr bwMode="auto">
                    <a:xfrm>
                      <a:off x="4572000" y="1524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5" name="Hexagon 175"/>
                    <p:cNvSpPr>
                      <a:spLocks noChangeArrowheads="1"/>
                    </p:cNvSpPr>
                    <p:nvPr/>
                  </p:nvSpPr>
                  <p:spPr bwMode="auto">
                    <a:xfrm>
                      <a:off x="5410200" y="1447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6" name="Hexagon 176"/>
                    <p:cNvSpPr>
                      <a:spLocks noChangeArrowheads="1"/>
                    </p:cNvSpPr>
                    <p:nvPr/>
                  </p:nvSpPr>
                  <p:spPr bwMode="auto">
                    <a:xfrm>
                      <a:off x="6858000" y="19812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7" name="Hexagon 177"/>
                    <p:cNvSpPr>
                      <a:spLocks noChangeArrowheads="1"/>
                    </p:cNvSpPr>
                    <p:nvPr/>
                  </p:nvSpPr>
                  <p:spPr bwMode="auto">
                    <a:xfrm>
                      <a:off x="5562600" y="8382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8" name="Hexagon 178"/>
                    <p:cNvSpPr>
                      <a:spLocks noChangeArrowheads="1"/>
                    </p:cNvSpPr>
                    <p:nvPr/>
                  </p:nvSpPr>
                  <p:spPr bwMode="auto">
                    <a:xfrm>
                      <a:off x="7543800" y="2590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9" name="Hexagon 179"/>
                    <p:cNvSpPr>
                      <a:spLocks noChangeArrowheads="1"/>
                    </p:cNvSpPr>
                    <p:nvPr/>
                  </p:nvSpPr>
                  <p:spPr bwMode="auto">
                    <a:xfrm>
                      <a:off x="7924800" y="2209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0" name="Hexagon 181"/>
                    <p:cNvSpPr>
                      <a:spLocks noChangeArrowheads="1"/>
                    </p:cNvSpPr>
                    <p:nvPr/>
                  </p:nvSpPr>
                  <p:spPr bwMode="auto">
                    <a:xfrm>
                      <a:off x="3810000" y="5334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1" name="Hexagon 182"/>
                    <p:cNvSpPr>
                      <a:spLocks noChangeArrowheads="1"/>
                    </p:cNvSpPr>
                    <p:nvPr/>
                  </p:nvSpPr>
                  <p:spPr bwMode="auto">
                    <a:xfrm>
                      <a:off x="4191000" y="6096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2" name="Hexagon 183"/>
                    <p:cNvSpPr>
                      <a:spLocks noChangeArrowheads="1"/>
                    </p:cNvSpPr>
                    <p:nvPr/>
                  </p:nvSpPr>
                  <p:spPr bwMode="auto">
                    <a:xfrm>
                      <a:off x="5715000" y="5715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3" name="Hexagon 184"/>
                    <p:cNvSpPr>
                      <a:spLocks noChangeArrowheads="1"/>
                    </p:cNvSpPr>
                    <p:nvPr/>
                  </p:nvSpPr>
                  <p:spPr bwMode="auto">
                    <a:xfrm>
                      <a:off x="6553200" y="5257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4" name="Hexagon 185"/>
                    <p:cNvSpPr>
                      <a:spLocks noChangeArrowheads="1"/>
                    </p:cNvSpPr>
                    <p:nvPr/>
                  </p:nvSpPr>
                  <p:spPr bwMode="auto">
                    <a:xfrm>
                      <a:off x="8305800" y="5715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5" name="Hexagon 199"/>
                    <p:cNvSpPr>
                      <a:spLocks noChangeArrowheads="1"/>
                    </p:cNvSpPr>
                    <p:nvPr/>
                  </p:nvSpPr>
                  <p:spPr bwMode="auto">
                    <a:xfrm>
                      <a:off x="6858000" y="55626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sp>
                <p:nvSpPr>
                  <p:cNvPr id="68" name="Hexagon 210"/>
                  <p:cNvSpPr>
                    <a:spLocks noChangeArrowheads="1"/>
                  </p:cNvSpPr>
                  <p:nvPr/>
                </p:nvSpPr>
                <p:spPr bwMode="auto">
                  <a:xfrm>
                    <a:off x="3810000" y="2971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9" name="Hexagon 212"/>
                  <p:cNvSpPr>
                    <a:spLocks noChangeArrowheads="1"/>
                  </p:cNvSpPr>
                  <p:nvPr/>
                </p:nvSpPr>
                <p:spPr bwMode="auto">
                  <a:xfrm>
                    <a:off x="4495800" y="27432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0" name="Hexagon 213"/>
                  <p:cNvSpPr>
                    <a:spLocks noChangeArrowheads="1"/>
                  </p:cNvSpPr>
                  <p:nvPr/>
                </p:nvSpPr>
                <p:spPr bwMode="auto">
                  <a:xfrm>
                    <a:off x="4800600" y="4191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1" name="Hexagon 214"/>
                  <p:cNvSpPr>
                    <a:spLocks noChangeArrowheads="1"/>
                  </p:cNvSpPr>
                  <p:nvPr/>
                </p:nvSpPr>
                <p:spPr bwMode="auto">
                  <a:xfrm>
                    <a:off x="4572000" y="3429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2" name="Hexagon 215"/>
                  <p:cNvSpPr>
                    <a:spLocks noChangeArrowheads="1"/>
                  </p:cNvSpPr>
                  <p:nvPr/>
                </p:nvSpPr>
                <p:spPr bwMode="auto">
                  <a:xfrm>
                    <a:off x="5638800" y="38862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3" name="Hexagon 216"/>
                  <p:cNvSpPr>
                    <a:spLocks noChangeArrowheads="1"/>
                  </p:cNvSpPr>
                  <p:nvPr/>
                </p:nvSpPr>
                <p:spPr bwMode="auto">
                  <a:xfrm>
                    <a:off x="6019800" y="4191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4" name="Hexagon 219"/>
                  <p:cNvSpPr>
                    <a:spLocks noChangeArrowheads="1"/>
                  </p:cNvSpPr>
                  <p:nvPr/>
                </p:nvSpPr>
                <p:spPr bwMode="auto">
                  <a:xfrm>
                    <a:off x="3048000" y="1295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5" name="Hexagon 220"/>
                  <p:cNvSpPr>
                    <a:spLocks noChangeArrowheads="1"/>
                  </p:cNvSpPr>
                  <p:nvPr/>
                </p:nvSpPr>
                <p:spPr bwMode="auto">
                  <a:xfrm>
                    <a:off x="2819400" y="1905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sp>
              <p:nvSpPr>
                <p:cNvPr id="65" name="Hexagon 221"/>
                <p:cNvSpPr>
                  <a:spLocks noChangeArrowheads="1"/>
                </p:cNvSpPr>
                <p:nvPr/>
              </p:nvSpPr>
              <p:spPr bwMode="auto">
                <a:xfrm>
                  <a:off x="3810000" y="1905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6" name="Hexagon 222"/>
                <p:cNvSpPr>
                  <a:spLocks noChangeArrowheads="1"/>
                </p:cNvSpPr>
                <p:nvPr/>
              </p:nvSpPr>
              <p:spPr bwMode="auto">
                <a:xfrm>
                  <a:off x="2895600" y="3581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grpSp>
        <p:sp>
          <p:nvSpPr>
            <p:cNvPr id="59" name="Hexagon 245"/>
            <p:cNvSpPr>
              <a:spLocks noChangeArrowheads="1"/>
            </p:cNvSpPr>
            <p:nvPr/>
          </p:nvSpPr>
          <p:spPr bwMode="auto">
            <a:xfrm>
              <a:off x="3124200" y="63246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grpSp>
        <p:nvGrpSpPr>
          <p:cNvPr id="67" name="Group 272"/>
          <p:cNvGrpSpPr/>
          <p:nvPr/>
        </p:nvGrpSpPr>
        <p:grpSpPr>
          <a:xfrm>
            <a:off x="2667000" y="1066800"/>
            <a:ext cx="6157912" cy="5486400"/>
            <a:chOff x="2667000" y="1066800"/>
            <a:chExt cx="6157912" cy="5486400"/>
          </a:xfrm>
        </p:grpSpPr>
        <p:grpSp>
          <p:nvGrpSpPr>
            <p:cNvPr id="96" name="Group 165"/>
            <p:cNvGrpSpPr/>
            <p:nvPr/>
          </p:nvGrpSpPr>
          <p:grpSpPr>
            <a:xfrm>
              <a:off x="2667000" y="1066800"/>
              <a:ext cx="6157912" cy="5486400"/>
              <a:chOff x="2667000" y="1066800"/>
              <a:chExt cx="6157912" cy="5486400"/>
            </a:xfrm>
          </p:grpSpPr>
          <p:sp>
            <p:nvSpPr>
              <p:cNvPr id="99" name="Hexagon 147"/>
              <p:cNvSpPr>
                <a:spLocks noChangeArrowheads="1"/>
              </p:cNvSpPr>
              <p:nvPr/>
            </p:nvSpPr>
            <p:spPr bwMode="auto">
              <a:xfrm>
                <a:off x="8001000" y="6172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00" name="Hexagon 150"/>
              <p:cNvSpPr>
                <a:spLocks noChangeArrowheads="1"/>
              </p:cNvSpPr>
              <p:nvPr/>
            </p:nvSpPr>
            <p:spPr bwMode="auto">
              <a:xfrm>
                <a:off x="2667000" y="4343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01" name="Hexagon 152"/>
              <p:cNvSpPr>
                <a:spLocks noChangeArrowheads="1"/>
              </p:cNvSpPr>
              <p:nvPr/>
            </p:nvSpPr>
            <p:spPr bwMode="auto">
              <a:xfrm>
                <a:off x="4419600" y="5410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02" name="Hexagon 153"/>
              <p:cNvSpPr>
                <a:spLocks noChangeArrowheads="1"/>
              </p:cNvSpPr>
              <p:nvPr/>
            </p:nvSpPr>
            <p:spPr bwMode="auto">
              <a:xfrm>
                <a:off x="6172200" y="5638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03" name="Hexagon 154"/>
              <p:cNvSpPr>
                <a:spLocks noChangeArrowheads="1"/>
              </p:cNvSpPr>
              <p:nvPr/>
            </p:nvSpPr>
            <p:spPr bwMode="auto">
              <a:xfrm>
                <a:off x="8229600" y="2590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04" name="Hexagon 155"/>
              <p:cNvSpPr>
                <a:spLocks noChangeArrowheads="1"/>
              </p:cNvSpPr>
              <p:nvPr/>
            </p:nvSpPr>
            <p:spPr bwMode="auto">
              <a:xfrm>
                <a:off x="4343400" y="4953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05" name="Hexagon 156"/>
              <p:cNvSpPr>
                <a:spLocks noChangeArrowheads="1"/>
              </p:cNvSpPr>
              <p:nvPr/>
            </p:nvSpPr>
            <p:spPr bwMode="auto">
              <a:xfrm>
                <a:off x="5029200" y="2971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06" name="Hexagon 158"/>
              <p:cNvSpPr>
                <a:spLocks noChangeArrowheads="1"/>
              </p:cNvSpPr>
              <p:nvPr/>
            </p:nvSpPr>
            <p:spPr bwMode="auto">
              <a:xfrm>
                <a:off x="5257800" y="4953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07" name="Hexagon 159"/>
              <p:cNvSpPr>
                <a:spLocks noChangeArrowheads="1"/>
              </p:cNvSpPr>
              <p:nvPr/>
            </p:nvSpPr>
            <p:spPr bwMode="auto">
              <a:xfrm>
                <a:off x="6705600" y="1066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chemeClr val="bg1"/>
                    </a:solidFill>
                    <a:latin typeface="Arial"/>
                    <a:cs typeface="Arial"/>
                  </a:rPr>
                  <a:t>1</a:t>
                </a:r>
                <a:endParaRPr lang="en-US" sz="1800" i="0" dirty="0">
                  <a:solidFill>
                    <a:schemeClr val="bg1"/>
                  </a:solidFill>
                  <a:latin typeface="Arial"/>
                  <a:cs typeface="Arial"/>
                </a:endParaRPr>
              </a:p>
            </p:txBody>
          </p:sp>
          <p:sp>
            <p:nvSpPr>
              <p:cNvPr id="108" name="Hexagon 160"/>
              <p:cNvSpPr>
                <a:spLocks noChangeArrowheads="1"/>
              </p:cNvSpPr>
              <p:nvPr/>
            </p:nvSpPr>
            <p:spPr bwMode="auto">
              <a:xfrm>
                <a:off x="5257800" y="4343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09" name="Hexagon 161"/>
              <p:cNvSpPr>
                <a:spLocks noChangeArrowheads="1"/>
              </p:cNvSpPr>
              <p:nvPr/>
            </p:nvSpPr>
            <p:spPr bwMode="auto">
              <a:xfrm>
                <a:off x="8382000" y="4572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10" name="Hexagon 162"/>
              <p:cNvSpPr>
                <a:spLocks noChangeArrowheads="1"/>
              </p:cNvSpPr>
              <p:nvPr/>
            </p:nvSpPr>
            <p:spPr bwMode="auto">
              <a:xfrm>
                <a:off x="3048000" y="2743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sp>
            <p:nvSpPr>
              <p:cNvPr id="111" name="Hexagon 164"/>
              <p:cNvSpPr>
                <a:spLocks noChangeArrowheads="1"/>
              </p:cNvSpPr>
              <p:nvPr/>
            </p:nvSpPr>
            <p:spPr bwMode="auto">
              <a:xfrm>
                <a:off x="4572000" y="21336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grpSp>
        <p:sp>
          <p:nvSpPr>
            <p:cNvPr id="98" name="Hexagon 249"/>
            <p:cNvSpPr>
              <a:spLocks noChangeArrowheads="1"/>
            </p:cNvSpPr>
            <p:nvPr/>
          </p:nvSpPr>
          <p:spPr bwMode="auto">
            <a:xfrm>
              <a:off x="4191000" y="6096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1</a:t>
              </a:r>
              <a:endParaRPr lang="en-US" sz="1800" i="0" dirty="0">
                <a:solidFill>
                  <a:srgbClr val="FFFFFF"/>
                </a:solidFill>
                <a:latin typeface="Arial"/>
                <a:cs typeface="Arial"/>
              </a:endParaRPr>
            </a:p>
          </p:txBody>
        </p:sp>
      </p:grpSp>
      <p:grpSp>
        <p:nvGrpSpPr>
          <p:cNvPr id="97" name="Group 270"/>
          <p:cNvGrpSpPr/>
          <p:nvPr/>
        </p:nvGrpSpPr>
        <p:grpSpPr>
          <a:xfrm>
            <a:off x="3048000" y="1219200"/>
            <a:ext cx="5472112" cy="5486400"/>
            <a:chOff x="3048000" y="1219200"/>
            <a:chExt cx="5472112" cy="5486400"/>
          </a:xfrm>
        </p:grpSpPr>
        <p:grpSp>
          <p:nvGrpSpPr>
            <p:cNvPr id="112" name="Group 244"/>
            <p:cNvGrpSpPr/>
            <p:nvPr/>
          </p:nvGrpSpPr>
          <p:grpSpPr>
            <a:xfrm>
              <a:off x="3048000" y="1295400"/>
              <a:ext cx="4938712" cy="5410200"/>
              <a:chOff x="3048000" y="1295400"/>
              <a:chExt cx="4938712" cy="5410200"/>
            </a:xfrm>
          </p:grpSpPr>
          <p:grpSp>
            <p:nvGrpSpPr>
              <p:cNvPr id="113" name="Group 243"/>
              <p:cNvGrpSpPr/>
              <p:nvPr/>
            </p:nvGrpSpPr>
            <p:grpSpPr>
              <a:xfrm>
                <a:off x="3048000" y="1295400"/>
                <a:ext cx="4938712" cy="4648200"/>
                <a:chOff x="12420600" y="4648200"/>
                <a:chExt cx="4938712" cy="4648200"/>
              </a:xfrm>
            </p:grpSpPr>
            <p:sp>
              <p:nvSpPr>
                <p:cNvPr id="117" name="Hexagon 228"/>
                <p:cNvSpPr>
                  <a:spLocks noChangeArrowheads="1"/>
                </p:cNvSpPr>
                <p:nvPr/>
              </p:nvSpPr>
              <p:spPr bwMode="auto">
                <a:xfrm>
                  <a:off x="16002000" y="7620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18" name="Hexagon 229"/>
                <p:cNvSpPr>
                  <a:spLocks noChangeArrowheads="1"/>
                </p:cNvSpPr>
                <p:nvPr/>
              </p:nvSpPr>
              <p:spPr bwMode="auto">
                <a:xfrm>
                  <a:off x="13944600" y="6781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19" name="Hexagon 230"/>
                <p:cNvSpPr>
                  <a:spLocks noChangeArrowheads="1"/>
                </p:cNvSpPr>
                <p:nvPr/>
              </p:nvSpPr>
              <p:spPr bwMode="auto">
                <a:xfrm>
                  <a:off x="13030200" y="7391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0" name="Hexagon 231"/>
                <p:cNvSpPr>
                  <a:spLocks noChangeArrowheads="1"/>
                </p:cNvSpPr>
                <p:nvPr/>
              </p:nvSpPr>
              <p:spPr bwMode="auto">
                <a:xfrm>
                  <a:off x="15392400" y="7543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1" name="Hexagon 232"/>
                <p:cNvSpPr>
                  <a:spLocks noChangeArrowheads="1"/>
                </p:cNvSpPr>
                <p:nvPr/>
              </p:nvSpPr>
              <p:spPr bwMode="auto">
                <a:xfrm>
                  <a:off x="13182600" y="63246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2" name="Hexagon 233"/>
                <p:cNvSpPr>
                  <a:spLocks noChangeArrowheads="1"/>
                </p:cNvSpPr>
                <p:nvPr/>
              </p:nvSpPr>
              <p:spPr bwMode="auto">
                <a:xfrm>
                  <a:off x="14782800" y="48006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3" name="Hexagon 234"/>
                <p:cNvSpPr>
                  <a:spLocks noChangeArrowheads="1"/>
                </p:cNvSpPr>
                <p:nvPr/>
              </p:nvSpPr>
              <p:spPr bwMode="auto">
                <a:xfrm>
                  <a:off x="16916400" y="59436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4" name="Hexagon 235"/>
                <p:cNvSpPr>
                  <a:spLocks noChangeArrowheads="1"/>
                </p:cNvSpPr>
                <p:nvPr/>
              </p:nvSpPr>
              <p:spPr bwMode="auto">
                <a:xfrm>
                  <a:off x="15621000" y="6172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5" name="Hexagon 236"/>
                <p:cNvSpPr>
                  <a:spLocks noChangeArrowheads="1"/>
                </p:cNvSpPr>
                <p:nvPr/>
              </p:nvSpPr>
              <p:spPr bwMode="auto">
                <a:xfrm>
                  <a:off x="16230600" y="5334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6" name="Hexagon 237"/>
                <p:cNvSpPr>
                  <a:spLocks noChangeArrowheads="1"/>
                </p:cNvSpPr>
                <p:nvPr/>
              </p:nvSpPr>
              <p:spPr bwMode="auto">
                <a:xfrm>
                  <a:off x="16230600" y="8915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7" name="Hexagon 238"/>
                <p:cNvSpPr>
                  <a:spLocks noChangeArrowheads="1"/>
                </p:cNvSpPr>
                <p:nvPr/>
              </p:nvSpPr>
              <p:spPr bwMode="auto">
                <a:xfrm>
                  <a:off x="12954000" y="82296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8" name="Hexagon 239"/>
                <p:cNvSpPr>
                  <a:spLocks noChangeArrowheads="1"/>
                </p:cNvSpPr>
                <p:nvPr/>
              </p:nvSpPr>
              <p:spPr bwMode="auto">
                <a:xfrm>
                  <a:off x="12420600" y="4648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29" name="Hexagon 240"/>
                <p:cNvSpPr>
                  <a:spLocks noChangeArrowheads="1"/>
                </p:cNvSpPr>
                <p:nvPr/>
              </p:nvSpPr>
              <p:spPr bwMode="auto">
                <a:xfrm>
                  <a:off x="13944600" y="4876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sp>
              <p:nvSpPr>
                <p:cNvPr id="130" name="Hexagon 241"/>
                <p:cNvSpPr>
                  <a:spLocks noChangeArrowheads="1"/>
                </p:cNvSpPr>
                <p:nvPr/>
              </p:nvSpPr>
              <p:spPr bwMode="auto">
                <a:xfrm>
                  <a:off x="16764000" y="7924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grpSp>
          <p:sp>
            <p:nvSpPr>
              <p:cNvPr id="116" name="Hexagon 180"/>
              <p:cNvSpPr>
                <a:spLocks noChangeArrowheads="1"/>
              </p:cNvSpPr>
              <p:nvPr/>
            </p:nvSpPr>
            <p:spPr bwMode="auto">
              <a:xfrm>
                <a:off x="3124200" y="63246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grpSp>
        <p:sp>
          <p:nvSpPr>
            <p:cNvPr id="114" name="Hexagon 250"/>
            <p:cNvSpPr>
              <a:spLocks noChangeArrowheads="1"/>
            </p:cNvSpPr>
            <p:nvPr/>
          </p:nvSpPr>
          <p:spPr bwMode="auto">
            <a:xfrm>
              <a:off x="8077200" y="1219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2</a:t>
              </a:r>
              <a:endParaRPr lang="en-US" sz="1800" i="0" dirty="0">
                <a:solidFill>
                  <a:srgbClr val="FFFFFF"/>
                </a:solidFill>
                <a:latin typeface="Arial"/>
                <a:cs typeface="Arial"/>
              </a:endParaRPr>
            </a:p>
          </p:txBody>
        </p:sp>
      </p:grpSp>
      <p:grpSp>
        <p:nvGrpSpPr>
          <p:cNvPr id="115" name="Group 294"/>
          <p:cNvGrpSpPr/>
          <p:nvPr/>
        </p:nvGrpSpPr>
        <p:grpSpPr>
          <a:xfrm>
            <a:off x="2590800" y="838200"/>
            <a:ext cx="6157912" cy="5257800"/>
            <a:chOff x="2590800" y="838200"/>
            <a:chExt cx="6157912" cy="5257800"/>
          </a:xfrm>
        </p:grpSpPr>
        <p:sp>
          <p:nvSpPr>
            <p:cNvPr id="132" name="Hexagon 273"/>
            <p:cNvSpPr>
              <a:spLocks noChangeArrowheads="1"/>
            </p:cNvSpPr>
            <p:nvPr/>
          </p:nvSpPr>
          <p:spPr bwMode="auto">
            <a:xfrm>
              <a:off x="5715000" y="5715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33" name="Hexagon 274"/>
            <p:cNvSpPr>
              <a:spLocks noChangeArrowheads="1"/>
            </p:cNvSpPr>
            <p:nvPr/>
          </p:nvSpPr>
          <p:spPr bwMode="auto">
            <a:xfrm>
              <a:off x="6553200" y="5257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34" name="Hexagon 275"/>
            <p:cNvSpPr>
              <a:spLocks noChangeArrowheads="1"/>
            </p:cNvSpPr>
            <p:nvPr/>
          </p:nvSpPr>
          <p:spPr bwMode="auto">
            <a:xfrm>
              <a:off x="3810000" y="5334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35" name="Hexagon 276"/>
            <p:cNvSpPr>
              <a:spLocks noChangeArrowheads="1"/>
            </p:cNvSpPr>
            <p:nvPr/>
          </p:nvSpPr>
          <p:spPr bwMode="auto">
            <a:xfrm>
              <a:off x="2590800" y="5105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36" name="Hexagon 281"/>
            <p:cNvSpPr>
              <a:spLocks noChangeArrowheads="1"/>
            </p:cNvSpPr>
            <p:nvPr/>
          </p:nvSpPr>
          <p:spPr bwMode="auto">
            <a:xfrm>
              <a:off x="2909888" y="3581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37" name="Hexagon 282"/>
            <p:cNvSpPr>
              <a:spLocks noChangeArrowheads="1"/>
            </p:cNvSpPr>
            <p:nvPr/>
          </p:nvSpPr>
          <p:spPr bwMode="auto">
            <a:xfrm>
              <a:off x="4800600" y="4191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38" name="Hexagon 283"/>
            <p:cNvSpPr>
              <a:spLocks noChangeArrowheads="1"/>
            </p:cNvSpPr>
            <p:nvPr/>
          </p:nvSpPr>
          <p:spPr bwMode="auto">
            <a:xfrm>
              <a:off x="5638800" y="3886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39" name="Hexagon 284"/>
            <p:cNvSpPr>
              <a:spLocks noChangeArrowheads="1"/>
            </p:cNvSpPr>
            <p:nvPr/>
          </p:nvSpPr>
          <p:spPr bwMode="auto">
            <a:xfrm>
              <a:off x="7391400" y="3581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40" name="Hexagon 285"/>
            <p:cNvSpPr>
              <a:spLocks noChangeArrowheads="1"/>
            </p:cNvSpPr>
            <p:nvPr/>
          </p:nvSpPr>
          <p:spPr bwMode="auto">
            <a:xfrm>
              <a:off x="6553200" y="3505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41" name="Hexagon 286"/>
            <p:cNvSpPr>
              <a:spLocks noChangeArrowheads="1"/>
            </p:cNvSpPr>
            <p:nvPr/>
          </p:nvSpPr>
          <p:spPr bwMode="auto">
            <a:xfrm>
              <a:off x="4495800" y="2743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42" name="Hexagon 287"/>
            <p:cNvSpPr>
              <a:spLocks noChangeArrowheads="1"/>
            </p:cNvSpPr>
            <p:nvPr/>
          </p:nvSpPr>
          <p:spPr bwMode="auto">
            <a:xfrm>
              <a:off x="7924800" y="2209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43" name="Hexagon 288"/>
            <p:cNvSpPr>
              <a:spLocks noChangeArrowheads="1"/>
            </p:cNvSpPr>
            <p:nvPr/>
          </p:nvSpPr>
          <p:spPr bwMode="auto">
            <a:xfrm>
              <a:off x="6096000" y="2286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44" name="Hexagon 289"/>
            <p:cNvSpPr>
              <a:spLocks noChangeArrowheads="1"/>
            </p:cNvSpPr>
            <p:nvPr/>
          </p:nvSpPr>
          <p:spPr bwMode="auto">
            <a:xfrm>
              <a:off x="5562600" y="838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45" name="Hexagon 290"/>
            <p:cNvSpPr>
              <a:spLocks noChangeArrowheads="1"/>
            </p:cNvSpPr>
            <p:nvPr/>
          </p:nvSpPr>
          <p:spPr bwMode="auto">
            <a:xfrm>
              <a:off x="4191000" y="1295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46" name="Hexagon 291"/>
            <p:cNvSpPr>
              <a:spLocks noChangeArrowheads="1"/>
            </p:cNvSpPr>
            <p:nvPr/>
          </p:nvSpPr>
          <p:spPr bwMode="auto">
            <a:xfrm>
              <a:off x="2819400" y="1905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47" name="Hexagon 292"/>
            <p:cNvSpPr>
              <a:spLocks noChangeArrowheads="1"/>
            </p:cNvSpPr>
            <p:nvPr/>
          </p:nvSpPr>
          <p:spPr bwMode="auto">
            <a:xfrm>
              <a:off x="3810000" y="1905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sp>
          <p:nvSpPr>
            <p:cNvPr id="148" name="Hexagon 293"/>
            <p:cNvSpPr>
              <a:spLocks noChangeArrowheads="1"/>
            </p:cNvSpPr>
            <p:nvPr/>
          </p:nvSpPr>
          <p:spPr bwMode="auto">
            <a:xfrm>
              <a:off x="8305800" y="5715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r>
                <a:rPr lang="en-US" sz="1800" i="0" dirty="0" smtClean="0">
                  <a:solidFill>
                    <a:srgbClr val="FFFFFF"/>
                  </a:solidFill>
                  <a:latin typeface="Arial"/>
                  <a:cs typeface="Arial"/>
                </a:rPr>
                <a:t>3</a:t>
              </a:r>
              <a:endParaRPr lang="en-US" sz="1800" i="0" dirty="0">
                <a:solidFill>
                  <a:srgbClr val="FFFFFF"/>
                </a:solidFill>
                <a:latin typeface="Arial"/>
                <a:cs typeface="Arial"/>
              </a:endParaRPr>
            </a:p>
          </p:txBody>
        </p:sp>
      </p:grpSp>
      <p:sp>
        <p:nvSpPr>
          <p:cNvPr id="149" name="TextBox 295"/>
          <p:cNvSpPr txBox="1"/>
          <p:nvPr/>
        </p:nvSpPr>
        <p:spPr>
          <a:xfrm>
            <a:off x="228600" y="1143000"/>
            <a:ext cx="2286000" cy="1261884"/>
          </a:xfrm>
          <a:prstGeom prst="rect">
            <a:avLst/>
          </a:prstGeom>
          <a:solidFill>
            <a:schemeClr val="bg2">
              <a:lumMod val="90000"/>
              <a:alpha val="70000"/>
            </a:schemeClr>
          </a:solidFill>
          <a:ln>
            <a:solidFill>
              <a:schemeClr val="bg2">
                <a:lumMod val="50000"/>
              </a:schemeClr>
            </a:solidFill>
          </a:ln>
        </p:spPr>
        <p:txBody>
          <a:bodyPr wrap="square" rtlCol="0">
            <a:spAutoFit/>
          </a:bodyPr>
          <a:lstStyle/>
          <a:p>
            <a:r>
              <a:rPr lang="fr-FR" sz="2800" i="0" u="sng" dirty="0" smtClean="0">
                <a:solidFill>
                  <a:schemeClr val="bg2">
                    <a:lumMod val="25000"/>
                  </a:schemeClr>
                </a:solidFill>
                <a:latin typeface="Arial"/>
                <a:cs typeface="Arial"/>
              </a:rPr>
              <a:t>1</a:t>
            </a:r>
            <a:r>
              <a:rPr lang="fr-FR" sz="2800" i="0" u="sng" baseline="30000" dirty="0" smtClean="0">
                <a:solidFill>
                  <a:schemeClr val="bg2">
                    <a:lumMod val="25000"/>
                  </a:schemeClr>
                </a:solidFill>
                <a:latin typeface="Arial"/>
                <a:cs typeface="Arial"/>
              </a:rPr>
              <a:t>ère</a:t>
            </a:r>
            <a:r>
              <a:rPr lang="fr-FR" sz="2800" i="0" u="sng" dirty="0" smtClean="0">
                <a:solidFill>
                  <a:schemeClr val="bg2">
                    <a:lumMod val="25000"/>
                  </a:schemeClr>
                </a:solidFill>
                <a:latin typeface="Arial"/>
                <a:cs typeface="Arial"/>
              </a:rPr>
              <a:t> phase</a:t>
            </a:r>
          </a:p>
          <a:p>
            <a:r>
              <a:rPr lang="fr-FR" sz="2400" i="0" dirty="0" smtClean="0">
                <a:solidFill>
                  <a:schemeClr val="bg2">
                    <a:lumMod val="25000"/>
                  </a:schemeClr>
                </a:solidFill>
                <a:latin typeface="Arial"/>
                <a:cs typeface="Arial"/>
              </a:rPr>
              <a:t>Test</a:t>
            </a:r>
            <a:r>
              <a:rPr lang="fr-FR" sz="2400" b="0" i="0" dirty="0" smtClean="0">
                <a:solidFill>
                  <a:schemeClr val="bg2">
                    <a:lumMod val="25000"/>
                  </a:schemeClr>
                </a:solidFill>
                <a:latin typeface="Arial"/>
                <a:cs typeface="Arial"/>
              </a:rPr>
              <a:t>: 1/3</a:t>
            </a:r>
          </a:p>
          <a:p>
            <a:r>
              <a:rPr lang="fr-FR" sz="2400" i="0" dirty="0" smtClean="0">
                <a:solidFill>
                  <a:schemeClr val="bg2">
                    <a:lumMod val="25000"/>
                  </a:schemeClr>
                </a:solidFill>
                <a:latin typeface="Arial"/>
                <a:cs typeface="Arial"/>
              </a:rPr>
              <a:t>Témoin</a:t>
            </a:r>
            <a:r>
              <a:rPr lang="fr-FR" sz="2400" b="0" i="0" dirty="0" smtClean="0">
                <a:solidFill>
                  <a:schemeClr val="bg2">
                    <a:lumMod val="25000"/>
                  </a:schemeClr>
                </a:solidFill>
                <a:latin typeface="Arial"/>
                <a:cs typeface="Arial"/>
              </a:rPr>
              <a:t>:2/3</a:t>
            </a:r>
            <a:endParaRPr lang="fr-FR" sz="2400" i="0" dirty="0">
              <a:solidFill>
                <a:schemeClr val="bg2">
                  <a:lumMod val="25000"/>
                </a:schemeClr>
              </a:solidFill>
              <a:latin typeface="Arial"/>
              <a:cs typeface="Arial"/>
            </a:endParaRPr>
          </a:p>
        </p:txBody>
      </p:sp>
      <p:sp>
        <p:nvSpPr>
          <p:cNvPr id="150" name="TextBox 296"/>
          <p:cNvSpPr txBox="1"/>
          <p:nvPr/>
        </p:nvSpPr>
        <p:spPr>
          <a:xfrm>
            <a:off x="228600" y="2895600"/>
            <a:ext cx="2286000" cy="1261884"/>
          </a:xfrm>
          <a:prstGeom prst="rect">
            <a:avLst/>
          </a:prstGeom>
          <a:solidFill>
            <a:schemeClr val="bg2">
              <a:lumMod val="90000"/>
              <a:alpha val="70000"/>
            </a:schemeClr>
          </a:solidFill>
          <a:ln>
            <a:solidFill>
              <a:schemeClr val="bg2">
                <a:lumMod val="50000"/>
              </a:schemeClr>
            </a:solidFill>
          </a:ln>
        </p:spPr>
        <p:txBody>
          <a:bodyPr wrap="square" rtlCol="0">
            <a:spAutoFit/>
          </a:bodyPr>
          <a:lstStyle/>
          <a:p>
            <a:r>
              <a:rPr lang="fr-FR" sz="2800" i="0" u="sng" dirty="0" smtClean="0">
                <a:solidFill>
                  <a:schemeClr val="bg2">
                    <a:lumMod val="25000"/>
                  </a:schemeClr>
                </a:solidFill>
                <a:latin typeface="Arial"/>
                <a:cs typeface="Arial"/>
              </a:rPr>
              <a:t>2</a:t>
            </a:r>
            <a:r>
              <a:rPr lang="fr-FR" sz="2800" i="0" u="sng" baseline="30000" dirty="0" smtClean="0">
                <a:solidFill>
                  <a:schemeClr val="bg2">
                    <a:lumMod val="25000"/>
                  </a:schemeClr>
                </a:solidFill>
                <a:latin typeface="Arial"/>
                <a:cs typeface="Arial"/>
              </a:rPr>
              <a:t>ème</a:t>
            </a:r>
            <a:r>
              <a:rPr lang="fr-FR" sz="2800" i="0" u="sng" dirty="0" smtClean="0">
                <a:solidFill>
                  <a:schemeClr val="bg2">
                    <a:lumMod val="25000"/>
                  </a:schemeClr>
                </a:solidFill>
                <a:latin typeface="Arial"/>
                <a:cs typeface="Arial"/>
              </a:rPr>
              <a:t> phase</a:t>
            </a:r>
          </a:p>
          <a:p>
            <a:r>
              <a:rPr lang="fr-FR" sz="2400" i="0" dirty="0" smtClean="0">
                <a:solidFill>
                  <a:schemeClr val="bg2">
                    <a:lumMod val="25000"/>
                  </a:schemeClr>
                </a:solidFill>
                <a:latin typeface="Arial"/>
                <a:cs typeface="Arial"/>
              </a:rPr>
              <a:t>Test</a:t>
            </a:r>
            <a:r>
              <a:rPr lang="fr-FR" sz="2400" b="0" i="0" dirty="0" smtClean="0">
                <a:solidFill>
                  <a:schemeClr val="bg2">
                    <a:lumMod val="25000"/>
                  </a:schemeClr>
                </a:solidFill>
                <a:latin typeface="Arial"/>
                <a:cs typeface="Arial"/>
              </a:rPr>
              <a:t>: 2/3</a:t>
            </a:r>
          </a:p>
          <a:p>
            <a:r>
              <a:rPr lang="fr-FR" sz="2400" i="0" dirty="0" smtClean="0">
                <a:solidFill>
                  <a:schemeClr val="bg2">
                    <a:lumMod val="25000"/>
                  </a:schemeClr>
                </a:solidFill>
                <a:latin typeface="Arial"/>
                <a:cs typeface="Arial"/>
              </a:rPr>
              <a:t>Témoin</a:t>
            </a:r>
            <a:r>
              <a:rPr lang="fr-FR" sz="2400" b="0" i="0" dirty="0" smtClean="0">
                <a:solidFill>
                  <a:schemeClr val="bg2">
                    <a:lumMod val="25000"/>
                  </a:schemeClr>
                </a:solidFill>
                <a:latin typeface="Arial"/>
                <a:cs typeface="Arial"/>
              </a:rPr>
              <a:t>:1/3</a:t>
            </a:r>
            <a:endParaRPr lang="fr-FR" sz="2400" i="0" dirty="0">
              <a:solidFill>
                <a:schemeClr val="bg2">
                  <a:lumMod val="25000"/>
                </a:schemeClr>
              </a:solidFill>
              <a:latin typeface="Arial"/>
              <a:cs typeface="Arial"/>
            </a:endParaRPr>
          </a:p>
        </p:txBody>
      </p:sp>
      <p:sp>
        <p:nvSpPr>
          <p:cNvPr id="151" name="TextBox 151"/>
          <p:cNvSpPr txBox="1"/>
          <p:nvPr/>
        </p:nvSpPr>
        <p:spPr>
          <a:xfrm>
            <a:off x="533400" y="4267200"/>
            <a:ext cx="1981200" cy="923330"/>
          </a:xfrm>
          <a:prstGeom prst="rect">
            <a:avLst/>
          </a:prstGeom>
          <a:solidFill>
            <a:schemeClr val="bg2">
              <a:lumMod val="90000"/>
              <a:alpha val="80000"/>
            </a:schemeClr>
          </a:solidFill>
          <a:ln>
            <a:solidFill>
              <a:schemeClr val="bg2">
                <a:lumMod val="25000"/>
              </a:schemeClr>
            </a:solidFill>
          </a:ln>
        </p:spPr>
        <p:txBody>
          <a:bodyPr wrap="square" rtlCol="0">
            <a:spAutoFit/>
          </a:bodyPr>
          <a:lstStyle/>
          <a:p>
            <a:r>
              <a:rPr lang="fr-FR" sz="1800" i="0" dirty="0" smtClean="0">
                <a:solidFill>
                  <a:schemeClr val="tx1"/>
                </a:solidFill>
                <a:latin typeface="Arial"/>
                <a:cs typeface="Arial"/>
              </a:rPr>
              <a:t>Fin de l'évaluation aléatoire</a:t>
            </a:r>
            <a:endParaRPr lang="fr-FR" sz="1800" i="0" dirty="0">
              <a:solidFill>
                <a:srgbClr val="3366FF"/>
              </a:solidFill>
              <a:latin typeface="Arial"/>
              <a:cs typeface="Arial"/>
            </a:endParaRPr>
          </a:p>
        </p:txBody>
      </p:sp>
      <p:sp>
        <p:nvSpPr>
          <p:cNvPr id="152" name="TextBox 157"/>
          <p:cNvSpPr txBox="1"/>
          <p:nvPr/>
        </p:nvSpPr>
        <p:spPr>
          <a:xfrm>
            <a:off x="533400" y="4267200"/>
            <a:ext cx="1981200" cy="923330"/>
          </a:xfrm>
          <a:prstGeom prst="rect">
            <a:avLst/>
          </a:prstGeom>
          <a:solidFill>
            <a:schemeClr val="bg2">
              <a:lumMod val="90000"/>
              <a:alpha val="70000"/>
            </a:schemeClr>
          </a:solidFill>
          <a:ln>
            <a:solidFill>
              <a:schemeClr val="bg2">
                <a:lumMod val="50000"/>
              </a:schemeClr>
            </a:solidFill>
          </a:ln>
        </p:spPr>
        <p:txBody>
          <a:bodyPr wrap="square" rtlCol="0">
            <a:spAutoFit/>
          </a:bodyPr>
          <a:lstStyle/>
          <a:p>
            <a:r>
              <a:rPr lang="fr-FR" sz="1800" i="0" dirty="0" smtClean="0">
                <a:solidFill>
                  <a:schemeClr val="bg2">
                    <a:lumMod val="25000"/>
                  </a:schemeClr>
                </a:solidFill>
                <a:latin typeface="Arial"/>
                <a:cs typeface="Arial"/>
              </a:rPr>
              <a:t>Fin de l'évaluation aléatoire</a:t>
            </a:r>
            <a:endParaRPr lang="fr-FR" sz="1800" i="0" dirty="0">
              <a:solidFill>
                <a:schemeClr val="bg2">
                  <a:lumMod val="25000"/>
                </a:schemeClr>
              </a:solidFill>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500"/>
                                        <p:tgtEl>
                                          <p:spTgt spid="67"/>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grpId="1" nodeType="clickEffect">
                                  <p:stCondLst>
                                    <p:cond delay="0"/>
                                  </p:stCondLst>
                                  <p:childTnLst>
                                    <p:set>
                                      <p:cBhvr>
                                        <p:cTn id="23" dur="1" fill="hold">
                                          <p:stCondLst>
                                            <p:cond delay="0"/>
                                          </p:stCondLst>
                                        </p:cTn>
                                        <p:tgtEl>
                                          <p:spTgt spid="54"/>
                                        </p:tgtEl>
                                        <p:attrNameLst>
                                          <p:attrName>style.visibility</p:attrName>
                                        </p:attrNameLst>
                                      </p:cBhvr>
                                      <p:to>
                                        <p:strVal val="hidden"/>
                                      </p:to>
                                    </p:set>
                                  </p:childTnLst>
                                </p:cTn>
                              </p:par>
                              <p:par>
                                <p:cTn id="24" presetID="1" presetClass="entr" presetSubtype="0" fill="hold" grpId="0" nodeType="withEffect">
                                  <p:stCondLst>
                                    <p:cond delay="0"/>
                                  </p:stCondLst>
                                  <p:childTnLst>
                                    <p:set>
                                      <p:cBhvr>
                                        <p:cTn id="25" dur="1" fill="hold">
                                          <p:stCondLst>
                                            <p:cond delay="0"/>
                                          </p:stCondLst>
                                        </p:cTn>
                                        <p:tgtEl>
                                          <p:spTgt spid="149"/>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51"/>
                                        </p:tgtEl>
                                        <p:attrNameLst>
                                          <p:attrName>style.visibility</p:attrName>
                                        </p:attrNameLst>
                                      </p:cBhvr>
                                      <p:to>
                                        <p:strVal val="visible"/>
                                      </p:to>
                                    </p:set>
                                    <p:animEffect transition="in" filter="fade">
                                      <p:cBhvr>
                                        <p:cTn id="32" dur="500"/>
                                        <p:tgtEl>
                                          <p:spTgt spid="151"/>
                                        </p:tgtEl>
                                      </p:cBhvr>
                                    </p:animEffect>
                                  </p:childTnLst>
                                </p:cTn>
                              </p:par>
                            </p:childTnLst>
                          </p:cTn>
                        </p:par>
                        <p:par>
                          <p:cTn id="33" fill="hold">
                            <p:stCondLst>
                              <p:cond delay="1000"/>
                            </p:stCondLst>
                            <p:childTnLst>
                              <p:par>
                                <p:cTn id="34" presetID="10" presetClass="entr" presetSubtype="0" fill="hold" nodeType="after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55"/>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51"/>
                                        </p:tgtEl>
                                        <p:attrNameLst>
                                          <p:attrName>style.visibility</p:attrName>
                                        </p:attrNameLst>
                                      </p:cBhvr>
                                      <p:to>
                                        <p:strVal val="hidden"/>
                                      </p:to>
                                    </p:set>
                                  </p:childTnLst>
                                </p:cTn>
                              </p:par>
                              <p:par>
                                <p:cTn id="43" presetID="1" presetClass="entr" presetSubtype="0" fill="hold" grpId="0" nodeType="withEffect">
                                  <p:stCondLst>
                                    <p:cond delay="0"/>
                                  </p:stCondLst>
                                  <p:childTnLst>
                                    <p:set>
                                      <p:cBhvr>
                                        <p:cTn id="44" dur="1" fill="hold">
                                          <p:stCondLst>
                                            <p:cond delay="0"/>
                                          </p:stCondLst>
                                        </p:cTn>
                                        <p:tgtEl>
                                          <p:spTgt spid="15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0"/>
                                        </p:tgtEl>
                                        <p:attrNameLst>
                                          <p:attrName>style.visibility</p:attrName>
                                        </p:attrNameLst>
                                      </p:cBhvr>
                                      <p:to>
                                        <p:strVal val="visible"/>
                                      </p:to>
                                    </p:set>
                                  </p:childTnLst>
                                </p:cTn>
                              </p:par>
                            </p:childTnLst>
                          </p:cTn>
                        </p:par>
                        <p:par>
                          <p:cTn id="47" fill="hold">
                            <p:stCondLst>
                              <p:cond delay="0"/>
                            </p:stCondLst>
                            <p:childTnLst>
                              <p:par>
                                <p:cTn id="48" presetID="10" presetClass="entr" presetSubtype="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500"/>
                                        <p:tgtEl>
                                          <p:spTgt spid="56"/>
                                        </p:tgtEl>
                                      </p:cBhvr>
                                    </p:animEffect>
                                  </p:childTnLst>
                                </p:cTn>
                              </p:par>
                            </p:childTnLst>
                          </p:cTn>
                        </p:par>
                        <p:par>
                          <p:cTn id="51" fill="hold">
                            <p:stCondLst>
                              <p:cond delay="500"/>
                            </p:stCondLst>
                            <p:childTnLst>
                              <p:par>
                                <p:cTn id="52" presetID="10" presetClass="entr" presetSubtype="0" fill="hold" nodeType="afterEffect">
                                  <p:stCondLst>
                                    <p:cond delay="0"/>
                                  </p:stCondLst>
                                  <p:childTnLst>
                                    <p:set>
                                      <p:cBhvr>
                                        <p:cTn id="53" dur="1" fill="hold">
                                          <p:stCondLst>
                                            <p:cond delay="0"/>
                                          </p:stCondLst>
                                        </p:cTn>
                                        <p:tgtEl>
                                          <p:spTgt spid="115"/>
                                        </p:tgtEl>
                                        <p:attrNameLst>
                                          <p:attrName>style.visibility</p:attrName>
                                        </p:attrNameLst>
                                      </p:cBhvr>
                                      <p:to>
                                        <p:strVal val="visible"/>
                                      </p:to>
                                    </p:set>
                                    <p:animEffect transition="in" filter="fade">
                                      <p:cBhvr>
                                        <p:cTn id="54"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4" grpId="1" animBg="1"/>
      <p:bldP spid="55" grpId="0" animBg="1"/>
      <p:bldP spid="55" grpId="1" animBg="1"/>
      <p:bldP spid="56" grpId="0" animBg="1"/>
      <p:bldP spid="149" grpId="0" animBg="1"/>
      <p:bldP spid="150" grpId="0" animBg="1"/>
      <p:bldP spid="151" grpId="0" animBg="1"/>
      <p:bldP spid="151" grpId="1" animBg="1"/>
      <p:bldP spid="15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2"/>
          <p:cNvSpPr>
            <a:spLocks noGrp="1" noChangeArrowheads="1"/>
          </p:cNvSpPr>
          <p:nvPr>
            <p:ph type="title" idx="4294967295"/>
          </p:nvPr>
        </p:nvSpPr>
        <p:spPr/>
        <p:txBody>
          <a:bodyPr>
            <a:normAutofit/>
          </a:bodyPr>
          <a:lstStyle/>
          <a:p>
            <a:r>
              <a:rPr lang="fr-FR" dirty="0" smtClean="0">
                <a:solidFill>
                  <a:srgbClr val="000000"/>
                </a:solidFill>
              </a:rPr>
              <a:t>Traitements </a:t>
            </a:r>
            <a:r>
              <a:rPr lang="fr-FR" dirty="0">
                <a:solidFill>
                  <a:srgbClr val="000000"/>
                </a:solidFill>
              </a:rPr>
              <a:t>multiples</a:t>
            </a:r>
          </a:p>
        </p:txBody>
      </p:sp>
      <p:sp>
        <p:nvSpPr>
          <p:cNvPr id="390148" name="Rectangle 3"/>
          <p:cNvSpPr>
            <a:spLocks noGrp="1" noChangeArrowheads="1"/>
          </p:cNvSpPr>
          <p:nvPr>
            <p:ph type="body" idx="4294967295"/>
          </p:nvPr>
        </p:nvSpPr>
        <p:spPr>
          <a:xfrm>
            <a:off x="457200" y="1524000"/>
            <a:ext cx="8229600" cy="4525962"/>
          </a:xfrm>
        </p:spPr>
        <p:txBody>
          <a:bodyPr/>
          <a:lstStyle/>
          <a:p>
            <a:pPr>
              <a:lnSpc>
                <a:spcPct val="90000"/>
              </a:lnSpc>
              <a:buClr>
                <a:srgbClr val="000000"/>
              </a:buClr>
            </a:pPr>
            <a:r>
              <a:rPr lang="fr-FR" sz="2400" dirty="0" smtClean="0">
                <a:solidFill>
                  <a:srgbClr val="000000"/>
                </a:solidFill>
              </a:rPr>
              <a:t>Parfois il est difficile de choisir parmi plusieurs interventions possibles</a:t>
            </a:r>
          </a:p>
          <a:p>
            <a:pPr>
              <a:lnSpc>
                <a:spcPct val="90000"/>
              </a:lnSpc>
              <a:buClr>
                <a:srgbClr val="000000"/>
              </a:buClr>
            </a:pPr>
            <a:r>
              <a:rPr lang="fr-FR" sz="2400" dirty="0">
                <a:solidFill>
                  <a:srgbClr val="000000"/>
                </a:solidFill>
              </a:rPr>
              <a:t>Vous pouvez alors</a:t>
            </a:r>
            <a:r>
              <a:rPr lang="fr-FR" sz="2400" dirty="0" smtClean="0">
                <a:solidFill>
                  <a:srgbClr val="000000"/>
                </a:solidFill>
              </a:rPr>
              <a:t> tirer au sort les différentes </a:t>
            </a:r>
            <a:r>
              <a:rPr lang="fr-FR" sz="2400" dirty="0">
                <a:solidFill>
                  <a:srgbClr val="000000"/>
                </a:solidFill>
              </a:rPr>
              <a:t>interventions </a:t>
            </a:r>
          </a:p>
          <a:p>
            <a:pPr lvl="1">
              <a:lnSpc>
                <a:spcPct val="90000"/>
              </a:lnSpc>
              <a:buClr>
                <a:srgbClr val="000000"/>
              </a:buClr>
            </a:pPr>
            <a:r>
              <a:rPr lang="fr-FR" sz="2000" dirty="0">
                <a:solidFill>
                  <a:srgbClr val="000000"/>
                </a:solidFill>
              </a:rPr>
              <a:t>Tout le monde est bénéficiaire, mais tout le monde ne bénéficie pas de la</a:t>
            </a:r>
            <a:r>
              <a:rPr lang="fr-FR" sz="2000" dirty="0" smtClean="0">
                <a:solidFill>
                  <a:srgbClr val="000000"/>
                </a:solidFill>
              </a:rPr>
              <a:t> même</a:t>
            </a:r>
            <a:r>
              <a:rPr lang="en-US" sz="2000" dirty="0">
                <a:solidFill>
                  <a:srgbClr val="000000"/>
                </a:solidFill>
                <a:ea typeface="Arial" pitchFamily="-65" charset="0"/>
                <a:cs typeface="Arial" pitchFamily="-65" charset="0"/>
              </a:rPr>
              <a:t>chose…</a:t>
            </a:r>
          </a:p>
          <a:p>
            <a:pPr>
              <a:lnSpc>
                <a:spcPct val="90000"/>
              </a:lnSpc>
              <a:buClr>
                <a:srgbClr val="000000"/>
              </a:buClr>
            </a:pPr>
            <a:r>
              <a:rPr lang="fr-FR" sz="2400" dirty="0">
                <a:solidFill>
                  <a:srgbClr val="000000"/>
                </a:solidFill>
              </a:rPr>
              <a:t>Ceci nous renseigne-t-il sur l’effet d'une intervention donnée ? </a:t>
            </a:r>
          </a:p>
          <a:p>
            <a:pPr lvl="1">
              <a:lnSpc>
                <a:spcPct val="90000"/>
              </a:lnSpc>
              <a:buClr>
                <a:srgbClr val="000000"/>
              </a:buClr>
            </a:pPr>
            <a:r>
              <a:rPr lang="fr-FR" sz="2000" dirty="0">
                <a:solidFill>
                  <a:srgbClr val="000000"/>
                </a:solidFill>
              </a:rPr>
              <a:t>Non, mais</a:t>
            </a:r>
            <a:r>
              <a:rPr lang="fr-FR" sz="2000" dirty="0" smtClean="0">
                <a:solidFill>
                  <a:srgbClr val="000000"/>
                </a:solidFill>
              </a:rPr>
              <a:t> on </a:t>
            </a:r>
            <a:r>
              <a:rPr lang="fr-FR" sz="2000" dirty="0">
                <a:solidFill>
                  <a:srgbClr val="000000"/>
                </a:solidFill>
              </a:rPr>
              <a:t>apprend quelle intervention marche le mieux (ou le moins mal...)</a:t>
            </a:r>
          </a:p>
          <a:p>
            <a:pPr>
              <a:lnSpc>
                <a:spcPct val="90000"/>
              </a:lnSpc>
              <a:buClr>
                <a:srgbClr val="000000"/>
              </a:buClr>
            </a:pPr>
            <a:r>
              <a:rPr lang="fr-FR" sz="2400" dirty="0">
                <a:solidFill>
                  <a:srgbClr val="000000"/>
                </a:solidFill>
              </a:rPr>
              <a:t>Avantage :</a:t>
            </a:r>
          </a:p>
          <a:p>
            <a:pPr lvl="1">
              <a:lnSpc>
                <a:spcPct val="90000"/>
              </a:lnSpc>
              <a:buClr>
                <a:srgbClr val="000000"/>
              </a:buClr>
            </a:pPr>
            <a:r>
              <a:rPr lang="fr-FR" sz="2000" dirty="0" smtClean="0">
                <a:solidFill>
                  <a:srgbClr val="000000"/>
                </a:solidFill>
              </a:rPr>
              <a:t>un </a:t>
            </a:r>
            <a:r>
              <a:rPr lang="fr-FR" sz="2000" dirty="0">
                <a:solidFill>
                  <a:srgbClr val="000000"/>
                </a:solidFill>
              </a:rPr>
              <a:t>effet </a:t>
            </a:r>
            <a:r>
              <a:rPr lang="fr-FR" sz="2000" dirty="0" err="1">
                <a:solidFill>
                  <a:srgbClr val="000000"/>
                </a:solidFill>
              </a:rPr>
              <a:t>gagnant-</a:t>
            </a:r>
            <a:r>
              <a:rPr lang="fr-FR" sz="2000" dirty="0" err="1" smtClean="0">
                <a:solidFill>
                  <a:srgbClr val="000000"/>
                </a:solidFill>
              </a:rPr>
              <a:t>gagnant</a:t>
            </a:r>
            <a:endParaRPr lang="fr-FR" dirty="0" smtClean="0">
              <a:solidFill>
                <a:srgbClr val="000000"/>
              </a:solidFill>
            </a:endParaRPr>
          </a:p>
          <a:p>
            <a:pPr>
              <a:lnSpc>
                <a:spcPct val="90000"/>
              </a:lnSpc>
              <a:buClr>
                <a:srgbClr val="000000"/>
              </a:buClr>
            </a:pPr>
            <a:r>
              <a:rPr lang="fr-FR" sz="2400" dirty="0" smtClean="0">
                <a:solidFill>
                  <a:srgbClr val="000000"/>
                </a:solidFill>
              </a:rPr>
              <a:t>Avez-vous un groupe Témoin?</a:t>
            </a:r>
          </a:p>
          <a:p>
            <a:pPr lvl="1">
              <a:lnSpc>
                <a:spcPct val="90000"/>
              </a:lnSpc>
              <a:buClr>
                <a:srgbClr val="000000"/>
              </a:buClr>
            </a:pPr>
            <a:endParaRPr lang="fr-FR" sz="2000" dirty="0" smtClean="0">
              <a:solidFill>
                <a:srgbClr val="000000"/>
              </a:solidFill>
            </a:endParaRPr>
          </a:p>
        </p:txBody>
      </p:sp>
    </p:spTree>
    <p:custDataLst>
      <p:tags r:id="rId1"/>
    </p:custData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solidFill>
                  <a:srgbClr val="000000"/>
                </a:solidFill>
              </a:rPr>
              <a:t>La rotation</a:t>
            </a:r>
            <a:endParaRPr lang="fr-FR" dirty="0">
              <a:solidFill>
                <a:srgbClr val="000000"/>
              </a:solidFill>
            </a:endParaRPr>
          </a:p>
        </p:txBody>
      </p:sp>
      <p:pic>
        <p:nvPicPr>
          <p:cNvPr id="4" name="Picture 3"/>
          <p:cNvPicPr>
            <a:picLocks noChangeAspect="1"/>
          </p:cNvPicPr>
          <p:nvPr/>
        </p:nvPicPr>
        <p:blipFill>
          <a:blip r:embed="rId3" cstate="print"/>
          <a:srcRect r="5551"/>
          <a:stretch>
            <a:fillRect/>
          </a:stretch>
        </p:blipFill>
        <p:spPr bwMode="auto">
          <a:xfrm>
            <a:off x="1588" y="0"/>
            <a:ext cx="9142412" cy="6858000"/>
          </a:xfrm>
          <a:prstGeom prst="rect">
            <a:avLst/>
          </a:prstGeom>
          <a:noFill/>
          <a:ln w="9525">
            <a:noFill/>
            <a:miter lim="800000"/>
            <a:headEnd/>
            <a:tailEnd/>
          </a:ln>
        </p:spPr>
      </p:pic>
      <p:sp>
        <p:nvSpPr>
          <p:cNvPr id="5" name="TextBox 337"/>
          <p:cNvSpPr txBox="1"/>
          <p:nvPr/>
        </p:nvSpPr>
        <p:spPr>
          <a:xfrm>
            <a:off x="304800" y="1328916"/>
            <a:ext cx="2514600" cy="1641475"/>
          </a:xfrm>
          <a:prstGeom prst="rect">
            <a:avLst/>
          </a:prstGeom>
          <a:solidFill>
            <a:schemeClr val="bg2">
              <a:lumMod val="90000"/>
              <a:alpha val="80000"/>
            </a:schemeClr>
          </a:solidFill>
          <a:ln>
            <a:solidFill>
              <a:schemeClr val="bg2">
                <a:lumMod val="25000"/>
              </a:schemeClr>
            </a:solidFill>
          </a:ln>
        </p:spPr>
        <p:txBody>
          <a:bodyPr wrap="square" rtlCol="0">
            <a:spAutoFit/>
          </a:bodyPr>
          <a:lstStyle/>
          <a:p>
            <a:pPr>
              <a:spcBef>
                <a:spcPts val="600"/>
              </a:spcBef>
              <a:spcAft>
                <a:spcPts val="400"/>
              </a:spcAft>
            </a:pPr>
            <a:r>
              <a:rPr lang="fr-FR" sz="2800" i="0" dirty="0" smtClean="0">
                <a:solidFill>
                  <a:srgbClr val="FF0000"/>
                </a:solidFill>
                <a:latin typeface="Arial"/>
                <a:cs typeface="Arial"/>
              </a:rPr>
              <a:t>Programme 1</a:t>
            </a:r>
          </a:p>
          <a:p>
            <a:pPr>
              <a:spcBef>
                <a:spcPts val="600"/>
              </a:spcBef>
              <a:spcAft>
                <a:spcPts val="400"/>
              </a:spcAft>
            </a:pPr>
            <a:r>
              <a:rPr lang="fr-FR" sz="2800" i="0" dirty="0" smtClean="0">
                <a:solidFill>
                  <a:srgbClr val="44BF04"/>
                </a:solidFill>
                <a:latin typeface="Arial"/>
                <a:cs typeface="Arial"/>
              </a:rPr>
              <a:t>Programme 2</a:t>
            </a:r>
          </a:p>
          <a:p>
            <a:pPr>
              <a:spcBef>
                <a:spcPts val="600"/>
              </a:spcBef>
              <a:spcAft>
                <a:spcPts val="400"/>
              </a:spcAft>
            </a:pPr>
            <a:r>
              <a:rPr lang="fr-FR" sz="2800" i="0" dirty="0" smtClean="0">
                <a:solidFill>
                  <a:srgbClr val="901390"/>
                </a:solidFill>
                <a:latin typeface="Arial"/>
                <a:cs typeface="Arial"/>
              </a:rPr>
              <a:t>Programme 3</a:t>
            </a:r>
            <a:endParaRPr lang="fr-FR" sz="2400" i="0" dirty="0">
              <a:solidFill>
                <a:srgbClr val="901390"/>
              </a:solidFill>
              <a:latin typeface="Arial"/>
              <a:cs typeface="Arial"/>
            </a:endParaRPr>
          </a:p>
        </p:txBody>
      </p:sp>
      <p:grpSp>
        <p:nvGrpSpPr>
          <p:cNvPr id="2" name="Group 132"/>
          <p:cNvGrpSpPr/>
          <p:nvPr/>
        </p:nvGrpSpPr>
        <p:grpSpPr>
          <a:xfrm>
            <a:off x="3595688" y="1066800"/>
            <a:ext cx="5229224" cy="5486400"/>
            <a:chOff x="3595688" y="1066800"/>
            <a:chExt cx="5229224" cy="5486400"/>
          </a:xfrm>
        </p:grpSpPr>
        <p:sp>
          <p:nvSpPr>
            <p:cNvPr id="7" name="Hexagon 46"/>
            <p:cNvSpPr>
              <a:spLocks noChangeArrowheads="1"/>
            </p:cNvSpPr>
            <p:nvPr/>
          </p:nvSpPr>
          <p:spPr bwMode="auto">
            <a:xfrm>
              <a:off x="3595688"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 name="Hexagon 73"/>
            <p:cNvSpPr>
              <a:spLocks noChangeArrowheads="1"/>
            </p:cNvSpPr>
            <p:nvPr/>
          </p:nvSpPr>
          <p:spPr bwMode="auto">
            <a:xfrm>
              <a:off x="5715000" y="571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9" name="Hexagon 74"/>
            <p:cNvSpPr>
              <a:spLocks noChangeArrowheads="1"/>
            </p:cNvSpPr>
            <p:nvPr/>
          </p:nvSpPr>
          <p:spPr bwMode="auto">
            <a:xfrm>
              <a:off x="4800600" y="4191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 name="Hexagon 82"/>
            <p:cNvSpPr>
              <a:spLocks noChangeArrowheads="1"/>
            </p:cNvSpPr>
            <p:nvPr/>
          </p:nvSpPr>
          <p:spPr bwMode="auto">
            <a:xfrm>
              <a:off x="5257800" y="4953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 name="Hexagon 85"/>
            <p:cNvSpPr>
              <a:spLocks noChangeArrowheads="1"/>
            </p:cNvSpPr>
            <p:nvPr/>
          </p:nvSpPr>
          <p:spPr bwMode="auto">
            <a:xfrm>
              <a:off x="6034088" y="4191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 name="Hexagon 86"/>
            <p:cNvSpPr>
              <a:spLocks noChangeArrowheads="1"/>
            </p:cNvSpPr>
            <p:nvPr/>
          </p:nvSpPr>
          <p:spPr bwMode="auto">
            <a:xfrm>
              <a:off x="6553200" y="5257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3" name="Hexagon 87"/>
            <p:cNvSpPr>
              <a:spLocks noChangeArrowheads="1"/>
            </p:cNvSpPr>
            <p:nvPr/>
          </p:nvSpPr>
          <p:spPr bwMode="auto">
            <a:xfrm>
              <a:off x="7391400" y="3581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4" name="Hexagon 88"/>
            <p:cNvSpPr>
              <a:spLocks noChangeArrowheads="1"/>
            </p:cNvSpPr>
            <p:nvPr/>
          </p:nvSpPr>
          <p:spPr bwMode="auto">
            <a:xfrm>
              <a:off x="41910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5" name="Hexagon 95"/>
            <p:cNvSpPr>
              <a:spLocks noChangeArrowheads="1"/>
            </p:cNvSpPr>
            <p:nvPr/>
          </p:nvSpPr>
          <p:spPr bwMode="auto">
            <a:xfrm>
              <a:off x="6110288" y="2286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6" name="Hexagon 96"/>
            <p:cNvSpPr>
              <a:spLocks noChangeArrowheads="1"/>
            </p:cNvSpPr>
            <p:nvPr/>
          </p:nvSpPr>
          <p:spPr bwMode="auto">
            <a:xfrm>
              <a:off x="5410200" y="1447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7" name="Hexagon 97"/>
            <p:cNvSpPr>
              <a:spLocks noChangeArrowheads="1"/>
            </p:cNvSpPr>
            <p:nvPr/>
          </p:nvSpPr>
          <p:spPr bwMode="auto">
            <a:xfrm>
              <a:off x="3810000" y="190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8" name="Hexagon 98"/>
            <p:cNvSpPr>
              <a:spLocks noChangeArrowheads="1"/>
            </p:cNvSpPr>
            <p:nvPr/>
          </p:nvSpPr>
          <p:spPr bwMode="auto">
            <a:xfrm>
              <a:off x="3810000" y="2971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9" name="Hexagon 99"/>
            <p:cNvSpPr>
              <a:spLocks noChangeArrowheads="1"/>
            </p:cNvSpPr>
            <p:nvPr/>
          </p:nvSpPr>
          <p:spPr bwMode="auto">
            <a:xfrm>
              <a:off x="3657600" y="4038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0" name="Hexagon 100"/>
            <p:cNvSpPr>
              <a:spLocks noChangeArrowheads="1"/>
            </p:cNvSpPr>
            <p:nvPr/>
          </p:nvSpPr>
          <p:spPr bwMode="auto">
            <a:xfrm>
              <a:off x="4572000" y="3429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1" name="Hexagon 101"/>
            <p:cNvSpPr>
              <a:spLocks noChangeArrowheads="1"/>
            </p:cNvSpPr>
            <p:nvPr/>
          </p:nvSpPr>
          <p:spPr bwMode="auto">
            <a:xfrm>
              <a:off x="4572000" y="2133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2" name="Hexagon 102"/>
            <p:cNvSpPr>
              <a:spLocks noChangeArrowheads="1"/>
            </p:cNvSpPr>
            <p:nvPr/>
          </p:nvSpPr>
          <p:spPr bwMode="auto">
            <a:xfrm>
              <a:off x="5029200" y="2971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3" name="Hexagon 106"/>
            <p:cNvSpPr>
              <a:spLocks noChangeArrowheads="1"/>
            </p:cNvSpPr>
            <p:nvPr/>
          </p:nvSpPr>
          <p:spPr bwMode="auto">
            <a:xfrm>
              <a:off x="8382000" y="4572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4" name="Hexagon 110"/>
            <p:cNvSpPr>
              <a:spLocks noChangeArrowheads="1"/>
            </p:cNvSpPr>
            <p:nvPr/>
          </p:nvSpPr>
          <p:spPr bwMode="auto">
            <a:xfrm>
              <a:off x="6858000" y="1981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5" name="Hexagon 111"/>
            <p:cNvSpPr>
              <a:spLocks noChangeArrowheads="1"/>
            </p:cNvSpPr>
            <p:nvPr/>
          </p:nvSpPr>
          <p:spPr bwMode="auto">
            <a:xfrm>
              <a:off x="8229600" y="2590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6" name="Hexagon 112"/>
            <p:cNvSpPr>
              <a:spLocks noChangeArrowheads="1"/>
            </p:cNvSpPr>
            <p:nvPr/>
          </p:nvSpPr>
          <p:spPr bwMode="auto">
            <a:xfrm>
              <a:off x="8001000" y="6172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7" name="Hexagon 113"/>
            <p:cNvSpPr>
              <a:spLocks noChangeArrowheads="1"/>
            </p:cNvSpPr>
            <p:nvPr/>
          </p:nvSpPr>
          <p:spPr bwMode="auto">
            <a:xfrm>
              <a:off x="7391400" y="4572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8" name="Hexagon 114"/>
            <p:cNvSpPr>
              <a:spLocks noChangeArrowheads="1"/>
            </p:cNvSpPr>
            <p:nvPr/>
          </p:nvSpPr>
          <p:spPr bwMode="auto">
            <a:xfrm>
              <a:off x="4419600" y="5410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9" name="Hexagon 115"/>
            <p:cNvSpPr>
              <a:spLocks noChangeArrowheads="1"/>
            </p:cNvSpPr>
            <p:nvPr/>
          </p:nvSpPr>
          <p:spPr bwMode="auto">
            <a:xfrm>
              <a:off x="6858000" y="5562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0" name="Hexagon 117"/>
            <p:cNvSpPr>
              <a:spLocks noChangeArrowheads="1"/>
            </p:cNvSpPr>
            <p:nvPr/>
          </p:nvSpPr>
          <p:spPr bwMode="auto">
            <a:xfrm>
              <a:off x="6629400" y="4267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1" name="Hexagon 118"/>
            <p:cNvSpPr>
              <a:spLocks noChangeArrowheads="1"/>
            </p:cNvSpPr>
            <p:nvPr/>
          </p:nvSpPr>
          <p:spPr bwMode="auto">
            <a:xfrm>
              <a:off x="8077200" y="1219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2" name="Hexagon 120"/>
            <p:cNvSpPr>
              <a:spLocks noChangeArrowheads="1"/>
            </p:cNvSpPr>
            <p:nvPr/>
          </p:nvSpPr>
          <p:spPr bwMode="auto">
            <a:xfrm>
              <a:off x="6705600" y="106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3" name="Hexagon 123"/>
            <p:cNvSpPr>
              <a:spLocks noChangeArrowheads="1"/>
            </p:cNvSpPr>
            <p:nvPr/>
          </p:nvSpPr>
          <p:spPr bwMode="auto">
            <a:xfrm>
              <a:off x="4191000" y="6096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4" name="Hexagon 129"/>
            <p:cNvSpPr>
              <a:spLocks noChangeArrowheads="1"/>
            </p:cNvSpPr>
            <p:nvPr/>
          </p:nvSpPr>
          <p:spPr bwMode="auto">
            <a:xfrm>
              <a:off x="7543800" y="2590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5" name="Hexagon 131"/>
            <p:cNvSpPr>
              <a:spLocks noChangeArrowheads="1"/>
            </p:cNvSpPr>
            <p:nvPr/>
          </p:nvSpPr>
          <p:spPr bwMode="auto">
            <a:xfrm>
              <a:off x="6553200" y="3505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grpSp>
      <p:sp>
        <p:nvSpPr>
          <p:cNvPr id="36" name="Title 2"/>
          <p:cNvSpPr txBox="1">
            <a:spLocks/>
          </p:cNvSpPr>
          <p:nvPr/>
        </p:nvSpPr>
        <p:spPr bwMode="auto">
          <a:xfrm>
            <a:off x="0" y="-76200"/>
            <a:ext cx="9144000" cy="914400"/>
          </a:xfrm>
          <a:prstGeom prst="rect">
            <a:avLst/>
          </a:prstGeom>
          <a:solidFill>
            <a:schemeClr val="bg1">
              <a:alpha val="70000"/>
            </a:schemeClr>
          </a:solidFill>
          <a:ln w="9525">
            <a:noFill/>
            <a:miter lim="800000"/>
            <a:headEnd/>
            <a:tailEnd/>
          </a:ln>
        </p:spPr>
        <p:txBody>
          <a:bodyPr vert="horz" wrap="square" lIns="91440" tIns="45720" rIns="91440" bIns="45720" numCol="1" anchor="ctr" anchorCtr="0" compatLnSpc="1">
            <a:prstTxWarp prst="textNoShape">
              <a:avLst/>
            </a:prstTxWarp>
          </a:bodyPr>
          <a:lstStyle/>
          <a:p>
            <a:pPr lvl="0">
              <a:defRPr/>
            </a:pPr>
            <a:r>
              <a:rPr lang="fr-FR" sz="3600" i="0" dirty="0" smtClean="0">
                <a:solidFill>
                  <a:schemeClr val="tx1"/>
                </a:solidFill>
                <a:latin typeface="+mj-lt"/>
              </a:rPr>
              <a:t>  Modèle des programmes multiples</a:t>
            </a:r>
          </a:p>
        </p:txBody>
      </p:sp>
      <p:grpSp>
        <p:nvGrpSpPr>
          <p:cNvPr id="6" name="Group 170"/>
          <p:cNvGrpSpPr/>
          <p:nvPr/>
        </p:nvGrpSpPr>
        <p:grpSpPr>
          <a:xfrm>
            <a:off x="3595688" y="1447800"/>
            <a:ext cx="4848224" cy="5105400"/>
            <a:chOff x="-366712" y="1600200"/>
            <a:chExt cx="4848224" cy="5105400"/>
          </a:xfrm>
        </p:grpSpPr>
        <p:sp>
          <p:nvSpPr>
            <p:cNvPr id="38" name="Hexagon 158"/>
            <p:cNvSpPr>
              <a:spLocks noChangeArrowheads="1"/>
            </p:cNvSpPr>
            <p:nvPr/>
          </p:nvSpPr>
          <p:spPr bwMode="auto">
            <a:xfrm>
              <a:off x="2590800" y="36576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39" name="Hexagon 159"/>
            <p:cNvSpPr>
              <a:spLocks noChangeArrowheads="1"/>
            </p:cNvSpPr>
            <p:nvPr/>
          </p:nvSpPr>
          <p:spPr bwMode="auto">
            <a:xfrm>
              <a:off x="609600" y="3581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40" name="Hexagon 160"/>
            <p:cNvSpPr>
              <a:spLocks noChangeArrowheads="1"/>
            </p:cNvSpPr>
            <p:nvPr/>
          </p:nvSpPr>
          <p:spPr bwMode="auto">
            <a:xfrm>
              <a:off x="609600" y="2286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41" name="Hexagon 161"/>
            <p:cNvSpPr>
              <a:spLocks noChangeArrowheads="1"/>
            </p:cNvSpPr>
            <p:nvPr/>
          </p:nvSpPr>
          <p:spPr bwMode="auto">
            <a:xfrm>
              <a:off x="-366712" y="5029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42" name="Hexagon 162"/>
            <p:cNvSpPr>
              <a:spLocks noChangeArrowheads="1"/>
            </p:cNvSpPr>
            <p:nvPr/>
          </p:nvSpPr>
          <p:spPr bwMode="auto">
            <a:xfrm>
              <a:off x="1295400" y="5105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43" name="Hexagon 164"/>
            <p:cNvSpPr>
              <a:spLocks noChangeArrowheads="1"/>
            </p:cNvSpPr>
            <p:nvPr/>
          </p:nvSpPr>
          <p:spPr bwMode="auto">
            <a:xfrm>
              <a:off x="1447800" y="1600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44" name="Hexagon 166"/>
            <p:cNvSpPr>
              <a:spLocks noChangeArrowheads="1"/>
            </p:cNvSpPr>
            <p:nvPr/>
          </p:nvSpPr>
          <p:spPr bwMode="auto">
            <a:xfrm>
              <a:off x="2133600" y="2438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45" name="Hexagon 167"/>
            <p:cNvSpPr>
              <a:spLocks noChangeArrowheads="1"/>
            </p:cNvSpPr>
            <p:nvPr/>
          </p:nvSpPr>
          <p:spPr bwMode="auto">
            <a:xfrm>
              <a:off x="3581400" y="2743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46" name="Hexagon 168"/>
            <p:cNvSpPr>
              <a:spLocks noChangeArrowheads="1"/>
            </p:cNvSpPr>
            <p:nvPr/>
          </p:nvSpPr>
          <p:spPr bwMode="auto">
            <a:xfrm>
              <a:off x="3429000" y="47244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47" name="Hexagon 169"/>
            <p:cNvSpPr>
              <a:spLocks noChangeArrowheads="1"/>
            </p:cNvSpPr>
            <p:nvPr/>
          </p:nvSpPr>
          <p:spPr bwMode="auto">
            <a:xfrm>
              <a:off x="4038600" y="63246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grpSp>
      <p:grpSp>
        <p:nvGrpSpPr>
          <p:cNvPr id="37" name="Group 179"/>
          <p:cNvGrpSpPr/>
          <p:nvPr/>
        </p:nvGrpSpPr>
        <p:grpSpPr>
          <a:xfrm>
            <a:off x="3810000" y="1066800"/>
            <a:ext cx="4862512" cy="4876800"/>
            <a:chOff x="-2286000" y="1676400"/>
            <a:chExt cx="4862512" cy="4876800"/>
          </a:xfrm>
        </p:grpSpPr>
        <p:sp>
          <p:nvSpPr>
            <p:cNvPr id="49" name="Hexagon 156"/>
            <p:cNvSpPr>
              <a:spLocks noChangeArrowheads="1"/>
            </p:cNvSpPr>
            <p:nvPr/>
          </p:nvSpPr>
          <p:spPr bwMode="auto">
            <a:xfrm>
              <a:off x="1295400" y="4191000"/>
              <a:ext cx="442912" cy="381000"/>
            </a:xfrm>
            <a:prstGeom prst="hexagon">
              <a:avLst>
                <a:gd name="adj" fmla="val 25053"/>
                <a:gd name="vf" fmla="val 115470"/>
              </a:avLst>
            </a:prstGeom>
            <a:solidFill>
              <a:srgbClr val="C900FC"/>
            </a:solidFill>
            <a:ln w="25400">
              <a:solidFill>
                <a:srgbClr val="5C007F"/>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50" name="Hexagon 171"/>
            <p:cNvSpPr>
              <a:spLocks noChangeArrowheads="1"/>
            </p:cNvSpPr>
            <p:nvPr/>
          </p:nvSpPr>
          <p:spPr bwMode="auto">
            <a:xfrm>
              <a:off x="-2286000" y="3581400"/>
              <a:ext cx="442912" cy="381000"/>
            </a:xfrm>
            <a:prstGeom prst="hexagon">
              <a:avLst>
                <a:gd name="adj" fmla="val 25053"/>
                <a:gd name="vf" fmla="val 115470"/>
              </a:avLst>
            </a:prstGeom>
            <a:solidFill>
              <a:srgbClr val="C900FC"/>
            </a:solidFill>
            <a:ln w="25400">
              <a:solidFill>
                <a:srgbClr val="5C007F"/>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51" name="Hexagon 172"/>
            <p:cNvSpPr>
              <a:spLocks noChangeArrowheads="1"/>
            </p:cNvSpPr>
            <p:nvPr/>
          </p:nvSpPr>
          <p:spPr bwMode="auto">
            <a:xfrm>
              <a:off x="533400" y="4876800"/>
              <a:ext cx="442912" cy="381000"/>
            </a:xfrm>
            <a:prstGeom prst="hexagon">
              <a:avLst>
                <a:gd name="adj" fmla="val 25053"/>
                <a:gd name="vf" fmla="val 115470"/>
              </a:avLst>
            </a:prstGeom>
            <a:solidFill>
              <a:srgbClr val="C900FC"/>
            </a:solidFill>
            <a:ln w="25400">
              <a:solidFill>
                <a:srgbClr val="5C007F"/>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52" name="Hexagon 173"/>
            <p:cNvSpPr>
              <a:spLocks noChangeArrowheads="1"/>
            </p:cNvSpPr>
            <p:nvPr/>
          </p:nvSpPr>
          <p:spPr bwMode="auto">
            <a:xfrm>
              <a:off x="-1295400" y="4800600"/>
              <a:ext cx="442912" cy="381000"/>
            </a:xfrm>
            <a:prstGeom prst="hexagon">
              <a:avLst>
                <a:gd name="adj" fmla="val 25053"/>
                <a:gd name="vf" fmla="val 115470"/>
              </a:avLst>
            </a:prstGeom>
            <a:solidFill>
              <a:srgbClr val="C900FC"/>
            </a:solidFill>
            <a:ln w="25400">
              <a:solidFill>
                <a:srgbClr val="5C007F"/>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53" name="Hexagon 174"/>
            <p:cNvSpPr>
              <a:spLocks noChangeArrowheads="1"/>
            </p:cNvSpPr>
            <p:nvPr/>
          </p:nvSpPr>
          <p:spPr bwMode="auto">
            <a:xfrm>
              <a:off x="-1676400" y="6019800"/>
              <a:ext cx="442912" cy="381000"/>
            </a:xfrm>
            <a:prstGeom prst="hexagon">
              <a:avLst>
                <a:gd name="adj" fmla="val 25053"/>
                <a:gd name="vf" fmla="val 115470"/>
              </a:avLst>
            </a:prstGeom>
            <a:solidFill>
              <a:srgbClr val="C900FC"/>
            </a:solidFill>
            <a:ln w="25400">
              <a:solidFill>
                <a:srgbClr val="5C007F"/>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54" name="Hexagon 175"/>
            <p:cNvSpPr>
              <a:spLocks noChangeArrowheads="1"/>
            </p:cNvSpPr>
            <p:nvPr/>
          </p:nvSpPr>
          <p:spPr bwMode="auto">
            <a:xfrm>
              <a:off x="-2286000" y="2514600"/>
              <a:ext cx="442912" cy="381000"/>
            </a:xfrm>
            <a:prstGeom prst="hexagon">
              <a:avLst>
                <a:gd name="adj" fmla="val 25053"/>
                <a:gd name="vf" fmla="val 115470"/>
              </a:avLst>
            </a:prstGeom>
            <a:solidFill>
              <a:srgbClr val="C900FC"/>
            </a:solidFill>
            <a:ln w="25400">
              <a:solidFill>
                <a:srgbClr val="5C007F"/>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55" name="Hexagon 176"/>
            <p:cNvSpPr>
              <a:spLocks noChangeArrowheads="1"/>
            </p:cNvSpPr>
            <p:nvPr/>
          </p:nvSpPr>
          <p:spPr bwMode="auto">
            <a:xfrm>
              <a:off x="609600" y="1676400"/>
              <a:ext cx="442912" cy="381000"/>
            </a:xfrm>
            <a:prstGeom prst="hexagon">
              <a:avLst>
                <a:gd name="adj" fmla="val 25053"/>
                <a:gd name="vf" fmla="val 115470"/>
              </a:avLst>
            </a:prstGeom>
            <a:solidFill>
              <a:srgbClr val="C900FC"/>
            </a:solidFill>
            <a:ln w="25400">
              <a:solidFill>
                <a:srgbClr val="5C007F"/>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56" name="Hexagon 177"/>
            <p:cNvSpPr>
              <a:spLocks noChangeArrowheads="1"/>
            </p:cNvSpPr>
            <p:nvPr/>
          </p:nvSpPr>
          <p:spPr bwMode="auto">
            <a:xfrm>
              <a:off x="2133600" y="3200400"/>
              <a:ext cx="442912" cy="381000"/>
            </a:xfrm>
            <a:prstGeom prst="hexagon">
              <a:avLst>
                <a:gd name="adj" fmla="val 25053"/>
                <a:gd name="vf" fmla="val 115470"/>
              </a:avLst>
            </a:prstGeom>
            <a:solidFill>
              <a:srgbClr val="C900FC"/>
            </a:solidFill>
            <a:ln w="25400">
              <a:solidFill>
                <a:srgbClr val="5C007F"/>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57" name="Hexagon 178"/>
            <p:cNvSpPr>
              <a:spLocks noChangeArrowheads="1"/>
            </p:cNvSpPr>
            <p:nvPr/>
          </p:nvSpPr>
          <p:spPr bwMode="auto">
            <a:xfrm>
              <a:off x="762000" y="6172200"/>
              <a:ext cx="442912" cy="381000"/>
            </a:xfrm>
            <a:prstGeom prst="hexagon">
              <a:avLst>
                <a:gd name="adj" fmla="val 25053"/>
                <a:gd name="vf" fmla="val 115470"/>
              </a:avLst>
            </a:prstGeom>
            <a:solidFill>
              <a:srgbClr val="C900FC"/>
            </a:solidFill>
            <a:ln w="25400">
              <a:solidFill>
                <a:srgbClr val="5C007F"/>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grpSp>
      <p:grpSp>
        <p:nvGrpSpPr>
          <p:cNvPr id="48" name="Group 211"/>
          <p:cNvGrpSpPr/>
          <p:nvPr/>
        </p:nvGrpSpPr>
        <p:grpSpPr>
          <a:xfrm>
            <a:off x="3657600" y="1219200"/>
            <a:ext cx="5167312" cy="5257800"/>
            <a:chOff x="304800" y="533400"/>
            <a:chExt cx="5167312" cy="5257800"/>
          </a:xfrm>
        </p:grpSpPr>
        <p:sp>
          <p:nvSpPr>
            <p:cNvPr id="59" name="Hexagon 180"/>
            <p:cNvSpPr>
              <a:spLocks noChangeArrowheads="1"/>
            </p:cNvSpPr>
            <p:nvPr/>
          </p:nvSpPr>
          <p:spPr bwMode="auto">
            <a:xfrm>
              <a:off x="838200" y="54102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60" name="Hexagon 181"/>
            <p:cNvSpPr>
              <a:spLocks noChangeArrowheads="1"/>
            </p:cNvSpPr>
            <p:nvPr/>
          </p:nvSpPr>
          <p:spPr bwMode="auto">
            <a:xfrm>
              <a:off x="2362200" y="50292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61" name="Hexagon 182"/>
            <p:cNvSpPr>
              <a:spLocks noChangeArrowheads="1"/>
            </p:cNvSpPr>
            <p:nvPr/>
          </p:nvSpPr>
          <p:spPr bwMode="auto">
            <a:xfrm>
              <a:off x="3200400" y="45720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62" name="Hexagon 183"/>
            <p:cNvSpPr>
              <a:spLocks noChangeArrowheads="1"/>
            </p:cNvSpPr>
            <p:nvPr/>
          </p:nvSpPr>
          <p:spPr bwMode="auto">
            <a:xfrm>
              <a:off x="2667000" y="35052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63" name="Hexagon 184"/>
            <p:cNvSpPr>
              <a:spLocks noChangeArrowheads="1"/>
            </p:cNvSpPr>
            <p:nvPr/>
          </p:nvSpPr>
          <p:spPr bwMode="auto">
            <a:xfrm>
              <a:off x="304800" y="33528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64" name="Hexagon 185"/>
            <p:cNvSpPr>
              <a:spLocks noChangeArrowheads="1"/>
            </p:cNvSpPr>
            <p:nvPr/>
          </p:nvSpPr>
          <p:spPr bwMode="auto">
            <a:xfrm>
              <a:off x="1676400" y="22860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65" name="Hexagon 199"/>
            <p:cNvSpPr>
              <a:spLocks noChangeArrowheads="1"/>
            </p:cNvSpPr>
            <p:nvPr/>
          </p:nvSpPr>
          <p:spPr bwMode="auto">
            <a:xfrm>
              <a:off x="838200" y="6096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66" name="Hexagon 206"/>
            <p:cNvSpPr>
              <a:spLocks noChangeArrowheads="1"/>
            </p:cNvSpPr>
            <p:nvPr/>
          </p:nvSpPr>
          <p:spPr bwMode="auto">
            <a:xfrm>
              <a:off x="3505200" y="12954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67" name="Hexagon 208"/>
            <p:cNvSpPr>
              <a:spLocks noChangeArrowheads="1"/>
            </p:cNvSpPr>
            <p:nvPr/>
          </p:nvSpPr>
          <p:spPr bwMode="auto">
            <a:xfrm>
              <a:off x="4724400" y="5334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sp>
          <p:nvSpPr>
            <p:cNvPr id="68" name="Hexagon 210"/>
            <p:cNvSpPr>
              <a:spLocks noChangeArrowheads="1"/>
            </p:cNvSpPr>
            <p:nvPr/>
          </p:nvSpPr>
          <p:spPr bwMode="auto">
            <a:xfrm>
              <a:off x="5029200" y="3886200"/>
              <a:ext cx="442912" cy="381000"/>
            </a:xfrm>
            <a:prstGeom prst="hexagon">
              <a:avLst>
                <a:gd name="adj" fmla="val 25053"/>
                <a:gd name="vf" fmla="val 115470"/>
              </a:avLst>
            </a:prstGeom>
            <a:solidFill>
              <a:srgbClr val="44BF04"/>
            </a:solidFill>
            <a:ln w="25400">
              <a:solidFill>
                <a:srgbClr val="03631D"/>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sz="1800" i="0" dirty="0">
                <a:solidFill>
                  <a:srgbClr val="FFFFFF"/>
                </a:solidFill>
                <a:latin typeface="Arial"/>
                <a:cs typeface="Arial"/>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évaluations en France</a:t>
            </a:r>
            <a:endParaRPr lang="fr-FR" dirty="0"/>
          </a:p>
        </p:txBody>
      </p:sp>
      <p:sp>
        <p:nvSpPr>
          <p:cNvPr id="3" name="Espace réservé du contenu 2"/>
          <p:cNvSpPr>
            <a:spLocks noGrp="1"/>
          </p:cNvSpPr>
          <p:nvPr>
            <p:ph sz="half" idx="1"/>
          </p:nvPr>
        </p:nvSpPr>
        <p:spPr>
          <a:xfrm>
            <a:off x="457200" y="1371600"/>
            <a:ext cx="4038600" cy="4525963"/>
          </a:xfrm>
        </p:spPr>
        <p:txBody>
          <a:bodyPr>
            <a:normAutofit fontScale="70000" lnSpcReduction="20000"/>
          </a:bodyPr>
          <a:lstStyle/>
          <a:p>
            <a:r>
              <a:rPr lang="fr-FR" sz="3600" dirty="0" smtClean="0"/>
              <a:t>25 évaluations en France, ayant pour objectif de répondre à des questions telles que:</a:t>
            </a:r>
          </a:p>
          <a:p>
            <a:pPr>
              <a:buFontTx/>
              <a:buChar char="-"/>
            </a:pPr>
            <a:r>
              <a:rPr lang="fr-FR" i="1" dirty="0" smtClean="0"/>
              <a:t>Le programme d'accompagnement renforcé des chômeurs va t il permettre un retour plus rapide à l'emploi?</a:t>
            </a:r>
          </a:p>
          <a:p>
            <a:pPr>
              <a:buFontTx/>
              <a:buChar char="-"/>
            </a:pPr>
            <a:r>
              <a:rPr lang="fr-FR" i="1" dirty="0" smtClean="0"/>
              <a:t>Des réunions de parents favorisent-elles une diminution du taux d'absentéisme scolaire?</a:t>
            </a:r>
          </a:p>
          <a:p>
            <a:pPr>
              <a:buFontTx/>
              <a:buChar char="-"/>
            </a:pPr>
            <a:r>
              <a:rPr lang="fr-FR" i="1" dirty="0" smtClean="0"/>
              <a:t>Formation et aide financière auprès des jeunes de quartiers défavorisés leur permettent-elles de créer une entreprise?</a:t>
            </a:r>
          </a:p>
          <a:p>
            <a:endParaRPr lang="fr-FR" dirty="0"/>
          </a:p>
        </p:txBody>
      </p:sp>
      <p:pic>
        <p:nvPicPr>
          <p:cNvPr id="5" name="Espace réservé du contenu 4" descr="France Projects Map  for HG (25).jpg"/>
          <p:cNvPicPr>
            <a:picLocks noGrp="1" noChangeAspect="1"/>
          </p:cNvPicPr>
          <p:nvPr>
            <p:ph sz="half" idx="2"/>
          </p:nvPr>
        </p:nvPicPr>
        <p:blipFill>
          <a:blip r:embed="rId3"/>
          <a:srcRect l="-3775" r="-3775"/>
          <a:stretch>
            <a:fillRect/>
          </a:stretch>
        </p:blipFill>
        <p:spPr>
          <a:xfrm>
            <a:off x="4648200" y="1369024"/>
            <a:ext cx="3810000" cy="4269776"/>
          </a:xfrm>
        </p:spPr>
      </p:pic>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Grp="1" noChangeArrowheads="1"/>
          </p:cNvSpPr>
          <p:nvPr>
            <p:ph type="ctrTitle" idx="4294967295"/>
          </p:nvPr>
        </p:nvSpPr>
        <p:spPr>
          <a:xfrm>
            <a:off x="685800" y="2130425"/>
            <a:ext cx="7772400" cy="1470025"/>
          </a:xfrm>
        </p:spPr>
        <p:txBody>
          <a:bodyPr/>
          <a:lstStyle/>
          <a:p>
            <a:r>
              <a:rPr lang="fr-FR" dirty="0">
                <a:solidFill>
                  <a:srgbClr val="E22B01"/>
                </a:solidFill>
              </a:rPr>
              <a:t>Que faire quand il n’est pas acceptable de</a:t>
            </a:r>
            <a:r>
              <a:rPr lang="fr-FR" dirty="0" smtClean="0">
                <a:solidFill>
                  <a:srgbClr val="E22B01"/>
                </a:solidFill>
              </a:rPr>
              <a:t> tirer au sort?</a:t>
            </a:r>
            <a:endParaRPr lang="fr-FR" dirty="0">
              <a:solidFill>
                <a:srgbClr val="E22B01"/>
              </a:solidFill>
            </a:endParaRPr>
          </a:p>
        </p:txBody>
      </p:sp>
    </p:spTree>
    <p:custDataLst>
      <p:tags r:id="rId1"/>
    </p:custData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381000" y="76200"/>
            <a:ext cx="9144000" cy="1143000"/>
          </a:xfrm>
        </p:spPr>
        <p:txBody>
          <a:bodyPr>
            <a:normAutofit/>
          </a:bodyPr>
          <a:lstStyle/>
          <a:p>
            <a:r>
              <a:rPr lang="fr-FR" dirty="0" smtClean="0"/>
              <a:t>Tirer au sort dans la </a:t>
            </a:r>
            <a:r>
              <a:rPr lang="fr-FR" dirty="0"/>
              <a:t>bulle</a:t>
            </a:r>
            <a:r>
              <a:rPr lang="fr-FR" dirty="0" smtClean="0"/>
              <a:t> </a:t>
            </a:r>
            <a:endParaRPr lang="en-US" dirty="0"/>
          </a:p>
        </p:txBody>
      </p:sp>
      <p:sp>
        <p:nvSpPr>
          <p:cNvPr id="425987" name="Rectangle 3"/>
          <p:cNvSpPr>
            <a:spLocks noGrp="1" noChangeArrowheads="1"/>
          </p:cNvSpPr>
          <p:nvPr>
            <p:ph type="body" idx="1"/>
          </p:nvPr>
        </p:nvSpPr>
        <p:spPr>
          <a:xfrm>
            <a:off x="381000" y="1676400"/>
            <a:ext cx="8229600" cy="4525963"/>
          </a:xfrm>
        </p:spPr>
        <p:txBody>
          <a:bodyPr/>
          <a:lstStyle/>
          <a:p>
            <a:pPr>
              <a:lnSpc>
                <a:spcPct val="90000"/>
              </a:lnSpc>
            </a:pPr>
            <a:r>
              <a:rPr lang="fr-FR" dirty="0" smtClean="0"/>
              <a:t>Tirer au sort parmi les </a:t>
            </a:r>
            <a:r>
              <a:rPr lang="fr-FR" dirty="0" err="1" smtClean="0"/>
              <a:t>cas-limites</a:t>
            </a:r>
            <a:endParaRPr lang="fr-FR" dirty="0" smtClean="0"/>
          </a:p>
          <a:p>
            <a:pPr>
              <a:lnSpc>
                <a:spcPct val="90000"/>
              </a:lnSpc>
            </a:pPr>
            <a:r>
              <a:rPr lang="fr-FR" dirty="0" smtClean="0"/>
              <a:t>La “bulle”: les gens qui sont juste au dessus du seuil d’</a:t>
            </a:r>
            <a:r>
              <a:rPr lang="fr-FR" dirty="0" smtClean="0">
                <a:ea typeface="Arial" pitchFamily="-65" charset="0"/>
                <a:cs typeface="Arial" pitchFamily="-65" charset="0"/>
              </a:rPr>
              <a:t>éligibilité</a:t>
            </a:r>
          </a:p>
          <a:p>
            <a:pPr lvl="1">
              <a:lnSpc>
                <a:spcPct val="90000"/>
              </a:lnSpc>
            </a:pPr>
            <a:r>
              <a:rPr lang="fr-FR" dirty="0" smtClean="0">
                <a:ea typeface="Arial" pitchFamily="-65" charset="0"/>
                <a:cs typeface="Arial" pitchFamily="-65" charset="0"/>
              </a:rPr>
              <a:t>Par ex., les clients d'une banque qui veulent un micro-crédit et qui sont un peu "limites"</a:t>
            </a:r>
            <a:endParaRPr lang="fr-FR" dirty="0" smtClean="0">
              <a:solidFill>
                <a:srgbClr val="000000"/>
              </a:solidFill>
            </a:endParaRPr>
          </a:p>
          <a:p>
            <a:pPr>
              <a:lnSpc>
                <a:spcPct val="90000"/>
              </a:lnSpc>
            </a:pPr>
            <a:r>
              <a:rPr lang="fr-FR" dirty="0" smtClean="0"/>
              <a:t>Constituer un groupe avec des clients juste au dessus de la limite d'éligibilité et des clients juste en dessous,(c'est la bulle)</a:t>
            </a:r>
            <a:endParaRPr lang="fr-FR" dirty="0" smtClean="0">
              <a:solidFill>
                <a:srgbClr val="000000"/>
              </a:solidFill>
            </a:endParaRPr>
          </a:p>
          <a:p>
            <a:pPr>
              <a:lnSpc>
                <a:spcPct val="90000"/>
              </a:lnSpc>
            </a:pPr>
            <a:r>
              <a:rPr lang="fr-FR" dirty="0" smtClean="0">
                <a:ea typeface="Arial" pitchFamily="-65" charset="0"/>
                <a:cs typeface="Arial" pitchFamily="-65" charset="0"/>
              </a:rPr>
              <a:t>Puis tirer au sort qui aura un microcrédit dans ce groupe</a:t>
            </a:r>
            <a:endParaRPr lang="fr-FR" dirty="0">
              <a:solidFill>
                <a:srgbClr val="000000"/>
              </a:solidFill>
            </a:endParaRPr>
          </a:p>
        </p:txBody>
      </p:sp>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524000"/>
            <a:ext cx="8229600" cy="4525963"/>
          </a:xfrm>
        </p:spPr>
        <p:txBody>
          <a:bodyPr/>
          <a:lstStyle/>
          <a:p>
            <a:r>
              <a:rPr lang="fr-FR" dirty="0" smtClean="0">
                <a:solidFill>
                  <a:schemeClr val="tx1"/>
                </a:solidFill>
              </a:rPr>
              <a:t>Mettre la photo  et graphique</a:t>
            </a:r>
            <a:endParaRPr lang="fr-FR" dirty="0">
              <a:solidFill>
                <a:schemeClr val="tx1"/>
              </a:solidFill>
            </a:endParaRPr>
          </a:p>
        </p:txBody>
      </p:sp>
      <p:sp>
        <p:nvSpPr>
          <p:cNvPr id="3" name="Titre 2"/>
          <p:cNvSpPr>
            <a:spLocks noGrp="1"/>
          </p:cNvSpPr>
          <p:nvPr>
            <p:ph type="title"/>
          </p:nvPr>
        </p:nvSpPr>
        <p:spPr>
          <a:xfrm>
            <a:off x="457200" y="198438"/>
            <a:ext cx="8229600" cy="1143000"/>
          </a:xfrm>
        </p:spPr>
        <p:txBody>
          <a:bodyPr/>
          <a:lstStyle/>
          <a:p>
            <a:r>
              <a:rPr lang="fr-FR" dirty="0" smtClean="0">
                <a:solidFill>
                  <a:srgbClr val="000000"/>
                </a:solidFill>
              </a:rPr>
              <a:t>Randomisation dans la "bulle"</a:t>
            </a:r>
            <a:endParaRPr lang="fr-FR" dirty="0">
              <a:solidFill>
                <a:srgbClr val="000000"/>
              </a:solidFill>
            </a:endParaRPr>
          </a:p>
        </p:txBody>
      </p:sp>
      <p:pic>
        <p:nvPicPr>
          <p:cNvPr id="4" name="Picture 3"/>
          <p:cNvPicPr>
            <a:picLocks noChangeAspect="1"/>
          </p:cNvPicPr>
          <p:nvPr/>
        </p:nvPicPr>
        <p:blipFill>
          <a:blip r:embed="rId3" cstate="print"/>
          <a:srcRect r="5551"/>
          <a:stretch>
            <a:fillRect/>
          </a:stretch>
        </p:blipFill>
        <p:spPr bwMode="auto">
          <a:xfrm>
            <a:off x="1588" y="-76200"/>
            <a:ext cx="9142412" cy="6858000"/>
          </a:xfrm>
          <a:prstGeom prst="rect">
            <a:avLst/>
          </a:prstGeom>
          <a:noFill/>
          <a:ln w="9525">
            <a:noFill/>
            <a:miter lim="800000"/>
            <a:headEnd/>
            <a:tailEnd/>
          </a:ln>
        </p:spPr>
      </p:pic>
      <p:grpSp>
        <p:nvGrpSpPr>
          <p:cNvPr id="5" name="Group 132"/>
          <p:cNvGrpSpPr/>
          <p:nvPr/>
        </p:nvGrpSpPr>
        <p:grpSpPr>
          <a:xfrm>
            <a:off x="1371600" y="762000"/>
            <a:ext cx="7453312" cy="5867400"/>
            <a:chOff x="1371600" y="838200"/>
            <a:chExt cx="7453312" cy="5867400"/>
          </a:xfrm>
        </p:grpSpPr>
        <p:sp>
          <p:nvSpPr>
            <p:cNvPr id="6" name="Hexagon 46"/>
            <p:cNvSpPr>
              <a:spLocks noChangeArrowheads="1"/>
            </p:cNvSpPr>
            <p:nvPr/>
          </p:nvSpPr>
          <p:spPr bwMode="auto">
            <a:xfrm>
              <a:off x="3595688"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7" name="Hexagon 49"/>
            <p:cNvSpPr>
              <a:spLocks noChangeArrowheads="1"/>
            </p:cNvSpPr>
            <p:nvPr/>
          </p:nvSpPr>
          <p:spPr bwMode="auto">
            <a:xfrm>
              <a:off x="4343400" y="4953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8" name="Hexagon 50"/>
            <p:cNvSpPr>
              <a:spLocks noChangeArrowheads="1"/>
            </p:cNvSpPr>
            <p:nvPr/>
          </p:nvSpPr>
          <p:spPr bwMode="auto">
            <a:xfrm>
              <a:off x="3810000" y="5334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9" name="Hexagon 73"/>
            <p:cNvSpPr>
              <a:spLocks noChangeArrowheads="1"/>
            </p:cNvSpPr>
            <p:nvPr/>
          </p:nvSpPr>
          <p:spPr bwMode="auto">
            <a:xfrm>
              <a:off x="5715000" y="571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 name="Hexagon 74"/>
            <p:cNvSpPr>
              <a:spLocks noChangeArrowheads="1"/>
            </p:cNvSpPr>
            <p:nvPr/>
          </p:nvSpPr>
          <p:spPr bwMode="auto">
            <a:xfrm>
              <a:off x="4800600" y="4191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 name="Hexagon 82"/>
            <p:cNvSpPr>
              <a:spLocks noChangeArrowheads="1"/>
            </p:cNvSpPr>
            <p:nvPr/>
          </p:nvSpPr>
          <p:spPr bwMode="auto">
            <a:xfrm>
              <a:off x="5257800" y="4953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 name="Hexagon 85"/>
            <p:cNvSpPr>
              <a:spLocks noChangeArrowheads="1"/>
            </p:cNvSpPr>
            <p:nvPr/>
          </p:nvSpPr>
          <p:spPr bwMode="auto">
            <a:xfrm>
              <a:off x="6034088" y="4191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3" name="Hexagon 86"/>
            <p:cNvSpPr>
              <a:spLocks noChangeArrowheads="1"/>
            </p:cNvSpPr>
            <p:nvPr/>
          </p:nvSpPr>
          <p:spPr bwMode="auto">
            <a:xfrm>
              <a:off x="6553200" y="5257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4" name="Hexagon 87"/>
            <p:cNvSpPr>
              <a:spLocks noChangeArrowheads="1"/>
            </p:cNvSpPr>
            <p:nvPr/>
          </p:nvSpPr>
          <p:spPr bwMode="auto">
            <a:xfrm>
              <a:off x="7391400" y="3581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5" name="Hexagon 88"/>
            <p:cNvSpPr>
              <a:spLocks noChangeArrowheads="1"/>
            </p:cNvSpPr>
            <p:nvPr/>
          </p:nvSpPr>
          <p:spPr bwMode="auto">
            <a:xfrm>
              <a:off x="41910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6" name="Hexagon 89"/>
            <p:cNvSpPr>
              <a:spLocks noChangeArrowheads="1"/>
            </p:cNvSpPr>
            <p:nvPr/>
          </p:nvSpPr>
          <p:spPr bwMode="auto">
            <a:xfrm>
              <a:off x="2819400" y="190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7" name="Hexagon 90"/>
            <p:cNvSpPr>
              <a:spLocks noChangeArrowheads="1"/>
            </p:cNvSpPr>
            <p:nvPr/>
          </p:nvSpPr>
          <p:spPr bwMode="auto">
            <a:xfrm>
              <a:off x="2667000" y="4343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8" name="Hexagon 91"/>
            <p:cNvSpPr>
              <a:spLocks noChangeArrowheads="1"/>
            </p:cNvSpPr>
            <p:nvPr/>
          </p:nvSpPr>
          <p:spPr bwMode="auto">
            <a:xfrm>
              <a:off x="2895600" y="3581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9" name="Hexagon 92"/>
            <p:cNvSpPr>
              <a:spLocks noChangeArrowheads="1"/>
            </p:cNvSpPr>
            <p:nvPr/>
          </p:nvSpPr>
          <p:spPr bwMode="auto">
            <a:xfrm>
              <a:off x="3048000" y="2743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0" name="Hexagon 93"/>
            <p:cNvSpPr>
              <a:spLocks noChangeArrowheads="1"/>
            </p:cNvSpPr>
            <p:nvPr/>
          </p:nvSpPr>
          <p:spPr bwMode="auto">
            <a:xfrm>
              <a:off x="30480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1" name="Hexagon 94"/>
            <p:cNvSpPr>
              <a:spLocks noChangeArrowheads="1"/>
            </p:cNvSpPr>
            <p:nvPr/>
          </p:nvSpPr>
          <p:spPr bwMode="auto">
            <a:xfrm>
              <a:off x="6248400" y="2819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2" name="Hexagon 95"/>
            <p:cNvSpPr>
              <a:spLocks noChangeArrowheads="1"/>
            </p:cNvSpPr>
            <p:nvPr/>
          </p:nvSpPr>
          <p:spPr bwMode="auto">
            <a:xfrm>
              <a:off x="6110288" y="2286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3" name="Hexagon 96"/>
            <p:cNvSpPr>
              <a:spLocks noChangeArrowheads="1"/>
            </p:cNvSpPr>
            <p:nvPr/>
          </p:nvSpPr>
          <p:spPr bwMode="auto">
            <a:xfrm>
              <a:off x="5410200" y="1447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4" name="Hexagon 97"/>
            <p:cNvSpPr>
              <a:spLocks noChangeArrowheads="1"/>
            </p:cNvSpPr>
            <p:nvPr/>
          </p:nvSpPr>
          <p:spPr bwMode="auto">
            <a:xfrm>
              <a:off x="3810000" y="190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5" name="Hexagon 98"/>
            <p:cNvSpPr>
              <a:spLocks noChangeArrowheads="1"/>
            </p:cNvSpPr>
            <p:nvPr/>
          </p:nvSpPr>
          <p:spPr bwMode="auto">
            <a:xfrm>
              <a:off x="3810000" y="2971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6" name="Hexagon 99"/>
            <p:cNvSpPr>
              <a:spLocks noChangeArrowheads="1"/>
            </p:cNvSpPr>
            <p:nvPr/>
          </p:nvSpPr>
          <p:spPr bwMode="auto">
            <a:xfrm>
              <a:off x="3657600" y="4038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7" name="Hexagon 100"/>
            <p:cNvSpPr>
              <a:spLocks noChangeArrowheads="1"/>
            </p:cNvSpPr>
            <p:nvPr/>
          </p:nvSpPr>
          <p:spPr bwMode="auto">
            <a:xfrm>
              <a:off x="4572000" y="3429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8" name="Hexagon 101"/>
            <p:cNvSpPr>
              <a:spLocks noChangeArrowheads="1"/>
            </p:cNvSpPr>
            <p:nvPr/>
          </p:nvSpPr>
          <p:spPr bwMode="auto">
            <a:xfrm>
              <a:off x="4572000" y="2133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9" name="Hexagon 102"/>
            <p:cNvSpPr>
              <a:spLocks noChangeArrowheads="1"/>
            </p:cNvSpPr>
            <p:nvPr/>
          </p:nvSpPr>
          <p:spPr bwMode="auto">
            <a:xfrm>
              <a:off x="5029200" y="2971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0" name="Hexagon 103"/>
            <p:cNvSpPr>
              <a:spLocks noChangeArrowheads="1"/>
            </p:cNvSpPr>
            <p:nvPr/>
          </p:nvSpPr>
          <p:spPr bwMode="auto">
            <a:xfrm>
              <a:off x="1752600" y="3886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1" name="Hexagon 104"/>
            <p:cNvSpPr>
              <a:spLocks noChangeArrowheads="1"/>
            </p:cNvSpPr>
            <p:nvPr/>
          </p:nvSpPr>
          <p:spPr bwMode="auto">
            <a:xfrm>
              <a:off x="2057400" y="3048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2" name="Hexagon 105"/>
            <p:cNvSpPr>
              <a:spLocks noChangeArrowheads="1"/>
            </p:cNvSpPr>
            <p:nvPr/>
          </p:nvSpPr>
          <p:spPr bwMode="auto">
            <a:xfrm>
              <a:off x="1905000" y="2209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3" name="Hexagon 106"/>
            <p:cNvSpPr>
              <a:spLocks noChangeArrowheads="1"/>
            </p:cNvSpPr>
            <p:nvPr/>
          </p:nvSpPr>
          <p:spPr bwMode="auto">
            <a:xfrm>
              <a:off x="8382000" y="4572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4" name="Hexagon 107"/>
            <p:cNvSpPr>
              <a:spLocks noChangeArrowheads="1"/>
            </p:cNvSpPr>
            <p:nvPr/>
          </p:nvSpPr>
          <p:spPr bwMode="auto">
            <a:xfrm>
              <a:off x="2590800" y="5105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5" name="Hexagon 108"/>
            <p:cNvSpPr>
              <a:spLocks noChangeArrowheads="1"/>
            </p:cNvSpPr>
            <p:nvPr/>
          </p:nvSpPr>
          <p:spPr bwMode="auto">
            <a:xfrm>
              <a:off x="4495800" y="2743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6" name="Hexagon 109"/>
            <p:cNvSpPr>
              <a:spLocks noChangeArrowheads="1"/>
            </p:cNvSpPr>
            <p:nvPr/>
          </p:nvSpPr>
          <p:spPr bwMode="auto">
            <a:xfrm>
              <a:off x="3124200" y="6324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7" name="Hexagon 110"/>
            <p:cNvSpPr>
              <a:spLocks noChangeArrowheads="1"/>
            </p:cNvSpPr>
            <p:nvPr/>
          </p:nvSpPr>
          <p:spPr bwMode="auto">
            <a:xfrm>
              <a:off x="6858000" y="1981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8" name="Hexagon 111"/>
            <p:cNvSpPr>
              <a:spLocks noChangeArrowheads="1"/>
            </p:cNvSpPr>
            <p:nvPr/>
          </p:nvSpPr>
          <p:spPr bwMode="auto">
            <a:xfrm>
              <a:off x="8229600" y="2590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39" name="Hexagon 112"/>
            <p:cNvSpPr>
              <a:spLocks noChangeArrowheads="1"/>
            </p:cNvSpPr>
            <p:nvPr/>
          </p:nvSpPr>
          <p:spPr bwMode="auto">
            <a:xfrm>
              <a:off x="8001000" y="6172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0" name="Hexagon 113"/>
            <p:cNvSpPr>
              <a:spLocks noChangeArrowheads="1"/>
            </p:cNvSpPr>
            <p:nvPr/>
          </p:nvSpPr>
          <p:spPr bwMode="auto">
            <a:xfrm>
              <a:off x="7391400" y="4572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1" name="Hexagon 114"/>
            <p:cNvSpPr>
              <a:spLocks noChangeArrowheads="1"/>
            </p:cNvSpPr>
            <p:nvPr/>
          </p:nvSpPr>
          <p:spPr bwMode="auto">
            <a:xfrm>
              <a:off x="4419600" y="5410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2" name="Hexagon 115"/>
            <p:cNvSpPr>
              <a:spLocks noChangeArrowheads="1"/>
            </p:cNvSpPr>
            <p:nvPr/>
          </p:nvSpPr>
          <p:spPr bwMode="auto">
            <a:xfrm>
              <a:off x="6858000" y="55626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3" name="Hexagon 116"/>
            <p:cNvSpPr>
              <a:spLocks noChangeArrowheads="1"/>
            </p:cNvSpPr>
            <p:nvPr/>
          </p:nvSpPr>
          <p:spPr bwMode="auto">
            <a:xfrm>
              <a:off x="5638800" y="3886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4" name="Hexagon 117"/>
            <p:cNvSpPr>
              <a:spLocks noChangeArrowheads="1"/>
            </p:cNvSpPr>
            <p:nvPr/>
          </p:nvSpPr>
          <p:spPr bwMode="auto">
            <a:xfrm>
              <a:off x="6629400" y="4267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5" name="Hexagon 118"/>
            <p:cNvSpPr>
              <a:spLocks noChangeArrowheads="1"/>
            </p:cNvSpPr>
            <p:nvPr/>
          </p:nvSpPr>
          <p:spPr bwMode="auto">
            <a:xfrm>
              <a:off x="8077200" y="1219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6" name="Hexagon 119"/>
            <p:cNvSpPr>
              <a:spLocks noChangeArrowheads="1"/>
            </p:cNvSpPr>
            <p:nvPr/>
          </p:nvSpPr>
          <p:spPr bwMode="auto">
            <a:xfrm>
              <a:off x="5257800" y="43434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7" name="Hexagon 120"/>
            <p:cNvSpPr>
              <a:spLocks noChangeArrowheads="1"/>
            </p:cNvSpPr>
            <p:nvPr/>
          </p:nvSpPr>
          <p:spPr bwMode="auto">
            <a:xfrm>
              <a:off x="6705600" y="106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8" name="Hexagon 121"/>
            <p:cNvSpPr>
              <a:spLocks noChangeArrowheads="1"/>
            </p:cNvSpPr>
            <p:nvPr/>
          </p:nvSpPr>
          <p:spPr bwMode="auto">
            <a:xfrm>
              <a:off x="5562600" y="838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49" name="Hexagon 122"/>
            <p:cNvSpPr>
              <a:spLocks noChangeArrowheads="1"/>
            </p:cNvSpPr>
            <p:nvPr/>
          </p:nvSpPr>
          <p:spPr bwMode="auto">
            <a:xfrm>
              <a:off x="1905000" y="5257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0" name="Hexagon 123"/>
            <p:cNvSpPr>
              <a:spLocks noChangeArrowheads="1"/>
            </p:cNvSpPr>
            <p:nvPr/>
          </p:nvSpPr>
          <p:spPr bwMode="auto">
            <a:xfrm>
              <a:off x="4191000" y="6096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1" name="Hexagon 124"/>
            <p:cNvSpPr>
              <a:spLocks noChangeArrowheads="1"/>
            </p:cNvSpPr>
            <p:nvPr/>
          </p:nvSpPr>
          <p:spPr bwMode="auto">
            <a:xfrm>
              <a:off x="1371600" y="4267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2" name="Hexagon 125"/>
            <p:cNvSpPr>
              <a:spLocks noChangeArrowheads="1"/>
            </p:cNvSpPr>
            <p:nvPr/>
          </p:nvSpPr>
          <p:spPr bwMode="auto">
            <a:xfrm>
              <a:off x="4572000" y="1524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3" name="Hexagon 126"/>
            <p:cNvSpPr>
              <a:spLocks noChangeArrowheads="1"/>
            </p:cNvSpPr>
            <p:nvPr/>
          </p:nvSpPr>
          <p:spPr bwMode="auto">
            <a:xfrm>
              <a:off x="7924800" y="2209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4" name="Hexagon 128"/>
            <p:cNvSpPr>
              <a:spLocks noChangeArrowheads="1"/>
            </p:cNvSpPr>
            <p:nvPr/>
          </p:nvSpPr>
          <p:spPr bwMode="auto">
            <a:xfrm>
              <a:off x="6172200" y="5638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5" name="Hexagon 129"/>
            <p:cNvSpPr>
              <a:spLocks noChangeArrowheads="1"/>
            </p:cNvSpPr>
            <p:nvPr/>
          </p:nvSpPr>
          <p:spPr bwMode="auto">
            <a:xfrm>
              <a:off x="7543800" y="2590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6" name="Hexagon 130"/>
            <p:cNvSpPr>
              <a:spLocks noChangeArrowheads="1"/>
            </p:cNvSpPr>
            <p:nvPr/>
          </p:nvSpPr>
          <p:spPr bwMode="auto">
            <a:xfrm>
              <a:off x="8305800" y="57150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57" name="Hexagon 131"/>
            <p:cNvSpPr>
              <a:spLocks noChangeArrowheads="1"/>
            </p:cNvSpPr>
            <p:nvPr/>
          </p:nvSpPr>
          <p:spPr bwMode="auto">
            <a:xfrm>
              <a:off x="6553200" y="35052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grpSp>
      <p:sp>
        <p:nvSpPr>
          <p:cNvPr id="58" name="Hexagon 36"/>
          <p:cNvSpPr>
            <a:spLocks noChangeArrowheads="1"/>
          </p:cNvSpPr>
          <p:nvPr/>
        </p:nvSpPr>
        <p:spPr bwMode="auto">
          <a:xfrm>
            <a:off x="13411200" y="36576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9" name="Hexagon 37"/>
          <p:cNvSpPr>
            <a:spLocks noChangeArrowheads="1"/>
          </p:cNvSpPr>
          <p:nvPr/>
        </p:nvSpPr>
        <p:spPr bwMode="auto">
          <a:xfrm>
            <a:off x="13106400" y="48768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0" name="Hexagon 41"/>
          <p:cNvSpPr>
            <a:spLocks noChangeArrowheads="1"/>
          </p:cNvSpPr>
          <p:nvPr/>
        </p:nvSpPr>
        <p:spPr bwMode="auto">
          <a:xfrm>
            <a:off x="12725400" y="25146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nvGrpSpPr>
          <p:cNvPr id="61" name="Group 273"/>
          <p:cNvGrpSpPr/>
          <p:nvPr/>
        </p:nvGrpSpPr>
        <p:grpSpPr>
          <a:xfrm>
            <a:off x="1371600" y="1219200"/>
            <a:ext cx="2193925" cy="5410200"/>
            <a:chOff x="1371600" y="1295400"/>
            <a:chExt cx="2193925" cy="5410200"/>
          </a:xfrm>
        </p:grpSpPr>
        <p:sp>
          <p:nvSpPr>
            <p:cNvPr id="62" name="Hexagon 51"/>
            <p:cNvSpPr>
              <a:spLocks noChangeArrowheads="1"/>
            </p:cNvSpPr>
            <p:nvPr/>
          </p:nvSpPr>
          <p:spPr bwMode="auto">
            <a:xfrm>
              <a:off x="1905000" y="2209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3" name="Hexagon 52"/>
            <p:cNvSpPr>
              <a:spLocks noChangeArrowheads="1"/>
            </p:cNvSpPr>
            <p:nvPr/>
          </p:nvSpPr>
          <p:spPr bwMode="auto">
            <a:xfrm>
              <a:off x="2895600" y="3581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4" name="Hexagon 53"/>
            <p:cNvSpPr>
              <a:spLocks noChangeArrowheads="1"/>
            </p:cNvSpPr>
            <p:nvPr/>
          </p:nvSpPr>
          <p:spPr bwMode="auto">
            <a:xfrm>
              <a:off x="1905000" y="5257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5" name="Hexagon 54"/>
            <p:cNvSpPr>
              <a:spLocks noChangeArrowheads="1"/>
            </p:cNvSpPr>
            <p:nvPr/>
          </p:nvSpPr>
          <p:spPr bwMode="auto">
            <a:xfrm>
              <a:off x="2057400" y="30480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6" name="Hexagon 55"/>
            <p:cNvSpPr>
              <a:spLocks noChangeArrowheads="1"/>
            </p:cNvSpPr>
            <p:nvPr/>
          </p:nvSpPr>
          <p:spPr bwMode="auto">
            <a:xfrm>
              <a:off x="3048000" y="27432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7" name="Hexagon 56"/>
            <p:cNvSpPr>
              <a:spLocks noChangeArrowheads="1"/>
            </p:cNvSpPr>
            <p:nvPr/>
          </p:nvSpPr>
          <p:spPr bwMode="auto">
            <a:xfrm>
              <a:off x="1766887" y="3886200"/>
              <a:ext cx="442913"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8" name="Hexagon 57"/>
            <p:cNvSpPr>
              <a:spLocks noChangeArrowheads="1"/>
            </p:cNvSpPr>
            <p:nvPr/>
          </p:nvSpPr>
          <p:spPr bwMode="auto">
            <a:xfrm>
              <a:off x="3124200" y="63246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9" name="Hexagon 58"/>
            <p:cNvSpPr>
              <a:spLocks noChangeArrowheads="1"/>
            </p:cNvSpPr>
            <p:nvPr/>
          </p:nvSpPr>
          <p:spPr bwMode="auto">
            <a:xfrm>
              <a:off x="1371600" y="42672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0" name="Hexagon 59"/>
            <p:cNvSpPr>
              <a:spLocks noChangeArrowheads="1"/>
            </p:cNvSpPr>
            <p:nvPr/>
          </p:nvSpPr>
          <p:spPr bwMode="auto">
            <a:xfrm>
              <a:off x="3048000" y="1295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1" name="Hexagon 60"/>
            <p:cNvSpPr>
              <a:spLocks noChangeArrowheads="1"/>
            </p:cNvSpPr>
            <p:nvPr/>
          </p:nvSpPr>
          <p:spPr bwMode="auto">
            <a:xfrm>
              <a:off x="2667000" y="43434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2" name="Hexagon 61"/>
            <p:cNvSpPr>
              <a:spLocks noChangeArrowheads="1"/>
            </p:cNvSpPr>
            <p:nvPr/>
          </p:nvSpPr>
          <p:spPr bwMode="auto">
            <a:xfrm>
              <a:off x="2590800" y="5105400"/>
              <a:ext cx="442913"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3" name="Hexagon 62"/>
            <p:cNvSpPr>
              <a:spLocks noChangeArrowheads="1"/>
            </p:cNvSpPr>
            <p:nvPr/>
          </p:nvSpPr>
          <p:spPr bwMode="auto">
            <a:xfrm>
              <a:off x="2819400" y="19050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sp>
        <p:nvSpPr>
          <p:cNvPr id="74" name="Hexagon 67"/>
          <p:cNvSpPr>
            <a:spLocks noChangeArrowheads="1"/>
          </p:cNvSpPr>
          <p:nvPr/>
        </p:nvSpPr>
        <p:spPr bwMode="auto">
          <a:xfrm>
            <a:off x="12192000" y="28956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5" name="Hexagon 70"/>
          <p:cNvSpPr>
            <a:spLocks noChangeArrowheads="1"/>
          </p:cNvSpPr>
          <p:nvPr/>
        </p:nvSpPr>
        <p:spPr bwMode="auto">
          <a:xfrm>
            <a:off x="11506200" y="23622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6" name="Hexagon 71"/>
          <p:cNvSpPr>
            <a:spLocks noChangeArrowheads="1"/>
          </p:cNvSpPr>
          <p:nvPr/>
        </p:nvSpPr>
        <p:spPr bwMode="auto">
          <a:xfrm>
            <a:off x="12893675" y="4114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7" name="Hexagon 72"/>
          <p:cNvSpPr>
            <a:spLocks noChangeArrowheads="1"/>
          </p:cNvSpPr>
          <p:nvPr/>
        </p:nvSpPr>
        <p:spPr bwMode="auto">
          <a:xfrm>
            <a:off x="12344400" y="3352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8" name="Title 2"/>
          <p:cNvSpPr txBox="1">
            <a:spLocks/>
          </p:cNvSpPr>
          <p:nvPr/>
        </p:nvSpPr>
        <p:spPr bwMode="auto">
          <a:xfrm>
            <a:off x="0" y="-152400"/>
            <a:ext cx="9144000" cy="914400"/>
          </a:xfrm>
          <a:prstGeom prst="rect">
            <a:avLst/>
          </a:prstGeom>
          <a:solidFill>
            <a:schemeClr val="bg1">
              <a:alpha val="70000"/>
            </a:schemeClr>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3600" i="0" u="none" strike="noStrike" kern="1200" cap="none" spc="0" normalizeH="0" baseline="0" dirty="0" smtClean="0">
                <a:ln>
                  <a:noFill/>
                </a:ln>
                <a:solidFill>
                  <a:schemeClr val="tx1"/>
                </a:solidFill>
                <a:effectLst/>
                <a:uLnTx/>
                <a:uFillTx/>
                <a:latin typeface="+mj-lt"/>
                <a:ea typeface="+mj-ea"/>
                <a:cs typeface="+mj-cs"/>
              </a:rPr>
              <a:t> Tirer au sort dans la bulle</a:t>
            </a:r>
          </a:p>
        </p:txBody>
      </p:sp>
      <p:grpSp>
        <p:nvGrpSpPr>
          <p:cNvPr id="79" name="Group 274"/>
          <p:cNvGrpSpPr/>
          <p:nvPr/>
        </p:nvGrpSpPr>
        <p:grpSpPr>
          <a:xfrm>
            <a:off x="6049963" y="990600"/>
            <a:ext cx="2789237" cy="5486400"/>
            <a:chOff x="6035675" y="1066800"/>
            <a:chExt cx="2789237" cy="5486400"/>
          </a:xfrm>
        </p:grpSpPr>
        <p:sp>
          <p:nvSpPr>
            <p:cNvPr id="80" name="Hexagon 80"/>
            <p:cNvSpPr>
              <a:spLocks noChangeArrowheads="1"/>
            </p:cNvSpPr>
            <p:nvPr/>
          </p:nvSpPr>
          <p:spPr bwMode="auto">
            <a:xfrm>
              <a:off x="6096000" y="2286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nvGrpSpPr>
            <p:cNvPr id="81" name="Group 272"/>
            <p:cNvGrpSpPr/>
            <p:nvPr/>
          </p:nvGrpSpPr>
          <p:grpSpPr>
            <a:xfrm>
              <a:off x="6035675" y="1066800"/>
              <a:ext cx="2789237" cy="5486400"/>
              <a:chOff x="6035675" y="1066800"/>
              <a:chExt cx="2789237" cy="5486400"/>
            </a:xfrm>
          </p:grpSpPr>
          <p:sp>
            <p:nvSpPr>
              <p:cNvPr id="82" name="Hexagon 35"/>
              <p:cNvSpPr>
                <a:spLocks noChangeArrowheads="1"/>
              </p:cNvSpPr>
              <p:nvPr/>
            </p:nvSpPr>
            <p:spPr bwMode="auto">
              <a:xfrm>
                <a:off x="6858000" y="19812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3" name="Hexagon 42"/>
              <p:cNvSpPr>
                <a:spLocks noChangeArrowheads="1"/>
              </p:cNvSpPr>
              <p:nvPr/>
            </p:nvSpPr>
            <p:spPr bwMode="auto">
              <a:xfrm>
                <a:off x="7543800" y="2590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4" name="Hexagon 43"/>
              <p:cNvSpPr>
                <a:spLocks noChangeArrowheads="1"/>
              </p:cNvSpPr>
              <p:nvPr/>
            </p:nvSpPr>
            <p:spPr bwMode="auto">
              <a:xfrm>
                <a:off x="6858000" y="55626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5" name="Hexagon 44"/>
              <p:cNvSpPr>
                <a:spLocks noChangeArrowheads="1"/>
              </p:cNvSpPr>
              <p:nvPr/>
            </p:nvSpPr>
            <p:spPr bwMode="auto">
              <a:xfrm>
                <a:off x="6705600" y="1066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6" name="Hexagon 45"/>
              <p:cNvSpPr>
                <a:spLocks noChangeArrowheads="1"/>
              </p:cNvSpPr>
              <p:nvPr/>
            </p:nvSpPr>
            <p:spPr bwMode="auto">
              <a:xfrm>
                <a:off x="7924800" y="22098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7" name="Hexagon 47"/>
              <p:cNvSpPr>
                <a:spLocks noChangeArrowheads="1"/>
              </p:cNvSpPr>
              <p:nvPr/>
            </p:nvSpPr>
            <p:spPr bwMode="auto">
              <a:xfrm>
                <a:off x="8382000" y="4572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8" name="Hexagon 48"/>
              <p:cNvSpPr>
                <a:spLocks noChangeArrowheads="1"/>
              </p:cNvSpPr>
              <p:nvPr/>
            </p:nvSpPr>
            <p:spPr bwMode="auto">
              <a:xfrm>
                <a:off x="8015287" y="61722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9" name="Hexagon 63"/>
              <p:cNvSpPr>
                <a:spLocks noChangeArrowheads="1"/>
              </p:cNvSpPr>
              <p:nvPr/>
            </p:nvSpPr>
            <p:spPr bwMode="auto">
              <a:xfrm>
                <a:off x="6035675" y="4191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0" name="Hexagon 64"/>
              <p:cNvSpPr>
                <a:spLocks noChangeArrowheads="1"/>
              </p:cNvSpPr>
              <p:nvPr/>
            </p:nvSpPr>
            <p:spPr bwMode="auto">
              <a:xfrm>
                <a:off x="6248400" y="28194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1" name="Hexagon 65"/>
              <p:cNvSpPr>
                <a:spLocks noChangeArrowheads="1"/>
              </p:cNvSpPr>
              <p:nvPr/>
            </p:nvSpPr>
            <p:spPr bwMode="auto">
              <a:xfrm>
                <a:off x="8305800" y="5715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2" name="Hexagon 66"/>
              <p:cNvSpPr>
                <a:spLocks noChangeArrowheads="1"/>
              </p:cNvSpPr>
              <p:nvPr/>
            </p:nvSpPr>
            <p:spPr bwMode="auto">
              <a:xfrm>
                <a:off x="6553200" y="35052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3" name="Hexagon 68"/>
              <p:cNvSpPr>
                <a:spLocks noChangeArrowheads="1"/>
              </p:cNvSpPr>
              <p:nvPr/>
            </p:nvSpPr>
            <p:spPr bwMode="auto">
              <a:xfrm>
                <a:off x="6553200" y="5257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4" name="Hexagon 69"/>
              <p:cNvSpPr>
                <a:spLocks noChangeArrowheads="1"/>
              </p:cNvSpPr>
              <p:nvPr/>
            </p:nvSpPr>
            <p:spPr bwMode="auto">
              <a:xfrm>
                <a:off x="8229600" y="2590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5" name="Hexagon 76"/>
              <p:cNvSpPr>
                <a:spLocks noChangeArrowheads="1"/>
              </p:cNvSpPr>
              <p:nvPr/>
            </p:nvSpPr>
            <p:spPr bwMode="auto">
              <a:xfrm>
                <a:off x="7391400" y="4572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6" name="Hexagon 78"/>
              <p:cNvSpPr>
                <a:spLocks noChangeArrowheads="1"/>
              </p:cNvSpPr>
              <p:nvPr/>
            </p:nvSpPr>
            <p:spPr bwMode="auto">
              <a:xfrm>
                <a:off x="6629400" y="42672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7" name="Hexagon 79"/>
              <p:cNvSpPr>
                <a:spLocks noChangeArrowheads="1"/>
              </p:cNvSpPr>
              <p:nvPr/>
            </p:nvSpPr>
            <p:spPr bwMode="auto">
              <a:xfrm>
                <a:off x="8077200" y="12192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8" name="Hexagon 81"/>
              <p:cNvSpPr>
                <a:spLocks noChangeArrowheads="1"/>
              </p:cNvSpPr>
              <p:nvPr/>
            </p:nvSpPr>
            <p:spPr bwMode="auto">
              <a:xfrm>
                <a:off x="6172200" y="5638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9" name="Hexagon 271"/>
              <p:cNvSpPr>
                <a:spLocks noChangeArrowheads="1"/>
              </p:cNvSpPr>
              <p:nvPr/>
            </p:nvSpPr>
            <p:spPr bwMode="auto">
              <a:xfrm>
                <a:off x="7391400" y="35814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grpSp>
      <p:sp>
        <p:nvSpPr>
          <p:cNvPr id="120" name="Rectangle 119"/>
          <p:cNvSpPr/>
          <p:nvPr/>
        </p:nvSpPr>
        <p:spPr>
          <a:xfrm>
            <a:off x="6096000" y="762000"/>
            <a:ext cx="3048000" cy="6019800"/>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1" name="Rectangle 120"/>
          <p:cNvSpPr/>
          <p:nvPr/>
        </p:nvSpPr>
        <p:spPr>
          <a:xfrm>
            <a:off x="0" y="762000"/>
            <a:ext cx="3581400" cy="6019800"/>
          </a:xfrm>
          <a:prstGeom prst="rect">
            <a:avLst/>
          </a:prstGeom>
          <a:solidFill>
            <a:schemeClr val="bg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2" name="Rectangle 121"/>
          <p:cNvSpPr/>
          <p:nvPr/>
        </p:nvSpPr>
        <p:spPr>
          <a:xfrm>
            <a:off x="3581400" y="762000"/>
            <a:ext cx="2514600" cy="6019800"/>
          </a:xfrm>
          <a:prstGeom prst="rect">
            <a:avLst/>
          </a:prstGeom>
          <a:solidFill>
            <a:srgbClr val="FFFF00">
              <a:alpha val="40000"/>
            </a:srgbClr>
          </a:solid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23" name="Group 276"/>
          <p:cNvGrpSpPr/>
          <p:nvPr/>
        </p:nvGrpSpPr>
        <p:grpSpPr>
          <a:xfrm>
            <a:off x="3581400" y="762000"/>
            <a:ext cx="2574925" cy="5638800"/>
            <a:chOff x="3581400" y="838200"/>
            <a:chExt cx="2574925" cy="5638800"/>
          </a:xfrm>
        </p:grpSpPr>
        <p:sp>
          <p:nvSpPr>
            <p:cNvPr id="124" name="Hexagon 195"/>
            <p:cNvSpPr>
              <a:spLocks noChangeArrowheads="1"/>
            </p:cNvSpPr>
            <p:nvPr/>
          </p:nvSpPr>
          <p:spPr bwMode="auto">
            <a:xfrm>
              <a:off x="5715000" y="5715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nvGrpSpPr>
            <p:cNvPr id="125" name="Group 275"/>
            <p:cNvGrpSpPr/>
            <p:nvPr/>
          </p:nvGrpSpPr>
          <p:grpSpPr>
            <a:xfrm>
              <a:off x="3581400" y="838200"/>
              <a:ext cx="2500312" cy="5638800"/>
              <a:chOff x="3581400" y="838200"/>
              <a:chExt cx="2500312" cy="5638800"/>
            </a:xfrm>
          </p:grpSpPr>
          <p:sp>
            <p:nvSpPr>
              <p:cNvPr id="126" name="Hexagon 187"/>
              <p:cNvSpPr>
                <a:spLocks noChangeArrowheads="1"/>
              </p:cNvSpPr>
              <p:nvPr/>
            </p:nvSpPr>
            <p:spPr bwMode="auto">
              <a:xfrm>
                <a:off x="4572000" y="3429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27" name="Hexagon 188"/>
              <p:cNvSpPr>
                <a:spLocks noChangeArrowheads="1"/>
              </p:cNvSpPr>
              <p:nvPr/>
            </p:nvSpPr>
            <p:spPr bwMode="auto">
              <a:xfrm>
                <a:off x="4343400" y="4953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28" name="Hexagon 189"/>
              <p:cNvSpPr>
                <a:spLocks noChangeArrowheads="1"/>
              </p:cNvSpPr>
              <p:nvPr/>
            </p:nvSpPr>
            <p:spPr bwMode="auto">
              <a:xfrm>
                <a:off x="3657600" y="40386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29" name="Hexagon 190"/>
              <p:cNvSpPr>
                <a:spLocks noChangeArrowheads="1"/>
              </p:cNvSpPr>
              <p:nvPr/>
            </p:nvSpPr>
            <p:spPr bwMode="auto">
              <a:xfrm>
                <a:off x="5257800" y="43434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0" name="Hexagon 191"/>
              <p:cNvSpPr>
                <a:spLocks noChangeArrowheads="1"/>
              </p:cNvSpPr>
              <p:nvPr/>
            </p:nvSpPr>
            <p:spPr bwMode="auto">
              <a:xfrm>
                <a:off x="4191000" y="6096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1" name="Hexagon 192"/>
              <p:cNvSpPr>
                <a:spLocks noChangeArrowheads="1"/>
              </p:cNvSpPr>
              <p:nvPr/>
            </p:nvSpPr>
            <p:spPr bwMode="auto">
              <a:xfrm>
                <a:off x="3810000" y="1905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2" name="Hexagon 193"/>
              <p:cNvSpPr>
                <a:spLocks noChangeArrowheads="1"/>
              </p:cNvSpPr>
              <p:nvPr/>
            </p:nvSpPr>
            <p:spPr bwMode="auto">
              <a:xfrm>
                <a:off x="5029200" y="2971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3" name="Hexagon 194"/>
              <p:cNvSpPr>
                <a:spLocks noChangeArrowheads="1"/>
              </p:cNvSpPr>
              <p:nvPr/>
            </p:nvSpPr>
            <p:spPr bwMode="auto">
              <a:xfrm>
                <a:off x="3810000" y="5334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4" name="Hexagon 196"/>
              <p:cNvSpPr>
                <a:spLocks noChangeArrowheads="1"/>
              </p:cNvSpPr>
              <p:nvPr/>
            </p:nvSpPr>
            <p:spPr bwMode="auto">
              <a:xfrm>
                <a:off x="4572000" y="15240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5" name="Hexagon 197"/>
              <p:cNvSpPr>
                <a:spLocks noChangeArrowheads="1"/>
              </p:cNvSpPr>
              <p:nvPr/>
            </p:nvSpPr>
            <p:spPr bwMode="auto">
              <a:xfrm>
                <a:off x="5410200" y="1447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6" name="Hexagon 198"/>
              <p:cNvSpPr>
                <a:spLocks noChangeArrowheads="1"/>
              </p:cNvSpPr>
              <p:nvPr/>
            </p:nvSpPr>
            <p:spPr bwMode="auto">
              <a:xfrm>
                <a:off x="3810000" y="29718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7" name="Hexagon 200"/>
              <p:cNvSpPr>
                <a:spLocks noChangeArrowheads="1"/>
              </p:cNvSpPr>
              <p:nvPr/>
            </p:nvSpPr>
            <p:spPr bwMode="auto">
              <a:xfrm>
                <a:off x="4495800" y="27432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8" name="Hexagon 201"/>
              <p:cNvSpPr>
                <a:spLocks noChangeArrowheads="1"/>
              </p:cNvSpPr>
              <p:nvPr/>
            </p:nvSpPr>
            <p:spPr bwMode="auto">
              <a:xfrm>
                <a:off x="4572000" y="21336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9" name="Hexagon 202"/>
              <p:cNvSpPr>
                <a:spLocks noChangeArrowheads="1"/>
              </p:cNvSpPr>
              <p:nvPr/>
            </p:nvSpPr>
            <p:spPr bwMode="auto">
              <a:xfrm>
                <a:off x="4191000" y="12954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0" name="Hexagon 203"/>
              <p:cNvSpPr>
                <a:spLocks noChangeArrowheads="1"/>
              </p:cNvSpPr>
              <p:nvPr/>
            </p:nvSpPr>
            <p:spPr bwMode="auto">
              <a:xfrm>
                <a:off x="5562600" y="8382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1" name="Hexagon 204"/>
              <p:cNvSpPr>
                <a:spLocks noChangeArrowheads="1"/>
              </p:cNvSpPr>
              <p:nvPr/>
            </p:nvSpPr>
            <p:spPr bwMode="auto">
              <a:xfrm>
                <a:off x="5638800" y="38862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2" name="Hexagon 205"/>
              <p:cNvSpPr>
                <a:spLocks noChangeArrowheads="1"/>
              </p:cNvSpPr>
              <p:nvPr/>
            </p:nvSpPr>
            <p:spPr bwMode="auto">
              <a:xfrm>
                <a:off x="4800600" y="41910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3" name="Hexagon 206"/>
              <p:cNvSpPr>
                <a:spLocks noChangeArrowheads="1"/>
              </p:cNvSpPr>
              <p:nvPr/>
            </p:nvSpPr>
            <p:spPr bwMode="auto">
              <a:xfrm>
                <a:off x="5257800" y="49530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4" name="Hexagon 207"/>
              <p:cNvSpPr>
                <a:spLocks noChangeArrowheads="1"/>
              </p:cNvSpPr>
              <p:nvPr/>
            </p:nvSpPr>
            <p:spPr bwMode="auto">
              <a:xfrm>
                <a:off x="4419600" y="54102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5" name="Hexagon 209"/>
              <p:cNvSpPr>
                <a:spLocks noChangeArrowheads="1"/>
              </p:cNvSpPr>
              <p:nvPr/>
            </p:nvSpPr>
            <p:spPr bwMode="auto">
              <a:xfrm>
                <a:off x="3581400" y="48768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grpSp>
      </p:grpSp>
      <p:sp>
        <p:nvSpPr>
          <p:cNvPr id="146" name="TextBox 279"/>
          <p:cNvSpPr txBox="1"/>
          <p:nvPr/>
        </p:nvSpPr>
        <p:spPr>
          <a:xfrm>
            <a:off x="609600" y="1179255"/>
            <a:ext cx="2133600" cy="2554545"/>
          </a:xfrm>
          <a:prstGeom prst="rect">
            <a:avLst/>
          </a:prstGeom>
          <a:solidFill>
            <a:schemeClr val="bg2">
              <a:lumMod val="90000"/>
              <a:alpha val="80000"/>
            </a:schemeClr>
          </a:solidFill>
          <a:ln>
            <a:solidFill>
              <a:schemeClr val="bg2">
                <a:lumMod val="25000"/>
              </a:schemeClr>
            </a:solidFill>
          </a:ln>
        </p:spPr>
        <p:txBody>
          <a:bodyPr wrap="square" rtlCol="0">
            <a:spAutoFit/>
          </a:bodyPr>
          <a:lstStyle/>
          <a:p>
            <a:r>
              <a:rPr lang="en-US" sz="3200" b="0" i="0" dirty="0" err="1" smtClean="0">
                <a:solidFill>
                  <a:schemeClr val="tx1"/>
                </a:solidFill>
                <a:latin typeface="Arial"/>
                <a:cs typeface="Arial"/>
              </a:rPr>
              <a:t>Dans</a:t>
            </a:r>
            <a:r>
              <a:rPr lang="en-US" sz="3200" b="0" i="0" dirty="0" smtClean="0">
                <a:solidFill>
                  <a:schemeClr val="tx1"/>
                </a:solidFill>
                <a:latin typeface="Arial"/>
                <a:cs typeface="Arial"/>
              </a:rPr>
              <a:t> la </a:t>
            </a:r>
            <a:r>
              <a:rPr lang="en-US" sz="3200" b="0" i="0" dirty="0" err="1" smtClean="0">
                <a:solidFill>
                  <a:schemeClr val="tx1"/>
                </a:solidFill>
                <a:latin typeface="Arial"/>
                <a:cs typeface="Arial"/>
              </a:rPr>
              <a:t>bulle</a:t>
            </a:r>
            <a:r>
              <a:rPr lang="en-US" sz="3200" b="0" i="0" dirty="0" smtClean="0">
                <a:solidFill>
                  <a:schemeClr val="tx1"/>
                </a:solidFill>
                <a:latin typeface="Arial"/>
                <a:cs typeface="Arial"/>
              </a:rPr>
              <a:t>, comparer </a:t>
            </a:r>
            <a:r>
              <a:rPr lang="en-US" sz="3200" b="0" i="0" dirty="0" smtClean="0">
                <a:solidFill>
                  <a:srgbClr val="FF0000"/>
                </a:solidFill>
                <a:latin typeface="Arial"/>
                <a:cs typeface="Arial"/>
              </a:rPr>
              <a:t>Test</a:t>
            </a:r>
            <a:r>
              <a:rPr lang="en-US" sz="3200" b="0" i="0" dirty="0" smtClean="0">
                <a:solidFill>
                  <a:schemeClr val="tx1"/>
                </a:solidFill>
                <a:latin typeface="Arial"/>
                <a:cs typeface="Arial"/>
              </a:rPr>
              <a:t> et </a:t>
            </a:r>
            <a:r>
              <a:rPr lang="en-US" sz="3200" b="0" i="0" dirty="0" err="1" smtClean="0">
                <a:solidFill>
                  <a:srgbClr val="0000FF"/>
                </a:solidFill>
                <a:latin typeface="Arial"/>
                <a:cs typeface="Arial"/>
              </a:rPr>
              <a:t>Témoin</a:t>
            </a:r>
            <a:endParaRPr lang="en-US" sz="3200" i="0" dirty="0">
              <a:solidFill>
                <a:srgbClr val="0000FF"/>
              </a:solidFill>
              <a:latin typeface="Arial"/>
              <a:cs typeface="Arial"/>
            </a:endParaRPr>
          </a:p>
        </p:txBody>
      </p:sp>
      <p:sp>
        <p:nvSpPr>
          <p:cNvPr id="147" name="Rectangle 146"/>
          <p:cNvSpPr/>
          <p:nvPr/>
        </p:nvSpPr>
        <p:spPr>
          <a:xfrm>
            <a:off x="3581400" y="762000"/>
            <a:ext cx="2514600" cy="6019800"/>
          </a:xfrm>
          <a:prstGeom prst="rect">
            <a:avLst/>
          </a:prstGeom>
          <a:noFill/>
          <a:ln w="50800">
            <a:solidFill>
              <a:schemeClr val="tx1"/>
            </a:solidFill>
            <a:prstDash val="sys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8" name="TextBox 145"/>
          <p:cNvSpPr txBox="1"/>
          <p:nvPr/>
        </p:nvSpPr>
        <p:spPr>
          <a:xfrm>
            <a:off x="6248400" y="3987225"/>
            <a:ext cx="2667000" cy="584775"/>
          </a:xfrm>
          <a:prstGeom prst="rect">
            <a:avLst/>
          </a:prstGeom>
          <a:solidFill>
            <a:schemeClr val="bg2">
              <a:lumMod val="90000"/>
              <a:alpha val="80000"/>
            </a:schemeClr>
          </a:solidFill>
          <a:ln>
            <a:solidFill>
              <a:schemeClr val="bg2">
                <a:lumMod val="25000"/>
              </a:schemeClr>
            </a:solidFill>
          </a:ln>
        </p:spPr>
        <p:txBody>
          <a:bodyPr wrap="square" rtlCol="0">
            <a:spAutoFit/>
          </a:bodyPr>
          <a:lstStyle/>
          <a:p>
            <a:r>
              <a:rPr lang="en-US" sz="3200" i="0" dirty="0" smtClean="0">
                <a:solidFill>
                  <a:srgbClr val="FF0000"/>
                </a:solidFill>
                <a:latin typeface="Arial"/>
                <a:cs typeface="Arial"/>
              </a:rPr>
              <a:t>participants</a:t>
            </a:r>
            <a:endParaRPr lang="en-US" sz="3200" i="0" dirty="0">
              <a:solidFill>
                <a:srgbClr val="3366FF"/>
              </a:solidFill>
              <a:latin typeface="Arial"/>
              <a:cs typeface="Arial"/>
            </a:endParaRPr>
          </a:p>
        </p:txBody>
      </p:sp>
      <p:sp>
        <p:nvSpPr>
          <p:cNvPr id="149" name="TextBox 146"/>
          <p:cNvSpPr txBox="1"/>
          <p:nvPr/>
        </p:nvSpPr>
        <p:spPr>
          <a:xfrm>
            <a:off x="0" y="3962400"/>
            <a:ext cx="3581400" cy="584775"/>
          </a:xfrm>
          <a:prstGeom prst="rect">
            <a:avLst/>
          </a:prstGeom>
          <a:solidFill>
            <a:schemeClr val="bg2">
              <a:lumMod val="90000"/>
              <a:alpha val="80000"/>
            </a:schemeClr>
          </a:solidFill>
          <a:ln>
            <a:solidFill>
              <a:schemeClr val="bg2">
                <a:lumMod val="25000"/>
              </a:schemeClr>
            </a:solidFill>
          </a:ln>
        </p:spPr>
        <p:txBody>
          <a:bodyPr wrap="square" rtlCol="0">
            <a:spAutoFit/>
          </a:bodyPr>
          <a:lstStyle/>
          <a:p>
            <a:r>
              <a:rPr lang="en-US" sz="3200" i="0" dirty="0" smtClean="0">
                <a:solidFill>
                  <a:srgbClr val="3366FF"/>
                </a:solidFill>
                <a:latin typeface="Arial"/>
                <a:cs typeface="Arial"/>
              </a:rPr>
              <a:t>Non-participants</a:t>
            </a:r>
            <a:endParaRPr lang="en-US" sz="3200" i="0" dirty="0">
              <a:solidFill>
                <a:srgbClr val="3366FF"/>
              </a:solidFill>
              <a:latin typeface="Arial"/>
              <a:cs typeface="Arial"/>
            </a:endParaRPr>
          </a:p>
        </p:txBody>
      </p:sp>
      <p:sp>
        <p:nvSpPr>
          <p:cNvPr id="150" name="TextBox 147"/>
          <p:cNvSpPr txBox="1"/>
          <p:nvPr/>
        </p:nvSpPr>
        <p:spPr>
          <a:xfrm>
            <a:off x="3581400" y="786824"/>
            <a:ext cx="2133600" cy="584776"/>
          </a:xfrm>
          <a:prstGeom prst="rect">
            <a:avLst/>
          </a:prstGeom>
          <a:solidFill>
            <a:schemeClr val="bg2">
              <a:lumMod val="90000"/>
              <a:alpha val="80000"/>
            </a:schemeClr>
          </a:solidFill>
          <a:ln>
            <a:solidFill>
              <a:schemeClr val="bg2">
                <a:lumMod val="25000"/>
              </a:schemeClr>
            </a:solidFill>
          </a:ln>
        </p:spPr>
        <p:txBody>
          <a:bodyPr wrap="square" rtlCol="0">
            <a:spAutoFit/>
          </a:bodyPr>
          <a:lstStyle/>
          <a:p>
            <a:r>
              <a:rPr lang="en-US" sz="3200" i="0" dirty="0" smtClean="0">
                <a:solidFill>
                  <a:srgbClr val="FF0000"/>
                </a:solidFill>
                <a:latin typeface="Arial"/>
                <a:cs typeface="Arial"/>
              </a:rPr>
              <a:t>Test</a:t>
            </a:r>
            <a:endParaRPr lang="en-US" sz="3200" i="0" dirty="0">
              <a:solidFill>
                <a:srgbClr val="3366FF"/>
              </a:solidFill>
              <a:latin typeface="Arial"/>
              <a:cs typeface="Arial"/>
            </a:endParaRPr>
          </a:p>
        </p:txBody>
      </p:sp>
      <p:sp>
        <p:nvSpPr>
          <p:cNvPr id="151" name="TextBox 148"/>
          <p:cNvSpPr txBox="1"/>
          <p:nvPr/>
        </p:nvSpPr>
        <p:spPr>
          <a:xfrm>
            <a:off x="4419600" y="6197024"/>
            <a:ext cx="1676400" cy="584776"/>
          </a:xfrm>
          <a:prstGeom prst="rect">
            <a:avLst/>
          </a:prstGeom>
          <a:solidFill>
            <a:schemeClr val="bg2">
              <a:lumMod val="90000"/>
              <a:alpha val="80000"/>
            </a:schemeClr>
          </a:solidFill>
          <a:ln>
            <a:solidFill>
              <a:schemeClr val="bg2">
                <a:lumMod val="25000"/>
              </a:schemeClr>
            </a:solidFill>
          </a:ln>
        </p:spPr>
        <p:txBody>
          <a:bodyPr wrap="square" rtlCol="0">
            <a:spAutoFit/>
          </a:bodyPr>
          <a:lstStyle/>
          <a:p>
            <a:r>
              <a:rPr lang="en-US" sz="3200" i="0" dirty="0" err="1" smtClean="0">
                <a:solidFill>
                  <a:srgbClr val="3366FF"/>
                </a:solidFill>
                <a:latin typeface="Arial"/>
                <a:cs typeface="Arial"/>
              </a:rPr>
              <a:t>Témoin</a:t>
            </a:r>
            <a:endParaRPr lang="en-US" sz="3200" i="0" dirty="0">
              <a:solidFill>
                <a:srgbClr val="3366FF"/>
              </a:solidFill>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48"/>
                                        </p:tgtEl>
                                        <p:attrNameLst>
                                          <p:attrName>style.visibility</p:attrName>
                                        </p:attrNameLst>
                                      </p:cBhvr>
                                      <p:to>
                                        <p:strVal val="visible"/>
                                      </p:to>
                                    </p:set>
                                    <p:animEffect transition="in" filter="fade">
                                      <p:cBhvr>
                                        <p:cTn id="16" dur="500"/>
                                        <p:tgtEl>
                                          <p:spTgt spid="148"/>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fade">
                                      <p:cBhvr>
                                        <p:cTn id="20" dur="500"/>
                                        <p:tgtEl>
                                          <p:spTgt spid="6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49"/>
                                        </p:tgtEl>
                                        <p:attrNameLst>
                                          <p:attrName>style.visibility</p:attrName>
                                        </p:attrNameLst>
                                      </p:cBhvr>
                                      <p:to>
                                        <p:strVal val="visible"/>
                                      </p:to>
                                    </p:set>
                                    <p:animEffect transition="in" filter="fade">
                                      <p:cBhvr>
                                        <p:cTn id="24" dur="500"/>
                                        <p:tgtEl>
                                          <p:spTgt spid="14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7"/>
                                        </p:tgtEl>
                                        <p:attrNameLst>
                                          <p:attrName>style.visibility</p:attrName>
                                        </p:attrNameLst>
                                      </p:cBhvr>
                                      <p:to>
                                        <p:strVal val="visible"/>
                                      </p:to>
                                    </p:set>
                                    <p:animEffect transition="in" filter="fade">
                                      <p:cBhvr>
                                        <p:cTn id="29" dur="500"/>
                                        <p:tgtEl>
                                          <p:spTgt spid="147"/>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fade">
                                      <p:cBhvr>
                                        <p:cTn id="33" dur="500"/>
                                        <p:tgtEl>
                                          <p:spTgt spid="12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23"/>
                                        </p:tgtEl>
                                        <p:attrNameLst>
                                          <p:attrName>style.visibility</p:attrName>
                                        </p:attrNameLst>
                                      </p:cBhvr>
                                      <p:to>
                                        <p:strVal val="visible"/>
                                      </p:to>
                                    </p:set>
                                    <p:animEffect transition="in" filter="fade">
                                      <p:cBhvr>
                                        <p:cTn id="38" dur="500"/>
                                        <p:tgtEl>
                                          <p:spTgt spid="12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fade">
                                      <p:cBhvr>
                                        <p:cTn id="43" dur="500"/>
                                        <p:tgtEl>
                                          <p:spTgt spid="1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1"/>
                                        </p:tgtEl>
                                        <p:attrNameLst>
                                          <p:attrName>style.visibility</p:attrName>
                                        </p:attrNameLst>
                                      </p:cBhvr>
                                      <p:to>
                                        <p:strVal val="visible"/>
                                      </p:to>
                                    </p:set>
                                    <p:animEffect transition="in" filter="fade">
                                      <p:cBhvr>
                                        <p:cTn id="46" dur="500"/>
                                        <p:tgtEl>
                                          <p:spTgt spid="121"/>
                                        </p:tgtEl>
                                      </p:cBhvr>
                                    </p:animEffect>
                                  </p:childTnLst>
                                </p:cTn>
                              </p:par>
                              <p:par>
                                <p:cTn id="47" presetID="10" presetClass="exit" presetSubtype="0" fill="hold" grpId="1" nodeType="withEffect">
                                  <p:stCondLst>
                                    <p:cond delay="0"/>
                                  </p:stCondLst>
                                  <p:childTnLst>
                                    <p:animEffect transition="out" filter="fade">
                                      <p:cBhvr>
                                        <p:cTn id="48" dur="500"/>
                                        <p:tgtEl>
                                          <p:spTgt spid="149"/>
                                        </p:tgtEl>
                                      </p:cBhvr>
                                    </p:animEffect>
                                    <p:set>
                                      <p:cBhvr>
                                        <p:cTn id="49" dur="1" fill="hold">
                                          <p:stCondLst>
                                            <p:cond delay="499"/>
                                          </p:stCondLst>
                                        </p:cTn>
                                        <p:tgtEl>
                                          <p:spTgt spid="14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48"/>
                                        </p:tgtEl>
                                      </p:cBhvr>
                                    </p:animEffect>
                                    <p:set>
                                      <p:cBhvr>
                                        <p:cTn id="52" dur="1" fill="hold">
                                          <p:stCondLst>
                                            <p:cond delay="499"/>
                                          </p:stCondLst>
                                        </p:cTn>
                                        <p:tgtEl>
                                          <p:spTgt spid="148"/>
                                        </p:tgtEl>
                                        <p:attrNameLst>
                                          <p:attrName>style.visibility</p:attrName>
                                        </p:attrNameLst>
                                      </p:cBhvr>
                                      <p:to>
                                        <p:strVal val="hidden"/>
                                      </p:to>
                                    </p:se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146"/>
                                        </p:tgtEl>
                                        <p:attrNameLst>
                                          <p:attrName>style.visibility</p:attrName>
                                        </p:attrNameLst>
                                      </p:cBhvr>
                                      <p:to>
                                        <p:strVal val="visible"/>
                                      </p:to>
                                    </p:set>
                                    <p:animEffect transition="in" filter="fade">
                                      <p:cBhvr>
                                        <p:cTn id="56" dur="500"/>
                                        <p:tgtEl>
                                          <p:spTgt spid="146"/>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150"/>
                                        </p:tgtEl>
                                        <p:attrNameLst>
                                          <p:attrName>style.visibility</p:attrName>
                                        </p:attrNameLst>
                                      </p:cBhvr>
                                      <p:to>
                                        <p:strVal val="visible"/>
                                      </p:to>
                                    </p:set>
                                    <p:animEffect transition="in" filter="fade">
                                      <p:cBhvr>
                                        <p:cTn id="60" dur="500"/>
                                        <p:tgtEl>
                                          <p:spTgt spid="150"/>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51"/>
                                        </p:tgtEl>
                                        <p:attrNameLst>
                                          <p:attrName>style.visibility</p:attrName>
                                        </p:attrNameLst>
                                      </p:cBhvr>
                                      <p:to>
                                        <p:strVal val="visible"/>
                                      </p:to>
                                    </p:set>
                                    <p:animEffect transition="in" filter="fade">
                                      <p:cBhvr>
                                        <p:cTn id="64"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animBg="1"/>
      <p:bldP spid="122" grpId="0" animBg="1"/>
      <p:bldP spid="146" grpId="0" animBg="1"/>
      <p:bldP spid="147" grpId="0" animBg="1"/>
      <p:bldP spid="148" grpId="0" animBg="1"/>
      <p:bldP spid="148" grpId="1" animBg="1"/>
      <p:bldP spid="149" grpId="0" animBg="1"/>
      <p:bldP spid="149" grpId="1" animBg="1"/>
      <p:bldP spid="150" grpId="0" animBg="1"/>
      <p:bldP spid="15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9" name="Rectangle 3"/>
          <p:cNvSpPr>
            <a:spLocks noGrp="1" noChangeArrowheads="1"/>
          </p:cNvSpPr>
          <p:nvPr>
            <p:ph idx="1"/>
          </p:nvPr>
        </p:nvSpPr>
        <p:spPr/>
        <p:txBody>
          <a:bodyPr/>
          <a:lstStyle/>
          <a:p>
            <a:pPr eaLnBrk="1" hangingPunct="1"/>
            <a:r>
              <a:rPr lang="fr-FR" dirty="0" smtClean="0">
                <a:solidFill>
                  <a:schemeClr val="tx1"/>
                </a:solidFill>
              </a:rPr>
              <a:t>Il est parfois impossible, pour des raisons pratiques ou éthiques, de tirer au sort l’accès à un programme</a:t>
            </a:r>
          </a:p>
          <a:p>
            <a:pPr lvl="1"/>
            <a:r>
              <a:rPr lang="fr-FR" dirty="0" smtClean="0"/>
              <a:t>Vaccination contre la grippe</a:t>
            </a:r>
          </a:p>
          <a:p>
            <a:pPr lvl="1"/>
            <a:r>
              <a:rPr lang="fr-FR" dirty="0" smtClean="0">
                <a:solidFill>
                  <a:schemeClr val="tx1"/>
                </a:solidFill>
              </a:rPr>
              <a:t>Programmes d'épargne salariale</a:t>
            </a:r>
          </a:p>
          <a:p>
            <a:pPr lvl="1"/>
            <a:endParaRPr lang="fr-FR" dirty="0" smtClean="0">
              <a:solidFill>
                <a:schemeClr val="tx1"/>
              </a:solidFill>
            </a:endParaRPr>
          </a:p>
          <a:p>
            <a:pPr eaLnBrk="1" hangingPunct="1"/>
            <a:r>
              <a:rPr lang="fr-FR" dirty="0" smtClean="0">
                <a:solidFill>
                  <a:schemeClr val="tx1"/>
                </a:solidFill>
              </a:rPr>
              <a:t>Mais la plupart des programmes ont des taux de participation inférieurs à 100 %</a:t>
            </a:r>
          </a:p>
          <a:p>
            <a:pPr eaLnBrk="1" hangingPunct="1">
              <a:buNone/>
            </a:pPr>
            <a:endParaRPr lang="fr-FR" dirty="0" smtClean="0">
              <a:solidFill>
                <a:schemeClr val="tx1"/>
              </a:solidFill>
            </a:endParaRPr>
          </a:p>
          <a:p>
            <a:pPr eaLnBrk="1" hangingPunct="1"/>
            <a:r>
              <a:rPr lang="fr-FR" dirty="0" smtClean="0">
                <a:solidFill>
                  <a:schemeClr val="tx1"/>
                </a:solidFill>
              </a:rPr>
              <a:t>On tire au sort les candidats pour savoir lesquels on va encourager pour favoriser la participation, les autres personnes constituent le groupe témoin</a:t>
            </a:r>
          </a:p>
        </p:txBody>
      </p:sp>
      <p:sp>
        <p:nvSpPr>
          <p:cNvPr id="26627" name="Rectangle 2"/>
          <p:cNvSpPr>
            <a:spLocks noGrp="1" noChangeArrowheads="1"/>
          </p:cNvSpPr>
          <p:nvPr>
            <p:ph type="title"/>
          </p:nvPr>
        </p:nvSpPr>
        <p:spPr>
          <a:xfrm>
            <a:off x="381000" y="76200"/>
            <a:ext cx="8229600" cy="1143000"/>
          </a:xfrm>
        </p:spPr>
        <p:txBody>
          <a:bodyPr>
            <a:normAutofit/>
          </a:bodyPr>
          <a:lstStyle/>
          <a:p>
            <a:pPr eaLnBrk="1" hangingPunct="1"/>
            <a:r>
              <a:rPr lang="fr-FR" sz="3600" dirty="0" smtClean="0">
                <a:solidFill>
                  <a:schemeClr val="tx1"/>
                </a:solidFill>
              </a:rPr>
              <a:t>L'encouragement</a:t>
            </a:r>
          </a:p>
        </p:txBody>
      </p:sp>
    </p:spTree>
    <p:custDataLst>
      <p:tags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p:txBody>
          <a:bodyPr/>
          <a:lstStyle/>
          <a:p>
            <a:pPr>
              <a:lnSpc>
                <a:spcPct val="80000"/>
              </a:lnSpc>
            </a:pPr>
            <a:r>
              <a:rPr lang="fr-FR" dirty="0" smtClean="0"/>
              <a:t>Qu'est-ce qu'un "encouragement" ?</a:t>
            </a:r>
            <a:endParaRPr lang="fr-FR" dirty="0"/>
          </a:p>
        </p:txBody>
      </p:sp>
      <p:sp>
        <p:nvSpPr>
          <p:cNvPr id="162822" name="Rectangle 6"/>
          <p:cNvSpPr>
            <a:spLocks noGrp="1" noChangeArrowheads="1"/>
          </p:cNvSpPr>
          <p:nvPr>
            <p:ph type="body" idx="1"/>
          </p:nvPr>
        </p:nvSpPr>
        <p:spPr>
          <a:xfrm>
            <a:off x="457200" y="1417637"/>
            <a:ext cx="8229600" cy="4525963"/>
          </a:xfrm>
        </p:spPr>
        <p:txBody>
          <a:bodyPr/>
          <a:lstStyle/>
          <a:p>
            <a:pPr>
              <a:lnSpc>
                <a:spcPct val="80000"/>
              </a:lnSpc>
            </a:pPr>
            <a:r>
              <a:rPr lang="fr-FR" dirty="0" smtClean="0"/>
              <a:t>Un </a:t>
            </a:r>
            <a:r>
              <a:rPr lang="fr-FR" dirty="0"/>
              <a:t>élément qui rend certaines personnes (groupe</a:t>
            </a:r>
            <a:r>
              <a:rPr lang="fr-FR" dirty="0" smtClean="0"/>
              <a:t> Test) </a:t>
            </a:r>
            <a:r>
              <a:rPr lang="fr-FR" dirty="0"/>
              <a:t>plus susceptibles de participer que d'autres (groupe</a:t>
            </a:r>
            <a:r>
              <a:rPr lang="fr-FR" dirty="0" smtClean="0"/>
              <a:t> Témoin)</a:t>
            </a:r>
            <a:endParaRPr lang="fr-FR" dirty="0"/>
          </a:p>
          <a:p>
            <a:pPr>
              <a:lnSpc>
                <a:spcPct val="80000"/>
              </a:lnSpc>
            </a:pPr>
            <a:r>
              <a:rPr lang="fr-FR" dirty="0"/>
              <a:t>Principaux critères :</a:t>
            </a:r>
          </a:p>
          <a:p>
            <a:pPr lvl="1">
              <a:lnSpc>
                <a:spcPct val="80000"/>
              </a:lnSpc>
            </a:pPr>
            <a:r>
              <a:rPr lang="fr-FR" sz="2400" dirty="0"/>
              <a:t>Ne doit pas être, en soi, un</a:t>
            </a:r>
            <a:r>
              <a:rPr lang="fr-FR" sz="2400" dirty="0" smtClean="0"/>
              <a:t> "traitement" </a:t>
            </a:r>
          </a:p>
          <a:p>
            <a:pPr lvl="2">
              <a:lnSpc>
                <a:spcPct val="80000"/>
              </a:lnSpc>
            </a:pPr>
            <a:r>
              <a:rPr lang="fr-FR" sz="2000" dirty="0">
                <a:ea typeface="ＭＳ Ｐゴシック" pitchFamily="-65" charset="-128"/>
              </a:rPr>
              <a:t>Mauvaise idée : programme de formation intense à </a:t>
            </a:r>
            <a:r>
              <a:rPr lang="fr-FR" sz="2000" dirty="0" smtClean="0">
                <a:ea typeface="ＭＳ Ｐゴシック" pitchFamily="-65" charset="-128"/>
              </a:rPr>
              <a:t>l'entreprenariat</a:t>
            </a:r>
            <a:r>
              <a:rPr lang="fr-FR" sz="2000" dirty="0">
                <a:ea typeface="ＭＳ Ｐゴシック" pitchFamily="-65" charset="-128"/>
              </a:rPr>
              <a:t>, comme encouragement au crédit</a:t>
            </a:r>
          </a:p>
          <a:p>
            <a:pPr lvl="2">
              <a:lnSpc>
                <a:spcPct val="80000"/>
              </a:lnSpc>
            </a:pPr>
            <a:r>
              <a:rPr lang="fr-FR" sz="2000" dirty="0">
                <a:ea typeface="ＭＳ Ｐゴシック" pitchFamily="-65" charset="-128"/>
              </a:rPr>
              <a:t>Bonne idée : marketing ciblé vers certains, mais pas tous ; s'assurer que le marketing n'est pas trop informatif</a:t>
            </a:r>
          </a:p>
          <a:p>
            <a:pPr>
              <a:lnSpc>
                <a:spcPct val="80000"/>
              </a:lnSpc>
            </a:pPr>
            <a:r>
              <a:rPr lang="fr-FR" dirty="0"/>
              <a:t>Réfléchissez à ceux qui répondent à l'encouragement. Sont-ils différents </a:t>
            </a:r>
            <a:r>
              <a:rPr lang="fr-FR" dirty="0" smtClean="0"/>
              <a:t>?</a:t>
            </a:r>
            <a:endParaRPr lang="fr-FR" dirty="0"/>
          </a:p>
        </p:txBody>
      </p:sp>
    </p:spTree>
    <p:custDataLst>
      <p:tags r:id="rId1"/>
    </p:custData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Rectangle 2"/>
          <p:cNvSpPr>
            <a:spLocks noGrp="1" noChangeArrowheads="1"/>
          </p:cNvSpPr>
          <p:nvPr>
            <p:ph type="title" idx="4294967295"/>
          </p:nvPr>
        </p:nvSpPr>
        <p:spPr/>
        <p:txBody>
          <a:bodyPr>
            <a:normAutofit/>
          </a:bodyPr>
          <a:lstStyle/>
          <a:p>
            <a:r>
              <a:rPr lang="fr-FR" dirty="0">
                <a:solidFill>
                  <a:srgbClr val="000000"/>
                </a:solidFill>
              </a:rPr>
              <a:t>En </a:t>
            </a:r>
            <a:r>
              <a:rPr lang="fr-FR" dirty="0" smtClean="0">
                <a:solidFill>
                  <a:srgbClr val="000000"/>
                </a:solidFill>
              </a:rPr>
              <a:t>r</a:t>
            </a:r>
            <a:r>
              <a:rPr lang="fr-FR" dirty="0" smtClean="0">
                <a:solidFill>
                  <a:srgbClr val="000000"/>
                </a:solidFill>
                <a:ea typeface="Arial" pitchFamily="-65" charset="0"/>
                <a:cs typeface="Arial" pitchFamily="-65" charset="0"/>
              </a:rPr>
              <a:t>ésumé: m</a:t>
            </a:r>
            <a:r>
              <a:rPr lang="fr-FR" dirty="0" smtClean="0">
                <a:solidFill>
                  <a:srgbClr val="000000"/>
                </a:solidFill>
              </a:rPr>
              <a:t>odèles </a:t>
            </a:r>
            <a:r>
              <a:rPr lang="fr-FR" dirty="0">
                <a:solidFill>
                  <a:srgbClr val="000000"/>
                </a:solidFill>
              </a:rPr>
              <a:t>de randomisation</a:t>
            </a:r>
          </a:p>
        </p:txBody>
      </p:sp>
      <p:sp>
        <p:nvSpPr>
          <p:cNvPr id="433156" name="Rectangle 3"/>
          <p:cNvSpPr>
            <a:spLocks noGrp="1" noChangeArrowheads="1"/>
          </p:cNvSpPr>
          <p:nvPr>
            <p:ph type="body" idx="4294967295"/>
          </p:nvPr>
        </p:nvSpPr>
        <p:spPr>
          <a:xfrm>
            <a:off x="457200" y="1722438"/>
            <a:ext cx="8229600" cy="4525962"/>
          </a:xfrm>
        </p:spPr>
        <p:txBody>
          <a:bodyPr/>
          <a:lstStyle/>
          <a:p>
            <a:pPr>
              <a:lnSpc>
                <a:spcPct val="90000"/>
              </a:lnSpc>
              <a:buClr>
                <a:srgbClr val="E22B01"/>
              </a:buClr>
            </a:pPr>
            <a:r>
              <a:rPr lang="fr-FR" dirty="0">
                <a:solidFill>
                  <a:srgbClr val="000000"/>
                </a:solidFill>
              </a:rPr>
              <a:t>Modèle de la loterie</a:t>
            </a:r>
          </a:p>
          <a:p>
            <a:pPr>
              <a:lnSpc>
                <a:spcPct val="90000"/>
              </a:lnSpc>
              <a:buClr>
                <a:srgbClr val="E22B01"/>
              </a:buClr>
            </a:pPr>
            <a:r>
              <a:rPr lang="fr-FR" dirty="0" smtClean="0">
                <a:solidFill>
                  <a:srgbClr val="000000"/>
                </a:solidFill>
              </a:rPr>
              <a:t>Mise en place progressive</a:t>
            </a:r>
          </a:p>
          <a:p>
            <a:pPr>
              <a:lnSpc>
                <a:spcPct val="90000"/>
              </a:lnSpc>
              <a:buClr>
                <a:srgbClr val="E22B01"/>
              </a:buClr>
            </a:pPr>
            <a:r>
              <a:rPr lang="fr-FR" dirty="0">
                <a:solidFill>
                  <a:srgbClr val="000000"/>
                </a:solidFill>
              </a:rPr>
              <a:t>Traitements multiples</a:t>
            </a:r>
          </a:p>
          <a:p>
            <a:pPr>
              <a:lnSpc>
                <a:spcPct val="90000"/>
              </a:lnSpc>
              <a:buClr>
                <a:srgbClr val="E22B01"/>
              </a:buClr>
            </a:pPr>
            <a:r>
              <a:rPr lang="fr-FR" dirty="0" smtClean="0">
                <a:solidFill>
                  <a:srgbClr val="000000"/>
                </a:solidFill>
              </a:rPr>
              <a:t>Tirage </a:t>
            </a:r>
            <a:r>
              <a:rPr lang="fr-FR" dirty="0">
                <a:solidFill>
                  <a:srgbClr val="000000"/>
                </a:solidFill>
              </a:rPr>
              <a:t>dans la bulle</a:t>
            </a:r>
            <a:endParaRPr lang="fr-FR" dirty="0" smtClean="0">
              <a:solidFill>
                <a:srgbClr val="000000"/>
              </a:solidFill>
            </a:endParaRPr>
          </a:p>
          <a:p>
            <a:pPr>
              <a:lnSpc>
                <a:spcPct val="90000"/>
              </a:lnSpc>
              <a:buClr>
                <a:srgbClr val="E22B01"/>
              </a:buClr>
            </a:pPr>
            <a:r>
              <a:rPr lang="fr-FR" dirty="0" smtClean="0">
                <a:solidFill>
                  <a:srgbClr val="000000"/>
                </a:solidFill>
              </a:rPr>
              <a:t>L'encouragement</a:t>
            </a:r>
          </a:p>
          <a:p>
            <a:pPr>
              <a:lnSpc>
                <a:spcPct val="90000"/>
              </a:lnSpc>
              <a:buClr>
                <a:srgbClr val="E22B01"/>
              </a:buClr>
            </a:pPr>
            <a:r>
              <a:rPr lang="fr-FR" dirty="0" smtClean="0">
                <a:solidFill>
                  <a:srgbClr val="000000"/>
                </a:solidFill>
              </a:rPr>
              <a:t>….</a:t>
            </a:r>
          </a:p>
          <a:p>
            <a:pPr>
              <a:lnSpc>
                <a:spcPct val="90000"/>
              </a:lnSpc>
              <a:buClr>
                <a:srgbClr val="E22B01"/>
              </a:buClr>
            </a:pPr>
            <a:endParaRPr lang="fr-FR" dirty="0">
              <a:solidFill>
                <a:srgbClr val="000000"/>
              </a:solidFill>
            </a:endParaRPr>
          </a:p>
          <a:p>
            <a:pPr lvl="1">
              <a:lnSpc>
                <a:spcPct val="90000"/>
              </a:lnSpc>
              <a:buClr>
                <a:srgbClr val="E22B01"/>
              </a:buClr>
              <a:buFontTx/>
              <a:buNone/>
            </a:pPr>
            <a:r>
              <a:rPr lang="fr-FR" dirty="0">
                <a:solidFill>
                  <a:srgbClr val="000000"/>
                </a:solidFill>
              </a:rPr>
              <a:t>Note : ces modèles ne sont pas incompatibles.</a:t>
            </a:r>
          </a:p>
          <a:p>
            <a:pPr lvl="1">
              <a:lnSpc>
                <a:spcPct val="90000"/>
              </a:lnSpc>
              <a:buClr>
                <a:srgbClr val="E22B01"/>
              </a:buClr>
            </a:pPr>
            <a:endParaRPr lang="fr-FR" sz="2400" dirty="0">
              <a:solidFill>
                <a:srgbClr val="000000"/>
              </a:solidFill>
            </a:endParaRPr>
          </a:p>
        </p:txBody>
      </p:sp>
    </p:spTree>
    <p:custDataLst>
      <p:tags r:id="rId1"/>
    </p:custData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Grp="1" noChangeArrowheads="1"/>
          </p:cNvSpPr>
          <p:nvPr>
            <p:ph type="ctrTitle" idx="4294967295"/>
          </p:nvPr>
        </p:nvSpPr>
        <p:spPr>
          <a:xfrm>
            <a:off x="533400" y="2339975"/>
            <a:ext cx="7772400" cy="1470025"/>
          </a:xfrm>
        </p:spPr>
        <p:txBody>
          <a:bodyPr/>
          <a:lstStyle/>
          <a:p>
            <a:pPr algn="ctr"/>
            <a:r>
              <a:rPr lang="fr-FR" dirty="0" smtClean="0">
                <a:solidFill>
                  <a:srgbClr val="E22B01"/>
                </a:solidFill>
              </a:rPr>
              <a:t>IV. Premier bilan</a:t>
            </a:r>
            <a:endParaRPr lang="fr-FR" dirty="0">
              <a:solidFill>
                <a:srgbClr val="E22B01"/>
              </a:solidFill>
            </a:endParaRPr>
          </a:p>
        </p:txBody>
      </p:sp>
    </p:spTree>
    <p:custDataLst>
      <p:tags r:id="rId1"/>
    </p:custData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La question éthique</a:t>
            </a:r>
            <a:endParaRPr lang="fr-FR" dirty="0"/>
          </a:p>
        </p:txBody>
      </p:sp>
      <p:sp>
        <p:nvSpPr>
          <p:cNvPr id="3" name="Espace réservé du contenu 2"/>
          <p:cNvSpPr>
            <a:spLocks noGrp="1"/>
          </p:cNvSpPr>
          <p:nvPr>
            <p:ph idx="1"/>
          </p:nvPr>
        </p:nvSpPr>
        <p:spPr/>
        <p:txBody>
          <a:bodyPr>
            <a:normAutofit/>
          </a:bodyPr>
          <a:lstStyle/>
          <a:p>
            <a:r>
              <a:rPr lang="fr-FR" dirty="0" smtClean="0"/>
              <a:t>Les ressources sont toujours limitées</a:t>
            </a:r>
          </a:p>
          <a:p>
            <a:r>
              <a:rPr lang="fr-FR" dirty="0" smtClean="0"/>
              <a:t>Cette répartition aléatoire est souvent perçue comme plus équitable</a:t>
            </a:r>
          </a:p>
          <a:p>
            <a:r>
              <a:rPr lang="fr-FR" dirty="0" smtClean="0"/>
              <a:t>Plusieurs mises en œuvre possibles (loterie, mise en place progressive, à tour de rôle, traitements multiples encouragements, aux limites..)</a:t>
            </a:r>
          </a:p>
          <a:p>
            <a:r>
              <a:rPr lang="fr-FR" dirty="0" smtClean="0"/>
              <a:t>J</a:t>
            </a:r>
            <a:r>
              <a:rPr lang="fr-FR" dirty="0"/>
              <a:t>-PAL ne travaille jamais sur des projets dont les frais d’évaluation diminueraient le nombre de bénéficiaires d’un programme.</a:t>
            </a:r>
          </a:p>
        </p:txBody>
      </p:sp>
    </p:spTree>
    <p:custDataLst>
      <p:tags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avantages</a:t>
            </a:r>
            <a:endParaRPr lang="fr-FR" dirty="0"/>
          </a:p>
        </p:txBody>
      </p:sp>
      <p:sp>
        <p:nvSpPr>
          <p:cNvPr id="3" name="Espace réservé du contenu 2"/>
          <p:cNvSpPr>
            <a:spLocks noGrp="1"/>
          </p:cNvSpPr>
          <p:nvPr>
            <p:ph idx="1"/>
          </p:nvPr>
        </p:nvSpPr>
        <p:spPr>
          <a:xfrm>
            <a:off x="457200" y="1646237"/>
            <a:ext cx="8229600" cy="4525963"/>
          </a:xfrm>
        </p:spPr>
        <p:txBody>
          <a:bodyPr/>
          <a:lstStyle/>
          <a:p>
            <a:r>
              <a:rPr lang="fr-FR" dirty="0" smtClean="0"/>
              <a:t>Les résultats d'une évaluation aléatoire sont:</a:t>
            </a:r>
          </a:p>
          <a:p>
            <a:pPr lvl="1"/>
            <a:r>
              <a:rPr lang="fr-FR" dirty="0"/>
              <a:t>c</a:t>
            </a:r>
            <a:r>
              <a:rPr lang="fr-FR" dirty="0" smtClean="0"/>
              <a:t>lairs et transparents</a:t>
            </a:r>
          </a:p>
          <a:p>
            <a:pPr lvl="1"/>
            <a:r>
              <a:rPr lang="fr-FR" dirty="0" smtClean="0"/>
              <a:t>faciles à expliquer, simples à communiquer</a:t>
            </a:r>
          </a:p>
          <a:p>
            <a:r>
              <a:rPr lang="fr-FR" dirty="0" smtClean="0"/>
              <a:t>Cela permet d'éviter les débats idéologiques pour se concentrer sur l'efficacité</a:t>
            </a:r>
          </a:p>
          <a:p>
            <a:pPr lvl="1"/>
            <a:endParaRPr lang="fr-FR" dirty="0" smtClean="0"/>
          </a:p>
          <a:p>
            <a:r>
              <a:rPr lang="fr-FR" dirty="0" smtClean="0"/>
              <a:t>Ils ont plus de chance de convaincre décideurs politiques et bailleurs de fonds</a:t>
            </a:r>
          </a:p>
          <a:p>
            <a:endParaRPr lang="fr-FR" dirty="0"/>
          </a:p>
        </p:txBody>
      </p:sp>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8600" y="152400"/>
            <a:ext cx="9144000" cy="1143000"/>
          </a:xfrm>
        </p:spPr>
        <p:txBody>
          <a:bodyPr>
            <a:normAutofit/>
          </a:bodyPr>
          <a:lstStyle/>
          <a:p>
            <a:r>
              <a:rPr lang="fr-FR" sz="3600" dirty="0" smtClean="0"/>
              <a:t>Quand NE PAS engager d'évaluation aléatoire?</a:t>
            </a:r>
            <a:endParaRPr lang="fr-FR" sz="3600" dirty="0"/>
          </a:p>
        </p:txBody>
      </p:sp>
      <p:sp>
        <p:nvSpPr>
          <p:cNvPr id="3" name="Espace réservé du contenu 2"/>
          <p:cNvSpPr>
            <a:spLocks noGrp="1"/>
          </p:cNvSpPr>
          <p:nvPr>
            <p:ph idx="1"/>
          </p:nvPr>
        </p:nvSpPr>
        <p:spPr/>
        <p:txBody>
          <a:bodyPr>
            <a:normAutofit/>
          </a:bodyPr>
          <a:lstStyle/>
          <a:p>
            <a:r>
              <a:rPr lang="fr-FR" dirty="0" smtClean="0">
                <a:solidFill>
                  <a:schemeClr val="tx1"/>
                </a:solidFill>
              </a:rPr>
              <a:t>Lorsque le programme est prématuré et nécessite d’être sérieusement “peaufiné” avant d’être déployé ou dupliqué</a:t>
            </a:r>
          </a:p>
          <a:p>
            <a:r>
              <a:rPr lang="fr-FR" dirty="0" smtClean="0">
                <a:solidFill>
                  <a:schemeClr val="tx1"/>
                </a:solidFill>
              </a:rPr>
              <a:t>Lorsque le projet est mené à une échelle trop petite</a:t>
            </a:r>
          </a:p>
          <a:p>
            <a:r>
              <a:rPr lang="fr-FR" dirty="0" smtClean="0">
                <a:solidFill>
                  <a:schemeClr val="tx1"/>
                </a:solidFill>
              </a:rPr>
              <a:t>Si on a déjà démontré rigoureusement l’impact positif du programme et si le budget permet  d'inclure tout le monde</a:t>
            </a:r>
          </a:p>
          <a:p>
            <a:r>
              <a:rPr lang="fr-FR" dirty="0" smtClean="0">
                <a:solidFill>
                  <a:schemeClr val="tx1"/>
                </a:solidFill>
              </a:rPr>
              <a:t>Si le programme a déjà commencé</a:t>
            </a:r>
          </a:p>
          <a:p>
            <a:r>
              <a:rPr lang="fr-FR" dirty="0" smtClean="0"/>
              <a:t>Lorsqu'on est dans une situation d'urgence</a:t>
            </a:r>
            <a:endParaRPr lang="fr-FR" dirty="0" smtClean="0">
              <a:solidFill>
                <a:schemeClr val="tx1"/>
              </a:solidFill>
            </a:endParaRPr>
          </a:p>
          <a:p>
            <a:endParaRPr lang="fr-FR"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programme des deux jours</a:t>
            </a:r>
            <a:endParaRPr lang="fr-FR" dirty="0"/>
          </a:p>
        </p:txBody>
      </p:sp>
      <p:sp>
        <p:nvSpPr>
          <p:cNvPr id="3" name="Espace réservé du contenu 2"/>
          <p:cNvSpPr>
            <a:spLocks noGrp="1"/>
          </p:cNvSpPr>
          <p:nvPr>
            <p:ph idx="1"/>
          </p:nvPr>
        </p:nvSpPr>
        <p:spPr>
          <a:xfrm>
            <a:off x="457200" y="1143000"/>
            <a:ext cx="8229600" cy="4906963"/>
          </a:xfrm>
        </p:spPr>
        <p:txBody>
          <a:bodyPr>
            <a:normAutofit fontScale="92500" lnSpcReduction="10000"/>
          </a:bodyPr>
          <a:lstStyle/>
          <a:p>
            <a:r>
              <a:rPr lang="fr-FR" sz="2400" dirty="0" smtClean="0"/>
              <a:t>Mardi matin :</a:t>
            </a:r>
          </a:p>
          <a:p>
            <a:pPr lvl="1"/>
            <a:r>
              <a:rPr lang="fr-FR" sz="2000" dirty="0" smtClean="0"/>
              <a:t>Présentation de J-PAL </a:t>
            </a:r>
          </a:p>
          <a:p>
            <a:pPr lvl="1"/>
            <a:r>
              <a:rPr lang="fr-FR" sz="2000" dirty="0" smtClean="0"/>
              <a:t>Introduction à l'évaluation aléatoire</a:t>
            </a:r>
          </a:p>
          <a:p>
            <a:r>
              <a:rPr lang="fr-FR" sz="2400" dirty="0" smtClean="0"/>
              <a:t>Mardi après-midi:</a:t>
            </a:r>
          </a:p>
          <a:p>
            <a:pPr lvl="1"/>
            <a:r>
              <a:rPr lang="fr-FR" sz="2000" dirty="0" smtClean="0"/>
              <a:t>Autres méthodes d'évaluation d'impact</a:t>
            </a:r>
          </a:p>
          <a:p>
            <a:pPr lvl="1"/>
            <a:r>
              <a:rPr lang="fr-FR" sz="2000" dirty="0" smtClean="0"/>
              <a:t>Une étude de cas</a:t>
            </a:r>
          </a:p>
          <a:p>
            <a:pPr lvl="1"/>
            <a:r>
              <a:rPr lang="fr-FR" sz="2000" dirty="0" smtClean="0"/>
              <a:t>Déterminer le protocole d'une évaluation</a:t>
            </a:r>
          </a:p>
          <a:p>
            <a:pPr lvl="1"/>
            <a:endParaRPr lang="fr-FR" sz="2000" dirty="0" smtClean="0"/>
          </a:p>
          <a:p>
            <a:r>
              <a:rPr lang="fr-FR" sz="2400" dirty="0" smtClean="0"/>
              <a:t>Mercredi matin:</a:t>
            </a:r>
          </a:p>
          <a:p>
            <a:pPr lvl="1"/>
            <a:r>
              <a:rPr lang="fr-FR" dirty="0" smtClean="0"/>
              <a:t>Les difficultés de l'évaluation</a:t>
            </a:r>
          </a:p>
          <a:p>
            <a:pPr lvl="1"/>
            <a:r>
              <a:rPr lang="fr-FR" dirty="0" smtClean="0"/>
              <a:t>Une étude de cas</a:t>
            </a:r>
          </a:p>
          <a:p>
            <a:r>
              <a:rPr lang="fr-FR" sz="2400" dirty="0" smtClean="0"/>
              <a:t>Mercredi après-midi:</a:t>
            </a:r>
          </a:p>
          <a:p>
            <a:pPr marL="742950" lvl="2" indent="-342900">
              <a:buFont typeface="Calibri" pitchFamily="34" charset="0"/>
              <a:buChar char="‒"/>
            </a:pPr>
            <a:r>
              <a:rPr lang="fr-FR" dirty="0" smtClean="0"/>
              <a:t>Exemple de résultats: la </a:t>
            </a:r>
            <a:r>
              <a:rPr lang="fr-FR" dirty="0" err="1" smtClean="0"/>
              <a:t>microfinance</a:t>
            </a:r>
            <a:endParaRPr lang="fr-FR" dirty="0" smtClean="0"/>
          </a:p>
          <a:p>
            <a:pPr marL="742950" lvl="2" indent="-342900">
              <a:buFont typeface="Calibri" pitchFamily="34" charset="0"/>
              <a:buChar char="‒"/>
            </a:pPr>
            <a:r>
              <a:rPr lang="fr-FR" dirty="0" smtClean="0"/>
              <a:t>Questions de recherche en agriculture et conclusions</a:t>
            </a:r>
          </a:p>
          <a:p>
            <a:pPr marL="742950" lvl="2" indent="-342900">
              <a:buFont typeface="Calibri" pitchFamily="34" charset="0"/>
              <a:buChar char="‒"/>
            </a:pPr>
            <a:endParaRPr lang="fr-FR" dirty="0" smtClean="0"/>
          </a:p>
          <a:p>
            <a:pPr marL="342900" lvl="1" indent="-342900">
              <a:buFontTx/>
              <a:buChar char="-"/>
            </a:pPr>
            <a:endParaRPr lang="fr-FR" dirty="0" smtClean="0"/>
          </a:p>
          <a:p>
            <a:pPr>
              <a:buNone/>
            </a:pPr>
            <a:endParaRPr lang="fr-FR" sz="2400" dirty="0" smtClean="0"/>
          </a:p>
          <a:p>
            <a:pPr lvl="1"/>
            <a:endParaRPr lang="fr-FR" sz="2000" dirty="0"/>
          </a:p>
        </p:txBody>
      </p:sp>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152400"/>
            <a:ext cx="8686800" cy="1143000"/>
          </a:xfrm>
        </p:spPr>
        <p:txBody>
          <a:bodyPr>
            <a:normAutofit/>
          </a:bodyPr>
          <a:lstStyle/>
          <a:p>
            <a:r>
              <a:rPr lang="fr-FR" dirty="0" smtClean="0"/>
              <a:t>Quand engager une évaluation aléatoire?</a:t>
            </a:r>
            <a:endParaRPr lang="fr-FR" dirty="0"/>
          </a:p>
        </p:txBody>
      </p:sp>
      <p:sp>
        <p:nvSpPr>
          <p:cNvPr id="3" name="Espace réservé du contenu 2"/>
          <p:cNvSpPr>
            <a:spLocks noGrp="1"/>
          </p:cNvSpPr>
          <p:nvPr>
            <p:ph idx="1"/>
          </p:nvPr>
        </p:nvSpPr>
        <p:spPr>
          <a:xfrm>
            <a:off x="457200" y="1600200"/>
            <a:ext cx="8229600" cy="4648200"/>
          </a:xfrm>
        </p:spPr>
        <p:txBody>
          <a:bodyPr>
            <a:normAutofit/>
          </a:bodyPr>
          <a:lstStyle/>
          <a:p>
            <a:pPr>
              <a:buFont typeface="Arial" pitchFamily="34" charset="0"/>
              <a:buChar char="•"/>
              <a:defRPr/>
            </a:pPr>
            <a:r>
              <a:rPr lang="fr-FR" dirty="0"/>
              <a:t>Dès qu’il existe une question importante pour laquelle vous voulez/vous avez besoin d’obtenir une réponse</a:t>
            </a:r>
          </a:p>
          <a:p>
            <a:pPr>
              <a:buFont typeface="Arial" pitchFamily="34" charset="0"/>
              <a:buChar char="•"/>
              <a:defRPr/>
            </a:pPr>
            <a:r>
              <a:rPr lang="fr-FR" dirty="0"/>
              <a:t>Ni trop tôt ni trop tard…</a:t>
            </a:r>
          </a:p>
          <a:p>
            <a:pPr>
              <a:buFont typeface="Arial" pitchFamily="34" charset="0"/>
              <a:buChar char="•"/>
              <a:defRPr/>
            </a:pPr>
            <a:r>
              <a:rPr lang="fr-FR" dirty="0"/>
              <a:t>Le programme est</a:t>
            </a:r>
            <a:r>
              <a:rPr lang="fr-FR" dirty="0" smtClean="0"/>
              <a:t> suffisamment représentatif, </a:t>
            </a:r>
            <a:r>
              <a:rPr lang="fr-FR" dirty="0"/>
              <a:t>pas une solution</a:t>
            </a:r>
            <a:r>
              <a:rPr lang="fr-FR" dirty="0" smtClean="0"/>
              <a:t> particulière</a:t>
            </a:r>
          </a:p>
          <a:p>
            <a:pPr>
              <a:buFont typeface="Arial" pitchFamily="34" charset="0"/>
              <a:buChar char="•"/>
              <a:defRPr/>
            </a:pPr>
            <a:r>
              <a:rPr lang="fr-FR" dirty="0"/>
              <a:t>Pour bien faire les choses, il faut du temps, des compétences et un </a:t>
            </a:r>
            <a:r>
              <a:rPr lang="fr-FR" dirty="0" smtClean="0"/>
              <a:t>budget</a:t>
            </a:r>
            <a:endParaRPr lang="fr-FR" dirty="0"/>
          </a:p>
        </p:txBody>
      </p:sp>
    </p:spTree>
    <p:custDataLst>
      <p:tags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fr-FR" dirty="0" smtClean="0"/>
              <a:t>Les limites</a:t>
            </a:r>
            <a:endParaRPr lang="fr-FR" dirty="0"/>
          </a:p>
        </p:txBody>
      </p:sp>
      <p:sp>
        <p:nvSpPr>
          <p:cNvPr id="195587" name="Rectangle 3"/>
          <p:cNvSpPr>
            <a:spLocks noGrp="1" noChangeArrowheads="1"/>
          </p:cNvSpPr>
          <p:nvPr>
            <p:ph type="body" idx="1"/>
          </p:nvPr>
        </p:nvSpPr>
        <p:spPr/>
        <p:txBody>
          <a:bodyPr/>
          <a:lstStyle/>
          <a:p>
            <a:pPr>
              <a:lnSpc>
                <a:spcPct val="80000"/>
              </a:lnSpc>
              <a:buClr>
                <a:srgbClr val="E22F01"/>
              </a:buClr>
            </a:pPr>
            <a:r>
              <a:rPr lang="fr-FR" sz="2800" dirty="0" smtClean="0"/>
              <a:t>Validit</a:t>
            </a:r>
            <a:r>
              <a:rPr lang="fr-FR" sz="2800" dirty="0" smtClean="0">
                <a:ea typeface="Arial" pitchFamily="-65" charset="0"/>
                <a:cs typeface="Arial" pitchFamily="-65" charset="0"/>
              </a:rPr>
              <a:t>é interne:</a:t>
            </a:r>
          </a:p>
          <a:p>
            <a:pPr lvl="1">
              <a:lnSpc>
                <a:spcPct val="80000"/>
              </a:lnSpc>
              <a:buClr>
                <a:srgbClr val="E22F01"/>
              </a:buClr>
            </a:pPr>
            <a:r>
              <a:rPr lang="fr-FR" sz="2400" dirty="0" smtClean="0">
                <a:ea typeface="Arial" pitchFamily="-65" charset="0"/>
                <a:cs typeface="Arial" pitchFamily="-65" charset="0"/>
              </a:rPr>
              <a:t>Malgré le tirage au sort, la comparabilité des groupes peut être compromise</a:t>
            </a:r>
          </a:p>
          <a:p>
            <a:pPr lvl="1">
              <a:lnSpc>
                <a:spcPct val="80000"/>
              </a:lnSpc>
              <a:buClr>
                <a:srgbClr val="E22F01"/>
              </a:buClr>
              <a:buNone/>
            </a:pPr>
            <a:endParaRPr lang="fr-FR" sz="2400" dirty="0" smtClean="0">
              <a:ea typeface="Arial" pitchFamily="-65" charset="0"/>
              <a:cs typeface="Arial" pitchFamily="-65" charset="0"/>
            </a:endParaRPr>
          </a:p>
          <a:p>
            <a:pPr>
              <a:lnSpc>
                <a:spcPct val="80000"/>
              </a:lnSpc>
              <a:buClr>
                <a:srgbClr val="E22F01"/>
              </a:buClr>
            </a:pPr>
            <a:r>
              <a:rPr lang="fr-FR" sz="2800" dirty="0" smtClean="0"/>
              <a:t>Validit</a:t>
            </a:r>
            <a:r>
              <a:rPr lang="fr-FR" sz="2800" dirty="0" smtClean="0">
                <a:ea typeface="Arial" pitchFamily="-65" charset="0"/>
                <a:cs typeface="Arial" pitchFamily="-65" charset="0"/>
              </a:rPr>
              <a:t>é externe:</a:t>
            </a:r>
          </a:p>
          <a:p>
            <a:pPr lvl="1">
              <a:lnSpc>
                <a:spcPct val="80000"/>
              </a:lnSpc>
              <a:buClr>
                <a:srgbClr val="E22F01"/>
              </a:buClr>
            </a:pPr>
            <a:r>
              <a:rPr lang="fr-FR" sz="2400" dirty="0" smtClean="0"/>
              <a:t>Ce qui est vrai à un endroit l’est-il ailleurs?</a:t>
            </a:r>
            <a:endParaRPr lang="fr-FR" sz="2400" dirty="0" smtClean="0">
              <a:ea typeface="Arial" pitchFamily="-65" charset="0"/>
              <a:cs typeface="Arial" pitchFamily="-65" charset="0"/>
            </a:endParaRPr>
          </a:p>
          <a:p>
            <a:pPr lvl="1">
              <a:lnSpc>
                <a:spcPct val="80000"/>
              </a:lnSpc>
              <a:buClr>
                <a:srgbClr val="E22F01"/>
              </a:buClr>
              <a:buNone/>
            </a:pPr>
            <a:endParaRPr lang="fr-FR" sz="2400" dirty="0" smtClean="0"/>
          </a:p>
          <a:p>
            <a:pPr>
              <a:lnSpc>
                <a:spcPct val="80000"/>
              </a:lnSpc>
              <a:buClr>
                <a:srgbClr val="E22F01"/>
              </a:buClr>
            </a:pPr>
            <a:r>
              <a:rPr lang="fr-FR" sz="2800" dirty="0" smtClean="0"/>
              <a:t>Certains de ces probl</a:t>
            </a:r>
            <a:r>
              <a:rPr lang="fr-FR" sz="2800" dirty="0" smtClean="0">
                <a:ea typeface="Arial" pitchFamily="-65" charset="0"/>
                <a:cs typeface="Arial" pitchFamily="-65" charset="0"/>
              </a:rPr>
              <a:t>èmes sont également présents dans les études non aléatoires.</a:t>
            </a:r>
            <a:endParaRPr lang="fr-FR" sz="2800" dirty="0">
              <a:ea typeface="Arial" pitchFamily="-65" charset="0"/>
              <a:cs typeface="Arial" pitchFamily="-65" charset="0"/>
            </a:endParaRPr>
          </a:p>
        </p:txBody>
      </p:sp>
    </p:spTree>
    <p:custDataLst>
      <p:tags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a:t>En résumé</a:t>
            </a:r>
          </a:p>
        </p:txBody>
      </p:sp>
      <p:sp>
        <p:nvSpPr>
          <p:cNvPr id="203779" name="Rectangle 3"/>
          <p:cNvSpPr>
            <a:spLocks noGrp="1" noChangeArrowheads="1"/>
          </p:cNvSpPr>
          <p:nvPr>
            <p:ph type="body" idx="1"/>
          </p:nvPr>
        </p:nvSpPr>
        <p:spPr>
          <a:xfrm>
            <a:off x="228600" y="1524000"/>
            <a:ext cx="8686800" cy="5410200"/>
          </a:xfrm>
        </p:spPr>
        <p:txBody>
          <a:bodyPr>
            <a:normAutofit/>
          </a:bodyPr>
          <a:lstStyle/>
          <a:p>
            <a:r>
              <a:rPr lang="fr-FR" dirty="0" smtClean="0">
                <a:solidFill>
                  <a:srgbClr val="000000"/>
                </a:solidFill>
              </a:rPr>
              <a:t>Tout l’art de l’</a:t>
            </a:r>
            <a:r>
              <a:rPr lang="fr-FR" dirty="0" smtClean="0">
                <a:solidFill>
                  <a:srgbClr val="000000"/>
                </a:solidFill>
                <a:ea typeface="Arial" pitchFamily="-65" charset="0"/>
                <a:cs typeface="Arial" pitchFamily="-65" charset="0"/>
              </a:rPr>
              <a:t>évaluation d’impact </a:t>
            </a:r>
            <a:r>
              <a:rPr lang="fr-FR" dirty="0" smtClean="0">
                <a:solidFill>
                  <a:srgbClr val="000000"/>
                </a:solidFill>
              </a:rPr>
              <a:t>consiste </a:t>
            </a:r>
            <a:r>
              <a:rPr lang="fr-FR" dirty="0" smtClean="0">
                <a:solidFill>
                  <a:srgbClr val="000000"/>
                </a:solidFill>
                <a:ea typeface="Arial" pitchFamily="-65" charset="0"/>
                <a:cs typeface="Arial" pitchFamily="-65" charset="0"/>
              </a:rPr>
              <a:t>à trouver un bon groupe Témoin</a:t>
            </a:r>
          </a:p>
          <a:p>
            <a:pPr lvl="1"/>
            <a:r>
              <a:rPr lang="fr-FR" sz="2400" dirty="0" smtClean="0">
                <a:solidFill>
                  <a:srgbClr val="000000"/>
                </a:solidFill>
              </a:rPr>
              <a:t>La s</a:t>
            </a:r>
            <a:r>
              <a:rPr lang="fr-FR" sz="2400" dirty="0" smtClean="0">
                <a:solidFill>
                  <a:srgbClr val="000000"/>
                </a:solidFill>
                <a:ea typeface="Arial" pitchFamily="-65" charset="0"/>
                <a:cs typeface="Arial" pitchFamily="-65" charset="0"/>
              </a:rPr>
              <a:t>élection aléatoire des bénéficiaires du programme parmi un échantillon d’individus ou de groupes éligibles permet d’obtenir le groupe témoin le meilleur possible</a:t>
            </a:r>
          </a:p>
          <a:p>
            <a:pPr lvl="1"/>
            <a:r>
              <a:rPr lang="fr-FR" sz="2400" dirty="0" smtClean="0">
                <a:solidFill>
                  <a:srgbClr val="000000"/>
                </a:solidFill>
              </a:rPr>
              <a:t>Les </a:t>
            </a:r>
            <a:r>
              <a:rPr lang="fr-FR" sz="2400" dirty="0" smtClean="0">
                <a:solidFill>
                  <a:srgbClr val="000000"/>
                </a:solidFill>
                <a:ea typeface="Arial" pitchFamily="-65" charset="0"/>
                <a:cs typeface="Arial" pitchFamily="-65" charset="0"/>
              </a:rPr>
              <a:t>évaluations randomisées sont donc l</a:t>
            </a:r>
            <a:r>
              <a:rPr lang="fr-FR" sz="2400" dirty="0" smtClean="0">
                <a:solidFill>
                  <a:srgbClr val="000000"/>
                </a:solidFill>
              </a:rPr>
              <a:t>es </a:t>
            </a:r>
            <a:r>
              <a:rPr lang="fr-FR" sz="2400" dirty="0">
                <a:solidFill>
                  <a:srgbClr val="000000"/>
                </a:solidFill>
              </a:rPr>
              <a:t>plus </a:t>
            </a:r>
            <a:r>
              <a:rPr lang="fr-FR" sz="2400" dirty="0" smtClean="0">
                <a:solidFill>
                  <a:srgbClr val="000000"/>
                </a:solidFill>
              </a:rPr>
              <a:t>cr</a:t>
            </a:r>
            <a:r>
              <a:rPr lang="fr-FR" sz="2400" dirty="0" smtClean="0">
                <a:solidFill>
                  <a:srgbClr val="000000"/>
                </a:solidFill>
                <a:ea typeface="Arial" pitchFamily="-65" charset="0"/>
                <a:cs typeface="Arial" pitchFamily="-65" charset="0"/>
              </a:rPr>
              <a:t>édibles, car les plus  valides…</a:t>
            </a:r>
          </a:p>
          <a:p>
            <a:pPr lvl="2"/>
            <a:r>
              <a:rPr lang="fr-FR" sz="2400" dirty="0" smtClean="0">
                <a:solidFill>
                  <a:srgbClr val="000000"/>
                </a:solidFill>
                <a:ea typeface="Arial" pitchFamily="-65" charset="0"/>
                <a:cs typeface="Arial" pitchFamily="-65" charset="0"/>
              </a:rPr>
              <a:t>à condition d’avoir été conçues et mises en œuvre correctement!</a:t>
            </a:r>
            <a:endParaRPr lang="fr-FR" sz="2400" dirty="0">
              <a:solidFill>
                <a:srgbClr val="000000"/>
              </a:solidFill>
              <a:ea typeface="Arial" pitchFamily="-65" charset="0"/>
              <a:cs typeface="Arial" pitchFamily="-65" charset="0"/>
            </a:endParaRP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Rectangle 2"/>
          <p:cNvSpPr>
            <a:spLocks noGrp="1" noChangeArrowheads="1"/>
          </p:cNvSpPr>
          <p:nvPr>
            <p:ph type="ctrTitle"/>
          </p:nvPr>
        </p:nvSpPr>
        <p:spPr>
          <a:xfrm>
            <a:off x="685800" y="2416175"/>
            <a:ext cx="7772400" cy="1470025"/>
          </a:xfrm>
        </p:spPr>
        <p:txBody>
          <a:bodyPr>
            <a:normAutofit/>
          </a:bodyPr>
          <a:lstStyle/>
          <a:p>
            <a:pPr algn="ctr"/>
            <a:r>
              <a:rPr lang="fr-FR" sz="4800" dirty="0" smtClean="0">
                <a:solidFill>
                  <a:schemeClr val="tx1"/>
                </a:solidFill>
              </a:rPr>
              <a:t>L'évaluation d'impact</a:t>
            </a:r>
            <a:r>
              <a:rPr lang="fr-FR" dirty="0" smtClean="0">
                <a:solidFill>
                  <a:schemeClr val="tx1"/>
                </a:solidFill>
              </a:rPr>
              <a:t/>
            </a:r>
            <a:br>
              <a:rPr lang="fr-FR" dirty="0" smtClean="0">
                <a:solidFill>
                  <a:schemeClr val="tx1"/>
                </a:solidFill>
              </a:rPr>
            </a:br>
            <a:endParaRPr lang="fr-FR" dirty="0" smtClean="0">
              <a:solidFill>
                <a:schemeClr val="tx1"/>
              </a:solidFill>
            </a:endParaRPr>
          </a:p>
        </p:txBody>
      </p:sp>
      <p:sp>
        <p:nvSpPr>
          <p:cNvPr id="18434" name="Rectangle 3"/>
          <p:cNvSpPr>
            <a:spLocks noGrp="1" noChangeArrowheads="1"/>
          </p:cNvSpPr>
          <p:nvPr>
            <p:ph type="subTitle" idx="1"/>
          </p:nvPr>
        </p:nvSpPr>
        <p:spPr>
          <a:xfrm>
            <a:off x="1219200" y="4114800"/>
            <a:ext cx="6553200" cy="1752600"/>
          </a:xfrm>
        </p:spPr>
        <p:txBody>
          <a:bodyPr/>
          <a:lstStyle/>
          <a:p>
            <a:pPr algn="ctr"/>
            <a:endParaRPr lang="fr-FR" sz="2400" dirty="0" smtClean="0">
              <a:solidFill>
                <a:schemeClr val="bg1">
                  <a:lumMod val="65000"/>
                </a:schemeClr>
              </a:solidFill>
            </a:endParaRPr>
          </a:p>
        </p:txBody>
      </p:sp>
      <p:sp>
        <p:nvSpPr>
          <p:cNvPr id="18435" name="Rectangle 4"/>
          <p:cNvSpPr>
            <a:spLocks noChangeArrowheads="1"/>
          </p:cNvSpPr>
          <p:nvPr/>
        </p:nvSpPr>
        <p:spPr bwMode="auto">
          <a:xfrm>
            <a:off x="3429000" y="6096000"/>
            <a:ext cx="2241550" cy="366713"/>
          </a:xfrm>
          <a:prstGeom prst="rect">
            <a:avLst/>
          </a:prstGeom>
          <a:noFill/>
          <a:ln w="9525">
            <a:noFill/>
            <a:miter lim="800000"/>
            <a:headEnd/>
            <a:tailEnd/>
          </a:ln>
        </p:spPr>
        <p:txBody>
          <a:bodyPr wrap="none">
            <a:spAutoFit/>
          </a:bodyPr>
          <a:lstStyle/>
          <a:p>
            <a:pPr>
              <a:spcBef>
                <a:spcPct val="50000"/>
              </a:spcBef>
            </a:pPr>
            <a:r>
              <a:rPr lang="en-US" dirty="0" err="1">
                <a:solidFill>
                  <a:srgbClr val="E22B01"/>
                </a:solidFill>
              </a:rPr>
              <a:t>povertyactionlab.org</a:t>
            </a:r>
            <a:endParaRPr lang="en-US" dirty="0">
              <a:solidFill>
                <a:srgbClr val="E22B01"/>
              </a:solidFill>
            </a:endParaRPr>
          </a:p>
        </p:txBody>
      </p:sp>
      <p:cxnSp>
        <p:nvCxnSpPr>
          <p:cNvPr id="7" name="Straight Connector 8"/>
          <p:cNvCxnSpPr/>
          <p:nvPr/>
        </p:nvCxnSpPr>
        <p:spPr>
          <a:xfrm>
            <a:off x="685800" y="1751012"/>
            <a:ext cx="8229600" cy="1588"/>
          </a:xfrm>
          <a:prstGeom prst="line">
            <a:avLst/>
          </a:prstGeom>
          <a:ln/>
          <a:effectLst/>
        </p:spPr>
        <p:style>
          <a:lnRef idx="2">
            <a:schemeClr val="accent2"/>
          </a:lnRef>
          <a:fillRef idx="0">
            <a:schemeClr val="accent2"/>
          </a:fillRef>
          <a:effectRef idx="1">
            <a:schemeClr val="accent2"/>
          </a:effectRef>
          <a:fontRef idx="minor">
            <a:schemeClr val="tx1"/>
          </a:fontRef>
        </p:style>
      </p:cxnSp>
      <p:pic>
        <p:nvPicPr>
          <p:cNvPr id="8" name="Picture 5" descr="Europe Logo Spread.jpg"/>
          <p:cNvPicPr>
            <a:picLocks noChangeAspect="1"/>
          </p:cNvPicPr>
          <p:nvPr/>
        </p:nvPicPr>
        <p:blipFill>
          <a:blip r:embed="rId4"/>
          <a:stretch>
            <a:fillRect/>
          </a:stretch>
        </p:blipFill>
        <p:spPr>
          <a:xfrm>
            <a:off x="2971800" y="123307"/>
            <a:ext cx="3129208" cy="1400693"/>
          </a:xfrm>
          <a:prstGeom prst="rect">
            <a:avLst/>
          </a:prstGeom>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fr-FR" sz="4600" dirty="0" smtClean="0">
                <a:solidFill>
                  <a:srgbClr val="E22B01"/>
                </a:solidFill>
              </a:rPr>
              <a:t>I. Qu’est ce que l’évaluation?</a:t>
            </a:r>
            <a:endParaRPr lang="fr-FR" sz="4600" dirty="0">
              <a:solidFill>
                <a:srgbClr val="E22B01"/>
              </a:solidFill>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rgbClr val="FFFF00"/>
          </a:solidFill>
        </p:spPr>
        <p:txBody>
          <a:bodyPr/>
          <a:lstStyle/>
          <a:p>
            <a:r>
              <a:rPr lang="fr-FR" dirty="0" smtClean="0"/>
              <a:t>Le déficit de connaissance</a:t>
            </a:r>
            <a:endParaRPr lang="fr-FR" dirty="0"/>
          </a:p>
        </p:txBody>
      </p:sp>
      <p:sp>
        <p:nvSpPr>
          <p:cNvPr id="3" name="Espace réservé du contenu 2"/>
          <p:cNvSpPr>
            <a:spLocks noGrp="1"/>
          </p:cNvSpPr>
          <p:nvPr>
            <p:ph idx="1"/>
          </p:nvPr>
        </p:nvSpPr>
        <p:spPr/>
        <p:txBody>
          <a:bodyPr/>
          <a:lstStyle/>
          <a:p>
            <a:pPr>
              <a:lnSpc>
                <a:spcPct val="90000"/>
              </a:lnSpc>
              <a:buClr>
                <a:srgbClr val="E22B01"/>
              </a:buClr>
            </a:pPr>
            <a:r>
              <a:rPr lang="fr-FR" dirty="0" smtClean="0"/>
              <a:t>La plupart du temps nous ne savons pas précisément ce qu'il en est et nous en savons très peu sur</a:t>
            </a:r>
            <a:r>
              <a:rPr lang="fr-FR" dirty="0" smtClean="0">
                <a:solidFill>
                  <a:srgbClr val="000000"/>
                </a:solidFill>
              </a:rPr>
              <a:t> ce qui marche vraiment: </a:t>
            </a:r>
          </a:p>
          <a:p>
            <a:pPr lvl="1">
              <a:lnSpc>
                <a:spcPct val="90000"/>
              </a:lnSpc>
              <a:buClr>
                <a:srgbClr val="E22B01"/>
              </a:buClr>
            </a:pPr>
            <a:r>
              <a:rPr lang="fr-FR" dirty="0" smtClean="0">
                <a:solidFill>
                  <a:srgbClr val="000000"/>
                </a:solidFill>
                <a:ea typeface="ＭＳ Ｐゴシック" pitchFamily="-65" charset="-128"/>
              </a:rPr>
              <a:t>Extension ou arrêt des programmes sur la base de critères subjectifs</a:t>
            </a:r>
          </a:p>
          <a:p>
            <a:pPr lvl="1">
              <a:lnSpc>
                <a:spcPct val="90000"/>
              </a:lnSpc>
              <a:buClr>
                <a:srgbClr val="E22B01"/>
              </a:buClr>
            </a:pPr>
            <a:r>
              <a:rPr lang="fr-FR" dirty="0" smtClean="0">
                <a:solidFill>
                  <a:srgbClr val="000000"/>
                </a:solidFill>
                <a:ea typeface="ＭＳ Ｐゴシック" pitchFamily="-65" charset="-128"/>
              </a:rPr>
              <a:t>Effet de mode</a:t>
            </a:r>
          </a:p>
          <a:p>
            <a:pPr lvl="1">
              <a:lnSpc>
                <a:spcPct val="90000"/>
              </a:lnSpc>
              <a:buClr>
                <a:srgbClr val="E22B01"/>
              </a:buClr>
            </a:pPr>
            <a:r>
              <a:rPr lang="fr-FR" dirty="0" smtClean="0">
                <a:ea typeface="ＭＳ Ｐゴシック" pitchFamily="-65" charset="-128"/>
              </a:rPr>
              <a:t>Croyances erronées</a:t>
            </a:r>
          </a:p>
          <a:p>
            <a:pPr lvl="1">
              <a:lnSpc>
                <a:spcPct val="90000"/>
              </a:lnSpc>
              <a:buClr>
                <a:srgbClr val="E22B01"/>
              </a:buClr>
            </a:pPr>
            <a:endParaRPr lang="fr-FR" dirty="0" smtClean="0">
              <a:ea typeface="ＭＳ Ｐゴシック" pitchFamily="-65" charset="-128"/>
            </a:endParaRPr>
          </a:p>
          <a:p>
            <a:pPr>
              <a:lnSpc>
                <a:spcPct val="90000"/>
              </a:lnSpc>
              <a:buClr>
                <a:srgbClr val="E22B01"/>
              </a:buClr>
            </a:pPr>
            <a:r>
              <a:rPr lang="fr-FR" dirty="0" smtClean="0"/>
              <a:t>Il y a souvent une appréciation conflictuelle sur l’efficacité d'un programme</a:t>
            </a:r>
          </a:p>
          <a:p>
            <a:pPr lvl="1">
              <a:lnSpc>
                <a:spcPct val="90000"/>
              </a:lnSpc>
              <a:buClr>
                <a:srgbClr val="E22B01"/>
              </a:buClr>
            </a:pPr>
            <a:r>
              <a:rPr lang="fr-FR" dirty="0" smtClean="0">
                <a:ea typeface="ＭＳ Ｐゴシック" pitchFamily="-65" charset="-128"/>
              </a:rPr>
              <a:t>Besoin d’apporter des éléments de preuve</a:t>
            </a:r>
            <a:endParaRPr lang="fr-FR" dirty="0" smtClean="0">
              <a:solidFill>
                <a:srgbClr val="FF0000"/>
              </a:solidFill>
              <a:ea typeface="ＭＳ Ｐゴシック" pitchFamily="-65" charset="-128"/>
            </a:endParaRPr>
          </a:p>
          <a:p>
            <a:pPr>
              <a:buNone/>
            </a:pPr>
            <a:endParaRPr lang="fr-FR"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1"/>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COLORS" val="2"/>
  <p:tag name="MULTIRESPDIVISOR" val="1"/>
  <p:tag name="INCORRECTPOINTVALUE" val="0"/>
  <p:tag name="AUTOADJUSTPARTRANGE" val="True"/>
  <p:tag name="FIBNUMRESULTS" val="5"/>
  <p:tag name="PRRESPONSE2" val="9"/>
  <p:tag name="PRRESPONSE6" val="5"/>
  <p:tag name="PRRESPONSE10" val="1"/>
  <p:tag name="POWERPOINTVERSION" val="12.0"/>
  <p:tag name="CSVFORMAT" val="0"/>
  <p:tag name="RESPCOUNTERFORMAT" val="0"/>
  <p:tag name="ALLOWDUPLICATES" val="False"/>
  <p:tag name="REVIEWONLY" val="True"/>
  <p:tag name="RACEANIMATIONSPEED" val="3"/>
  <p:tag name="BUBBLENAMEVISIBLE" val="True"/>
  <p:tag name="CUSTOMGRIDBACKCOLOR" val="-722948"/>
  <p:tag name="USESCHEMECOLORS" val="True"/>
  <p:tag name="GRIDROTATIONINTERVAL" val="2"/>
  <p:tag name="POLLINGCYCLE" val="2"/>
  <p:tag name="INCLUDEPPT" val="True"/>
  <p:tag name="REALTIMEBACKUPPATH" val="(None)"/>
  <p:tag name="FIBDISPLAYRESULTS" val="True"/>
  <p:tag name="PRRESPONSE3" val="8"/>
  <p:tag name="PRRESPONSE8" val="3"/>
  <p:tag name="TPVERSION" val="2008"/>
  <p:tag name="ANSWERNOWSTYLE" val="-1"/>
  <p:tag name="COUNTDOWNSECONDS" val="15"/>
  <p:tag name="AUTOADVANCE" val="False"/>
  <p:tag name="SKIPREMAININGRACESLIDES" val="True"/>
  <p:tag name="BUBBLEGROUPING" val="3"/>
  <p:tag name="CUSTOMCELLBACKCOLOR3" val="-268652"/>
  <p:tag name="AUTOSIZEGRID" val="True"/>
  <p:tag name="RESETCHARTS" val="Tru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CHARTLABELS" val="0"/>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INCLUDENONRESPONDERS" val="False"/>
  <p:tag name="SAVECSVWITHSESSION" val="True"/>
  <p:tag name="DISPLAYNAME" val="False"/>
  <p:tag name="PRRESPONSE7" val="4"/>
  <p:tag name="GRIDFONTSIZE" val="12"/>
  <p:tag name="STDCHART" val="1"/>
  <p:tag name="RESPTABLESTYLE" val="-1"/>
  <p:tag name="CUSTOMCELLBACKCOLOR1" val="-657956"/>
  <p:tag name="PRRESPONSE4" val="7"/>
  <p:tag name="ADVANCEDSETTINGSVIEW" val="True"/>
  <p:tag name="DELIMITERS" val="3.1"/>
  <p:tag name="TPFULLVERSION" val="4.3.2.1178"/>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21.xml><?xml version="1.0" encoding="utf-8"?>
<p:tagLst xmlns:a="http://schemas.openxmlformats.org/drawingml/2006/main" xmlns:r="http://schemas.openxmlformats.org/officeDocument/2006/relationships" xmlns:p="http://schemas.openxmlformats.org/presentationml/2006/main">
  <p:tag name="NOPREFERENCE" val="False"/>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Lst>
</file>

<file path=ppt/tags/tag23.xml><?xml version="1.0" encoding="utf-8"?>
<p:tagLst xmlns:a="http://schemas.openxmlformats.org/drawingml/2006/main" xmlns:r="http://schemas.openxmlformats.org/officeDocument/2006/relationships" xmlns:p="http://schemas.openxmlformats.org/presentationml/2006/main">
  <p:tag name="NOPREFERENCE" val="False"/>
</p:tagLst>
</file>

<file path=ppt/tags/tag24.xml><?xml version="1.0" encoding="utf-8"?>
<p:tagLst xmlns:a="http://schemas.openxmlformats.org/drawingml/2006/main" xmlns:r="http://schemas.openxmlformats.org/officeDocument/2006/relationships" xmlns:p="http://schemas.openxmlformats.org/presentationml/2006/main">
  <p:tag name="NOPREFERENCE" val="False"/>
</p:tagLst>
</file>

<file path=ppt/tags/tag25.xml><?xml version="1.0" encoding="utf-8"?>
<p:tagLst xmlns:a="http://schemas.openxmlformats.org/drawingml/2006/main" xmlns:r="http://schemas.openxmlformats.org/officeDocument/2006/relationships" xmlns:p="http://schemas.openxmlformats.org/presentationml/2006/main">
  <p:tag name="NOPREFERENCE" val="False"/>
</p:tagLst>
</file>

<file path=ppt/tags/tag26.xml><?xml version="1.0" encoding="utf-8"?>
<p:tagLst xmlns:a="http://schemas.openxmlformats.org/drawingml/2006/main" xmlns:r="http://schemas.openxmlformats.org/officeDocument/2006/relationships" xmlns:p="http://schemas.openxmlformats.org/presentationml/2006/main">
  <p:tag name="NOPREFERENCE" val="False"/>
</p:tagLst>
</file>

<file path=ppt/tags/tag27.xml><?xml version="1.0" encoding="utf-8"?>
<p:tagLst xmlns:a="http://schemas.openxmlformats.org/drawingml/2006/main" xmlns:r="http://schemas.openxmlformats.org/officeDocument/2006/relationships" xmlns:p="http://schemas.openxmlformats.org/presentationml/2006/main">
  <p:tag name="NOPREFERENCE" val="False"/>
</p:tagLst>
</file>

<file path=ppt/tags/tag28.xml><?xml version="1.0" encoding="utf-8"?>
<p:tagLst xmlns:a="http://schemas.openxmlformats.org/drawingml/2006/main" xmlns:r="http://schemas.openxmlformats.org/officeDocument/2006/relationships" xmlns:p="http://schemas.openxmlformats.org/presentationml/2006/main">
  <p:tag name="NOPREFERENCE" val="False"/>
</p:tagLst>
</file>

<file path=ppt/tags/tag29.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30.xml><?xml version="1.0" encoding="utf-8"?>
<p:tagLst xmlns:a="http://schemas.openxmlformats.org/drawingml/2006/main" xmlns:r="http://schemas.openxmlformats.org/officeDocument/2006/relationships" xmlns:p="http://schemas.openxmlformats.org/presentationml/2006/main">
  <p:tag name="NOPREFERENCE" val="False"/>
</p:tagLst>
</file>

<file path=ppt/tags/tag31.xml><?xml version="1.0" encoding="utf-8"?>
<p:tagLst xmlns:a="http://schemas.openxmlformats.org/drawingml/2006/main" xmlns:r="http://schemas.openxmlformats.org/officeDocument/2006/relationships" xmlns:p="http://schemas.openxmlformats.org/presentationml/2006/main">
  <p:tag name="NOPREFERENCE" val="False"/>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Lst>
</file>

<file path=ppt/tags/tag33.xml><?xml version="1.0" encoding="utf-8"?>
<p:tagLst xmlns:a="http://schemas.openxmlformats.org/drawingml/2006/main" xmlns:r="http://schemas.openxmlformats.org/officeDocument/2006/relationships" xmlns:p="http://schemas.openxmlformats.org/presentationml/2006/main">
  <p:tag name="NOPREFERENCE" val="False"/>
</p:tagLst>
</file>

<file path=ppt/tags/tag34.xml><?xml version="1.0" encoding="utf-8"?>
<p:tagLst xmlns:a="http://schemas.openxmlformats.org/drawingml/2006/main" xmlns:r="http://schemas.openxmlformats.org/officeDocument/2006/relationships" xmlns:p="http://schemas.openxmlformats.org/presentationml/2006/main">
  <p:tag name="NOPREFERENCE" val="False"/>
</p:tagLst>
</file>

<file path=ppt/tags/tag35.xml><?xml version="1.0" encoding="utf-8"?>
<p:tagLst xmlns:a="http://schemas.openxmlformats.org/drawingml/2006/main" xmlns:r="http://schemas.openxmlformats.org/officeDocument/2006/relationships" xmlns:p="http://schemas.openxmlformats.org/presentationml/2006/main">
  <p:tag name="NOPREFERENCE" val="False"/>
</p:tagLst>
</file>

<file path=ppt/tags/tag36.xml><?xml version="1.0" encoding="utf-8"?>
<p:tagLst xmlns:a="http://schemas.openxmlformats.org/drawingml/2006/main" xmlns:r="http://schemas.openxmlformats.org/officeDocument/2006/relationships" xmlns:p="http://schemas.openxmlformats.org/presentationml/2006/main">
  <p:tag name="NOPREFERENCE" val="False"/>
</p:tagLst>
</file>

<file path=ppt/tags/tag37.xml><?xml version="1.0" encoding="utf-8"?>
<p:tagLst xmlns:a="http://schemas.openxmlformats.org/drawingml/2006/main" xmlns:r="http://schemas.openxmlformats.org/officeDocument/2006/relationships" xmlns:p="http://schemas.openxmlformats.org/presentationml/2006/main">
  <p:tag name="NOPREFERENCE" val="False"/>
</p:tagLst>
</file>

<file path=ppt/tags/tag38.xml><?xml version="1.0" encoding="utf-8"?>
<p:tagLst xmlns:a="http://schemas.openxmlformats.org/drawingml/2006/main" xmlns:r="http://schemas.openxmlformats.org/officeDocument/2006/relationships" xmlns:p="http://schemas.openxmlformats.org/presentationml/2006/main">
  <p:tag name="NOPREFERENCE" val="False"/>
</p:tagLst>
</file>

<file path=ppt/tags/tag39.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Lst>
</file>

<file path=ppt/tags/tag40.xml><?xml version="1.0" encoding="utf-8"?>
<p:tagLst xmlns:a="http://schemas.openxmlformats.org/drawingml/2006/main" xmlns:r="http://schemas.openxmlformats.org/officeDocument/2006/relationships" xmlns:p="http://schemas.openxmlformats.org/presentationml/2006/main">
  <p:tag name="NOPREFERENCE" val="False"/>
</p:tagLst>
</file>

<file path=ppt/tags/tag41.xml><?xml version="1.0" encoding="utf-8"?>
<p:tagLst xmlns:a="http://schemas.openxmlformats.org/drawingml/2006/main" xmlns:r="http://schemas.openxmlformats.org/officeDocument/2006/relationships" xmlns:p="http://schemas.openxmlformats.org/presentationml/2006/main">
  <p:tag name="NOPREFERENCE" val="False"/>
</p:tagLst>
</file>

<file path=ppt/tags/tag42.xml><?xml version="1.0" encoding="utf-8"?>
<p:tagLst xmlns:a="http://schemas.openxmlformats.org/drawingml/2006/main" xmlns:r="http://schemas.openxmlformats.org/officeDocument/2006/relationships" xmlns:p="http://schemas.openxmlformats.org/presentationml/2006/main">
  <p:tag name="NOPREFERENCE" val="False"/>
</p:tagLst>
</file>

<file path=ppt/tags/tag43.xml><?xml version="1.0" encoding="utf-8"?>
<p:tagLst xmlns:a="http://schemas.openxmlformats.org/drawingml/2006/main" xmlns:r="http://schemas.openxmlformats.org/officeDocument/2006/relationships" xmlns:p="http://schemas.openxmlformats.org/presentationml/2006/main">
  <p:tag name="NOPREFERENCE" val="False"/>
</p:tagLst>
</file>

<file path=ppt/tags/tag44.xml><?xml version="1.0" encoding="utf-8"?>
<p:tagLst xmlns:a="http://schemas.openxmlformats.org/drawingml/2006/main" xmlns:r="http://schemas.openxmlformats.org/officeDocument/2006/relationships" xmlns:p="http://schemas.openxmlformats.org/presentationml/2006/main">
  <p:tag name="NOPREFERENCE" val="False"/>
</p:tagLst>
</file>

<file path=ppt/tags/tag45.xml><?xml version="1.0" encoding="utf-8"?>
<p:tagLst xmlns:a="http://schemas.openxmlformats.org/drawingml/2006/main" xmlns:r="http://schemas.openxmlformats.org/officeDocument/2006/relationships" xmlns:p="http://schemas.openxmlformats.org/presentationml/2006/main">
  <p:tag name="NOPREFERENCE" val="False"/>
</p:tagLst>
</file>

<file path=ppt/tags/tag46.xml><?xml version="1.0" encoding="utf-8"?>
<p:tagLst xmlns:a="http://schemas.openxmlformats.org/drawingml/2006/main" xmlns:r="http://schemas.openxmlformats.org/officeDocument/2006/relationships" xmlns:p="http://schemas.openxmlformats.org/presentationml/2006/main">
  <p:tag name="NOPREFERENCE" val="False"/>
</p:tagLst>
</file>

<file path=ppt/tags/tag47.xml><?xml version="1.0" encoding="utf-8"?>
<p:tagLst xmlns:a="http://schemas.openxmlformats.org/drawingml/2006/main" xmlns:r="http://schemas.openxmlformats.org/officeDocument/2006/relationships" xmlns:p="http://schemas.openxmlformats.org/presentationml/2006/main">
  <p:tag name="NOPREFERENCE" val="False"/>
</p:tagLst>
</file>

<file path=ppt/tags/tag48.xml><?xml version="1.0" encoding="utf-8"?>
<p:tagLst xmlns:a="http://schemas.openxmlformats.org/drawingml/2006/main" xmlns:r="http://schemas.openxmlformats.org/officeDocument/2006/relationships" xmlns:p="http://schemas.openxmlformats.org/presentationml/2006/main">
  <p:tag name="NOPREFERENCE" val="False"/>
</p:tagLst>
</file>

<file path=ppt/tags/tag49.xml><?xml version="1.0" encoding="utf-8"?>
<p:tagLst xmlns:a="http://schemas.openxmlformats.org/drawingml/2006/main" xmlns:r="http://schemas.openxmlformats.org/officeDocument/2006/relationships" xmlns:p="http://schemas.openxmlformats.org/presentationml/2006/main">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50.xml><?xml version="1.0" encoding="utf-8"?>
<p:tagLst xmlns:a="http://schemas.openxmlformats.org/drawingml/2006/main" xmlns:r="http://schemas.openxmlformats.org/officeDocument/2006/relationships" xmlns:p="http://schemas.openxmlformats.org/presentationml/2006/main">
  <p:tag name="NOPREFERENCE" val="False"/>
</p:tagLst>
</file>

<file path=ppt/tags/tag51.xml><?xml version="1.0" encoding="utf-8"?>
<p:tagLst xmlns:a="http://schemas.openxmlformats.org/drawingml/2006/main" xmlns:r="http://schemas.openxmlformats.org/officeDocument/2006/relationships" xmlns:p="http://schemas.openxmlformats.org/presentationml/2006/main">
  <p:tag name="NOPREFERENCE" val="False"/>
</p:tagLst>
</file>

<file path=ppt/tags/tag52.xml><?xml version="1.0" encoding="utf-8"?>
<p:tagLst xmlns:a="http://schemas.openxmlformats.org/drawingml/2006/main" xmlns:r="http://schemas.openxmlformats.org/officeDocument/2006/relationships" xmlns:p="http://schemas.openxmlformats.org/presentationml/2006/main">
  <p:tag name="NOPREFERENCE" val="False"/>
</p:tagLst>
</file>

<file path=ppt/tags/tag53.xml><?xml version="1.0" encoding="utf-8"?>
<p:tagLst xmlns:a="http://schemas.openxmlformats.org/drawingml/2006/main" xmlns:r="http://schemas.openxmlformats.org/officeDocument/2006/relationships" xmlns:p="http://schemas.openxmlformats.org/presentationml/2006/main">
  <p:tag name="NOPREFERENCE" val="False"/>
</p:tagLst>
</file>

<file path=ppt/tags/tag54.xml><?xml version="1.0" encoding="utf-8"?>
<p:tagLst xmlns:a="http://schemas.openxmlformats.org/drawingml/2006/main" xmlns:r="http://schemas.openxmlformats.org/officeDocument/2006/relationships" xmlns:p="http://schemas.openxmlformats.org/presentationml/2006/main">
  <p:tag name="NOPREFERENCE" val="False"/>
</p:tagLst>
</file>

<file path=ppt/tags/tag55.xml><?xml version="1.0" encoding="utf-8"?>
<p:tagLst xmlns:a="http://schemas.openxmlformats.org/drawingml/2006/main" xmlns:r="http://schemas.openxmlformats.org/officeDocument/2006/relationships" xmlns:p="http://schemas.openxmlformats.org/presentationml/2006/main">
  <p:tag name="NOPREFERENCE" val="False"/>
</p:tagLst>
</file>

<file path=ppt/tags/tag56.xml><?xml version="1.0" encoding="utf-8"?>
<p:tagLst xmlns:a="http://schemas.openxmlformats.org/drawingml/2006/main" xmlns:r="http://schemas.openxmlformats.org/officeDocument/2006/relationships" xmlns:p="http://schemas.openxmlformats.org/presentationml/2006/main">
  <p:tag name="NOPREFERENCE" val="False"/>
</p:tagLst>
</file>

<file path=ppt/tags/tag57.xml><?xml version="1.0" encoding="utf-8"?>
<p:tagLst xmlns:a="http://schemas.openxmlformats.org/drawingml/2006/main" xmlns:r="http://schemas.openxmlformats.org/officeDocument/2006/relationships" xmlns:p="http://schemas.openxmlformats.org/presentationml/2006/main">
  <p:tag name="NOPREFERENCE" val="False"/>
</p:tagLst>
</file>

<file path=ppt/tags/tag58.xml><?xml version="1.0" encoding="utf-8"?>
<p:tagLst xmlns:a="http://schemas.openxmlformats.org/drawingml/2006/main" xmlns:r="http://schemas.openxmlformats.org/officeDocument/2006/relationships" xmlns:p="http://schemas.openxmlformats.org/presentationml/2006/main">
  <p:tag name="NOPREFERENCE" val="False"/>
</p:tagLst>
</file>

<file path=ppt/tags/tag59.xml><?xml version="1.0" encoding="utf-8"?>
<p:tagLst xmlns:a="http://schemas.openxmlformats.org/drawingml/2006/main" xmlns:r="http://schemas.openxmlformats.org/officeDocument/2006/relationships" xmlns:p="http://schemas.openxmlformats.org/presentationml/2006/main">
  <p:tag name="NOPREFERENCE" val="False"/>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4211</TotalTime>
  <Words>4069</Words>
  <Application>Microsoft Office PowerPoint</Application>
  <PresentationFormat>On-screen Show (4:3)</PresentationFormat>
  <Paragraphs>669</Paragraphs>
  <Slides>62</Slides>
  <Notes>40</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Thème Office</vt:lpstr>
      <vt:lpstr>J-PAL : la recherche en action</vt:lpstr>
      <vt:lpstr>J-PAL</vt:lpstr>
      <vt:lpstr>Les évaluations de J-PAL dans le monde</vt:lpstr>
      <vt:lpstr>J-PAL Europe</vt:lpstr>
      <vt:lpstr>Les évaluations en France</vt:lpstr>
      <vt:lpstr>Le programme des deux jours</vt:lpstr>
      <vt:lpstr>L'évaluation d'impact </vt:lpstr>
      <vt:lpstr>I. Qu’est ce que l’évaluation?</vt:lpstr>
      <vt:lpstr>Le déficit de connaissance</vt:lpstr>
      <vt:lpstr>Urgent de vérifier les croyances</vt:lpstr>
      <vt:lpstr>Des ressources limitées</vt:lpstr>
      <vt:lpstr>Les types d’évaluation</vt:lpstr>
      <vt:lpstr>Evaluation des besoins</vt:lpstr>
      <vt:lpstr>La théorie du programme </vt:lpstr>
      <vt:lpstr>Le cadre logique</vt:lpstr>
      <vt:lpstr>PowerPoint Presentation</vt:lpstr>
      <vt:lpstr>Évaluation du processus</vt:lpstr>
      <vt:lpstr>Evaluation de l'impact</vt:lpstr>
      <vt:lpstr>Processus et impact</vt:lpstr>
      <vt:lpstr>L'analyse Coût-Efficacité</vt:lpstr>
      <vt:lpstr>PowerPoint Presentation</vt:lpstr>
      <vt:lpstr>La qualité d'une évaluation, c'est:</vt:lpstr>
      <vt:lpstr> II. Pourquoi utiliser      l’assignation aléatoire  </vt:lpstr>
      <vt:lpstr>Comment mesurer l'impact?</vt:lpstr>
      <vt:lpstr>Le programme a-t-il apporté un changement?</vt:lpstr>
      <vt:lpstr>Que se serait-il passé en l'absence du programme?</vt:lpstr>
      <vt:lpstr>La difficulté de l'évaluation d’impact</vt:lpstr>
      <vt:lpstr>Comment reconstruire X ?</vt:lpstr>
      <vt:lpstr>Reconstruire X à l’aide d’un groupe témoin</vt:lpstr>
      <vt:lpstr>Comment choisir le groupe témoin?</vt:lpstr>
      <vt:lpstr>Graphiquement: le biais de sélection</vt:lpstr>
      <vt:lpstr>Comment s’assurer que le groupe témoin est un bon contrefactuel?</vt:lpstr>
      <vt:lpstr>La méthode aléatoire (“randomisée”)</vt:lpstr>
      <vt:lpstr>Avantage principal des évaluations aléatoires </vt:lpstr>
      <vt:lpstr>PowerPoint Presentation</vt:lpstr>
      <vt:lpstr>PowerPoint Presentation</vt:lpstr>
      <vt:lpstr>PowerPoint Presentation</vt:lpstr>
      <vt:lpstr>Protocole de base de l'évaluation aléatoire</vt:lpstr>
      <vt:lpstr>III. Comment tirer au sort?</vt:lpstr>
      <vt:lpstr>Principales contraintes</vt:lpstr>
      <vt:lpstr>PowerPoint Presentation</vt:lpstr>
      <vt:lpstr>Unité de "randomisation"</vt:lpstr>
      <vt:lpstr>Unité de randomisation</vt:lpstr>
      <vt:lpstr>         Les différents moyens de tirer au sort</vt:lpstr>
      <vt:lpstr>La loterie</vt:lpstr>
      <vt:lpstr>Modèle de mise en place progressive</vt:lpstr>
      <vt:lpstr>Mise en place progressive</vt:lpstr>
      <vt:lpstr>Traitements multiples</vt:lpstr>
      <vt:lpstr>La rotation</vt:lpstr>
      <vt:lpstr>Que faire quand il n’est pas acceptable de tirer au sort?</vt:lpstr>
      <vt:lpstr>Tirer au sort dans la bulle </vt:lpstr>
      <vt:lpstr>Randomisation dans la "bulle"</vt:lpstr>
      <vt:lpstr>L'encouragement</vt:lpstr>
      <vt:lpstr>Qu'est-ce qu'un "encouragement" ?</vt:lpstr>
      <vt:lpstr>En résumé: modèles de randomisation</vt:lpstr>
      <vt:lpstr>IV. Premier bilan</vt:lpstr>
      <vt:lpstr>La question éthique</vt:lpstr>
      <vt:lpstr>Les avantages</vt:lpstr>
      <vt:lpstr>Quand NE PAS engager d'évaluation aléatoire?</vt:lpstr>
      <vt:lpstr>Quand engager une évaluation aléatoire?</vt:lpstr>
      <vt:lpstr>Les limites</vt:lpstr>
      <vt:lpstr>En résumé</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hélène GIACOBINO</dc:creator>
  <cp:lastModifiedBy>Bart Cockx</cp:lastModifiedBy>
  <cp:revision>41</cp:revision>
  <cp:lastPrinted>2010-11-04T19:13:40Z</cp:lastPrinted>
  <dcterms:created xsi:type="dcterms:W3CDTF">2011-05-16T15:39:26Z</dcterms:created>
  <dcterms:modified xsi:type="dcterms:W3CDTF">2015-01-19T17:21:47Z</dcterms:modified>
</cp:coreProperties>
</file>