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1" r:id="rId1"/>
  </p:sldMasterIdLst>
  <p:notesMasterIdLst>
    <p:notesMasterId r:id="rId33"/>
  </p:notesMasterIdLst>
  <p:handoutMasterIdLst>
    <p:handoutMasterId r:id="rId34"/>
  </p:handoutMasterIdLst>
  <p:sldIdLst>
    <p:sldId id="256" r:id="rId2"/>
    <p:sldId id="288" r:id="rId3"/>
    <p:sldId id="281" r:id="rId4"/>
    <p:sldId id="355" r:id="rId5"/>
    <p:sldId id="366" r:id="rId6"/>
    <p:sldId id="367" r:id="rId7"/>
    <p:sldId id="257" r:id="rId8"/>
    <p:sldId id="258" r:id="rId9"/>
    <p:sldId id="259" r:id="rId10"/>
    <p:sldId id="260" r:id="rId11"/>
    <p:sldId id="280" r:id="rId12"/>
    <p:sldId id="356" r:id="rId13"/>
    <p:sldId id="265" r:id="rId14"/>
    <p:sldId id="266" r:id="rId15"/>
    <p:sldId id="279" r:id="rId16"/>
    <p:sldId id="359" r:id="rId17"/>
    <p:sldId id="357" r:id="rId18"/>
    <p:sldId id="340" r:id="rId19"/>
    <p:sldId id="360" r:id="rId20"/>
    <p:sldId id="364" r:id="rId21"/>
    <p:sldId id="361" r:id="rId22"/>
    <p:sldId id="370" r:id="rId23"/>
    <p:sldId id="371" r:id="rId24"/>
    <p:sldId id="341" r:id="rId25"/>
    <p:sldId id="342" r:id="rId26"/>
    <p:sldId id="350" r:id="rId27"/>
    <p:sldId id="346" r:id="rId28"/>
    <p:sldId id="365" r:id="rId29"/>
    <p:sldId id="368" r:id="rId30"/>
    <p:sldId id="369" r:id="rId31"/>
    <p:sldId id="351" r:id="rId3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itchFamily="18" charset="0"/>
        <a:ea typeface="+mn-ea"/>
        <a:cs typeface="Arial" charset="0"/>
      </a:defRPr>
    </a:lvl1pPr>
    <a:lvl2pPr marL="457200" algn="l" rtl="0" fontAlgn="base">
      <a:spcBef>
        <a:spcPct val="0"/>
      </a:spcBef>
      <a:spcAft>
        <a:spcPct val="0"/>
      </a:spcAft>
      <a:defRPr kern="1200">
        <a:solidFill>
          <a:schemeClr val="tx1"/>
        </a:solidFill>
        <a:latin typeface="Times New Roman" pitchFamily="18" charset="0"/>
        <a:ea typeface="+mn-ea"/>
        <a:cs typeface="Arial" charset="0"/>
      </a:defRPr>
    </a:lvl2pPr>
    <a:lvl3pPr marL="914400" algn="l" rtl="0" fontAlgn="base">
      <a:spcBef>
        <a:spcPct val="0"/>
      </a:spcBef>
      <a:spcAft>
        <a:spcPct val="0"/>
      </a:spcAft>
      <a:defRPr kern="1200">
        <a:solidFill>
          <a:schemeClr val="tx1"/>
        </a:solidFill>
        <a:latin typeface="Times New Roman" pitchFamily="18" charset="0"/>
        <a:ea typeface="+mn-ea"/>
        <a:cs typeface="Arial" charset="0"/>
      </a:defRPr>
    </a:lvl3pPr>
    <a:lvl4pPr marL="1371600" algn="l" rtl="0" fontAlgn="base">
      <a:spcBef>
        <a:spcPct val="0"/>
      </a:spcBef>
      <a:spcAft>
        <a:spcPct val="0"/>
      </a:spcAft>
      <a:defRPr kern="1200">
        <a:solidFill>
          <a:schemeClr val="tx1"/>
        </a:solidFill>
        <a:latin typeface="Times New Roman" pitchFamily="18" charset="0"/>
        <a:ea typeface="+mn-ea"/>
        <a:cs typeface="Arial" charset="0"/>
      </a:defRPr>
    </a:lvl4pPr>
    <a:lvl5pPr marL="1828800" algn="l" rtl="0"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clrMru>
    <a:srgbClr val="9A3838"/>
    <a:srgbClr val="C05050"/>
    <a:srgbClr val="CC0000"/>
    <a:srgbClr val="990033"/>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39" autoAdjust="0"/>
    <p:restoredTop sz="92399" autoAdjust="0"/>
  </p:normalViewPr>
  <p:slideViewPr>
    <p:cSldViewPr>
      <p:cViewPr>
        <p:scale>
          <a:sx n="90" d="100"/>
          <a:sy n="90" d="100"/>
        </p:scale>
        <p:origin x="-317" y="9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173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552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553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553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D5A87263-05A1-46A2-9D1F-1352B1D695A5}" type="slidenum">
              <a:rPr lang="en-US"/>
              <a:pPr>
                <a:defRPr/>
              </a:pPr>
              <a:t>‹#›</a:t>
            </a:fld>
            <a:endParaRPr lang="en-US"/>
          </a:p>
        </p:txBody>
      </p:sp>
    </p:spTree>
    <p:extLst>
      <p:ext uri="{BB962C8B-B14F-4D97-AF65-F5344CB8AC3E}">
        <p14:creationId xmlns:p14="http://schemas.microsoft.com/office/powerpoint/2010/main" val="5630515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70000" y="702000"/>
            <a:ext cx="4660800" cy="3495600"/>
          </a:xfrm>
          <a:prstGeom prst="rect">
            <a:avLst/>
          </a:prstGeom>
          <a:noFill/>
          <a:ln w="9525">
            <a:solidFill>
              <a:srgbClr val="000000"/>
            </a:solidFill>
            <a:miter lim="800000"/>
            <a:headEnd/>
            <a:tailEnd/>
          </a:ln>
        </p:spPr>
      </p:sp>
      <p:sp>
        <p:nvSpPr>
          <p:cNvPr id="4101" name="Rectangle 5"/>
          <p:cNvSpPr>
            <a:spLocks noGrp="1" noChangeAspect="1" noChangeArrowheads="1"/>
          </p:cNvSpPr>
          <p:nvPr>
            <p:ph type="body" sz="quarter" idx="3"/>
          </p:nvPr>
        </p:nvSpPr>
        <p:spPr bwMode="auto">
          <a:xfrm>
            <a:off x="609600" y="4410001"/>
            <a:ext cx="5598000" cy="415431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9A168B78-712B-43E3-B634-A36AAF0C6B4A}" type="slidenum">
              <a:rPr lang="en-US" smtClean="0"/>
              <a:pPr>
                <a:defRPr/>
              </a:pPr>
              <a:t>‹#›</a:t>
            </a:fld>
            <a:endParaRPr lang="en-US" dirty="0"/>
          </a:p>
        </p:txBody>
      </p:sp>
    </p:spTree>
    <p:extLst>
      <p:ext uri="{BB962C8B-B14F-4D97-AF65-F5344CB8AC3E}">
        <p14:creationId xmlns:p14="http://schemas.microsoft.com/office/powerpoint/2010/main" val="6262193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F0188F3C-22E6-4A31-A7FA-0D3E77BF932D}" type="slidenum">
              <a:rPr lang="en-US" smtClean="0">
                <a:cs typeface="Arial" charset="0"/>
              </a:rPr>
              <a:pPr/>
              <a:t>1</a:t>
            </a:fld>
            <a:endParaRPr lang="en-US" smtClean="0">
              <a:cs typeface="Arial" charset="0"/>
            </a:endParaRPr>
          </a:p>
        </p:txBody>
      </p:sp>
      <p:sp>
        <p:nvSpPr>
          <p:cNvPr id="19458" name="Rectangle 2"/>
          <p:cNvSpPr>
            <a:spLocks noGrp="1" noRot="1" noChangeAspect="1" noChangeArrowheads="1" noTextEdit="1"/>
          </p:cNvSpPr>
          <p:nvPr>
            <p:ph type="sldImg"/>
          </p:nvPr>
        </p:nvSpPr>
        <p:spPr>
          <a:xfrm>
            <a:off x="1169988" y="701675"/>
            <a:ext cx="4660900" cy="3495675"/>
          </a:xfrm>
          <a:ln/>
        </p:spPr>
      </p:sp>
      <p:sp>
        <p:nvSpPr>
          <p:cNvPr id="19459"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p:spPr>
        <p:txBody>
          <a:bodyPr/>
          <a:lstStyle/>
          <a:p>
            <a:fld id="{0D0EFC12-6B9D-4AC2-A6F5-C6CC6CFD7F61}" type="slidenum">
              <a:rPr lang="en-US" smtClean="0">
                <a:cs typeface="Arial" charset="0"/>
              </a:rPr>
              <a:pPr/>
              <a:t>10</a:t>
            </a:fld>
            <a:endParaRPr lang="en-US" smtClean="0">
              <a:cs typeface="Arial" charset="0"/>
            </a:endParaRPr>
          </a:p>
        </p:txBody>
      </p:sp>
      <p:sp>
        <p:nvSpPr>
          <p:cNvPr id="41986" name="Rectangle 2"/>
          <p:cNvSpPr>
            <a:spLocks noGrp="1" noRot="1" noChangeAspect="1" noChangeArrowheads="1" noTextEdit="1"/>
          </p:cNvSpPr>
          <p:nvPr>
            <p:ph type="sldImg"/>
          </p:nvPr>
        </p:nvSpPr>
        <p:spPr>
          <a:xfrm>
            <a:off x="1169988" y="701675"/>
            <a:ext cx="4660900" cy="3495675"/>
          </a:xfrm>
          <a:ln/>
        </p:spPr>
      </p:sp>
      <p:sp>
        <p:nvSpPr>
          <p:cNvPr id="41987" name="Rectangle 3"/>
          <p:cNvSpPr>
            <a:spLocks noGrp="1" noChangeArrowheads="1"/>
          </p:cNvSpPr>
          <p:nvPr>
            <p:ph type="body" idx="1"/>
          </p:nvPr>
        </p:nvSpPr>
        <p:spPr>
          <a:noFill/>
          <a:ln/>
        </p:spPr>
        <p:txBody>
          <a:bodyPr/>
          <a:lstStyle/>
          <a:p>
            <a:pPr eaLnBrk="1" hangingPunct="1">
              <a:buFontTx/>
              <a:buChar char="•"/>
            </a:pPr>
            <a:r>
              <a:rPr lang="fr-FR" dirty="0" smtClean="0"/>
              <a:t>Résultats finaux</a:t>
            </a:r>
          </a:p>
          <a:p>
            <a:pPr lvl="1" eaLnBrk="1" hangingPunct="1">
              <a:buFontTx/>
              <a:buChar char="•"/>
            </a:pPr>
            <a:r>
              <a:rPr lang="fr-FR" dirty="0" smtClean="0"/>
              <a:t>Biens publics (type, localisation, qualité)</a:t>
            </a:r>
          </a:p>
          <a:p>
            <a:pPr lvl="1" eaLnBrk="1" hangingPunct="1">
              <a:buFontTx/>
              <a:buChar char="•"/>
            </a:pPr>
            <a:r>
              <a:rPr lang="fr-FR" dirty="0" smtClean="0"/>
              <a:t>Dans quelle mesure est-ce que ces biens publics correspondent aux préférences, aux besoins objectifs de différentes personnes</a:t>
            </a:r>
          </a:p>
          <a:p>
            <a:pPr eaLnBrk="1" hangingPunct="1">
              <a:buFontTx/>
              <a:buChar char="•"/>
            </a:pPr>
            <a:r>
              <a:rPr lang="fr-FR" dirty="0" smtClean="0"/>
              <a:t>Participation</a:t>
            </a:r>
          </a:p>
          <a:p>
            <a:pPr lvl="1" eaLnBrk="1" hangingPunct="1">
              <a:buFontTx/>
              <a:buChar char="•"/>
            </a:pPr>
            <a:r>
              <a:rPr lang="fr-FR" dirty="0" smtClean="0"/>
              <a:t>Qui participe</a:t>
            </a:r>
          </a:p>
          <a:p>
            <a:pPr lvl="1" eaLnBrk="1" hangingPunct="1">
              <a:buFontTx/>
              <a:buChar char="•"/>
            </a:pPr>
            <a:r>
              <a:rPr lang="fr-FR" dirty="0" smtClean="0"/>
              <a:t>Qui s’exprime</a:t>
            </a:r>
          </a:p>
          <a:p>
            <a:pPr eaLnBrk="1" hangingPunct="1">
              <a:buFontTx/>
              <a:buChar char="•"/>
            </a:pPr>
            <a:r>
              <a:rPr lang="fr-FR" dirty="0" smtClean="0"/>
              <a:t>Perceptions</a:t>
            </a:r>
          </a:p>
          <a:p>
            <a:pPr eaLnBrk="1" hangingPunct="1">
              <a:buFontTx/>
              <a:buChar char="•"/>
            </a:pPr>
            <a:r>
              <a:rPr lang="fr-FR" dirty="0" smtClean="0"/>
              <a:t>Politiques à venir</a:t>
            </a:r>
          </a:p>
          <a:p>
            <a:pPr eaLnBrk="1" hangingPunct="1">
              <a:buFontTx/>
              <a:buChar char="•"/>
            </a:pPr>
            <a:r>
              <a:rPr lang="fr-FR" dirty="0" smtClean="0"/>
              <a:t>Résultats (santé, éducation)</a:t>
            </a:r>
          </a:p>
          <a:p>
            <a:pPr eaLnBrk="1" hangingPunct="1">
              <a:buFontTx/>
              <a:buChar char="•"/>
            </a:pPr>
            <a:r>
              <a:rPr lang="fr-FR" dirty="0" smtClean="0"/>
              <a:t>Lobbying/représailles de la part des personnes à des niveaux plus élevés dans le gouvernement</a:t>
            </a:r>
          </a:p>
          <a:p>
            <a:pPr eaLnBrk="1" hangingPunct="1">
              <a:buFontTx/>
              <a:buChar char="•"/>
            </a:pPr>
            <a:r>
              <a:rPr lang="fr-FR" dirty="0" smtClean="0"/>
              <a:t>Ressources communautaires mobilisées (qui peuvent augmenter ou baisser)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B5B20F74-5F1D-45EA-8306-24100B88AEB8}" type="slidenum">
              <a:rPr lang="en-US" smtClean="0">
                <a:cs typeface="Arial" charset="0"/>
              </a:rPr>
              <a:pPr/>
              <a:t>11</a:t>
            </a:fld>
            <a:endParaRPr lang="en-US" smtClean="0">
              <a:cs typeface="Arial" charset="0"/>
            </a:endParaRPr>
          </a:p>
        </p:txBody>
      </p:sp>
      <p:sp>
        <p:nvSpPr>
          <p:cNvPr id="44034" name="Rectangle 2"/>
          <p:cNvSpPr>
            <a:spLocks noGrp="1" noRot="1" noChangeAspect="1" noChangeArrowheads="1" noTextEdit="1"/>
          </p:cNvSpPr>
          <p:nvPr>
            <p:ph type="sldImg"/>
          </p:nvPr>
        </p:nvSpPr>
        <p:spPr>
          <a:xfrm>
            <a:off x="1169988" y="701675"/>
            <a:ext cx="4660900" cy="3495675"/>
          </a:xfrm>
          <a:ln/>
        </p:spPr>
      </p:sp>
      <p:sp>
        <p:nvSpPr>
          <p:cNvPr id="44035" name="Rectangle 3"/>
          <p:cNvSpPr>
            <a:spLocks noGrp="1" noChangeArrowheads="1"/>
          </p:cNvSpPr>
          <p:nvPr>
            <p:ph type="body" idx="1"/>
          </p:nvPr>
        </p:nvSpPr>
        <p:spPr>
          <a:noFill/>
          <a:ln/>
        </p:spPr>
        <p:txBody>
          <a:bodyPr/>
          <a:lstStyle/>
          <a:p>
            <a:pPr eaLnBrk="1" hangingPunct="1">
              <a:buFontTx/>
              <a:buChar char="•"/>
            </a:pPr>
            <a:r>
              <a:rPr lang="fr-FR" dirty="0" smtClean="0"/>
              <a:t>Exemples d’hypothèses clés :</a:t>
            </a:r>
          </a:p>
          <a:p>
            <a:pPr lvl="1" eaLnBrk="1" hangingPunct="1">
              <a:buFontTx/>
              <a:buChar char="•"/>
            </a:pPr>
            <a:r>
              <a:rPr lang="fr-FR" dirty="0" smtClean="0"/>
              <a:t>Les biens publics préférés par les femmes sont plus susceptibles d’être mis en </a:t>
            </a:r>
            <a:r>
              <a:rPr lang="fr-FR" dirty="0" err="1" smtClean="0"/>
              <a:t>oeuvre</a:t>
            </a:r>
            <a:endParaRPr lang="fr-FR" dirty="0" smtClean="0"/>
          </a:p>
          <a:p>
            <a:pPr eaLnBrk="1" hangingPunct="1">
              <a:buFontTx/>
              <a:buChar char="•"/>
            </a:pPr>
            <a:r>
              <a:rPr lang="fr-FR" dirty="0" smtClean="0"/>
              <a:t>Ce que nous allons tester :</a:t>
            </a:r>
          </a:p>
          <a:p>
            <a:pPr lvl="1" eaLnBrk="1" hangingPunct="1">
              <a:buFontTx/>
              <a:buChar char="•"/>
            </a:pPr>
            <a:r>
              <a:rPr lang="fr-FR" dirty="0" smtClean="0"/>
              <a:t>Collecter des données sur les biens publics que les femmes ont tendance à préférer</a:t>
            </a:r>
          </a:p>
          <a:p>
            <a:pPr lvl="1" eaLnBrk="1" hangingPunct="1">
              <a:buFontTx/>
              <a:buChar char="•"/>
            </a:pPr>
            <a:r>
              <a:rPr lang="fr-FR" dirty="0" smtClean="0"/>
              <a:t>Collecter des données sur les différents types de biens publics</a:t>
            </a:r>
          </a:p>
          <a:p>
            <a:pPr lvl="1" eaLnBrk="1" hangingPunct="1">
              <a:buFontTx/>
              <a:buChar char="•"/>
            </a:pPr>
            <a:r>
              <a:rPr lang="fr-FR" dirty="0" smtClean="0"/>
              <a:t>TEST CLE : Les types de biens publics préférés par les femmes sont-ils plus ou moins susceptibles d’être sélectionnés dans les villages dans lesquels la politique de quotas en faveur des femmes est appliquée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2DBB8F25-B193-49B6-B0CC-53172CC6C7E8}" type="slidenum">
              <a:rPr lang="en-US" smtClean="0">
                <a:cs typeface="Arial" charset="0"/>
              </a:rPr>
              <a:pPr/>
              <a:t>12</a:t>
            </a:fld>
            <a:endParaRPr lang="en-US" smtClean="0">
              <a:cs typeface="Arial" charset="0"/>
            </a:endParaRPr>
          </a:p>
        </p:txBody>
      </p:sp>
      <p:sp>
        <p:nvSpPr>
          <p:cNvPr id="46083" name="Rectangle 2"/>
          <p:cNvSpPr>
            <a:spLocks noGrp="1" noRot="1" noChangeAspect="1" noChangeArrowheads="1" noTextEdit="1"/>
          </p:cNvSpPr>
          <p:nvPr>
            <p:ph type="sldImg"/>
          </p:nvPr>
        </p:nvSpPr>
        <p:spPr>
          <a:xfrm>
            <a:off x="1143000" y="687388"/>
            <a:ext cx="4572000" cy="3429000"/>
          </a:xfrm>
          <a:ln/>
        </p:spPr>
      </p:sp>
      <p:sp>
        <p:nvSpPr>
          <p:cNvPr id="46084" name="Rectangle 3"/>
          <p:cNvSpPr>
            <a:spLocks noGrp="1" noChangeArrowheads="1"/>
          </p:cNvSpPr>
          <p:nvPr>
            <p:ph type="body" idx="1"/>
          </p:nvPr>
        </p:nvSpPr>
        <p:spPr>
          <a:xfrm>
            <a:off x="914400" y="4343400"/>
            <a:ext cx="5029200" cy="4113213"/>
          </a:xfrm>
          <a:noFill/>
          <a:ln/>
        </p:spPr>
        <p:txBody>
          <a:bodyPr/>
          <a:lstStyle/>
          <a:p>
            <a:pPr eaLnBrk="1" hangingPunct="1"/>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p:spPr>
        <p:txBody>
          <a:bodyPr/>
          <a:lstStyle/>
          <a:p>
            <a:fld id="{1378E349-9BC8-46CD-8361-3917AFBFA133}" type="slidenum">
              <a:rPr lang="en-US" smtClean="0">
                <a:cs typeface="Arial" charset="0"/>
              </a:rPr>
              <a:pPr/>
              <a:t>13</a:t>
            </a:fld>
            <a:endParaRPr lang="en-US" smtClean="0">
              <a:cs typeface="Arial" charset="0"/>
            </a:endParaRPr>
          </a:p>
        </p:txBody>
      </p:sp>
      <p:sp>
        <p:nvSpPr>
          <p:cNvPr id="48130" name="Rectangle 2"/>
          <p:cNvSpPr>
            <a:spLocks noGrp="1" noRot="1" noChangeAspect="1" noChangeArrowheads="1" noTextEdit="1"/>
          </p:cNvSpPr>
          <p:nvPr>
            <p:ph type="sldImg"/>
          </p:nvPr>
        </p:nvSpPr>
        <p:spPr>
          <a:xfrm>
            <a:off x="1169988" y="701675"/>
            <a:ext cx="4660900" cy="3495675"/>
          </a:xfrm>
          <a:ln/>
        </p:spPr>
      </p:sp>
      <p:sp>
        <p:nvSpPr>
          <p:cNvPr id="48131"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p:spPr>
        <p:txBody>
          <a:bodyPr/>
          <a:lstStyle/>
          <a:p>
            <a:fld id="{A59210F2-B3E4-4178-9CBA-50C722C6E237}" type="slidenum">
              <a:rPr lang="en-US" smtClean="0">
                <a:cs typeface="Arial" charset="0"/>
              </a:rPr>
              <a:pPr/>
              <a:t>14</a:t>
            </a:fld>
            <a:endParaRPr lang="en-US" smtClean="0">
              <a:cs typeface="Arial" charset="0"/>
            </a:endParaRPr>
          </a:p>
        </p:txBody>
      </p:sp>
      <p:sp>
        <p:nvSpPr>
          <p:cNvPr id="50178" name="Rectangle 2"/>
          <p:cNvSpPr>
            <a:spLocks noGrp="1" noRot="1" noChangeAspect="1" noChangeArrowheads="1" noTextEdit="1"/>
          </p:cNvSpPr>
          <p:nvPr>
            <p:ph type="sldImg"/>
          </p:nvPr>
        </p:nvSpPr>
        <p:spPr>
          <a:xfrm>
            <a:off x="1169988" y="701675"/>
            <a:ext cx="4660900" cy="3495675"/>
          </a:xfrm>
          <a:ln/>
        </p:spPr>
      </p:sp>
      <p:sp>
        <p:nvSpPr>
          <p:cNvPr id="50179" name="Rectangle 3"/>
          <p:cNvSpPr>
            <a:spLocks noGrp="1" noChangeArrowheads="1"/>
          </p:cNvSpPr>
          <p:nvPr>
            <p:ph type="body" idx="1"/>
          </p:nvPr>
        </p:nvSpPr>
        <p:spPr>
          <a:noFill/>
          <a:ln/>
        </p:spPr>
        <p:txBody>
          <a:bodyPr/>
          <a:lstStyle/>
          <a:p>
            <a:pPr algn="just" eaLnBrk="1" hangingPunct="1"/>
            <a:r>
              <a:rPr lang="fr-FR" dirty="0" smtClean="0"/>
              <a:t>La politique de quotas se traduit par un plus grand nombre de femmes impliquées en politique ; les </a:t>
            </a:r>
            <a:r>
              <a:rPr lang="fr-FR" dirty="0" err="1" smtClean="0"/>
              <a:t>Pradhans</a:t>
            </a:r>
            <a:r>
              <a:rPr lang="fr-FR" dirty="0" smtClean="0"/>
              <a:t> ont d’importants pouvoirs discrétionnaires et font donc ce qu’ils souhaitent. Dans la mesure où ils comptent des femmes, leurs préférences sont semblables à celles des femmes, et par conséquent, les femmes font plus de choses.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CE89E087-9F2C-4FD4-9378-C0415D194C98}" type="slidenum">
              <a:rPr lang="en-US" smtClean="0">
                <a:cs typeface="Arial" charset="0"/>
              </a:rPr>
              <a:pPr/>
              <a:t>15</a:t>
            </a:fld>
            <a:endParaRPr lang="en-US" smtClean="0">
              <a:cs typeface="Arial" charset="0"/>
            </a:endParaRPr>
          </a:p>
        </p:txBody>
      </p:sp>
      <p:sp>
        <p:nvSpPr>
          <p:cNvPr id="52226" name="Rectangle 2"/>
          <p:cNvSpPr>
            <a:spLocks noGrp="1" noRot="1" noChangeAspect="1" noChangeArrowheads="1" noTextEdit="1"/>
          </p:cNvSpPr>
          <p:nvPr>
            <p:ph type="sldImg"/>
          </p:nvPr>
        </p:nvSpPr>
        <p:spPr>
          <a:xfrm>
            <a:off x="1169988" y="701675"/>
            <a:ext cx="4660900" cy="3495675"/>
          </a:xfrm>
          <a:ln/>
        </p:spPr>
      </p:sp>
      <p:sp>
        <p:nvSpPr>
          <p:cNvPr id="52227" name="Rectangle 3"/>
          <p:cNvSpPr>
            <a:spLocks noGrp="1" noChangeArrowheads="1"/>
          </p:cNvSpPr>
          <p:nvPr>
            <p:ph type="body" idx="1"/>
          </p:nvPr>
        </p:nvSpPr>
        <p:spPr>
          <a:noFill/>
          <a:ln/>
        </p:spPr>
        <p:txBody>
          <a:bodyPr/>
          <a:lstStyle/>
          <a:p>
            <a:pPr eaLnBrk="1" hangingPunct="1"/>
            <a:endParaRPr lang="fr-FR"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a:xfrm>
            <a:off x="1169988" y="701675"/>
            <a:ext cx="4660900" cy="3495675"/>
          </a:xfrm>
          <a:ln/>
        </p:spPr>
      </p:sp>
      <p:sp>
        <p:nvSpPr>
          <p:cNvPr id="54274"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45E31E60-3016-4C0A-9417-E682CA5A4E10}" type="slidenum">
              <a:rPr lang="en-US" smtClean="0">
                <a:cs typeface="Arial" charset="0"/>
              </a:rPr>
              <a:pPr/>
              <a:t>17</a:t>
            </a:fld>
            <a:endParaRPr lang="en-US" smtClean="0">
              <a:cs typeface="Arial" charset="0"/>
            </a:endParaRPr>
          </a:p>
        </p:txBody>
      </p:sp>
      <p:sp>
        <p:nvSpPr>
          <p:cNvPr id="62467" name="Rectangle 2"/>
          <p:cNvSpPr>
            <a:spLocks noGrp="1" noRot="1" noChangeAspect="1" noChangeArrowheads="1" noTextEdit="1"/>
          </p:cNvSpPr>
          <p:nvPr>
            <p:ph type="sldImg"/>
          </p:nvPr>
        </p:nvSpPr>
        <p:spPr>
          <a:xfrm>
            <a:off x="1143000" y="687388"/>
            <a:ext cx="4572000" cy="3429000"/>
          </a:xfrm>
          <a:ln/>
        </p:spPr>
      </p:sp>
      <p:sp>
        <p:nvSpPr>
          <p:cNvPr id="62468" name="Rectangle 3"/>
          <p:cNvSpPr>
            <a:spLocks noGrp="1" noChangeArrowheads="1"/>
          </p:cNvSpPr>
          <p:nvPr>
            <p:ph type="body" idx="1"/>
          </p:nvPr>
        </p:nvSpPr>
        <p:spPr>
          <a:xfrm>
            <a:off x="914400" y="4343400"/>
            <a:ext cx="5029200" cy="4113213"/>
          </a:xfrm>
          <a:noFill/>
          <a:ln/>
        </p:spPr>
        <p:txBody>
          <a:bodyPr/>
          <a:lstStyle/>
          <a:p>
            <a:pPr eaLnBrk="1" hangingPunct="1"/>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xfrm>
            <a:off x="1169988" y="701675"/>
            <a:ext cx="4660900" cy="3495675"/>
          </a:xfrm>
          <a:ln/>
        </p:spPr>
      </p:sp>
      <p:sp>
        <p:nvSpPr>
          <p:cNvPr id="64514" name="Notes Placeholder 2"/>
          <p:cNvSpPr>
            <a:spLocks noGrp="1"/>
          </p:cNvSpPr>
          <p:nvPr>
            <p:ph type="body" idx="1"/>
          </p:nvPr>
        </p:nvSpPr>
        <p:spPr>
          <a:noFill/>
          <a:ln/>
        </p:spPr>
        <p:txBody>
          <a:bodyPr/>
          <a:lstStyle/>
          <a:p>
            <a:r>
              <a:rPr lang="fr-FR" noProof="0" dirty="0" smtClean="0"/>
              <a:t>Choisir</a:t>
            </a:r>
            <a:r>
              <a:rPr lang="fr-FR" baseline="0" noProof="0" dirty="0" smtClean="0"/>
              <a:t> ceux qui ont une chance raisonnable d'être touchés pendant la durée de l'évaluation</a:t>
            </a:r>
          </a:p>
          <a:p>
            <a:r>
              <a:rPr lang="fr-FR" baseline="0" noProof="0" dirty="0" smtClean="0"/>
              <a:t>	l'entrée au collège n'est sans doute pas le meilleur indicateur dans le cadre d'un projet sur la scolarisation primaire</a:t>
            </a:r>
          </a:p>
          <a:p>
            <a:r>
              <a:rPr lang="fr-FR" baseline="0" noProof="0" dirty="0" smtClean="0"/>
              <a:t>Choisir ceux qui ne seront pas trop difficiles à enquêter et à mesurer</a:t>
            </a:r>
          </a:p>
          <a:p>
            <a:r>
              <a:rPr lang="fr-FR" baseline="0" noProof="0" dirty="0" smtClean="0"/>
              <a:t>	notamment, dans les pays en développement, les revenus sont difficiles à mesurer, cela demande des enquêtes longues, et il y aura beaucoup de bruit (nous verrons cette question après demain)</a:t>
            </a:r>
          </a:p>
          <a:p>
            <a:r>
              <a:rPr lang="fr-FR" baseline="0" noProof="0" dirty="0" smtClean="0"/>
              <a:t>Choisir ceux qui ont lieu à une fréquence suffisante pour être en mesure de détecter un impact compte tenu de la taille de votre échantillon</a:t>
            </a:r>
          </a:p>
          <a:p>
            <a:r>
              <a:rPr lang="fr-FR" baseline="0" noProof="0" dirty="0" smtClean="0"/>
              <a:t>	pour un projet sur la santé maternelle, si la mortalité maternelle est mesurée en X femmes sur 1000, il faudra des milliers et des milliers de femmes pour détecter une modification significative</a:t>
            </a:r>
          </a:p>
          <a:p>
            <a:r>
              <a:rPr lang="fr-FR" baseline="0" noProof="0" dirty="0" smtClean="0"/>
              <a:t>	Taux de sida, taux de mortalité, </a:t>
            </a:r>
            <a:r>
              <a:rPr lang="fr-FR" baseline="0" noProof="0" dirty="0" err="1" smtClean="0"/>
              <a:t>etc</a:t>
            </a:r>
            <a:r>
              <a:rPr lang="fr-FR" baseline="0" noProof="0" dirty="0" smtClean="0"/>
              <a:t>…</a:t>
            </a:r>
            <a:endParaRPr lang="fr-FR" noProof="0" dirty="0" smtClean="0"/>
          </a:p>
        </p:txBody>
      </p:sp>
      <p:sp>
        <p:nvSpPr>
          <p:cNvPr id="64515" name="Slide Number Placeholder 3"/>
          <p:cNvSpPr>
            <a:spLocks noGrp="1"/>
          </p:cNvSpPr>
          <p:nvPr>
            <p:ph type="sldNum" sz="quarter" idx="5"/>
          </p:nvPr>
        </p:nvSpPr>
        <p:spPr>
          <a:noFill/>
        </p:spPr>
        <p:txBody>
          <a:bodyPr/>
          <a:lstStyle/>
          <a:p>
            <a:fld id="{EA7EA52E-A3EF-4D3C-9098-ABD758CCEBBA}" type="slidenum">
              <a:rPr lang="en-US" smtClean="0">
                <a:cs typeface="Arial" charset="0"/>
              </a:rPr>
              <a:pPr/>
              <a:t>18</a:t>
            </a:fld>
            <a:endParaRPr lang="en-US" smtClean="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a:xfrm>
            <a:off x="1169988" y="701675"/>
            <a:ext cx="4660900" cy="3495675"/>
          </a:xfrm>
          <a:ln/>
        </p:spPr>
      </p:sp>
      <p:sp>
        <p:nvSpPr>
          <p:cNvPr id="56322" name="Notes Placeholder 2"/>
          <p:cNvSpPr>
            <a:spLocks noGrp="1"/>
          </p:cNvSpPr>
          <p:nvPr>
            <p:ph type="body" idx="1"/>
          </p:nvPr>
        </p:nvSpPr>
        <p:spPr>
          <a:noFill/>
          <a:ln/>
        </p:spPr>
        <p:txBody>
          <a:bodyPr/>
          <a:lstStyle/>
          <a:p>
            <a:pPr algn="just"/>
            <a:r>
              <a:rPr lang="fr-FR" b="1" dirty="0" smtClean="0"/>
              <a:t>Sélectionnez des indicateurs qui ont une chance raisonnable d’évoluer sur la durée de l’évaluation</a:t>
            </a:r>
          </a:p>
          <a:p>
            <a:pPr algn="just"/>
            <a:r>
              <a:rPr lang="fr-FR" dirty="0" smtClean="0"/>
              <a:t>Le nombre d’admissions à l’université n’est sans doute pas le meilleur résultat “clé” à tester pour un projet portant sur l’éducation primaire</a:t>
            </a:r>
          </a:p>
          <a:p>
            <a:pPr algn="just"/>
            <a:r>
              <a:rPr lang="fr-FR" b="1" dirty="0" smtClean="0"/>
              <a:t>Sélectionnez des indicateurs qui ne sont pas trop difficiles à collecter ou à mesurer</a:t>
            </a:r>
          </a:p>
          <a:p>
            <a:pPr lvl="1" algn="just"/>
            <a:r>
              <a:rPr lang="fr-FR" dirty="0" smtClean="0"/>
              <a:t>Dans les pays en développement, il est difficile de mesurer les revenus : cela nécessite des enquêtes longues et le niveau de bruit est très élevé</a:t>
            </a:r>
          </a:p>
          <a:p>
            <a:pPr lvl="1" algn="just"/>
            <a:r>
              <a:rPr lang="fr-FR" dirty="0" smtClean="0"/>
              <a:t>Nous en reparlerons</a:t>
            </a:r>
          </a:p>
          <a:p>
            <a:pPr algn="just"/>
            <a:r>
              <a:rPr lang="fr-FR" b="1" dirty="0" smtClean="0"/>
              <a:t>Sélectionnez des indicateurs qui se produisent à une fréquence suffisante pour permettre de détecter un impact en fonction de la taille de votre échantillon</a:t>
            </a:r>
          </a:p>
          <a:p>
            <a:pPr algn="just"/>
            <a:r>
              <a:rPr lang="fr-FR" dirty="0" smtClean="0"/>
              <a:t>Pour un projet portant sur la santé maternelle, si la mortalité maternelle est mesurée en termes de “X mortalités pour 1000 femmes”, il faudra disposer de données sur plusieurs milliers de femmes pour détecter des changement significatifs.</a:t>
            </a:r>
          </a:p>
          <a:p>
            <a:pPr algn="just"/>
            <a:r>
              <a:rPr lang="fr-FR" dirty="0" smtClean="0"/>
              <a:t>Taux d’infection au VIH, taux de mortalité, etc.</a:t>
            </a:r>
          </a:p>
        </p:txBody>
      </p:sp>
      <p:sp>
        <p:nvSpPr>
          <p:cNvPr id="56323" name="Slide Number Placeholder 3"/>
          <p:cNvSpPr>
            <a:spLocks noGrp="1"/>
          </p:cNvSpPr>
          <p:nvPr>
            <p:ph type="sldNum" sz="quarter" idx="5"/>
          </p:nvPr>
        </p:nvSpPr>
        <p:spPr>
          <a:noFill/>
        </p:spPr>
        <p:txBody>
          <a:bodyPr/>
          <a:lstStyle/>
          <a:p>
            <a:fld id="{2D02DE53-8253-4FDD-B9A7-57F063D2ECD0}" type="slidenum">
              <a:rPr lang="en-US" smtClean="0">
                <a:cs typeface="Arial" charset="0"/>
              </a:rPr>
              <a:pPr/>
              <a:t>19</a:t>
            </a:fld>
            <a:endParaRPr lang="en-US" smtClean="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a:xfrm>
            <a:off x="1169988" y="701675"/>
            <a:ext cx="4660900" cy="3495675"/>
          </a:xfrm>
          <a:ln/>
        </p:spPr>
      </p:sp>
      <p:sp>
        <p:nvSpPr>
          <p:cNvPr id="23554" name="Notes Placeholder 2"/>
          <p:cNvSpPr>
            <a:spLocks noGrp="1"/>
          </p:cNvSpPr>
          <p:nvPr>
            <p:ph type="body" idx="1"/>
          </p:nvPr>
        </p:nvSpPr>
        <p:spPr>
          <a:noFill/>
          <a:ln/>
        </p:spPr>
        <p:txBody>
          <a:bodyPr/>
          <a:lstStyle/>
          <a:p>
            <a:endParaRPr lang="fr-FR" smtClean="0"/>
          </a:p>
        </p:txBody>
      </p:sp>
      <p:sp>
        <p:nvSpPr>
          <p:cNvPr id="23555" name="Slide Number Placeholder 3"/>
          <p:cNvSpPr>
            <a:spLocks noGrp="1"/>
          </p:cNvSpPr>
          <p:nvPr>
            <p:ph type="sldNum" sz="quarter" idx="5"/>
          </p:nvPr>
        </p:nvSpPr>
        <p:spPr>
          <a:noFill/>
        </p:spPr>
        <p:txBody>
          <a:bodyPr/>
          <a:lstStyle/>
          <a:p>
            <a:fld id="{3FFBB8A3-4F0A-4EA7-86A3-2109BE4D030E}" type="slidenum">
              <a:rPr lang="en-US" smtClean="0">
                <a:cs typeface="Arial" charset="0"/>
              </a:rPr>
              <a:pPr/>
              <a:t>2</a:t>
            </a:fld>
            <a:endParaRPr lang="en-US" smtClean="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p:spPr>
        <p:txBody>
          <a:bodyPr/>
          <a:lstStyle/>
          <a:p>
            <a:fld id="{6D9E7506-CFBC-43AA-8EFD-E63CC72DB045}" type="slidenum">
              <a:rPr lang="en-US" smtClean="0">
                <a:cs typeface="Arial" charset="0"/>
              </a:rPr>
              <a:pPr/>
              <a:t>20</a:t>
            </a:fld>
            <a:endParaRPr lang="en-US" smtClean="0">
              <a:cs typeface="Arial" charset="0"/>
            </a:endParaRPr>
          </a:p>
        </p:txBody>
      </p:sp>
      <p:sp>
        <p:nvSpPr>
          <p:cNvPr id="58370" name="Rectangle 2"/>
          <p:cNvSpPr>
            <a:spLocks noGrp="1" noRot="1" noChangeAspect="1" noChangeArrowheads="1" noTextEdit="1"/>
          </p:cNvSpPr>
          <p:nvPr>
            <p:ph type="sldImg"/>
          </p:nvPr>
        </p:nvSpPr>
        <p:spPr>
          <a:xfrm>
            <a:off x="1169988" y="701675"/>
            <a:ext cx="4660900" cy="3495675"/>
          </a:xfrm>
          <a:ln/>
        </p:spPr>
      </p:sp>
      <p:sp>
        <p:nvSpPr>
          <p:cNvPr id="58371"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xfrm>
            <a:off x="1169988" y="701675"/>
            <a:ext cx="4660900" cy="3495675"/>
          </a:xfrm>
          <a:ln/>
        </p:spPr>
      </p:sp>
      <p:sp>
        <p:nvSpPr>
          <p:cNvPr id="60418" name="Notes Placeholder 2"/>
          <p:cNvSpPr>
            <a:spLocks noGrp="1"/>
          </p:cNvSpPr>
          <p:nvPr>
            <p:ph type="body" idx="1"/>
          </p:nvPr>
        </p:nvSpPr>
        <p:spPr>
          <a:noFill/>
          <a:ln/>
        </p:spPr>
        <p:txBody>
          <a:bodyPr/>
          <a:lstStyle/>
          <a:p>
            <a:r>
              <a:rPr lang="fr-FR" b="1" dirty="0" smtClean="0"/>
              <a:t>Que faire si certains tests sont plus aisés que d’autres ?</a:t>
            </a:r>
          </a:p>
          <a:p>
            <a:pPr lvl="1"/>
            <a:r>
              <a:rPr lang="fr-FR" dirty="0" smtClean="0"/>
              <a:t>Ou si certains enfants commencent à un niveau différents des autres ?</a:t>
            </a:r>
          </a:p>
          <a:p>
            <a:r>
              <a:rPr lang="fr-FR" b="1" dirty="0" smtClean="0"/>
              <a:t>Nous “standardisons” ou nous “normalisons”</a:t>
            </a:r>
          </a:p>
          <a:p>
            <a:pPr lvl="1"/>
            <a:r>
              <a:rPr lang="fr-FR" dirty="0" smtClean="0"/>
              <a:t>Nous devons ajuster les scores au test de telle sorte que l’échelle soit la même pour tous</a:t>
            </a:r>
          </a:p>
          <a:p>
            <a:pPr lvl="1"/>
            <a:r>
              <a:rPr lang="fr-FR" dirty="0" smtClean="0"/>
              <a:t>Nous tenons compte à la fois de la “moyenne” et de la “dispersion” (variance)</a:t>
            </a:r>
          </a:p>
          <a:p>
            <a:pPr lvl="1"/>
            <a:r>
              <a:rPr lang="fr-FR" dirty="0" smtClean="0"/>
              <a:t>Score au </a:t>
            </a:r>
            <a:r>
              <a:rPr lang="fr-FR" dirty="0" err="1" smtClean="0"/>
              <a:t>test</a:t>
            </a:r>
            <a:r>
              <a:rPr lang="fr-FR" baseline="-25000" dirty="0" err="1" smtClean="0"/>
              <a:t>normalisé</a:t>
            </a:r>
            <a:r>
              <a:rPr lang="fr-FR" dirty="0" smtClean="0"/>
              <a:t> = (</a:t>
            </a:r>
            <a:r>
              <a:rPr lang="fr-FR" baseline="20000" dirty="0" smtClean="0"/>
              <a:t>score au test – score moyen au test)</a:t>
            </a:r>
            <a:r>
              <a:rPr lang="fr-FR" dirty="0" smtClean="0"/>
              <a:t>/</a:t>
            </a:r>
            <a:r>
              <a:rPr lang="fr-FR" baseline="-20000" dirty="0" smtClean="0"/>
              <a:t> variance du score au test</a:t>
            </a:r>
            <a:r>
              <a:rPr lang="fr-FR" dirty="0" smtClean="0"/>
              <a:t> )</a:t>
            </a:r>
          </a:p>
          <a:p>
            <a:r>
              <a:rPr lang="fr-FR" dirty="0" smtClean="0"/>
              <a:t>(à suivre)</a:t>
            </a:r>
          </a:p>
          <a:p>
            <a:endParaRPr lang="fr-FR" dirty="0" smtClean="0"/>
          </a:p>
        </p:txBody>
      </p:sp>
      <p:sp>
        <p:nvSpPr>
          <p:cNvPr id="60419" name="Slide Number Placeholder 3"/>
          <p:cNvSpPr>
            <a:spLocks noGrp="1"/>
          </p:cNvSpPr>
          <p:nvPr>
            <p:ph type="sldNum" sz="quarter" idx="5"/>
          </p:nvPr>
        </p:nvSpPr>
        <p:spPr>
          <a:noFill/>
        </p:spPr>
        <p:txBody>
          <a:bodyPr/>
          <a:lstStyle/>
          <a:p>
            <a:fld id="{2A809D7A-9665-4F65-8532-340B56D1207B}" type="slidenum">
              <a:rPr lang="en-US" smtClean="0">
                <a:cs typeface="Arial" charset="0"/>
              </a:rPr>
              <a:pPr/>
              <a:t>21</a:t>
            </a:fld>
            <a:endParaRPr lang="en-US" smtClean="0">
              <a:cs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Le titre montre l'état</a:t>
            </a:r>
            <a:r>
              <a:rPr lang="fr-FR" baseline="0" dirty="0" smtClean="0"/>
              <a:t> actuel du monde avec les quotas et ce qui pourrait se passer sans la mise en œuvre des quotas</a:t>
            </a:r>
            <a:endParaRPr lang="fr-FR" dirty="0"/>
          </a:p>
        </p:txBody>
      </p:sp>
      <p:sp>
        <p:nvSpPr>
          <p:cNvPr id="4" name="Espace réservé du numéro de diapositive 3"/>
          <p:cNvSpPr>
            <a:spLocks noGrp="1"/>
          </p:cNvSpPr>
          <p:nvPr>
            <p:ph type="sldNum" sz="quarter" idx="10"/>
          </p:nvPr>
        </p:nvSpPr>
        <p:spPr/>
        <p:txBody>
          <a:bodyPr/>
          <a:lstStyle/>
          <a:p>
            <a:pPr>
              <a:defRPr/>
            </a:pPr>
            <a:fld id="{9A168B78-712B-43E3-B634-A36AAF0C6B4A}" type="slidenum">
              <a:rPr lang="en-US" smtClean="0"/>
              <a:pPr>
                <a:defRPr/>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ADAE4280-3630-4AB4-AD51-54A120D056EC}" type="slidenum">
              <a:rPr lang="en-US" smtClean="0">
                <a:cs typeface="Arial" charset="0"/>
              </a:rPr>
              <a:pPr/>
              <a:t>24</a:t>
            </a:fld>
            <a:endParaRPr lang="en-US" smtClean="0">
              <a:cs typeface="Arial" charset="0"/>
            </a:endParaRPr>
          </a:p>
        </p:txBody>
      </p:sp>
      <p:sp>
        <p:nvSpPr>
          <p:cNvPr id="66562" name="Rectangle 2"/>
          <p:cNvSpPr>
            <a:spLocks noGrp="1" noRot="1" noChangeAspect="1" noChangeArrowheads="1" noTextEdit="1"/>
          </p:cNvSpPr>
          <p:nvPr>
            <p:ph type="sldImg"/>
          </p:nvPr>
        </p:nvSpPr>
        <p:spPr>
          <a:xfrm>
            <a:off x="1104900" y="652463"/>
            <a:ext cx="4645025" cy="3484562"/>
          </a:xfrm>
          <a:ln/>
        </p:spPr>
      </p:sp>
      <p:sp>
        <p:nvSpPr>
          <p:cNvPr id="66563" name="Rectangle 3"/>
          <p:cNvSpPr>
            <a:spLocks noGrp="1" noChangeArrowheads="1"/>
          </p:cNvSpPr>
          <p:nvPr>
            <p:ph type="body" idx="1"/>
          </p:nvPr>
        </p:nvSpPr>
        <p:spPr>
          <a:xfrm>
            <a:off x="381000" y="4354513"/>
            <a:ext cx="6019800" cy="4560887"/>
          </a:xfrm>
          <a:noFill/>
          <a:ln/>
        </p:spPr>
        <p:txBody>
          <a:bodyPr/>
          <a:lstStyle/>
          <a:p>
            <a:pPr algn="just" eaLnBrk="1" hangingPunct="1"/>
            <a:r>
              <a:rPr lang="fr-FR" sz="1100" dirty="0" smtClean="0"/>
              <a:t>[reprise de la première leçon]</a:t>
            </a:r>
          </a:p>
          <a:p>
            <a:pPr algn="just" eaLnBrk="1" hangingPunct="1">
              <a:buFontTx/>
              <a:buChar char="•"/>
            </a:pPr>
            <a:r>
              <a:rPr lang="fr-FR" sz="1100" dirty="0" smtClean="0"/>
              <a:t>Dans une évaluation d’impact, l’objectif principal est d’établir un groupe de comparaison crédible, c’est à dire un groupe d’individus qui, </a:t>
            </a:r>
            <a:r>
              <a:rPr lang="fr-FR" sz="1100" b="1" dirty="0" smtClean="0"/>
              <a:t>en l’absence du programme</a:t>
            </a:r>
            <a:r>
              <a:rPr lang="fr-FR" sz="1100" dirty="0" smtClean="0"/>
              <a:t>, auraient eu des résultats similaires à ceux qui ont été exposés au programme</a:t>
            </a:r>
          </a:p>
          <a:p>
            <a:pPr algn="just" eaLnBrk="1" hangingPunct="1">
              <a:buFontTx/>
              <a:buChar char="•"/>
            </a:pPr>
            <a:endParaRPr lang="fr-FR" sz="1100" dirty="0" smtClean="0"/>
          </a:p>
          <a:p>
            <a:pPr algn="just" eaLnBrk="1" hangingPunct="1">
              <a:buFontTx/>
              <a:buChar char="•"/>
            </a:pPr>
            <a:r>
              <a:rPr lang="fr-FR" sz="1100" dirty="0" smtClean="0"/>
              <a:t>Cependant, dans la réalité, on constate en général que </a:t>
            </a:r>
            <a:r>
              <a:rPr lang="fr-FR" sz="1100" b="1" dirty="0" smtClean="0"/>
              <a:t>les personnes qui participent à un programme sont différentes de celles qui n'y participent pas:</a:t>
            </a:r>
            <a:endParaRPr lang="fr-FR" sz="1100" dirty="0" smtClean="0"/>
          </a:p>
          <a:p>
            <a:pPr lvl="1" algn="just" eaLnBrk="1" hangingPunct="1">
              <a:buFontTx/>
              <a:buChar char="•"/>
            </a:pPr>
            <a:r>
              <a:rPr lang="fr-FR" sz="1100" dirty="0" smtClean="0"/>
              <a:t>Les programmes sont organisés dans des zones spécifiques (par exemple, des zones plus riches ou plus pauvres)</a:t>
            </a:r>
          </a:p>
          <a:p>
            <a:pPr lvl="1" algn="just" eaLnBrk="1" hangingPunct="1">
              <a:buFontTx/>
              <a:buChar char="•"/>
            </a:pPr>
            <a:r>
              <a:rPr lang="fr-FR" sz="1100" dirty="0" smtClean="0"/>
              <a:t>Les personnes sont sélectionnées pour participer au programme (par exemple, sur la base de leur niveau de pauvreté, ou de leur niveau de motivation)</a:t>
            </a:r>
          </a:p>
          <a:p>
            <a:pPr lvl="1" algn="just" eaLnBrk="1" hangingPunct="1">
              <a:buFontTx/>
              <a:buChar char="•"/>
            </a:pPr>
            <a:r>
              <a:rPr lang="fr-FR" sz="1100" dirty="0" smtClean="0"/>
              <a:t>Et de plus, la décision de participer à un programme est souvent volontaire.</a:t>
            </a:r>
          </a:p>
          <a:p>
            <a:pPr algn="just" eaLnBrk="1" hangingPunct="1">
              <a:buFontTx/>
              <a:buChar char="•"/>
            </a:pPr>
            <a:endParaRPr lang="fr-FR" sz="1100" dirty="0" smtClean="0"/>
          </a:p>
          <a:p>
            <a:pPr algn="just" eaLnBrk="1" hangingPunct="1">
              <a:buFontTx/>
              <a:buChar char="•"/>
            </a:pPr>
            <a:r>
              <a:rPr lang="fr-FR" sz="1100" dirty="0" smtClean="0"/>
              <a:t>Pour toutes ces raisons, les personnes qui n’ont pas été exposées à un programme ne constituent pas un très bon groupe de comparaison par rapport à celles qui ont été exposées au programme et toutes les différences entre les groupes peuvent être attribuées à deux facteurs : les </a:t>
            </a:r>
            <a:r>
              <a:rPr lang="fr-FR" sz="1100" b="1" dirty="0" smtClean="0"/>
              <a:t>différences préexistantes (biais de sélection)</a:t>
            </a:r>
            <a:r>
              <a:rPr lang="fr-FR" sz="1100" dirty="0" smtClean="0"/>
              <a:t> et </a:t>
            </a:r>
            <a:r>
              <a:rPr lang="fr-FR" sz="1100" b="1" dirty="0" smtClean="0"/>
              <a:t>l’impact du programme</a:t>
            </a:r>
            <a:r>
              <a:rPr lang="fr-FR" sz="1100" dirty="0" smtClean="0"/>
              <a:t>. </a:t>
            </a:r>
          </a:p>
          <a:p>
            <a:pPr algn="just" eaLnBrk="1" hangingPunct="1">
              <a:buFontTx/>
              <a:buChar char="•"/>
            </a:pPr>
            <a:r>
              <a:rPr lang="fr-FR" sz="1100" dirty="0" smtClean="0"/>
              <a:t>Dans la mesure où nous ne disposons pas de moyen fiable permettant d’estimer l’importance du biais de sélection, nous sommes généralement dans l’incapacité de décomposer la différence globale entre “effet du traitement” d’une part et “biais” d’autre part.</a:t>
            </a:r>
          </a:p>
          <a:p>
            <a:pPr algn="just" eaLnBrk="1" hangingPunct="1">
              <a:buFontTx/>
              <a:buChar char="•"/>
            </a:pPr>
            <a:r>
              <a:rPr lang="fr-FR" sz="1100" dirty="0" smtClean="0"/>
              <a:t>Le biais de sélection disparaît lorsque l’on a recours à la randomisation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xfrm>
            <a:off x="1169988" y="701675"/>
            <a:ext cx="4660900" cy="3495675"/>
          </a:xfrm>
          <a:ln/>
        </p:spPr>
      </p:sp>
      <p:sp>
        <p:nvSpPr>
          <p:cNvPr id="68610" name="Notes Placeholder 2"/>
          <p:cNvSpPr>
            <a:spLocks noGrp="1"/>
          </p:cNvSpPr>
          <p:nvPr>
            <p:ph type="body" idx="1"/>
          </p:nvPr>
        </p:nvSpPr>
        <p:spPr>
          <a:noFill/>
          <a:ln/>
        </p:spPr>
        <p:txBody>
          <a:bodyPr/>
          <a:lstStyle/>
          <a:p>
            <a:r>
              <a:rPr lang="en-US" dirty="0" smtClean="0"/>
              <a:t>[Reprise de la première </a:t>
            </a:r>
            <a:r>
              <a:rPr lang="en-US" dirty="0" err="1" smtClean="0"/>
              <a:t>leçon</a:t>
            </a:r>
            <a:r>
              <a:rPr lang="en-US" dirty="0" smtClean="0"/>
              <a:t>]</a:t>
            </a:r>
          </a:p>
        </p:txBody>
      </p:sp>
      <p:sp>
        <p:nvSpPr>
          <p:cNvPr id="68611" name="Slide Number Placeholder 3"/>
          <p:cNvSpPr>
            <a:spLocks noGrp="1"/>
          </p:cNvSpPr>
          <p:nvPr>
            <p:ph type="sldNum" sz="quarter" idx="5"/>
          </p:nvPr>
        </p:nvSpPr>
        <p:spPr>
          <a:noFill/>
        </p:spPr>
        <p:txBody>
          <a:bodyPr/>
          <a:lstStyle/>
          <a:p>
            <a:fld id="{F29C9395-FCD7-48A6-B344-F4D146358415}" type="slidenum">
              <a:rPr lang="en-US" smtClean="0">
                <a:cs typeface="Arial" charset="0"/>
              </a:rPr>
              <a:pPr/>
              <a:t>25</a:t>
            </a:fld>
            <a:endParaRPr lang="en-US" smtClean="0">
              <a:cs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p:spPr>
        <p:txBody>
          <a:bodyPr/>
          <a:lstStyle/>
          <a:p>
            <a:fld id="{1A48E9C4-B41E-4589-A953-BD2E17278A21}" type="slidenum">
              <a:rPr lang="en-US" smtClean="0">
                <a:cs typeface="Arial" charset="0"/>
              </a:rPr>
              <a:pPr/>
              <a:t>26</a:t>
            </a:fld>
            <a:endParaRPr lang="en-US" smtClean="0">
              <a:cs typeface="Arial" charset="0"/>
            </a:endParaRPr>
          </a:p>
        </p:txBody>
      </p:sp>
      <p:sp>
        <p:nvSpPr>
          <p:cNvPr id="70658" name="Rectangle 2"/>
          <p:cNvSpPr>
            <a:spLocks noGrp="1" noRot="1" noChangeAspect="1" noChangeArrowheads="1" noTextEdit="1"/>
          </p:cNvSpPr>
          <p:nvPr>
            <p:ph type="sldImg"/>
          </p:nvPr>
        </p:nvSpPr>
        <p:spPr>
          <a:xfrm>
            <a:off x="1169988" y="701675"/>
            <a:ext cx="4660900" cy="3495675"/>
          </a:xfrm>
          <a:ln/>
        </p:spPr>
      </p:sp>
      <p:sp>
        <p:nvSpPr>
          <p:cNvPr id="70659" name="Rectangle 3"/>
          <p:cNvSpPr>
            <a:spLocks noGrp="1" noChangeArrowheads="1"/>
          </p:cNvSpPr>
          <p:nvPr>
            <p:ph type="body" idx="1"/>
          </p:nvPr>
        </p:nvSpPr>
        <p:spPr>
          <a:noFill/>
          <a:ln/>
        </p:spPr>
        <p:txBody>
          <a:bodyPr/>
          <a:lstStyle/>
          <a:p>
            <a:pPr eaLnBrk="1" hangingPunct="1"/>
            <a:r>
              <a:rPr lang="en-US" smtClean="0"/>
              <a:t>[Reprise de la première leçon]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818" tIns="45909" rIns="91818" bIns="45909" anchor="b"/>
          <a:lstStyle/>
          <a:p>
            <a:pPr algn="r" defTabSz="917575"/>
            <a:fld id="{4C52927A-0726-499B-8BB7-3E52E6F1EE2F}" type="slidenum">
              <a:rPr lang="en-US" sz="1200"/>
              <a:pPr algn="r" defTabSz="917575"/>
              <a:t>27</a:t>
            </a:fld>
            <a:endParaRPr lang="en-US" sz="1200"/>
          </a:p>
        </p:txBody>
      </p:sp>
      <p:sp>
        <p:nvSpPr>
          <p:cNvPr id="72706" name="Rectangle 2"/>
          <p:cNvSpPr>
            <a:spLocks noGrp="1" noRot="1" noChangeAspect="1" noChangeArrowheads="1" noTextEdit="1"/>
          </p:cNvSpPr>
          <p:nvPr>
            <p:ph type="sldImg"/>
          </p:nvPr>
        </p:nvSpPr>
        <p:spPr>
          <a:xfrm>
            <a:off x="1169988" y="701675"/>
            <a:ext cx="4660900" cy="3495675"/>
          </a:xfrm>
          <a:ln/>
        </p:spPr>
      </p:sp>
      <p:sp>
        <p:nvSpPr>
          <p:cNvPr id="72707" name="Rectangle 3"/>
          <p:cNvSpPr>
            <a:spLocks noGrp="1" noChangeArrowheads="1"/>
          </p:cNvSpPr>
          <p:nvPr>
            <p:ph type="body" idx="1"/>
          </p:nvPr>
        </p:nvSpPr>
        <p:spPr>
          <a:noFill/>
          <a:ln/>
        </p:spPr>
        <p:txBody>
          <a:bodyPr/>
          <a:lstStyle/>
          <a:p>
            <a:pPr algn="just" eaLnBrk="1" hangingPunct="1"/>
            <a:r>
              <a:rPr lang="fr-FR" dirty="0" smtClean="0"/>
              <a:t>Le mot aléatoire signifie que toutes les personnes incluses dans l'étude ont une probabilité identique d’être affectées au groupe de test. Il n’est pas nécessaire que cette probabilité soit de 0,5 (bien que pour maximiser la puissance statistique – ce dont nous parlerons demain – une probabilité de 0,5 serait idéale).  Néanmoins, une probabilité de 0,7 est acceptable, ce qui signifie que sur un groupe de 100 personnes, 70 seraient affectées au groupe test et 30 au groupe témoin.</a:t>
            </a:r>
          </a:p>
          <a:p>
            <a:pPr algn="just" eaLnBrk="1" hangingPunct="1"/>
            <a:r>
              <a:rPr lang="fr-FR" dirty="0" smtClean="0"/>
              <a:t> </a:t>
            </a:r>
          </a:p>
          <a:p>
            <a:pPr algn="just" eaLnBrk="1" hangingPunct="1"/>
            <a:r>
              <a:rPr lang="fr-FR" dirty="0" smtClean="0"/>
              <a:t>L’affectation aléatoire est différente de l’échantillonnage aléatoire. Dans une étude type, vous essayez de prendre un échantillon aléatoire de participants à votre étude. Cela peut aider à généraliser l’étude à la population d’intérêt. Il s’agit là d’un échantillonnage aléatoire et cela est lié à la validité externe de l’étude. </a:t>
            </a:r>
          </a:p>
          <a:p>
            <a:pPr algn="just" eaLnBrk="1" hangingPunct="1"/>
            <a:endParaRPr lang="fr-FR" dirty="0" smtClean="0"/>
          </a:p>
          <a:p>
            <a:pPr algn="just" eaLnBrk="1" hangingPunct="1"/>
            <a:r>
              <a:rPr lang="fr-FR" dirty="0" smtClean="0"/>
              <a:t>L’affectation aléatoire est la technique utilisée pour répartir les personnes entre participants et non participants. Ceci est lié à la validité interne de l’étude, c’est à dire à votre capacité à identifier des inférences causales à partir de votre étude. J’espère que la photographie à suivre vous permettra de mieux comprendre ceci.</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69988" y="701675"/>
            <a:ext cx="4660900" cy="3495675"/>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9A168B78-712B-43E3-B634-A36AAF0C6B4A}"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818" tIns="45909" rIns="91818" bIns="45909" anchor="b"/>
          <a:lstStyle/>
          <a:p>
            <a:pPr algn="r" defTabSz="917575"/>
            <a:fld id="{DF6F01B6-F936-4E6C-BC12-8C9272B2CBE4}" type="slidenum">
              <a:rPr lang="en-US" sz="1200"/>
              <a:pPr algn="r" defTabSz="917575"/>
              <a:t>31</a:t>
            </a:fld>
            <a:endParaRPr lang="en-US" sz="1200"/>
          </a:p>
        </p:txBody>
      </p:sp>
      <p:sp>
        <p:nvSpPr>
          <p:cNvPr id="86018" name="Rectangle 2"/>
          <p:cNvSpPr>
            <a:spLocks noGrp="1" noRot="1" noChangeAspect="1" noChangeArrowheads="1" noTextEdit="1"/>
          </p:cNvSpPr>
          <p:nvPr>
            <p:ph type="sldImg"/>
          </p:nvPr>
        </p:nvSpPr>
        <p:spPr>
          <a:xfrm>
            <a:off x="1169988" y="701675"/>
            <a:ext cx="4660900" cy="3495675"/>
          </a:xfrm>
          <a:ln/>
        </p:spPr>
      </p:sp>
      <p:sp>
        <p:nvSpPr>
          <p:cNvPr id="86019" name="Rectangle 3"/>
          <p:cNvSpPr>
            <a:spLocks noGrp="1" noChangeArrowheads="1"/>
          </p:cNvSpPr>
          <p:nvPr>
            <p:ph type="body" idx="1"/>
          </p:nvPr>
        </p:nvSpPr>
        <p:spPr>
          <a:noFill/>
          <a:ln/>
        </p:spPr>
        <p:txBody>
          <a:bodyPr/>
          <a:lstStyle/>
          <a:p>
            <a:pPr eaLnBrk="1" hangingPunct="1"/>
            <a:r>
              <a:rPr lang="fr-FR" dirty="0" smtClean="0"/>
              <a:t>Premier click : </a:t>
            </a:r>
          </a:p>
          <a:p>
            <a:pPr eaLnBrk="1" hangingPunct="1"/>
            <a:r>
              <a:rPr lang="fr-FR" dirty="0" smtClean="0"/>
              <a:t>Le mode de sélection de l’échantillon de l’évaluation peut être important</a:t>
            </a:r>
          </a:p>
          <a:p>
            <a:pPr eaLnBrk="1" hangingPunct="1"/>
            <a:r>
              <a:rPr lang="fr-FR" dirty="0" smtClean="0"/>
              <a:t>Si l’échantillon de l’évaluation est sélectionné de manière aléatoire au sein de la population ciblée, alors cet échantillon est représentatif de la population ciblée et nous pouvons dire que les résultats de l’évaluation ont une </a:t>
            </a:r>
            <a:r>
              <a:rPr lang="fr-FR" i="1" dirty="0" smtClean="0"/>
              <a:t>validité externe</a:t>
            </a:r>
            <a:r>
              <a:rPr lang="fr-FR" dirty="0" smtClean="0"/>
              <a:t> par rapport à l’ensemble de la population ciblée.</a:t>
            </a:r>
          </a:p>
          <a:p>
            <a:pPr eaLnBrk="1" hangingPunct="1"/>
            <a:r>
              <a:rPr lang="fr-FR" dirty="0" smtClean="0"/>
              <a:t>VOICI ce qu’est la sélection aléatoire.</a:t>
            </a:r>
          </a:p>
          <a:p>
            <a:pPr eaLnBrk="1" hangingPunct="1"/>
            <a:r>
              <a:rPr lang="fr-FR" dirty="0" smtClean="0"/>
              <a:t>[second click] : par l’affectation aléatoire, il est possible d’assurer la </a:t>
            </a:r>
            <a:r>
              <a:rPr lang="fr-FR" i="1" dirty="0" smtClean="0"/>
              <a:t>validité interne</a:t>
            </a:r>
            <a:r>
              <a:rPr lang="fr-FR" dirty="0" smtClean="0"/>
              <a:t> de l’étude.</a:t>
            </a:r>
            <a:endParaRPr lang="fr-FR" i="1"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C530FB17-FADA-4827-9130-077588962B2E}" type="slidenum">
              <a:rPr lang="en-US" smtClean="0">
                <a:cs typeface="Arial" charset="0"/>
              </a:rPr>
              <a:pPr/>
              <a:t>3</a:t>
            </a:fld>
            <a:endParaRPr lang="en-US" smtClean="0">
              <a:cs typeface="Arial" charset="0"/>
            </a:endParaRPr>
          </a:p>
        </p:txBody>
      </p:sp>
      <p:sp>
        <p:nvSpPr>
          <p:cNvPr id="25603" name="Rectangle 2"/>
          <p:cNvSpPr>
            <a:spLocks noGrp="1" noRot="1" noChangeAspect="1" noChangeArrowheads="1" noTextEdit="1"/>
          </p:cNvSpPr>
          <p:nvPr>
            <p:ph type="sldImg"/>
          </p:nvPr>
        </p:nvSpPr>
        <p:spPr>
          <a:xfrm>
            <a:off x="1143000" y="687388"/>
            <a:ext cx="4572000" cy="3429000"/>
          </a:xfrm>
          <a:ln/>
        </p:spPr>
      </p:sp>
      <p:sp>
        <p:nvSpPr>
          <p:cNvPr id="25604" name="Rectangle 3"/>
          <p:cNvSpPr>
            <a:spLocks noGrp="1" noChangeArrowheads="1"/>
          </p:cNvSpPr>
          <p:nvPr>
            <p:ph type="body" idx="1"/>
          </p:nvPr>
        </p:nvSpPr>
        <p:spPr>
          <a:xfrm>
            <a:off x="914400" y="4343400"/>
            <a:ext cx="5029200" cy="4113213"/>
          </a:xfrm>
          <a:noFill/>
          <a:ln/>
        </p:spPr>
        <p:txBody>
          <a:bodyPr/>
          <a:lstStyle/>
          <a:p>
            <a:pPr eaLnBrk="1" hangingPunct="1"/>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E02DF410-6190-42DB-81C1-C63F2DB28786}" type="slidenum">
              <a:rPr lang="en-US" smtClean="0">
                <a:cs typeface="Arial" charset="0"/>
              </a:rPr>
              <a:pPr/>
              <a:t>4</a:t>
            </a:fld>
            <a:endParaRPr lang="en-US" smtClean="0">
              <a:cs typeface="Arial" charset="0"/>
            </a:endParaRPr>
          </a:p>
        </p:txBody>
      </p:sp>
      <p:sp>
        <p:nvSpPr>
          <p:cNvPr id="27651" name="Rectangle 2"/>
          <p:cNvSpPr>
            <a:spLocks noGrp="1" noRot="1" noChangeAspect="1" noChangeArrowheads="1" noTextEdit="1"/>
          </p:cNvSpPr>
          <p:nvPr>
            <p:ph type="sldImg"/>
          </p:nvPr>
        </p:nvSpPr>
        <p:spPr>
          <a:xfrm>
            <a:off x="1143000" y="687388"/>
            <a:ext cx="4572000" cy="3429000"/>
          </a:xfrm>
          <a:ln/>
        </p:spPr>
      </p:sp>
      <p:sp>
        <p:nvSpPr>
          <p:cNvPr id="27652" name="Rectangle 3"/>
          <p:cNvSpPr>
            <a:spLocks noGrp="1" noChangeArrowheads="1"/>
          </p:cNvSpPr>
          <p:nvPr>
            <p:ph type="body" idx="1"/>
          </p:nvPr>
        </p:nvSpPr>
        <p:spPr>
          <a:xfrm>
            <a:off x="914400" y="4343400"/>
            <a:ext cx="5029200" cy="4113213"/>
          </a:xfrm>
          <a:noFill/>
          <a:ln/>
        </p:spPr>
        <p:txBody>
          <a:bodyPr/>
          <a:lstStyle/>
          <a:p>
            <a:pPr eaLnBrk="1" hangingPunct="1"/>
            <a:endParaRPr lang="fr-FR"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69988" y="701675"/>
            <a:ext cx="4660900" cy="3495675"/>
          </a:xfrm>
        </p:spPr>
      </p:sp>
      <p:sp>
        <p:nvSpPr>
          <p:cNvPr id="3" name="Espace réservé des commentaires 2"/>
          <p:cNvSpPr>
            <a:spLocks noGrp="1"/>
          </p:cNvSpPr>
          <p:nvPr>
            <p:ph type="body" idx="1"/>
          </p:nvPr>
        </p:nvSpPr>
        <p:spPr/>
        <p:txBody>
          <a:bodyPr>
            <a:normAutofit/>
          </a:bodyPr>
          <a:lstStyle/>
          <a:p>
            <a:pPr lvl="1"/>
            <a:r>
              <a:rPr lang="fr-FR" dirty="0" smtClean="0"/>
              <a:t>Illustration: Projet santé à  Udaipur (Banerjee, </a:t>
            </a:r>
            <a:r>
              <a:rPr lang="fr-FR" dirty="0" err="1" smtClean="0"/>
              <a:t>Deaton</a:t>
            </a:r>
            <a:r>
              <a:rPr lang="fr-FR" dirty="0" smtClean="0"/>
              <a:t> et Duflo (2001-2003))</a:t>
            </a:r>
          </a:p>
          <a:p>
            <a:pPr lvl="1"/>
            <a:r>
              <a:rPr lang="fr-FR" dirty="0" smtClean="0"/>
              <a:t>qui a conduit à trois évaluations aléatoires (2005-2007)</a:t>
            </a:r>
          </a:p>
          <a:p>
            <a:pPr lvl="2"/>
            <a:r>
              <a:rPr lang="fr-FR" dirty="0" smtClean="0"/>
              <a:t>Vaccinations</a:t>
            </a:r>
          </a:p>
          <a:p>
            <a:pPr lvl="2"/>
            <a:r>
              <a:rPr lang="fr-FR" dirty="0" smtClean="0"/>
              <a:t>Supplément en fer</a:t>
            </a:r>
          </a:p>
          <a:p>
            <a:pPr lvl="2"/>
            <a:r>
              <a:rPr lang="fr-FR" dirty="0" smtClean="0"/>
              <a:t>Assiduité au travail des infirmières publiques</a:t>
            </a:r>
          </a:p>
          <a:p>
            <a:endParaRPr lang="fr-FR" dirty="0"/>
          </a:p>
        </p:txBody>
      </p:sp>
      <p:sp>
        <p:nvSpPr>
          <p:cNvPr id="4" name="Espace réservé du numéro de diapositive 3"/>
          <p:cNvSpPr>
            <a:spLocks noGrp="1"/>
          </p:cNvSpPr>
          <p:nvPr>
            <p:ph type="sldNum" sz="quarter" idx="10"/>
          </p:nvPr>
        </p:nvSpPr>
        <p:spPr/>
        <p:txBody>
          <a:bodyPr/>
          <a:lstStyle/>
          <a:p>
            <a:pPr>
              <a:defRPr/>
            </a:pPr>
            <a:fld id="{9A168B78-712B-43E3-B634-A36AAF0C6B4A}"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69988" y="701675"/>
            <a:ext cx="4660900" cy="3495675"/>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9A168B78-712B-43E3-B634-A36AAF0C6B4A}"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p:spPr>
        <p:txBody>
          <a:bodyPr/>
          <a:lstStyle/>
          <a:p>
            <a:fld id="{FCFD18D4-0AB1-4CBA-84EB-159B688383C5}" type="slidenum">
              <a:rPr lang="en-US" smtClean="0">
                <a:cs typeface="Arial" charset="0"/>
              </a:rPr>
              <a:pPr/>
              <a:t>7</a:t>
            </a:fld>
            <a:endParaRPr lang="en-US" smtClean="0">
              <a:cs typeface="Arial" charset="0"/>
            </a:endParaRPr>
          </a:p>
        </p:txBody>
      </p:sp>
      <p:sp>
        <p:nvSpPr>
          <p:cNvPr id="35842" name="Rectangle 2"/>
          <p:cNvSpPr>
            <a:spLocks noGrp="1" noRot="1" noChangeAspect="1" noChangeArrowheads="1" noTextEdit="1"/>
          </p:cNvSpPr>
          <p:nvPr>
            <p:ph type="sldImg"/>
          </p:nvPr>
        </p:nvSpPr>
        <p:spPr>
          <a:xfrm>
            <a:off x="1169988" y="701675"/>
            <a:ext cx="4660900" cy="3495675"/>
          </a:xfrm>
          <a:ln/>
        </p:spPr>
      </p:sp>
      <p:sp>
        <p:nvSpPr>
          <p:cNvPr id="35843" name="Rectangle 3"/>
          <p:cNvSpPr>
            <a:spLocks noGrp="1" noChangeArrowheads="1"/>
          </p:cNvSpPr>
          <p:nvPr>
            <p:ph type="body" idx="1"/>
          </p:nvPr>
        </p:nvSpPr>
        <p:spPr>
          <a:noFill/>
          <a:ln/>
        </p:spPr>
        <p:txBody>
          <a:bodyPr/>
          <a:lstStyle/>
          <a:p>
            <a:pPr algn="just" eaLnBrk="1" hangingPunct="1">
              <a:buFontTx/>
              <a:buChar char="-"/>
            </a:pPr>
            <a:r>
              <a:rPr lang="fr-FR" dirty="0" smtClean="0"/>
              <a:t>Cette leçon ne porte pas spécifiquement sur la façon de préparer une enquête – nous pourrions passer toute une semaine à ne faire que ça. Aujourd’hui nous allons voir comment, à partir du moment où nous avons un protocole d’enquête, nous devons préparer la collecte de données (quels résultats collecter, et quelle est la taille d’échantillon nécessaire ?). Nous utiliserons principalement l’exemple des </a:t>
            </a:r>
            <a:r>
              <a:rPr lang="fr-FR" dirty="0" err="1" smtClean="0"/>
              <a:t>Panchayat</a:t>
            </a:r>
            <a:r>
              <a:rPr lang="fr-FR" dirty="0" smtClean="0"/>
              <a:t> (femmes indiennes et quota).</a:t>
            </a:r>
          </a:p>
          <a:p>
            <a:pPr algn="just" eaLnBrk="1" hangingPunct="1">
              <a:buFontTx/>
              <a:buChar char="-"/>
            </a:pPr>
            <a:endParaRPr lang="fr-FR" dirty="0" smtClean="0"/>
          </a:p>
          <a:p>
            <a:pPr algn="just">
              <a:buFont typeface="Arial" pitchFamily="34" charset="0"/>
              <a:buChar char="•"/>
            </a:pPr>
            <a:r>
              <a:rPr lang="fr-FR" dirty="0" smtClean="0"/>
              <a:t>Nous avons parlé des différents types d’évaluations ou de diagnostiques</a:t>
            </a:r>
          </a:p>
          <a:p>
            <a:pPr algn="just"/>
            <a:r>
              <a:rPr lang="fr-FR" dirty="0" smtClean="0"/>
              <a:t>  Pour concevoir notre intervention, nous avons utilisé un diagnostic des besoins</a:t>
            </a:r>
          </a:p>
          <a:p>
            <a:pPr algn="just"/>
            <a:r>
              <a:rPr lang="fr-FR" dirty="0" smtClean="0"/>
              <a:t>  Une évaluation du processus est en cours afin de vérifier que la mise en œuvre se déroule comme prévu</a:t>
            </a:r>
          </a:p>
          <a:p>
            <a:pPr algn="just">
              <a:buFont typeface="Arial" pitchFamily="34" charset="0"/>
              <a:buChar char="•"/>
            </a:pPr>
            <a:r>
              <a:rPr lang="fr-FR" dirty="0" smtClean="0"/>
              <a:t>Mais sommes-nous en train d’atteindre notre objectif ?</a:t>
            </a:r>
          </a:p>
          <a:p>
            <a:pPr algn="just">
              <a:buFont typeface="Arial" pitchFamily="34" charset="0"/>
              <a:buChar char="•"/>
            </a:pPr>
            <a:r>
              <a:rPr lang="fr-FR" dirty="0" smtClean="0"/>
              <a:t>Comment pouvons-nous traduire ces objectifs en indicateurs ?</a:t>
            </a:r>
          </a:p>
          <a:p>
            <a:pPr algn="just">
              <a:buFont typeface="Arial" pitchFamily="34" charset="0"/>
              <a:buChar char="•"/>
            </a:pPr>
            <a:r>
              <a:rPr lang="fr-FR" dirty="0" smtClean="0"/>
              <a:t>Et quelles leçons pouvons-nous tirer d’une évaluation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p:spPr>
        <p:txBody>
          <a:bodyPr/>
          <a:lstStyle/>
          <a:p>
            <a:fld id="{CF956092-8FC9-4A71-9DAB-DAD9B079F5B8}" type="slidenum">
              <a:rPr lang="en-US" smtClean="0">
                <a:cs typeface="Arial" charset="0"/>
              </a:rPr>
              <a:pPr/>
              <a:t>8</a:t>
            </a:fld>
            <a:endParaRPr lang="en-US" smtClean="0">
              <a:cs typeface="Arial" charset="0"/>
            </a:endParaRPr>
          </a:p>
        </p:txBody>
      </p:sp>
      <p:sp>
        <p:nvSpPr>
          <p:cNvPr id="37890" name="Rectangle 2"/>
          <p:cNvSpPr>
            <a:spLocks noGrp="1" noRot="1" noChangeAspect="1" noChangeArrowheads="1" noTextEdit="1"/>
          </p:cNvSpPr>
          <p:nvPr>
            <p:ph type="sldImg"/>
          </p:nvPr>
        </p:nvSpPr>
        <p:spPr>
          <a:xfrm>
            <a:off x="1169988" y="701675"/>
            <a:ext cx="4660900" cy="3495675"/>
          </a:xfrm>
          <a:ln/>
        </p:spPr>
      </p:sp>
      <p:sp>
        <p:nvSpPr>
          <p:cNvPr id="37891" name="Rectangle 3"/>
          <p:cNvSpPr>
            <a:spLocks noGrp="1" noChangeArrowheads="1"/>
          </p:cNvSpPr>
          <p:nvPr>
            <p:ph type="body" idx="1"/>
          </p:nvPr>
        </p:nvSpPr>
        <p:spPr>
          <a:noFill/>
          <a:ln/>
        </p:spPr>
        <p:txBody>
          <a:bodyPr/>
          <a:lstStyle/>
          <a:p>
            <a:pPr eaLnBrk="1" hangingPunct="1">
              <a:buFontTx/>
              <a:buChar char="•"/>
            </a:pPr>
            <a:r>
              <a:rPr lang="fr-FR" dirty="0" smtClean="0"/>
              <a:t>Principaux objectifs : </a:t>
            </a:r>
          </a:p>
          <a:p>
            <a:pPr lvl="1" eaLnBrk="1" hangingPunct="1">
              <a:buFontTx/>
              <a:buChar char="•"/>
            </a:pPr>
            <a:r>
              <a:rPr lang="fr-FR" dirty="0" smtClean="0"/>
              <a:t>Décentraliser la prise de décision</a:t>
            </a:r>
          </a:p>
          <a:p>
            <a:pPr lvl="1" eaLnBrk="1" hangingPunct="1">
              <a:buFontTx/>
              <a:buChar char="•"/>
            </a:pPr>
            <a:r>
              <a:rPr lang="fr-FR" dirty="0" smtClean="0"/>
              <a:t>Améliorer la participation des villageois aux décisions qui les concernent</a:t>
            </a:r>
          </a:p>
          <a:p>
            <a:pPr eaLnBrk="1" hangingPunct="1">
              <a:buFontTx/>
              <a:buChar char="•"/>
            </a:pPr>
            <a:r>
              <a:rPr lang="fr-FR" dirty="0" smtClean="0"/>
              <a:t>Les principales caractéristiques de la politique des quotas : </a:t>
            </a:r>
          </a:p>
          <a:p>
            <a:pPr lvl="1" eaLnBrk="1" hangingPunct="1">
              <a:buFontTx/>
              <a:buChar char="•"/>
            </a:pPr>
            <a:r>
              <a:rPr lang="fr-FR" dirty="0" smtClean="0"/>
              <a:t>Quotas de sièges et de poste de </a:t>
            </a:r>
            <a:r>
              <a:rPr lang="fr-FR" dirty="0" err="1" smtClean="0"/>
              <a:t>Pradhan</a:t>
            </a:r>
            <a:r>
              <a:rPr lang="fr-FR" dirty="0" smtClean="0"/>
              <a:t> (Chef de village) réservés aux femmes et aux castes les plus basses. </a:t>
            </a:r>
          </a:p>
          <a:p>
            <a:pPr lvl="1" eaLnBrk="1" hangingPunct="1">
              <a:buFontTx/>
              <a:buChar char="•"/>
            </a:pPr>
            <a:r>
              <a:rPr lang="fr-FR" dirty="0" smtClean="0"/>
              <a:t>Affectation aléatoire des siège réservés. </a:t>
            </a:r>
          </a:p>
          <a:p>
            <a:pPr eaLnBrk="1" hangingPunct="1">
              <a:buFontTx/>
              <a:buChar char="•"/>
            </a:pPr>
            <a:r>
              <a:rPr lang="fr-FR" dirty="0" smtClean="0"/>
              <a:t>Quelles sont les spécificités du contexte indien ??? </a:t>
            </a:r>
          </a:p>
          <a:p>
            <a:pPr lvl="1" eaLnBrk="1" hangingPunct="1">
              <a:buFontTx/>
              <a:buChar char="•"/>
            </a:pPr>
            <a:r>
              <a:rPr lang="fr-FR" dirty="0" smtClean="0"/>
              <a:t>Claire discrimination contre les basses castes</a:t>
            </a:r>
          </a:p>
          <a:p>
            <a:pPr lvl="1" eaLnBrk="1" hangingPunct="1">
              <a:buFontTx/>
              <a:buChar char="•"/>
            </a:pPr>
            <a:r>
              <a:rPr lang="fr-FR" dirty="0" smtClean="0"/>
              <a:t>La discrimination contre les femmes est un problème majeur</a:t>
            </a:r>
          </a:p>
          <a:p>
            <a:pPr lvl="1" eaLnBrk="1" hangingPunct="1">
              <a:buFontTx/>
              <a:buChar char="•"/>
            </a:pPr>
            <a:r>
              <a:rPr lang="fr-FR" dirty="0" smtClean="0">
                <a:solidFill>
                  <a:srgbClr val="FF0000"/>
                </a:solidFill>
              </a:rPr>
              <a:t>Pouvoir XXX</a:t>
            </a:r>
          </a:p>
          <a:p>
            <a:pPr lvl="1" eaLnBrk="1" hangingPunct="1">
              <a:buFontTx/>
              <a:buChar char="•"/>
            </a:pPr>
            <a:r>
              <a:rPr lang="fr-FR" dirty="0" smtClean="0">
                <a:solidFill>
                  <a:srgbClr val="FF0000"/>
                </a:solidFill>
              </a:rPr>
              <a:t>XXX</a:t>
            </a:r>
          </a:p>
          <a:p>
            <a:pPr marL="0" marR="0" lvl="0" indent="0" algn="l" defTabSz="914400" rtl="0" eaLnBrk="1" fontAlgn="base" latinLnBrk="0" hangingPunct="1">
              <a:lnSpc>
                <a:spcPct val="100000"/>
              </a:lnSpc>
              <a:spcBef>
                <a:spcPct val="30000"/>
              </a:spcBef>
              <a:spcAft>
                <a:spcPct val="0"/>
              </a:spcAft>
              <a:buClrTx/>
              <a:buSzTx/>
              <a:buFontTx/>
              <a:buChar char="•"/>
              <a:tabLst/>
              <a:defRPr/>
            </a:pPr>
            <a:r>
              <a:rPr lang="fr-FR" sz="1200" dirty="0" smtClean="0">
                <a:solidFill>
                  <a:schemeClr val="tx1"/>
                </a:solidFill>
              </a:rPr>
              <a:t>Source: “</a:t>
            </a:r>
            <a:r>
              <a:rPr lang="fr-FR" sz="1200" dirty="0" err="1" smtClean="0">
                <a:solidFill>
                  <a:schemeClr val="tx1"/>
                </a:solidFill>
              </a:rPr>
              <a:t>Women</a:t>
            </a:r>
            <a:r>
              <a:rPr lang="fr-FR" sz="1200" dirty="0" smtClean="0">
                <a:solidFill>
                  <a:schemeClr val="tx1"/>
                </a:solidFill>
              </a:rPr>
              <a:t> as Policy </a:t>
            </a:r>
            <a:r>
              <a:rPr lang="fr-FR" sz="1200" dirty="0" err="1" smtClean="0">
                <a:solidFill>
                  <a:schemeClr val="tx1"/>
                </a:solidFill>
              </a:rPr>
              <a:t>Makers</a:t>
            </a:r>
            <a:r>
              <a:rPr lang="fr-FR" sz="1200" dirty="0" smtClean="0">
                <a:solidFill>
                  <a:schemeClr val="tx1"/>
                </a:solidFill>
              </a:rPr>
              <a:t>: Evidence </a:t>
            </a:r>
            <a:r>
              <a:rPr lang="fr-FR" sz="1200" dirty="0" err="1" smtClean="0">
                <a:solidFill>
                  <a:schemeClr val="tx1"/>
                </a:solidFill>
              </a:rPr>
              <a:t>from</a:t>
            </a:r>
            <a:r>
              <a:rPr lang="fr-FR" sz="1200" dirty="0" smtClean="0">
                <a:solidFill>
                  <a:schemeClr val="tx1"/>
                </a:solidFill>
              </a:rPr>
              <a:t> a </a:t>
            </a:r>
            <a:r>
              <a:rPr lang="fr-FR" sz="1200" dirty="0" err="1" smtClean="0">
                <a:solidFill>
                  <a:schemeClr val="tx1"/>
                </a:solidFill>
              </a:rPr>
              <a:t>Randomized</a:t>
            </a:r>
            <a:r>
              <a:rPr lang="fr-FR" sz="1200" dirty="0" smtClean="0">
                <a:solidFill>
                  <a:schemeClr val="tx1"/>
                </a:solidFill>
              </a:rPr>
              <a:t> Policy </a:t>
            </a:r>
            <a:r>
              <a:rPr lang="fr-FR" sz="1200" dirty="0" err="1" smtClean="0">
                <a:solidFill>
                  <a:schemeClr val="tx1"/>
                </a:solidFill>
              </a:rPr>
              <a:t>Experiment</a:t>
            </a:r>
            <a:r>
              <a:rPr lang="fr-FR" sz="1200" dirty="0" smtClean="0">
                <a:solidFill>
                  <a:schemeClr val="tx1"/>
                </a:solidFill>
              </a:rPr>
              <a:t> in </a:t>
            </a:r>
            <a:r>
              <a:rPr lang="fr-FR" sz="1200" dirty="0" err="1" smtClean="0">
                <a:solidFill>
                  <a:schemeClr val="tx1"/>
                </a:solidFill>
              </a:rPr>
              <a:t>India</a:t>
            </a:r>
            <a:r>
              <a:rPr lang="fr-FR" sz="1200" dirty="0" smtClean="0">
                <a:solidFill>
                  <a:schemeClr val="tx1"/>
                </a:solidFill>
              </a:rPr>
              <a:t>,” par </a:t>
            </a:r>
            <a:r>
              <a:rPr lang="fr-FR" sz="1200" dirty="0" err="1" smtClean="0">
                <a:solidFill>
                  <a:schemeClr val="tx1"/>
                </a:solidFill>
              </a:rPr>
              <a:t>Raghabendra</a:t>
            </a:r>
            <a:r>
              <a:rPr lang="fr-FR" sz="1200" dirty="0" smtClean="0">
                <a:solidFill>
                  <a:schemeClr val="tx1"/>
                </a:solidFill>
              </a:rPr>
              <a:t> </a:t>
            </a:r>
            <a:r>
              <a:rPr lang="fr-FR" sz="1200" dirty="0" err="1" smtClean="0">
                <a:solidFill>
                  <a:schemeClr val="tx1"/>
                </a:solidFill>
              </a:rPr>
              <a:t>Chattopadhyay</a:t>
            </a:r>
            <a:r>
              <a:rPr lang="fr-FR" sz="1200" dirty="0" smtClean="0">
                <a:solidFill>
                  <a:schemeClr val="tx1"/>
                </a:solidFill>
              </a:rPr>
              <a:t> et Esther Duflo (2004a), </a:t>
            </a:r>
            <a:r>
              <a:rPr lang="fr-FR" sz="1200" dirty="0" err="1" smtClean="0">
                <a:solidFill>
                  <a:schemeClr val="tx1"/>
                </a:solidFill>
              </a:rPr>
              <a:t>Econometrica</a:t>
            </a:r>
            <a:r>
              <a:rPr lang="fr-FR" sz="1200" dirty="0" smtClean="0">
                <a:solidFill>
                  <a:schemeClr val="tx1"/>
                </a:solidFill>
              </a:rPr>
              <a:t> 72(5), 1409-1443.</a:t>
            </a:r>
          </a:p>
          <a:p>
            <a:pPr lvl="0" eaLnBrk="1" hangingPunct="1">
              <a:buFontTx/>
              <a:buChar char="•"/>
            </a:pPr>
            <a:endParaRPr lang="fr-FR" dirty="0" smtClean="0">
              <a:solidFill>
                <a:srgbClr val="FF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p:spPr>
        <p:txBody>
          <a:bodyPr/>
          <a:lstStyle/>
          <a:p>
            <a:fld id="{675A2D61-6BEE-4CB0-9BFE-4C33DF50DC99}" type="slidenum">
              <a:rPr lang="en-US" smtClean="0">
                <a:cs typeface="Arial" charset="0"/>
              </a:rPr>
              <a:pPr/>
              <a:t>9</a:t>
            </a:fld>
            <a:endParaRPr lang="en-US" smtClean="0">
              <a:cs typeface="Arial" charset="0"/>
            </a:endParaRPr>
          </a:p>
        </p:txBody>
      </p:sp>
      <p:sp>
        <p:nvSpPr>
          <p:cNvPr id="39938" name="Rectangle 2"/>
          <p:cNvSpPr>
            <a:spLocks noGrp="1" noRot="1" noChangeAspect="1" noChangeArrowheads="1" noTextEdit="1"/>
          </p:cNvSpPr>
          <p:nvPr>
            <p:ph type="sldImg"/>
          </p:nvPr>
        </p:nvSpPr>
        <p:spPr>
          <a:xfrm>
            <a:off x="1169988" y="701675"/>
            <a:ext cx="4660900" cy="3495675"/>
          </a:xfrm>
          <a:ln/>
        </p:spPr>
      </p:sp>
      <p:sp>
        <p:nvSpPr>
          <p:cNvPr id="39939" name="Rectangle 3"/>
          <p:cNvSpPr>
            <a:spLocks noGrp="1" noChangeArrowheads="1"/>
          </p:cNvSpPr>
          <p:nvPr>
            <p:ph type="body" idx="1"/>
          </p:nvPr>
        </p:nvSpPr>
        <p:spPr>
          <a:noFill/>
          <a:ln/>
        </p:spPr>
        <p:txBody>
          <a:bodyPr/>
          <a:lstStyle/>
          <a:p>
            <a:pPr eaLnBrk="1" hangingPunct="1">
              <a:buFontTx/>
              <a:buChar char="•"/>
            </a:pPr>
            <a:r>
              <a:rPr lang="fr-FR" dirty="0" smtClean="0"/>
              <a:t>Avantages</a:t>
            </a:r>
          </a:p>
          <a:p>
            <a:pPr lvl="1" eaLnBrk="1" hangingPunct="1">
              <a:buFontTx/>
              <a:buChar char="•"/>
            </a:pPr>
            <a:r>
              <a:rPr lang="fr-FR" dirty="0" smtClean="0"/>
              <a:t>L’idée est qu’une politique de quotas pourrait améliorer les politiques en faveur des femmes</a:t>
            </a:r>
          </a:p>
          <a:p>
            <a:pPr lvl="1" eaLnBrk="1" hangingPunct="1">
              <a:buFontTx/>
              <a:buChar char="•"/>
            </a:pPr>
            <a:r>
              <a:rPr lang="fr-FR" dirty="0" smtClean="0"/>
              <a:t>Autre idée : une politique de quotas pourrait améliorer la perception que les gens ont des femmes -&gt; changements à long terme et pas seulement à court terme</a:t>
            </a:r>
          </a:p>
          <a:p>
            <a:pPr eaLnBrk="1" hangingPunct="1">
              <a:buFontTx/>
              <a:buChar char="•"/>
            </a:pPr>
            <a:r>
              <a:rPr lang="fr-FR" dirty="0" smtClean="0"/>
              <a:t>Inconvénients</a:t>
            </a:r>
          </a:p>
          <a:p>
            <a:pPr lvl="1" eaLnBrk="1" hangingPunct="1">
              <a:buFontTx/>
              <a:buChar char="•"/>
            </a:pPr>
            <a:r>
              <a:rPr lang="fr-FR" dirty="0" smtClean="0"/>
              <a:t>Il n’est pas nécessairement juste de “limiter” l’accès à certaines personnes</a:t>
            </a:r>
          </a:p>
          <a:p>
            <a:pPr lvl="1" eaLnBrk="1" hangingPunct="1">
              <a:buFontTx/>
              <a:buChar char="•"/>
            </a:pPr>
            <a:r>
              <a:rPr lang="fr-FR" dirty="0" smtClean="0"/>
              <a:t>Les femmes ont de fait moins d’expérience, ce qui pourrait se traduire par un effet de capture plus important</a:t>
            </a:r>
          </a:p>
          <a:p>
            <a:pPr lvl="1" eaLnBrk="1" hangingPunct="1">
              <a:buFontTx/>
              <a:buChar char="•"/>
            </a:pPr>
            <a:r>
              <a:rPr lang="fr-FR" dirty="0" smtClean="0"/>
              <a:t>Peut-être qu’une politique de quotas n’a aucun effet</a:t>
            </a:r>
          </a:p>
          <a:p>
            <a:pPr lvl="1" eaLnBrk="1" hangingPunct="1">
              <a:buFontTx/>
              <a:buChar char="•"/>
            </a:pPr>
            <a:endParaRPr lang="fr-FR"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p:cNvPicPr>
            <a:picLocks noChangeAspect="1" noChangeArrowheads="1"/>
          </p:cNvPicPr>
          <p:nvPr userDrawn="1"/>
        </p:nvPicPr>
        <p:blipFill>
          <a:blip r:embed="rId2" cstate="print"/>
          <a:srcRect r="53271"/>
          <a:stretch>
            <a:fillRect/>
          </a:stretch>
        </p:blipFill>
        <p:spPr bwMode="auto">
          <a:xfrm>
            <a:off x="533400" y="187325"/>
            <a:ext cx="3810000" cy="955675"/>
          </a:xfrm>
          <a:prstGeom prst="rect">
            <a:avLst/>
          </a:prstGeom>
          <a:noFill/>
          <a:ln w="9525">
            <a:noFill/>
            <a:miter lim="800000"/>
            <a:headEnd/>
            <a:tailEnd/>
          </a:ln>
        </p:spPr>
      </p:pic>
      <p:sp>
        <p:nvSpPr>
          <p:cNvPr id="5" name="Text Box 2"/>
          <p:cNvSpPr txBox="1">
            <a:spLocks noChangeArrowheads="1"/>
          </p:cNvSpPr>
          <p:nvPr userDrawn="1"/>
        </p:nvSpPr>
        <p:spPr bwMode="auto">
          <a:xfrm>
            <a:off x="4572000" y="762000"/>
            <a:ext cx="4343400" cy="307777"/>
          </a:xfrm>
          <a:prstGeom prst="rect">
            <a:avLst/>
          </a:prstGeom>
          <a:ln>
            <a:solidFill>
              <a:srgbClr val="FFFFFF"/>
            </a:solidFill>
            <a:headEnd/>
            <a:tailEnd/>
          </a:ln>
        </p:spPr>
        <p:style>
          <a:lnRef idx="2">
            <a:schemeClr val="accent2"/>
          </a:lnRef>
          <a:fillRef idx="1">
            <a:schemeClr val="lt1"/>
          </a:fillRef>
          <a:effectRef idx="0">
            <a:schemeClr val="accent2"/>
          </a:effectRef>
          <a:fontRef idx="minor">
            <a:schemeClr val="dk1"/>
          </a:fontRef>
        </p:style>
        <p:txBody>
          <a:bodyPr wrap="square">
            <a:spAutoFit/>
          </a:bodyPr>
          <a:lstStyle/>
          <a:p>
            <a:pPr>
              <a:spcAft>
                <a:spcPts val="1000"/>
              </a:spcAft>
              <a:defRPr/>
            </a:pPr>
            <a:r>
              <a:rPr lang="en-US" sz="1400" b="1" spc="130" dirty="0" smtClean="0">
                <a:solidFill>
                  <a:schemeClr val="bg1">
                    <a:lumMod val="65000"/>
                  </a:schemeClr>
                </a:solidFill>
                <a:latin typeface="Arial" pitchFamily="34" charset="0"/>
                <a:cs typeface="Arial" pitchFamily="34" charset="0"/>
              </a:rPr>
              <a:t>TRADUIRE</a:t>
            </a:r>
            <a:r>
              <a:rPr lang="en-US" sz="1400" b="1" spc="130" baseline="0" dirty="0" smtClean="0">
                <a:solidFill>
                  <a:schemeClr val="bg1">
                    <a:lumMod val="65000"/>
                  </a:schemeClr>
                </a:solidFill>
                <a:latin typeface="Arial" pitchFamily="34" charset="0"/>
                <a:cs typeface="Arial" pitchFamily="34" charset="0"/>
              </a:rPr>
              <a:t> LA RECHERCHE EN </a:t>
            </a:r>
            <a:r>
              <a:rPr lang="en-US" sz="1400" b="1" spc="130" dirty="0" smtClean="0">
                <a:solidFill>
                  <a:schemeClr val="bg1">
                    <a:lumMod val="65000"/>
                  </a:schemeClr>
                </a:solidFill>
                <a:latin typeface="Arial" pitchFamily="34" charset="0"/>
                <a:cs typeface="Arial" pitchFamily="34" charset="0"/>
              </a:rPr>
              <a:t>ACTION</a:t>
            </a:r>
            <a:endParaRPr lang="en-US" sz="1400" spc="130" dirty="0">
              <a:solidFill>
                <a:schemeClr val="bg1">
                  <a:lumMod val="65000"/>
                </a:schemeClr>
              </a:solidFill>
              <a:latin typeface="Arial" pitchFamily="34" charset="0"/>
              <a:cs typeface="Arial" pitchFamily="34" charset="0"/>
            </a:endParaRPr>
          </a:p>
        </p:txBody>
      </p:sp>
      <p:sp>
        <p:nvSpPr>
          <p:cNvPr id="2" name="Title 1"/>
          <p:cNvSpPr>
            <a:spLocks noGrp="1"/>
          </p:cNvSpPr>
          <p:nvPr>
            <p:ph type="ctrTitle"/>
          </p:nvPr>
        </p:nvSpPr>
        <p:spPr>
          <a:xfrm>
            <a:off x="685800" y="2130425"/>
            <a:ext cx="7772400" cy="1470025"/>
          </a:xfrm>
        </p:spPr>
        <p:txBody>
          <a:bodyPr/>
          <a:lstStyle>
            <a:lvl1pPr>
              <a:defRPr>
                <a:solidFill>
                  <a:schemeClr val="tx1"/>
                </a:solidFill>
              </a:defRPr>
            </a:lvl1p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Date Placeholder 3"/>
          <p:cNvSpPr>
            <a:spLocks noGrp="1"/>
          </p:cNvSpPr>
          <p:nvPr>
            <p:ph type="dt" sz="half" idx="10"/>
          </p:nvPr>
        </p:nvSpPr>
        <p:spPr/>
        <p:txBody>
          <a:bodyPr/>
          <a:lstStyle>
            <a:lvl1pPr>
              <a:defRPr>
                <a:solidFill>
                  <a:schemeClr val="tx2">
                    <a:lumMod val="60000"/>
                    <a:lumOff val="40000"/>
                  </a:schemeClr>
                </a:solidFill>
              </a:defRPr>
            </a:lvl1pPr>
          </a:lstStyle>
          <a:p>
            <a:pPr>
              <a:defRPr/>
            </a:pPr>
            <a:endParaRPr lang="en-US"/>
          </a:p>
        </p:txBody>
      </p:sp>
      <p:sp>
        <p:nvSpPr>
          <p:cNvPr id="7" name="Footer Placeholder 4"/>
          <p:cNvSpPr>
            <a:spLocks noGrp="1"/>
          </p:cNvSpPr>
          <p:nvPr>
            <p:ph type="ftr" sz="quarter" idx="11"/>
          </p:nvPr>
        </p:nvSpPr>
        <p:spPr/>
        <p:txBody>
          <a:bodyPr/>
          <a:lstStyle>
            <a:lvl1pPr>
              <a:defRPr>
                <a:solidFill>
                  <a:schemeClr val="bg1"/>
                </a:solidFill>
              </a:defRPr>
            </a:lvl1pPr>
          </a:lstStyle>
          <a:p>
            <a:pPr>
              <a:defRPr/>
            </a:pPr>
            <a:endParaRPr lang="en-US"/>
          </a:p>
        </p:txBody>
      </p:sp>
      <p:sp>
        <p:nvSpPr>
          <p:cNvPr id="8"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pPr>
              <a:defRPr/>
            </a:pPr>
            <a:fld id="{A2E062EA-36B3-46CF-8641-D25FC0CE7D5C}"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descr="pal_logo.jpg"/>
          <p:cNvPicPr>
            <a:picLocks noChangeAspect="1"/>
          </p:cNvPicPr>
          <p:nvPr userDrawn="1"/>
        </p:nvPicPr>
        <p:blipFill>
          <a:blip r:embed="rId2" cstate="print">
            <a:lum bright="-50000" contrast="-70000"/>
          </a:blip>
          <a:srcRect l="77640" t="-8333"/>
          <a:stretch>
            <a:fillRect/>
          </a:stretch>
        </p:blipFill>
        <p:spPr>
          <a:xfrm>
            <a:off x="5715000" y="304800"/>
            <a:ext cx="914400" cy="990600"/>
          </a:xfrm>
          <a:prstGeom prst="roundRect">
            <a:avLst/>
          </a:prstGeom>
          <a:ln w="38100" cap="sq">
            <a:solidFill>
              <a:srgbClr val="000000"/>
            </a:solidFill>
            <a:prstDash val="solid"/>
            <a:miter lim="800000"/>
          </a:ln>
          <a:effectLst>
            <a:outerShdw blurRad="50800" dist="38100" dir="2700000" algn="tl" rotWithShape="0">
              <a:srgbClr val="000000">
                <a:alpha val="43000"/>
              </a:srgbClr>
            </a:outerShdw>
            <a:reflection blurRad="6350" stA="50000" endA="300" endPos="90000" dist="50800" dir="5400000" sy="-100000" algn="bl" rotWithShape="0"/>
          </a:effectLst>
        </p:spPr>
      </p:pic>
      <p:pic>
        <p:nvPicPr>
          <p:cNvPr id="6" name="Picture 2"/>
          <p:cNvPicPr>
            <a:picLocks noChangeAspect="1" noChangeArrowheads="1"/>
          </p:cNvPicPr>
          <p:nvPr userDrawn="1"/>
        </p:nvPicPr>
        <p:blipFill>
          <a:blip r:embed="rId3" cstate="print">
            <a:lum bright="-50000" contrast="-70000"/>
          </a:blip>
          <a:srcRect r="75383"/>
          <a:stretch>
            <a:fillRect/>
          </a:stretch>
        </p:blipFill>
        <p:spPr bwMode="auto">
          <a:xfrm>
            <a:off x="6705600" y="381000"/>
            <a:ext cx="721659" cy="914400"/>
          </a:xfrm>
          <a:prstGeom prst="roundRect">
            <a:avLst/>
          </a:prstGeom>
          <a:solidFill>
            <a:srgbClr val="FFFFFF">
              <a:shade val="85000"/>
            </a:srgbClr>
          </a:solidFill>
          <a:ln>
            <a:noFill/>
          </a:ln>
          <a:effectLst>
            <a:reflection blurRad="6350" stA="50000" endA="295" endPos="92000" dist="101600" dir="5400000" sy="-100000" algn="bl" rotWithShape="0"/>
          </a:effectLst>
        </p:spPr>
      </p:pic>
      <p:pic>
        <p:nvPicPr>
          <p:cNvPr id="7" name="Picture 1"/>
          <p:cNvPicPr>
            <a:picLocks noChangeAspect="1" noChangeArrowheads="1"/>
          </p:cNvPicPr>
          <p:nvPr userDrawn="1"/>
        </p:nvPicPr>
        <p:blipFill>
          <a:blip r:embed="rId4" cstate="print">
            <a:lum bright="-50000" contrast="-70000"/>
          </a:blip>
          <a:srcRect l="15399" t="7097" r="22717" b="15484"/>
          <a:stretch>
            <a:fillRect/>
          </a:stretch>
        </p:blipFill>
        <p:spPr bwMode="auto">
          <a:xfrm>
            <a:off x="7543800" y="381000"/>
            <a:ext cx="1097280" cy="914400"/>
          </a:xfrm>
          <a:prstGeom prst="roundRect">
            <a:avLst/>
          </a:prstGeom>
          <a:noFill/>
          <a:ln w="9525">
            <a:noFill/>
            <a:miter lim="800000"/>
            <a:headEnd/>
            <a:tailEnd/>
          </a:ln>
          <a:effectLst>
            <a:reflection blurRad="6350" stA="50000" endA="295" endPos="92000" dist="101600" dir="5400000" sy="-100000" algn="bl" rotWithShape="0"/>
          </a:effectLst>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solidFill>
                  <a:schemeClr val="tx2">
                    <a:lumMod val="60000"/>
                    <a:lumOff val="40000"/>
                  </a:schemeClr>
                </a:solidFill>
              </a:defRPr>
            </a:lvl1pPr>
          </a:lstStyle>
          <a:p>
            <a:pPr>
              <a:defRPr/>
            </a:pPr>
            <a:fld id="{9285CE09-FFBE-4555-9384-EF75F6F0D3C7}" type="datetimeFigureOut">
              <a:rPr lang="en-US"/>
              <a:pPr>
                <a:defRPr/>
              </a:pPr>
              <a:t>1/19/2015</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solidFill>
                  <a:schemeClr val="tx2">
                    <a:lumMod val="60000"/>
                    <a:lumOff val="40000"/>
                  </a:schemeClr>
                </a:solidFill>
              </a:defRPr>
            </a:lvl1pPr>
          </a:lstStyle>
          <a:p>
            <a:pPr>
              <a:defRPr/>
            </a:pPr>
            <a:fld id="{5436B442-A6BE-44E2-8D2A-DF347C550FD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DA3BDBFB-4816-496E-BAC4-9B59C83496C3}" type="datetimeFigureOut">
              <a:rPr lang="en-US"/>
              <a:pPr>
                <a:defRPr/>
              </a:pPr>
              <a:t>1/19/2015</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56208DA-7FE0-41CF-943B-F1F56CAD320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08C6D9-2CF0-4CAA-84D8-4B369C224CEF}" type="datetimeFigureOut">
              <a:rPr lang="en-US"/>
              <a:pPr>
                <a:defRPr/>
              </a:pPr>
              <a:t>1/19/2015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98FD093-8401-471C-A259-35DAC56C8E0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FDBE569-DBBF-4692-AE37-D72707627483}" type="datetimeFigureOut">
              <a:rPr lang="en-US"/>
              <a:pPr>
                <a:defRPr/>
              </a:pPr>
              <a:t>1/19/2015</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433E727-7640-4DB8-9E23-E523CCB263A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534400"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71600"/>
            <a:ext cx="8229600" cy="4906963"/>
          </a:xfrm>
        </p:spPr>
        <p:txBody>
          <a:bodyPr rtlCol="0">
            <a:normAutofit/>
          </a:bodyPr>
          <a:lstStyle/>
          <a:p>
            <a:pPr lvl="0"/>
            <a:endParaRPr lang="en-US" noProof="0"/>
          </a:p>
        </p:txBody>
      </p:sp>
      <p:sp>
        <p:nvSpPr>
          <p:cNvPr id="4" name="Rectangle 4"/>
          <p:cNvSpPr>
            <a:spLocks noGrp="1" noChangeArrowheads="1"/>
          </p:cNvSpPr>
          <p:nvPr>
            <p:ph type="ftr" sz="quarter" idx="10"/>
          </p:nvPr>
        </p:nvSpPr>
        <p:spPr/>
        <p:txBody>
          <a:bodyPr/>
          <a:lstStyle>
            <a:lvl1pPr>
              <a:defRPr/>
            </a:lvl1pPr>
          </a:lstStyle>
          <a:p>
            <a:pPr>
              <a:defRPr/>
            </a:pPr>
            <a:endParaRPr lang="en-US"/>
          </a:p>
        </p:txBody>
      </p:sp>
      <p:sp>
        <p:nvSpPr>
          <p:cNvPr id="5" name="Rectangle 5"/>
          <p:cNvSpPr>
            <a:spLocks noGrp="1" noChangeArrowheads="1"/>
          </p:cNvSpPr>
          <p:nvPr>
            <p:ph type="sldNum" sz="quarter" idx="11"/>
          </p:nvPr>
        </p:nvSpPr>
        <p:spPr/>
        <p:txBody>
          <a:bodyPr/>
          <a:lstStyle>
            <a:lvl1pPr>
              <a:defRPr/>
            </a:lvl1pPr>
          </a:lstStyle>
          <a:p>
            <a:pPr>
              <a:defRPr/>
            </a:pPr>
            <a:fld id="{1A797E5A-5948-4C83-9FD5-EBD91BD7A4C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_body">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itle 1"/>
          <p:cNvSpPr>
            <a:spLocks noGrp="1"/>
          </p:cNvSpPr>
          <p:nvPr>
            <p:ph type="title"/>
          </p:nvPr>
        </p:nvSpPr>
        <p:spPr>
          <a:xfrm>
            <a:off x="457200" y="274638"/>
            <a:ext cx="8229600" cy="1143000"/>
          </a:xfrm>
        </p:spPr>
        <p:txBody>
          <a:bodyPr/>
          <a:lstStyle>
            <a:lvl1pPr algn="l">
              <a:defRPr>
                <a:solidFill>
                  <a:schemeClr val="tx1"/>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tx2">
                    <a:lumMod val="60000"/>
                    <a:lumOff val="40000"/>
                  </a:schemeClr>
                </a:solidFill>
              </a:defRPr>
            </a:lvl1pPr>
          </a:lstStyle>
          <a:p>
            <a:pPr>
              <a:defRPr/>
            </a:pPr>
            <a:fld id="{23613A9A-F8D9-4D6D-B148-D0B4487EE2E0}" type="datetimeFigureOut">
              <a:rPr lang="en-US"/>
              <a:pPr>
                <a:defRPr/>
              </a:pPr>
              <a:t>1/19/2015</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pPr>
              <a:defRPr/>
            </a:pPr>
            <a:fld id="{D24B44CE-8935-4EF1-BD1C-4B011C37D7B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7" name="Title 1"/>
          <p:cNvSpPr>
            <a:spLocks noGrp="1"/>
          </p:cNvSpPr>
          <p:nvPr>
            <p:ph type="title"/>
          </p:nvPr>
        </p:nvSpPr>
        <p:spPr>
          <a:xfrm>
            <a:off x="457200" y="274638"/>
            <a:ext cx="8229600" cy="1143000"/>
          </a:xfrm>
        </p:spPr>
        <p:txBody>
          <a:bodyPr/>
          <a:lstStyle>
            <a:lvl1pPr algn="l">
              <a:defRPr>
                <a:solidFill>
                  <a:schemeClr val="tx1"/>
                </a:solidFill>
              </a:defRPr>
            </a:lvl1pPr>
          </a:lstStyle>
          <a:p>
            <a:r>
              <a:rPr lang="en-US" dirty="0" smtClean="0"/>
              <a:t>Click to edit Master title style</a:t>
            </a:r>
            <a:endParaRPr lang="en-US" dirty="0"/>
          </a:p>
        </p:txBody>
      </p:sp>
      <p:sp>
        <p:nvSpPr>
          <p:cNvPr id="4" name="Date Placeholder 3"/>
          <p:cNvSpPr>
            <a:spLocks noGrp="1"/>
          </p:cNvSpPr>
          <p:nvPr>
            <p:ph type="dt" sz="half" idx="10"/>
          </p:nvPr>
        </p:nvSpPr>
        <p:spPr/>
        <p:txBody>
          <a:bodyPr/>
          <a:lstStyle>
            <a:lvl1pPr>
              <a:defRPr>
                <a:solidFill>
                  <a:schemeClr val="tx2">
                    <a:lumMod val="60000"/>
                    <a:lumOff val="40000"/>
                  </a:schemeClr>
                </a:solidFill>
              </a:defRPr>
            </a:lvl1pPr>
          </a:lstStyle>
          <a:p>
            <a:pPr>
              <a:defRPr/>
            </a:pPr>
            <a:fld id="{9CBEA914-3850-44A8-8F0D-BAA745C0D539}" type="datetimeFigureOut">
              <a:rPr lang="en-US"/>
              <a:pPr>
                <a:defRPr/>
              </a:pPr>
              <a:t>1/19/2015</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bg2">
                    <a:lumMod val="75000"/>
                  </a:schemeClr>
                </a:solidFill>
              </a:defRPr>
            </a:lvl1pPr>
          </a:lstStyle>
          <a:p>
            <a:pPr>
              <a:defRPr/>
            </a:pPr>
            <a:fld id="{F8CD6DF7-B5AE-4763-A8E1-4FEDF57611E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ttom_Lin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6218238"/>
            <a:ext cx="9144000" cy="639762"/>
          </a:xfrm>
        </p:spPr>
        <p:style>
          <a:lnRef idx="0">
            <a:schemeClr val="accent2"/>
          </a:lnRef>
          <a:fillRef idx="3">
            <a:schemeClr val="accent2"/>
          </a:fillRef>
          <a:effectRef idx="3">
            <a:schemeClr val="accent2"/>
          </a:effectRef>
          <a:fontRef idx="none"/>
        </p:style>
        <p:txBody>
          <a:bodyPr anchor="ctr">
            <a:normAutofit/>
          </a:bodyPr>
          <a:lstStyle>
            <a:lvl1pPr marL="0" indent="0" algn="ctr">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00200"/>
            <a:ext cx="8305800" cy="4449763"/>
          </a:xfrm>
        </p:spPr>
        <p:txBody>
          <a:bodyPr>
            <a:normAutofit/>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Title 1"/>
          <p:cNvSpPr>
            <a:spLocks noGrp="1"/>
          </p:cNvSpPr>
          <p:nvPr>
            <p:ph type="title"/>
          </p:nvPr>
        </p:nvSpPr>
        <p:spPr>
          <a:xfrm>
            <a:off x="457200" y="274638"/>
            <a:ext cx="8229600" cy="1143000"/>
          </a:xfrm>
        </p:spPr>
        <p:txBody>
          <a:bodyPr/>
          <a:lstStyle>
            <a:lvl1pPr algn="l">
              <a:defRPr>
                <a:solidFill>
                  <a:schemeClr val="tx1"/>
                </a:solidFill>
              </a:defRPr>
            </a:lvl1pPr>
          </a:lstStyle>
          <a:p>
            <a:r>
              <a:rPr lang="en-US" dirty="0" smtClean="0"/>
              <a:t>Click to edit Master title style</a:t>
            </a:r>
            <a:endParaRPr lang="en-US" dirty="0"/>
          </a:p>
        </p:txBody>
      </p:sp>
      <p:sp>
        <p:nvSpPr>
          <p:cNvPr id="5" name="Date Placeholder 6"/>
          <p:cNvSpPr>
            <a:spLocks noGrp="1"/>
          </p:cNvSpPr>
          <p:nvPr>
            <p:ph type="dt" sz="half" idx="10"/>
          </p:nvPr>
        </p:nvSpPr>
        <p:spPr/>
        <p:txBody>
          <a:bodyPr/>
          <a:lstStyle>
            <a:lvl1pPr>
              <a:defRPr>
                <a:solidFill>
                  <a:schemeClr val="tx2">
                    <a:lumMod val="60000"/>
                    <a:lumOff val="40000"/>
                  </a:schemeClr>
                </a:solidFill>
              </a:defRPr>
            </a:lvl1pPr>
          </a:lstStyle>
          <a:p>
            <a:pPr>
              <a:defRPr/>
            </a:pPr>
            <a:fld id="{1E07DE46-1C65-4997-B413-A9AC1E73F348}" type="datetimeFigureOut">
              <a:rPr lang="en-US"/>
              <a:pPr>
                <a:defRPr/>
              </a:pPr>
              <a:t>1/19/2015</a:t>
            </a:fld>
            <a:endParaRPr lang="en-US" dirty="0"/>
          </a:p>
        </p:txBody>
      </p:sp>
      <p:sp>
        <p:nvSpPr>
          <p:cNvPr id="6" name="Footer Placeholder 7"/>
          <p:cNvSpPr>
            <a:spLocks noGrp="1"/>
          </p:cNvSpPr>
          <p:nvPr>
            <p:ph type="ftr" sz="quarter" idx="11"/>
          </p:nvPr>
        </p:nvSpPr>
        <p:spPr/>
        <p:txBody>
          <a:bodyPr/>
          <a:lstStyle>
            <a:lvl1pPr>
              <a:defRPr/>
            </a:lvl1pPr>
          </a:lstStyle>
          <a:p>
            <a:pPr>
              <a:defRPr/>
            </a:pPr>
            <a:endParaRPr lang="en-US"/>
          </a:p>
        </p:txBody>
      </p:sp>
      <p:sp>
        <p:nvSpPr>
          <p:cNvPr id="7" name="Slide Number Placeholder 8"/>
          <p:cNvSpPr>
            <a:spLocks noGrp="1"/>
          </p:cNvSpPr>
          <p:nvPr>
            <p:ph type="sldNum" sz="quarter" idx="12"/>
          </p:nvPr>
        </p:nvSpPr>
        <p:spPr/>
        <p:txBody>
          <a:bodyPr/>
          <a:lstStyle>
            <a:lvl1pPr>
              <a:defRPr>
                <a:solidFill>
                  <a:schemeClr val="tx2">
                    <a:lumMod val="60000"/>
                    <a:lumOff val="40000"/>
                  </a:schemeClr>
                </a:solidFill>
              </a:defRPr>
            </a:lvl1pPr>
          </a:lstStyle>
          <a:p>
            <a:pPr>
              <a:defRPr/>
            </a:pPr>
            <a:fld id="{7F8EA4AB-C923-4895-89E3-399A25B2B43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lumMod val="60000"/>
                    <a:lumOff val="40000"/>
                  </a:schemeClr>
                </a:solidFill>
              </a:defRPr>
            </a:lvl1pPr>
          </a:lstStyle>
          <a:p>
            <a:pPr>
              <a:defRPr/>
            </a:pPr>
            <a:fld id="{4E24344E-10B7-4D24-A100-CD347320EF5B}" type="datetimeFigureOut">
              <a:rPr lang="en-US"/>
              <a:pPr>
                <a:defRPr/>
              </a:pPr>
              <a:t>1/19/2015</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chemeClr val="tx2">
                    <a:lumMod val="60000"/>
                    <a:lumOff val="40000"/>
                  </a:schemeClr>
                </a:solidFill>
              </a:defRPr>
            </a:lvl1pPr>
          </a:lstStyle>
          <a:p>
            <a:pPr>
              <a:defRPr/>
            </a:pPr>
            <a:fld id="{305D8DA0-CDFA-4A8B-9F6F-84311ECF8E7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1"/>
          <p:cNvSpPr>
            <a:spLocks noGrp="1"/>
          </p:cNvSpPr>
          <p:nvPr>
            <p:ph type="title"/>
          </p:nvPr>
        </p:nvSpPr>
        <p:spPr>
          <a:xfrm>
            <a:off x="457200" y="274638"/>
            <a:ext cx="8229600" cy="1143000"/>
          </a:xfrm>
        </p:spPr>
        <p:txBody>
          <a:bodyPr/>
          <a:lstStyle>
            <a:lvl1pPr algn="l">
              <a:defRPr>
                <a:solidFill>
                  <a:schemeClr val="bg1"/>
                </a:solidFill>
              </a:defRPr>
            </a:lvl1pPr>
          </a:lstStyle>
          <a:p>
            <a:r>
              <a:rPr lang="en-US" dirty="0" smtClean="0"/>
              <a:t>Click to edit Master title style</a:t>
            </a:r>
            <a:endParaRPr lang="en-US" dirty="0"/>
          </a:p>
        </p:txBody>
      </p:sp>
      <p:sp>
        <p:nvSpPr>
          <p:cNvPr id="5" name="Date Placeholder 4"/>
          <p:cNvSpPr>
            <a:spLocks noGrp="1"/>
          </p:cNvSpPr>
          <p:nvPr>
            <p:ph type="dt" sz="half" idx="10"/>
          </p:nvPr>
        </p:nvSpPr>
        <p:spPr/>
        <p:txBody>
          <a:bodyPr/>
          <a:lstStyle>
            <a:lvl1pPr>
              <a:defRPr>
                <a:solidFill>
                  <a:schemeClr val="tx2">
                    <a:lumMod val="60000"/>
                    <a:lumOff val="40000"/>
                  </a:schemeClr>
                </a:solidFill>
              </a:defRPr>
            </a:lvl1pPr>
          </a:lstStyle>
          <a:p>
            <a:pPr>
              <a:defRPr/>
            </a:pPr>
            <a:fld id="{F128E551-C9F0-4D58-A222-028C9D4819D9}" type="datetimeFigureOut">
              <a:rPr lang="en-US"/>
              <a:pPr>
                <a:defRPr/>
              </a:pPr>
              <a:t>1/19/2015</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2">
                    <a:lumMod val="60000"/>
                    <a:lumOff val="40000"/>
                  </a:schemeClr>
                </a:solidFill>
              </a:defRPr>
            </a:lvl1pPr>
          </a:lstStyle>
          <a:p>
            <a:pPr>
              <a:defRPr/>
            </a:pPr>
            <a:fld id="{C4D6B084-8707-42E1-A6D6-257B8FCD6BA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9" name="Title 1"/>
          <p:cNvSpPr>
            <a:spLocks noGrp="1"/>
          </p:cNvSpPr>
          <p:nvPr>
            <p:ph type="title"/>
          </p:nvPr>
        </p:nvSpPr>
        <p:spPr>
          <a:xfrm>
            <a:off x="457200" y="274638"/>
            <a:ext cx="8229600" cy="1143000"/>
          </a:xfrm>
        </p:spPr>
        <p:txBody>
          <a:bodyPr/>
          <a:lstStyle>
            <a:lvl1pPr algn="l">
              <a:defRPr>
                <a:gradFill flip="none" rotWithShape="1">
                  <a:gsLst>
                    <a:gs pos="0">
                      <a:schemeClr val="tx2">
                        <a:lumMod val="40000"/>
                        <a:lumOff val="60000"/>
                      </a:schemeClr>
                    </a:gs>
                    <a:gs pos="50000">
                      <a:schemeClr val="accent1">
                        <a:tint val="44500"/>
                        <a:satMod val="160000"/>
                      </a:schemeClr>
                    </a:gs>
                    <a:gs pos="100000">
                      <a:schemeClr val="accent1">
                        <a:tint val="23500"/>
                        <a:satMod val="160000"/>
                      </a:schemeClr>
                    </a:gs>
                  </a:gsLst>
                  <a:lin ang="0" scaled="1"/>
                  <a:tileRect/>
                </a:gradFill>
              </a:defRPr>
            </a:lvl1pPr>
          </a:lstStyle>
          <a:p>
            <a:r>
              <a:rPr lang="en-US" dirty="0" smtClean="0"/>
              <a:t>Click to edit Master title style</a:t>
            </a:r>
            <a:endParaRPr lang="en-US" dirty="0"/>
          </a:p>
        </p:txBody>
      </p:sp>
      <p:sp>
        <p:nvSpPr>
          <p:cNvPr id="7" name="Date Placeholder 6"/>
          <p:cNvSpPr>
            <a:spLocks noGrp="1"/>
          </p:cNvSpPr>
          <p:nvPr>
            <p:ph type="dt" sz="half" idx="10"/>
          </p:nvPr>
        </p:nvSpPr>
        <p:spPr/>
        <p:txBody>
          <a:bodyPr/>
          <a:lstStyle>
            <a:lvl1pPr>
              <a:defRPr>
                <a:solidFill>
                  <a:schemeClr val="tx2">
                    <a:lumMod val="60000"/>
                    <a:lumOff val="40000"/>
                  </a:schemeClr>
                </a:solidFill>
              </a:defRPr>
            </a:lvl1pPr>
          </a:lstStyle>
          <a:p>
            <a:pPr>
              <a:defRPr/>
            </a:pPr>
            <a:fld id="{D23D6CC3-ADB3-44FA-9E4C-421E7CD0876E}" type="datetimeFigureOut">
              <a:rPr lang="en-US"/>
              <a:pPr>
                <a:defRPr/>
              </a:pPr>
              <a:t>1/19/2015</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solidFill>
                  <a:schemeClr val="tx2">
                    <a:lumMod val="60000"/>
                    <a:lumOff val="40000"/>
                  </a:schemeClr>
                </a:solidFill>
              </a:defRPr>
            </a:lvl1pPr>
          </a:lstStyle>
          <a:p>
            <a:pPr>
              <a:defRPr/>
            </a:pPr>
            <a:fld id="{C6D9C3EB-E9C8-4F67-92CB-897E87289C5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5" name="Title 1"/>
          <p:cNvSpPr>
            <a:spLocks noGrp="1"/>
          </p:cNvSpPr>
          <p:nvPr>
            <p:ph type="title"/>
          </p:nvPr>
        </p:nvSpPr>
        <p:spPr>
          <a:xfrm>
            <a:off x="457200" y="274638"/>
            <a:ext cx="8229600" cy="1143000"/>
          </a:xfrm>
        </p:spPr>
        <p:txBody>
          <a:bodyPr/>
          <a:lstStyle>
            <a:lvl1pPr algn="l">
              <a:defRPr>
                <a:solidFill>
                  <a:schemeClr val="tx1"/>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tx2">
                    <a:lumMod val="60000"/>
                    <a:lumOff val="40000"/>
                  </a:schemeClr>
                </a:solidFill>
              </a:defRPr>
            </a:lvl1pPr>
          </a:lstStyle>
          <a:p>
            <a:pPr>
              <a:defRPr/>
            </a:pPr>
            <a:fld id="{B4737D49-7067-4B1B-B282-5AEE07525DCC}" type="datetimeFigureOut">
              <a:rPr lang="en-US"/>
              <a:pPr>
                <a:defRPr/>
              </a:pPr>
              <a:t>1/19/2015</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solidFill>
                  <a:schemeClr val="tx2">
                    <a:lumMod val="60000"/>
                    <a:lumOff val="40000"/>
                  </a:schemeClr>
                </a:solidFill>
              </a:defRPr>
            </a:lvl1pPr>
          </a:lstStyle>
          <a:p>
            <a:pPr>
              <a:defRPr/>
            </a:pPr>
            <a:fld id="{ECF220DF-C78F-4148-B147-D2666D0CDFE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descr="pal_logo.jpg"/>
          <p:cNvPicPr>
            <a:picLocks noChangeAspect="1"/>
          </p:cNvPicPr>
          <p:nvPr userDrawn="1"/>
        </p:nvPicPr>
        <p:blipFill>
          <a:blip r:embed="rId2" cstate="print">
            <a:lum bright="-50000" contrast="-70000"/>
          </a:blip>
          <a:srcRect l="77640" t="-8333"/>
          <a:stretch>
            <a:fillRect/>
          </a:stretch>
        </p:blipFill>
        <p:spPr>
          <a:xfrm>
            <a:off x="5715000" y="304800"/>
            <a:ext cx="914400" cy="990600"/>
          </a:xfrm>
          <a:prstGeom prst="roundRect">
            <a:avLst/>
          </a:prstGeom>
          <a:ln w="38100" cap="sq">
            <a:solidFill>
              <a:srgbClr val="000000"/>
            </a:solidFill>
            <a:prstDash val="solid"/>
            <a:miter lim="800000"/>
          </a:ln>
          <a:effectLst>
            <a:outerShdw blurRad="50800" dist="38100" dir="2700000" algn="tl" rotWithShape="0">
              <a:srgbClr val="000000">
                <a:alpha val="43000"/>
              </a:srgbClr>
            </a:outerShdw>
            <a:reflection blurRad="6350" stA="50000" endA="300" endPos="90000" dist="50800" dir="5400000" sy="-100000" algn="bl" rotWithShape="0"/>
          </a:effectLst>
        </p:spPr>
      </p:pic>
      <p:pic>
        <p:nvPicPr>
          <p:cNvPr id="3" name="Picture 2"/>
          <p:cNvPicPr>
            <a:picLocks noChangeAspect="1" noChangeArrowheads="1"/>
          </p:cNvPicPr>
          <p:nvPr userDrawn="1"/>
        </p:nvPicPr>
        <p:blipFill>
          <a:blip r:embed="rId3" cstate="print">
            <a:lum bright="-50000" contrast="-70000"/>
          </a:blip>
          <a:srcRect r="75383"/>
          <a:stretch>
            <a:fillRect/>
          </a:stretch>
        </p:blipFill>
        <p:spPr bwMode="auto">
          <a:xfrm>
            <a:off x="6705600" y="381000"/>
            <a:ext cx="721659" cy="914400"/>
          </a:xfrm>
          <a:prstGeom prst="roundRect">
            <a:avLst/>
          </a:prstGeom>
          <a:solidFill>
            <a:srgbClr val="FFFFFF">
              <a:shade val="85000"/>
            </a:srgbClr>
          </a:solidFill>
          <a:ln>
            <a:noFill/>
          </a:ln>
          <a:effectLst>
            <a:reflection blurRad="6350" stA="50000" endA="295" endPos="92000" dist="101600" dir="5400000" sy="-100000" algn="bl" rotWithShape="0"/>
          </a:effectLst>
        </p:spPr>
      </p:pic>
      <p:pic>
        <p:nvPicPr>
          <p:cNvPr id="4" name="Picture 1"/>
          <p:cNvPicPr>
            <a:picLocks noChangeAspect="1" noChangeArrowheads="1"/>
          </p:cNvPicPr>
          <p:nvPr userDrawn="1"/>
        </p:nvPicPr>
        <p:blipFill>
          <a:blip r:embed="rId4" cstate="print">
            <a:lum bright="-50000" contrast="-70000"/>
          </a:blip>
          <a:srcRect l="15399" t="7097" r="22717" b="15484"/>
          <a:stretch>
            <a:fillRect/>
          </a:stretch>
        </p:blipFill>
        <p:spPr bwMode="auto">
          <a:xfrm>
            <a:off x="7543800" y="381000"/>
            <a:ext cx="1097280" cy="914400"/>
          </a:xfrm>
          <a:prstGeom prst="roundRect">
            <a:avLst/>
          </a:prstGeom>
          <a:noFill/>
          <a:ln w="9525">
            <a:noFill/>
            <a:miter lim="800000"/>
            <a:headEnd/>
            <a:tailEnd/>
          </a:ln>
          <a:effectLst>
            <a:reflection blurRad="6350" stA="50000" endA="295" endPos="92000" dist="101600" dir="5400000" sy="-100000" algn="bl" rotWithShape="0"/>
          </a:effectLst>
        </p:spPr>
      </p:pic>
      <p:sp>
        <p:nvSpPr>
          <p:cNvPr id="5" name="Date Placeholder 1"/>
          <p:cNvSpPr>
            <a:spLocks noGrp="1"/>
          </p:cNvSpPr>
          <p:nvPr>
            <p:ph type="dt" sz="half" idx="10"/>
          </p:nvPr>
        </p:nvSpPr>
        <p:spPr/>
        <p:txBody>
          <a:bodyPr/>
          <a:lstStyle>
            <a:lvl1pPr>
              <a:defRPr>
                <a:solidFill>
                  <a:schemeClr val="tx2">
                    <a:lumMod val="60000"/>
                    <a:lumOff val="40000"/>
                  </a:schemeClr>
                </a:solidFill>
              </a:defRPr>
            </a:lvl1pPr>
          </a:lstStyle>
          <a:p>
            <a:pPr>
              <a:defRPr/>
            </a:pPr>
            <a:fld id="{0265F68C-0FCC-4C9D-99EA-308BCE761764}" type="datetimeFigureOut">
              <a:rPr lang="en-US"/>
              <a:pPr>
                <a:defRPr/>
              </a:pPr>
              <a:t>1/19/2015</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3"/>
          <p:cNvSpPr>
            <a:spLocks noGrp="1"/>
          </p:cNvSpPr>
          <p:nvPr>
            <p:ph type="sldNum" sz="quarter" idx="12"/>
          </p:nvPr>
        </p:nvSpPr>
        <p:spPr/>
        <p:txBody>
          <a:bodyPr/>
          <a:lstStyle>
            <a:lvl1pPr>
              <a:defRPr>
                <a:solidFill>
                  <a:schemeClr val="tx2">
                    <a:lumMod val="60000"/>
                    <a:lumOff val="40000"/>
                  </a:schemeClr>
                </a:solidFill>
              </a:defRPr>
            </a:lvl1pPr>
          </a:lstStyle>
          <a:p>
            <a:pPr>
              <a:defRPr/>
            </a:pPr>
            <a:fld id="{A027E883-EA0B-4959-8978-8D74749E9E1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cs typeface="+mn-cs"/>
              </a:defRPr>
            </a:lvl1pPr>
          </a:lstStyle>
          <a:p>
            <a:pPr>
              <a:defRPr/>
            </a:pPr>
            <a:fld id="{E06AFDE9-1F72-4C11-A7C3-9CC9C4D9E3B0}" type="slidenum">
              <a:rPr lang="en-US"/>
              <a:pPr>
                <a:defRPr/>
              </a:pPr>
              <a:t>‹#›</a:t>
            </a:fld>
            <a:endParaRPr lang="en-US"/>
          </a:p>
        </p:txBody>
      </p:sp>
      <p:cxnSp>
        <p:nvCxnSpPr>
          <p:cNvPr id="9" name="Straight Connector 8"/>
          <p:cNvCxnSpPr/>
          <p:nvPr/>
        </p:nvCxnSpPr>
        <p:spPr>
          <a:xfrm>
            <a:off x="457200" y="1219200"/>
            <a:ext cx="8229600" cy="1588"/>
          </a:xfrm>
          <a:prstGeom prst="line">
            <a:avLst/>
          </a:prstGeom>
          <a:ln/>
        </p:spPr>
        <p:style>
          <a:lnRef idx="1">
            <a:schemeClr val="accent2"/>
          </a:lnRef>
          <a:fillRef idx="0">
            <a:schemeClr val="accent2"/>
          </a:fillRef>
          <a:effectRef idx="0">
            <a:schemeClr val="accent2"/>
          </a:effectRef>
          <a:fontRef idx="minor">
            <a:schemeClr val="tx1"/>
          </a:fontRef>
        </p:style>
      </p:cxn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Lst>
  <p:txStyles>
    <p:title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bg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bg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bg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bg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3" name="Rectangle 2"/>
          <p:cNvSpPr>
            <a:spLocks noGrp="1" noChangeArrowheads="1"/>
          </p:cNvSpPr>
          <p:nvPr>
            <p:ph type="ctrTitle"/>
          </p:nvPr>
        </p:nvSpPr>
        <p:spPr>
          <a:xfrm>
            <a:off x="685800" y="1905000"/>
            <a:ext cx="7772400" cy="1470025"/>
          </a:xfrm>
        </p:spPr>
        <p:txBody>
          <a:bodyPr/>
          <a:lstStyle/>
          <a:p>
            <a:r>
              <a:rPr lang="fr-FR" sz="4800" dirty="0" smtClean="0">
                <a:solidFill>
                  <a:schemeClr val="tx1"/>
                </a:solidFill>
              </a:rPr>
              <a:t>Comment mesurer l'impact?</a:t>
            </a:r>
          </a:p>
        </p:txBody>
      </p:sp>
      <p:sp>
        <p:nvSpPr>
          <p:cNvPr id="18434" name="Subtitle 8"/>
          <p:cNvSpPr>
            <a:spLocks noGrp="1"/>
          </p:cNvSpPr>
          <p:nvPr>
            <p:ph type="subTitle" idx="1"/>
          </p:nvPr>
        </p:nvSpPr>
        <p:spPr/>
        <p:txBody>
          <a:bodyPr/>
          <a:lstStyle/>
          <a:p>
            <a:pPr algn="ctr"/>
            <a:r>
              <a:rPr lang="fr-FR" dirty="0" smtClean="0">
                <a:solidFill>
                  <a:schemeClr val="tx1"/>
                </a:solidFill>
              </a:rPr>
              <a:t>Philippe Zamora</a:t>
            </a:r>
          </a:p>
          <a:p>
            <a:pPr algn="ctr"/>
            <a:r>
              <a:rPr lang="fr-FR" sz="2400" dirty="0" smtClean="0">
                <a:solidFill>
                  <a:schemeClr val="tx1"/>
                </a:solidFill>
              </a:rPr>
              <a:t>CREST Paris</a:t>
            </a:r>
          </a:p>
          <a:p>
            <a:pPr algn="ctr"/>
            <a:r>
              <a:rPr lang="fr-FR" sz="2400" dirty="0" smtClean="0">
                <a:solidFill>
                  <a:schemeClr val="tx1"/>
                </a:solidFill>
              </a:rPr>
              <a:t>J-PAL Europe</a:t>
            </a:r>
          </a:p>
          <a:p>
            <a:endParaRPr lang="fr-FR" dirty="0" smtClean="0">
              <a:solidFill>
                <a:schemeClr val="tx1"/>
              </a:solidFill>
            </a:endParaRPr>
          </a:p>
        </p:txBody>
      </p:sp>
      <p:sp>
        <p:nvSpPr>
          <p:cNvPr id="18435" name="Rectangle 4"/>
          <p:cNvSpPr>
            <a:spLocks noChangeArrowheads="1"/>
          </p:cNvSpPr>
          <p:nvPr/>
        </p:nvSpPr>
        <p:spPr bwMode="auto">
          <a:xfrm>
            <a:off x="3429000" y="6096000"/>
            <a:ext cx="2241550" cy="366713"/>
          </a:xfrm>
          <a:prstGeom prst="rect">
            <a:avLst/>
          </a:prstGeom>
          <a:noFill/>
          <a:ln w="9525">
            <a:noFill/>
            <a:miter lim="800000"/>
            <a:headEnd/>
            <a:tailEnd/>
          </a:ln>
        </p:spPr>
        <p:txBody>
          <a:bodyPr wrap="none">
            <a:spAutoFit/>
          </a:bodyPr>
          <a:lstStyle/>
          <a:p>
            <a:pPr>
              <a:spcBef>
                <a:spcPct val="50000"/>
              </a:spcBef>
            </a:pPr>
            <a:r>
              <a:rPr lang="fr-FR" dirty="0" err="1">
                <a:solidFill>
                  <a:srgbClr val="E22B01"/>
                </a:solidFill>
                <a:latin typeface="Arial" charset="0"/>
              </a:rPr>
              <a:t>povertyactionlab.org</a:t>
            </a:r>
            <a:endParaRPr lang="fr-FR" dirty="0">
              <a:solidFill>
                <a:srgbClr val="E22B01"/>
              </a:solidFill>
              <a:latin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noChangeArrowheads="1"/>
          </p:cNvSpPr>
          <p:nvPr>
            <p:ph idx="1"/>
          </p:nvPr>
        </p:nvSpPr>
        <p:spPr/>
        <p:txBody>
          <a:bodyPr/>
          <a:lstStyle/>
          <a:p>
            <a:endParaRPr lang="fr-FR" dirty="0" smtClean="0">
              <a:solidFill>
                <a:schemeClr val="tx1"/>
              </a:solidFill>
            </a:endParaRPr>
          </a:p>
          <a:p>
            <a:r>
              <a:rPr lang="fr-FR" dirty="0" smtClean="0">
                <a:solidFill>
                  <a:schemeClr val="tx1"/>
                </a:solidFill>
              </a:rPr>
              <a:t>Commençons par dresser une liste de tous les effets qui, selon nous, seraient engendrer par une politique de quotas en faveur des femmes</a:t>
            </a:r>
          </a:p>
        </p:txBody>
      </p:sp>
      <p:sp>
        <p:nvSpPr>
          <p:cNvPr id="40962" name="Rectangle 2"/>
          <p:cNvSpPr>
            <a:spLocks noGrp="1" noChangeArrowheads="1"/>
          </p:cNvSpPr>
          <p:nvPr>
            <p:ph type="title"/>
          </p:nvPr>
        </p:nvSpPr>
        <p:spPr/>
        <p:txBody>
          <a:bodyPr/>
          <a:lstStyle/>
          <a:p>
            <a:r>
              <a:rPr lang="fr-FR" dirty="0" smtClean="0">
                <a:solidFill>
                  <a:schemeClr val="tx1"/>
                </a:solidFill>
              </a:rPr>
              <a:t>Les effets possibles</a:t>
            </a:r>
          </a:p>
        </p:txBody>
      </p:sp>
      <p:sp>
        <p:nvSpPr>
          <p:cNvPr id="10242" name="Rectangle 5"/>
          <p:cNvSpPr>
            <a:spLocks noGrp="1" noChangeArrowheads="1"/>
          </p:cNvSpPr>
          <p:nvPr>
            <p:ph type="sldNum" sz="quarter" idx="12"/>
          </p:nvPr>
        </p:nvSpPr>
        <p:spPr/>
        <p:txBody>
          <a:bodyPr/>
          <a:lstStyle/>
          <a:p>
            <a:pPr>
              <a:defRPr/>
            </a:pPr>
            <a:fld id="{DFFDCFB5-8808-4F1F-8C1C-16276F405174}" type="slidenum">
              <a:rPr lang="en-US"/>
              <a:pPr>
                <a:defRPr/>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7" name="Rectangle 3"/>
          <p:cNvSpPr>
            <a:spLocks noGrp="1" noChangeArrowheads="1"/>
          </p:cNvSpPr>
          <p:nvPr>
            <p:ph idx="1"/>
          </p:nvPr>
        </p:nvSpPr>
        <p:spPr>
          <a:xfrm>
            <a:off x="457200" y="1874837"/>
            <a:ext cx="8229600" cy="4525963"/>
          </a:xfrm>
        </p:spPr>
        <p:txBody>
          <a:bodyPr/>
          <a:lstStyle/>
          <a:p>
            <a:r>
              <a:rPr lang="fr-FR" dirty="0" smtClean="0">
                <a:solidFill>
                  <a:schemeClr val="tx1"/>
                </a:solidFill>
              </a:rPr>
              <a:t>Identifiez des exemples de quelques hypothèses clés qui pourraient être testées.</a:t>
            </a:r>
          </a:p>
          <a:p>
            <a:endParaRPr lang="fr-FR" dirty="0" smtClean="0">
              <a:solidFill>
                <a:schemeClr val="tx1"/>
              </a:solidFill>
            </a:endParaRPr>
          </a:p>
          <a:p>
            <a:r>
              <a:rPr lang="fr-FR" dirty="0" smtClean="0">
                <a:solidFill>
                  <a:schemeClr val="tx1"/>
                </a:solidFill>
              </a:rPr>
              <a:t>Quelles sont les variables, ou combinaisons de variables, qui pourraient être utilisées pour tester ces hypothèses clés ?</a:t>
            </a:r>
          </a:p>
          <a:p>
            <a:endParaRPr lang="fr-FR" dirty="0" smtClean="0">
              <a:solidFill>
                <a:schemeClr val="tx1"/>
              </a:solidFill>
            </a:endParaRPr>
          </a:p>
        </p:txBody>
      </p:sp>
      <p:sp>
        <p:nvSpPr>
          <p:cNvPr id="43010" name="Rectangle 2"/>
          <p:cNvSpPr>
            <a:spLocks noGrp="1" noChangeArrowheads="1"/>
          </p:cNvSpPr>
          <p:nvPr>
            <p:ph type="title"/>
          </p:nvPr>
        </p:nvSpPr>
        <p:spPr/>
        <p:txBody>
          <a:bodyPr/>
          <a:lstStyle/>
          <a:p>
            <a:r>
              <a:rPr lang="fr-FR" dirty="0" smtClean="0">
                <a:solidFill>
                  <a:schemeClr val="tx1"/>
                </a:solidFill>
              </a:rPr>
              <a:t>Définition des hypothèses </a:t>
            </a:r>
            <a:r>
              <a:rPr lang="fr-FR" dirty="0" smtClean="0"/>
              <a:t>c</a:t>
            </a:r>
            <a:r>
              <a:rPr lang="fr-FR" dirty="0" smtClean="0">
                <a:solidFill>
                  <a:schemeClr val="tx1"/>
                </a:solidFill>
              </a:rPr>
              <a:t>lés</a:t>
            </a:r>
          </a:p>
        </p:txBody>
      </p:sp>
      <p:sp>
        <p:nvSpPr>
          <p:cNvPr id="12290" name="Rectangle 5"/>
          <p:cNvSpPr>
            <a:spLocks noGrp="1" noChangeArrowheads="1"/>
          </p:cNvSpPr>
          <p:nvPr>
            <p:ph type="sldNum" sz="quarter" idx="12"/>
          </p:nvPr>
        </p:nvSpPr>
        <p:spPr/>
        <p:txBody>
          <a:bodyPr/>
          <a:lstStyle/>
          <a:p>
            <a:pPr>
              <a:defRPr/>
            </a:pPr>
            <a:fld id="{85CA1CAE-452D-4B0B-8A51-F7B311496498}" type="slidenum">
              <a:rPr lang="en-US"/>
              <a:pPr>
                <a:defRPr/>
              </a:pPr>
              <a:t>11</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3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3"/>
          <p:cNvSpPr>
            <a:spLocks noGrp="1" noChangeArrowheads="1"/>
          </p:cNvSpPr>
          <p:nvPr>
            <p:ph idx="1"/>
          </p:nvPr>
        </p:nvSpPr>
        <p:spPr>
          <a:xfrm>
            <a:off x="457200" y="1676400"/>
            <a:ext cx="8229600" cy="4525963"/>
          </a:xfrm>
        </p:spPr>
        <p:txBody>
          <a:bodyPr/>
          <a:lstStyle/>
          <a:p>
            <a:r>
              <a:rPr lang="fr-FR" dirty="0" smtClean="0">
                <a:solidFill>
                  <a:srgbClr val="7F7F7F"/>
                </a:solidFill>
              </a:rPr>
              <a:t>Résultats et indicateurs</a:t>
            </a:r>
          </a:p>
          <a:p>
            <a:endParaRPr lang="fr-FR" dirty="0" smtClean="0">
              <a:solidFill>
                <a:schemeClr val="tx1"/>
              </a:solidFill>
            </a:endParaRPr>
          </a:p>
          <a:p>
            <a:r>
              <a:rPr lang="fr-FR" b="1" dirty="0" smtClean="0">
                <a:solidFill>
                  <a:schemeClr val="tx1"/>
                </a:solidFill>
              </a:rPr>
              <a:t>Modèle Logique</a:t>
            </a:r>
          </a:p>
          <a:p>
            <a:pPr lvl="1"/>
            <a:r>
              <a:rPr lang="fr-FR" b="1" dirty="0" smtClean="0">
                <a:solidFill>
                  <a:schemeClr val="tx1"/>
                </a:solidFill>
              </a:rPr>
              <a:t>Hypothèses clés et chaîne de causalité</a:t>
            </a:r>
          </a:p>
          <a:p>
            <a:pPr lvl="1"/>
            <a:r>
              <a:rPr lang="fr-FR" b="1" dirty="0" smtClean="0">
                <a:solidFill>
                  <a:schemeClr val="tx1"/>
                </a:solidFill>
              </a:rPr>
              <a:t>Conseils sur la collecte de données</a:t>
            </a:r>
          </a:p>
          <a:p>
            <a:pPr lvl="1">
              <a:buNone/>
            </a:pPr>
            <a:endParaRPr lang="fr-FR" b="1" dirty="0" smtClean="0">
              <a:solidFill>
                <a:schemeClr val="tx1"/>
              </a:solidFill>
            </a:endParaRPr>
          </a:p>
          <a:p>
            <a:r>
              <a:rPr lang="fr-FR" dirty="0" smtClean="0">
                <a:solidFill>
                  <a:srgbClr val="7F7F7F"/>
                </a:solidFill>
              </a:rPr>
              <a:t>Mesure d’impact</a:t>
            </a:r>
          </a:p>
          <a:p>
            <a:endParaRPr lang="fr-FR" dirty="0" smtClean="0">
              <a:solidFill>
                <a:schemeClr val="tx1"/>
              </a:solidFill>
            </a:endParaRPr>
          </a:p>
        </p:txBody>
      </p:sp>
      <p:sp>
        <p:nvSpPr>
          <p:cNvPr id="45058" name="Rectangle 2"/>
          <p:cNvSpPr>
            <a:spLocks noGrp="1" noChangeArrowheads="1"/>
          </p:cNvSpPr>
          <p:nvPr>
            <p:ph type="title"/>
          </p:nvPr>
        </p:nvSpPr>
        <p:spPr>
          <a:xfrm>
            <a:off x="457200" y="152400"/>
            <a:ext cx="8229600" cy="1143000"/>
          </a:xfrm>
        </p:spPr>
        <p:txBody>
          <a:bodyPr/>
          <a:lstStyle/>
          <a:p>
            <a:r>
              <a:rPr lang="fr-FR" dirty="0" smtClean="0">
                <a:solidFill>
                  <a:schemeClr val="tx1"/>
                </a:solidFill>
              </a:rPr>
              <a:t>Deuxième point</a:t>
            </a:r>
          </a:p>
        </p:txBody>
      </p:sp>
      <p:sp>
        <p:nvSpPr>
          <p:cNvPr id="4098" name="Rectangle 5"/>
          <p:cNvSpPr>
            <a:spLocks noGrp="1" noChangeArrowheads="1"/>
          </p:cNvSpPr>
          <p:nvPr>
            <p:ph type="sldNum" sz="quarter" idx="12"/>
          </p:nvPr>
        </p:nvSpPr>
        <p:spPr/>
        <p:txBody>
          <a:bodyPr/>
          <a:lstStyle/>
          <a:p>
            <a:pPr>
              <a:defRPr/>
            </a:pPr>
            <a:fld id="{4E4078F1-2C7B-4621-841C-7823AD3B7423}" type="slidenum">
              <a:rPr lang="en-US"/>
              <a:pPr>
                <a:defRPr/>
              </a:pPr>
              <a:t>12</a:t>
            </a:fld>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a:xfrm>
            <a:off x="457200" y="1447800"/>
            <a:ext cx="8382000" cy="4525963"/>
          </a:xfrm>
        </p:spPr>
        <p:txBody>
          <a:bodyPr/>
          <a:lstStyle/>
          <a:p>
            <a:r>
              <a:rPr lang="fr-FR" sz="2800" dirty="0" smtClean="0">
                <a:solidFill>
                  <a:schemeClr val="tx1"/>
                </a:solidFill>
              </a:rPr>
              <a:t>Décrire le niveau d’efficacité, mais aller plus loin et dire pourquoi</a:t>
            </a:r>
          </a:p>
          <a:p>
            <a:r>
              <a:rPr lang="fr-FR" sz="2800" dirty="0" smtClean="0">
                <a:solidFill>
                  <a:schemeClr val="tx1"/>
                </a:solidFill>
              </a:rPr>
              <a:t>Nous voulons établir un lien entre :</a:t>
            </a:r>
          </a:p>
          <a:p>
            <a:pPr>
              <a:buFont typeface="Arial" charset="0"/>
              <a:buNone/>
            </a:pPr>
            <a:r>
              <a:rPr lang="fr-FR" sz="2000" b="1" dirty="0" smtClean="0">
                <a:solidFill>
                  <a:schemeClr val="tx1"/>
                </a:solidFill>
              </a:rPr>
              <a:t>       Intervention                    variables intermédiaires                      résultat final</a:t>
            </a:r>
          </a:p>
          <a:p>
            <a:r>
              <a:rPr lang="fr-FR" sz="2800" dirty="0" smtClean="0">
                <a:solidFill>
                  <a:schemeClr val="tx1"/>
                </a:solidFill>
              </a:rPr>
              <a:t>Quelles sont les variables intermédiaires au travers desquelles l’intervention affecte le résultat final étudié?</a:t>
            </a:r>
          </a:p>
          <a:p>
            <a:r>
              <a:rPr lang="fr-FR" sz="2800" dirty="0" smtClean="0">
                <a:solidFill>
                  <a:schemeClr val="tx1"/>
                </a:solidFill>
              </a:rPr>
              <a:t>Comment sont-elles affectées ?</a:t>
            </a:r>
          </a:p>
        </p:txBody>
      </p:sp>
      <p:sp>
        <p:nvSpPr>
          <p:cNvPr id="47106" name="Rectangle 2"/>
          <p:cNvSpPr>
            <a:spLocks noGrp="1" noChangeArrowheads="1"/>
          </p:cNvSpPr>
          <p:nvPr>
            <p:ph type="title"/>
          </p:nvPr>
        </p:nvSpPr>
        <p:spPr/>
        <p:txBody>
          <a:bodyPr/>
          <a:lstStyle/>
          <a:p>
            <a:r>
              <a:rPr lang="fr-FR" sz="4000" dirty="0" smtClean="0">
                <a:solidFill>
                  <a:schemeClr val="tx1"/>
                </a:solidFill>
              </a:rPr>
              <a:t> Définition de la chaîne de causalité</a:t>
            </a:r>
          </a:p>
        </p:txBody>
      </p:sp>
      <p:sp>
        <p:nvSpPr>
          <p:cNvPr id="13314" name="Rectangle 5"/>
          <p:cNvSpPr>
            <a:spLocks noGrp="1" noChangeArrowheads="1"/>
          </p:cNvSpPr>
          <p:nvPr>
            <p:ph type="sldNum" sz="quarter" idx="12"/>
          </p:nvPr>
        </p:nvSpPr>
        <p:spPr/>
        <p:txBody>
          <a:bodyPr/>
          <a:lstStyle/>
          <a:p>
            <a:pPr>
              <a:defRPr/>
            </a:pPr>
            <a:fld id="{DC17DE3D-C482-4533-8C72-39EE2179955D}" type="slidenum">
              <a:rPr lang="en-US"/>
              <a:pPr>
                <a:defRPr/>
              </a:pPr>
              <a:t>13</a:t>
            </a:fld>
            <a:endParaRPr lang="en-US"/>
          </a:p>
        </p:txBody>
      </p:sp>
      <p:sp>
        <p:nvSpPr>
          <p:cNvPr id="14342" name="AutoShape 6"/>
          <p:cNvSpPr>
            <a:spLocks noChangeArrowheads="1"/>
          </p:cNvSpPr>
          <p:nvPr/>
        </p:nvSpPr>
        <p:spPr bwMode="auto">
          <a:xfrm>
            <a:off x="2362200" y="2819400"/>
            <a:ext cx="976313" cy="533400"/>
          </a:xfrm>
          <a:prstGeom prst="rightArrow">
            <a:avLst>
              <a:gd name="adj1" fmla="val 50000"/>
              <a:gd name="adj2" fmla="val 45759"/>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endParaRPr lang="fr-FR"/>
          </a:p>
        </p:txBody>
      </p:sp>
      <p:sp>
        <p:nvSpPr>
          <p:cNvPr id="14343" name="AutoShape 7"/>
          <p:cNvSpPr>
            <a:spLocks noChangeArrowheads="1"/>
          </p:cNvSpPr>
          <p:nvPr/>
        </p:nvSpPr>
        <p:spPr bwMode="auto">
          <a:xfrm>
            <a:off x="6019800" y="2819400"/>
            <a:ext cx="1143000" cy="609600"/>
          </a:xfrm>
          <a:prstGeom prst="rightArrow">
            <a:avLst>
              <a:gd name="adj1" fmla="val 50000"/>
              <a:gd name="adj2" fmla="val 46875"/>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endParaRPr lang="fr-FR"/>
          </a:p>
        </p:txBody>
      </p:sp>
      <p:sp>
        <p:nvSpPr>
          <p:cNvPr id="14345" name="Rectangle 9"/>
          <p:cNvSpPr>
            <a:spLocks noChangeArrowheads="1"/>
          </p:cNvSpPr>
          <p:nvPr/>
        </p:nvSpPr>
        <p:spPr bwMode="auto">
          <a:xfrm>
            <a:off x="685800" y="5181600"/>
            <a:ext cx="7924800" cy="1447800"/>
          </a:xfrm>
          <a:prstGeom prst="rect">
            <a:avLst/>
          </a:prstGeom>
          <a:solidFill>
            <a:srgbClr val="FFFF00"/>
          </a:solidFill>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a:r>
              <a:rPr lang="fr-FR" dirty="0" smtClean="0">
                <a:latin typeface="Arial" charset="0"/>
              </a:rPr>
              <a:t>Définir et mesurer  </a:t>
            </a:r>
            <a:r>
              <a:rPr lang="fr-FR" dirty="0">
                <a:latin typeface="Arial" charset="0"/>
              </a:rPr>
              <a:t>les résultats </a:t>
            </a:r>
            <a:r>
              <a:rPr lang="fr-FR" dirty="0" smtClean="0">
                <a:latin typeface="Arial" charset="0"/>
              </a:rPr>
              <a:t>intermédiaires </a:t>
            </a:r>
            <a:r>
              <a:rPr lang="fr-FR" dirty="0">
                <a:latin typeface="Arial" charset="0"/>
              </a:rPr>
              <a:t>nous </a:t>
            </a:r>
            <a:r>
              <a:rPr lang="fr-FR" dirty="0" smtClean="0">
                <a:latin typeface="Arial" charset="0"/>
              </a:rPr>
              <a:t>permet </a:t>
            </a:r>
            <a:endParaRPr lang="fr-FR" dirty="0">
              <a:latin typeface="Arial" charset="0"/>
            </a:endParaRPr>
          </a:p>
          <a:p>
            <a:pPr algn="ctr"/>
            <a:r>
              <a:rPr lang="fr-FR" dirty="0">
                <a:latin typeface="Arial" charset="0"/>
              </a:rPr>
              <a:t>de mieux comprendre le programme, de renforcer nos conclusions et </a:t>
            </a:r>
            <a:endParaRPr lang="fr-FR" dirty="0" smtClean="0">
              <a:latin typeface="Arial" charset="0"/>
            </a:endParaRPr>
          </a:p>
          <a:p>
            <a:pPr algn="ctr"/>
            <a:r>
              <a:rPr lang="fr-FR" dirty="0" smtClean="0">
                <a:latin typeface="Arial" charset="0"/>
              </a:rPr>
              <a:t>facilite la généralisation des enseignements acquis</a:t>
            </a:r>
            <a:endParaRPr lang="fr-FR" dirty="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3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3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3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P spid="14343" grpId="0" animBg="1"/>
      <p:bldP spid="1434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noChangeArrowheads="1"/>
          </p:cNvSpPr>
          <p:nvPr>
            <p:ph idx="1"/>
          </p:nvPr>
        </p:nvSpPr>
        <p:spPr>
          <a:xfrm>
            <a:off x="457200" y="1676400"/>
            <a:ext cx="8229600" cy="4525963"/>
          </a:xfrm>
        </p:spPr>
        <p:txBody>
          <a:bodyPr/>
          <a:lstStyle/>
          <a:p>
            <a:r>
              <a:rPr lang="fr-FR" dirty="0" smtClean="0">
                <a:solidFill>
                  <a:schemeClr val="tx1"/>
                </a:solidFill>
              </a:rPr>
              <a:t>Quelles sont les chaînes</a:t>
            </a:r>
            <a:r>
              <a:rPr lang="fr-FR" dirty="0" smtClean="0"/>
              <a:t> possibles de résultats dans </a:t>
            </a:r>
            <a:r>
              <a:rPr lang="fr-FR" dirty="0" smtClean="0">
                <a:solidFill>
                  <a:schemeClr val="tx1"/>
                </a:solidFill>
              </a:rPr>
              <a:t>le cas de la politique de quotas ?</a:t>
            </a:r>
          </a:p>
          <a:p>
            <a:r>
              <a:rPr lang="fr-FR" dirty="0" smtClean="0">
                <a:solidFill>
                  <a:schemeClr val="tx1"/>
                </a:solidFill>
              </a:rPr>
              <a:t>Quelles sont les étapes critiques nécessaires pour obtenir le résultat final ?</a:t>
            </a:r>
          </a:p>
          <a:p>
            <a:r>
              <a:rPr lang="fr-FR" dirty="0" smtClean="0">
                <a:solidFill>
                  <a:schemeClr val="tx1"/>
                </a:solidFill>
              </a:rPr>
              <a:t>Quelle variable devons-nous essayer d’obtenir à chaque étape afin de pouvoir distinguer les différents modèles ?</a:t>
            </a:r>
          </a:p>
        </p:txBody>
      </p:sp>
      <p:sp>
        <p:nvSpPr>
          <p:cNvPr id="49154" name="Rectangle 2"/>
          <p:cNvSpPr>
            <a:spLocks noGrp="1" noChangeArrowheads="1"/>
          </p:cNvSpPr>
          <p:nvPr>
            <p:ph type="title"/>
          </p:nvPr>
        </p:nvSpPr>
        <p:spPr>
          <a:xfrm>
            <a:off x="457200" y="152400"/>
            <a:ext cx="8229600" cy="1143000"/>
          </a:xfrm>
        </p:spPr>
        <p:txBody>
          <a:bodyPr/>
          <a:lstStyle/>
          <a:p>
            <a:r>
              <a:rPr lang="fr-FR" dirty="0" smtClean="0">
                <a:solidFill>
                  <a:schemeClr val="tx1"/>
                </a:solidFill>
              </a:rPr>
              <a:t>Modéliser les effets</a:t>
            </a:r>
          </a:p>
        </p:txBody>
      </p:sp>
      <p:sp>
        <p:nvSpPr>
          <p:cNvPr id="14338" name="Rectangle 5"/>
          <p:cNvSpPr>
            <a:spLocks noGrp="1" noChangeArrowheads="1"/>
          </p:cNvSpPr>
          <p:nvPr>
            <p:ph type="sldNum" sz="quarter" idx="12"/>
          </p:nvPr>
        </p:nvSpPr>
        <p:spPr/>
        <p:txBody>
          <a:bodyPr/>
          <a:lstStyle/>
          <a:p>
            <a:pPr>
              <a:defRPr/>
            </a:pPr>
            <a:fld id="{34A83E6A-35DA-4B41-AF40-D8E56E182F41}" type="slidenum">
              <a:rPr lang="en-US"/>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fr-FR" dirty="0" smtClean="0">
                <a:solidFill>
                  <a:schemeClr val="tx1"/>
                </a:solidFill>
              </a:rPr>
              <a:t>Un modèle possible</a:t>
            </a:r>
          </a:p>
        </p:txBody>
      </p:sp>
      <p:sp>
        <p:nvSpPr>
          <p:cNvPr id="51202" name="Text Box 11"/>
          <p:cNvSpPr txBox="1">
            <a:spLocks noChangeArrowheads="1"/>
          </p:cNvSpPr>
          <p:nvPr/>
        </p:nvSpPr>
        <p:spPr bwMode="auto">
          <a:xfrm>
            <a:off x="3432175" y="1447800"/>
            <a:ext cx="2587625" cy="466725"/>
          </a:xfrm>
          <a:prstGeom prst="rect">
            <a:avLst/>
          </a:prstGeom>
          <a:noFill/>
          <a:ln w="9525" algn="ctr">
            <a:solidFill>
              <a:schemeClr val="tx1"/>
            </a:solidFill>
            <a:miter lim="800000"/>
            <a:headEnd/>
            <a:tailEnd/>
          </a:ln>
        </p:spPr>
        <p:txBody>
          <a:bodyPr>
            <a:spAutoFit/>
          </a:bodyPr>
          <a:lstStyle/>
          <a:p>
            <a:pPr algn="ctr"/>
            <a:r>
              <a:rPr lang="fr-FR" sz="2400" b="1" dirty="0"/>
              <a:t>Sièges Réservés</a:t>
            </a:r>
          </a:p>
        </p:txBody>
      </p:sp>
      <p:sp>
        <p:nvSpPr>
          <p:cNvPr id="51203" name="Text Box 12"/>
          <p:cNvSpPr txBox="1">
            <a:spLocks noChangeArrowheads="1"/>
          </p:cNvSpPr>
          <p:nvPr/>
        </p:nvSpPr>
        <p:spPr bwMode="auto">
          <a:xfrm>
            <a:off x="304800" y="2057400"/>
            <a:ext cx="1314450" cy="650875"/>
          </a:xfrm>
          <a:prstGeom prst="rect">
            <a:avLst/>
          </a:prstGeom>
          <a:noFill/>
          <a:ln w="12700" algn="ctr">
            <a:solidFill>
              <a:schemeClr val="tx1"/>
            </a:solidFill>
            <a:miter lim="800000"/>
            <a:headEnd/>
            <a:tailEnd/>
          </a:ln>
        </p:spPr>
        <p:txBody>
          <a:bodyPr>
            <a:spAutoFit/>
          </a:bodyPr>
          <a:lstStyle/>
          <a:p>
            <a:pPr algn="ctr"/>
            <a:r>
              <a:rPr lang="fr-FR" dirty="0"/>
              <a:t>Démocratie imparfaite</a:t>
            </a:r>
          </a:p>
        </p:txBody>
      </p:sp>
      <p:sp>
        <p:nvSpPr>
          <p:cNvPr id="51204" name="Text Box 13"/>
          <p:cNvSpPr txBox="1">
            <a:spLocks noChangeArrowheads="1"/>
          </p:cNvSpPr>
          <p:nvPr/>
        </p:nvSpPr>
        <p:spPr bwMode="auto">
          <a:xfrm>
            <a:off x="2133600" y="2057400"/>
            <a:ext cx="1295400" cy="650875"/>
          </a:xfrm>
          <a:prstGeom prst="rect">
            <a:avLst/>
          </a:prstGeom>
          <a:noFill/>
          <a:ln w="9525" algn="ctr">
            <a:solidFill>
              <a:schemeClr val="tx1"/>
            </a:solidFill>
            <a:miter lim="800000"/>
            <a:headEnd/>
            <a:tailEnd/>
          </a:ln>
        </p:spPr>
        <p:txBody>
          <a:bodyPr>
            <a:spAutoFit/>
          </a:bodyPr>
          <a:lstStyle/>
          <a:p>
            <a:pPr algn="ctr"/>
            <a:r>
              <a:rPr lang="fr-FR" dirty="0" smtClean="0"/>
              <a:t>Un peu </a:t>
            </a:r>
            <a:r>
              <a:rPr lang="fr-FR" dirty="0"/>
              <a:t>de démocratie</a:t>
            </a:r>
          </a:p>
        </p:txBody>
      </p:sp>
      <p:sp>
        <p:nvSpPr>
          <p:cNvPr id="51205" name="Text Box 14"/>
          <p:cNvSpPr txBox="1">
            <a:spLocks noChangeArrowheads="1"/>
          </p:cNvSpPr>
          <p:nvPr/>
        </p:nvSpPr>
        <p:spPr bwMode="auto">
          <a:xfrm>
            <a:off x="304800" y="3048000"/>
            <a:ext cx="2743200" cy="650875"/>
          </a:xfrm>
          <a:prstGeom prst="rect">
            <a:avLst/>
          </a:prstGeom>
          <a:noFill/>
          <a:ln w="9525" algn="ctr">
            <a:solidFill>
              <a:schemeClr val="tx1"/>
            </a:solidFill>
            <a:miter lim="800000"/>
            <a:headEnd/>
            <a:tailEnd/>
          </a:ln>
        </p:spPr>
        <p:txBody>
          <a:bodyPr>
            <a:spAutoFit/>
          </a:bodyPr>
          <a:lstStyle/>
          <a:p>
            <a:pPr algn="ctr"/>
            <a:r>
              <a:rPr lang="fr-FR" dirty="0"/>
              <a:t>Les préférences des </a:t>
            </a:r>
            <a:r>
              <a:rPr lang="fr-FR" dirty="0" err="1"/>
              <a:t>Pradhan</a:t>
            </a:r>
            <a:r>
              <a:rPr lang="fr-FR" dirty="0"/>
              <a:t> comptent</a:t>
            </a:r>
          </a:p>
        </p:txBody>
      </p:sp>
      <p:sp>
        <p:nvSpPr>
          <p:cNvPr id="51206" name="Rectangle 15"/>
          <p:cNvSpPr>
            <a:spLocks noChangeArrowheads="1"/>
          </p:cNvSpPr>
          <p:nvPr/>
        </p:nvSpPr>
        <p:spPr bwMode="auto">
          <a:xfrm>
            <a:off x="3581400" y="2971800"/>
            <a:ext cx="1981200" cy="646331"/>
          </a:xfrm>
          <a:prstGeom prst="rect">
            <a:avLst/>
          </a:prstGeom>
          <a:noFill/>
          <a:ln w="9525" algn="ctr">
            <a:solidFill>
              <a:schemeClr val="tx1"/>
            </a:solidFill>
            <a:miter lim="800000"/>
            <a:headEnd/>
            <a:tailEnd/>
          </a:ln>
        </p:spPr>
        <p:txBody>
          <a:bodyPr>
            <a:spAutoFit/>
          </a:bodyPr>
          <a:lstStyle/>
          <a:p>
            <a:pPr algn="ctr"/>
            <a:r>
              <a:rPr lang="fr-FR" dirty="0"/>
              <a:t>Plus de </a:t>
            </a:r>
            <a:r>
              <a:rPr lang="fr-FR" dirty="0" smtClean="0"/>
              <a:t>femmes</a:t>
            </a:r>
          </a:p>
          <a:p>
            <a:pPr algn="ctr"/>
            <a:r>
              <a:rPr lang="fr-FR" dirty="0" err="1"/>
              <a:t>Pradhans</a:t>
            </a:r>
            <a:endParaRPr lang="fr-FR" dirty="0"/>
          </a:p>
        </p:txBody>
      </p:sp>
      <p:sp>
        <p:nvSpPr>
          <p:cNvPr id="51207" name="Rectangle 16"/>
          <p:cNvSpPr>
            <a:spLocks noChangeArrowheads="1"/>
          </p:cNvSpPr>
          <p:nvPr/>
        </p:nvSpPr>
        <p:spPr bwMode="auto">
          <a:xfrm>
            <a:off x="5943600" y="3048000"/>
            <a:ext cx="2667000" cy="646331"/>
          </a:xfrm>
          <a:prstGeom prst="rect">
            <a:avLst/>
          </a:prstGeom>
          <a:noFill/>
          <a:ln w="9525" algn="ctr">
            <a:solidFill>
              <a:schemeClr val="tx1"/>
            </a:solidFill>
            <a:miter lim="800000"/>
            <a:headEnd/>
            <a:tailEnd/>
          </a:ln>
        </p:spPr>
        <p:txBody>
          <a:bodyPr>
            <a:spAutoFit/>
          </a:bodyPr>
          <a:lstStyle/>
          <a:p>
            <a:pPr algn="ctr"/>
            <a:r>
              <a:rPr lang="fr-FR" dirty="0" smtClean="0"/>
              <a:t>Plus de pouvoir aux </a:t>
            </a:r>
            <a:r>
              <a:rPr lang="fr-FR" dirty="0"/>
              <a:t>femmes</a:t>
            </a:r>
          </a:p>
        </p:txBody>
      </p:sp>
      <p:sp>
        <p:nvSpPr>
          <p:cNvPr id="51208" name="AutoShape 23"/>
          <p:cNvSpPr>
            <a:spLocks noChangeArrowheads="1"/>
          </p:cNvSpPr>
          <p:nvPr/>
        </p:nvSpPr>
        <p:spPr bwMode="auto">
          <a:xfrm>
            <a:off x="1066800" y="2743200"/>
            <a:ext cx="76200" cy="304800"/>
          </a:xfrm>
          <a:prstGeom prst="downArrow">
            <a:avLst>
              <a:gd name="adj1" fmla="val 50000"/>
              <a:gd name="adj2" fmla="val 10000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09" name="AutoShape 24"/>
          <p:cNvSpPr>
            <a:spLocks noChangeArrowheads="1"/>
          </p:cNvSpPr>
          <p:nvPr/>
        </p:nvSpPr>
        <p:spPr bwMode="auto">
          <a:xfrm>
            <a:off x="2590800" y="2743200"/>
            <a:ext cx="76200" cy="304800"/>
          </a:xfrm>
          <a:prstGeom prst="downArrow">
            <a:avLst>
              <a:gd name="adj1" fmla="val 50000"/>
              <a:gd name="adj2" fmla="val 10000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10" name="AutoShape 25"/>
          <p:cNvSpPr>
            <a:spLocks noChangeArrowheads="1"/>
          </p:cNvSpPr>
          <p:nvPr/>
        </p:nvSpPr>
        <p:spPr bwMode="auto">
          <a:xfrm>
            <a:off x="4572000" y="1905000"/>
            <a:ext cx="304800" cy="990600"/>
          </a:xfrm>
          <a:prstGeom prst="downArrow">
            <a:avLst>
              <a:gd name="adj1" fmla="val 50000"/>
              <a:gd name="adj2" fmla="val 8125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11" name="AutoShape 26"/>
          <p:cNvSpPr>
            <a:spLocks noChangeArrowheads="1"/>
          </p:cNvSpPr>
          <p:nvPr/>
        </p:nvSpPr>
        <p:spPr bwMode="auto">
          <a:xfrm>
            <a:off x="5638800" y="3276600"/>
            <a:ext cx="304800" cy="76200"/>
          </a:xfrm>
          <a:prstGeom prst="rightArrow">
            <a:avLst>
              <a:gd name="adj1" fmla="val 50000"/>
              <a:gd name="adj2" fmla="val 10000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12" name="Rectangle 27"/>
          <p:cNvSpPr>
            <a:spLocks noChangeArrowheads="1"/>
          </p:cNvSpPr>
          <p:nvPr/>
        </p:nvSpPr>
        <p:spPr bwMode="auto">
          <a:xfrm>
            <a:off x="914400" y="4114800"/>
            <a:ext cx="2438400" cy="650875"/>
          </a:xfrm>
          <a:prstGeom prst="rect">
            <a:avLst/>
          </a:prstGeom>
          <a:noFill/>
          <a:ln w="9525" algn="ctr">
            <a:solidFill>
              <a:schemeClr val="tx1"/>
            </a:solidFill>
            <a:miter lim="800000"/>
            <a:headEnd/>
            <a:tailEnd/>
          </a:ln>
        </p:spPr>
        <p:txBody>
          <a:bodyPr>
            <a:spAutoFit/>
          </a:bodyPr>
          <a:lstStyle/>
          <a:p>
            <a:pPr algn="ctr"/>
            <a:r>
              <a:rPr lang="fr-FR" dirty="0" smtClean="0"/>
              <a:t>Les  </a:t>
            </a:r>
            <a:r>
              <a:rPr lang="fr-FR" dirty="0"/>
              <a:t>femmes ont des préférences différentes</a:t>
            </a:r>
          </a:p>
        </p:txBody>
      </p:sp>
      <p:sp>
        <p:nvSpPr>
          <p:cNvPr id="51213" name="Rectangle 28"/>
          <p:cNvSpPr>
            <a:spLocks noChangeArrowheads="1"/>
          </p:cNvSpPr>
          <p:nvPr/>
        </p:nvSpPr>
        <p:spPr bwMode="auto">
          <a:xfrm>
            <a:off x="4267200" y="4114800"/>
            <a:ext cx="2819400" cy="650875"/>
          </a:xfrm>
          <a:prstGeom prst="rect">
            <a:avLst/>
          </a:prstGeom>
          <a:noFill/>
          <a:ln w="9525" algn="ctr">
            <a:solidFill>
              <a:schemeClr val="tx1"/>
            </a:solidFill>
            <a:miter lim="800000"/>
            <a:headEnd/>
            <a:tailEnd/>
          </a:ln>
        </p:spPr>
        <p:txBody>
          <a:bodyPr>
            <a:spAutoFit/>
          </a:bodyPr>
          <a:lstStyle/>
          <a:p>
            <a:pPr algn="ctr"/>
            <a:r>
              <a:rPr lang="fr-FR" dirty="0"/>
              <a:t>Les biens publics reflètent les préférences des femmes</a:t>
            </a:r>
          </a:p>
        </p:txBody>
      </p:sp>
      <p:sp>
        <p:nvSpPr>
          <p:cNvPr id="51214" name="Rectangle 29"/>
          <p:cNvSpPr>
            <a:spLocks noChangeArrowheads="1"/>
          </p:cNvSpPr>
          <p:nvPr/>
        </p:nvSpPr>
        <p:spPr bwMode="auto">
          <a:xfrm>
            <a:off x="1905000" y="5562600"/>
            <a:ext cx="2667000" cy="650875"/>
          </a:xfrm>
          <a:prstGeom prst="rect">
            <a:avLst/>
          </a:prstGeom>
          <a:noFill/>
          <a:ln w="9525" algn="ctr">
            <a:solidFill>
              <a:schemeClr val="tx1"/>
            </a:solidFill>
            <a:miter lim="800000"/>
            <a:headEnd/>
            <a:tailEnd/>
          </a:ln>
        </p:spPr>
        <p:txBody>
          <a:bodyPr>
            <a:spAutoFit/>
          </a:bodyPr>
          <a:lstStyle/>
          <a:p>
            <a:pPr algn="ctr"/>
            <a:r>
              <a:rPr lang="fr-FR" dirty="0"/>
              <a:t>Biens publics différents</a:t>
            </a:r>
          </a:p>
          <a:p>
            <a:pPr algn="ctr"/>
            <a:r>
              <a:rPr lang="fr-FR" dirty="0"/>
              <a:t>(et spécifiques)</a:t>
            </a:r>
          </a:p>
        </p:txBody>
      </p:sp>
      <p:sp>
        <p:nvSpPr>
          <p:cNvPr id="51215" name="Rectangle 30"/>
          <p:cNvSpPr>
            <a:spLocks noChangeArrowheads="1"/>
          </p:cNvSpPr>
          <p:nvPr/>
        </p:nvSpPr>
        <p:spPr bwMode="auto">
          <a:xfrm>
            <a:off x="5181600" y="5526088"/>
            <a:ext cx="2667000" cy="925512"/>
          </a:xfrm>
          <a:prstGeom prst="rect">
            <a:avLst/>
          </a:prstGeom>
          <a:noFill/>
          <a:ln w="9525" algn="ctr">
            <a:solidFill>
              <a:schemeClr val="tx1"/>
            </a:solidFill>
            <a:miter lim="800000"/>
            <a:headEnd/>
            <a:tailEnd/>
          </a:ln>
        </p:spPr>
        <p:txBody>
          <a:bodyPr>
            <a:spAutoFit/>
          </a:bodyPr>
          <a:lstStyle/>
          <a:p>
            <a:pPr algn="ctr"/>
            <a:r>
              <a:rPr lang="fr-FR" dirty="0" smtClean="0"/>
              <a:t>Différences </a:t>
            </a:r>
            <a:r>
              <a:rPr lang="fr-FR" dirty="0"/>
              <a:t>dans </a:t>
            </a:r>
            <a:r>
              <a:rPr lang="fr-FR" dirty="0" smtClean="0"/>
              <a:t>les résultats dans la </a:t>
            </a:r>
            <a:r>
              <a:rPr lang="fr-FR" dirty="0"/>
              <a:t>santé</a:t>
            </a:r>
            <a:r>
              <a:rPr lang="fr-FR" dirty="0" smtClean="0"/>
              <a:t>, </a:t>
            </a:r>
            <a:r>
              <a:rPr lang="fr-FR" dirty="0"/>
              <a:t>l’éducation ?</a:t>
            </a:r>
          </a:p>
        </p:txBody>
      </p:sp>
      <p:sp>
        <p:nvSpPr>
          <p:cNvPr id="51216" name="AutoShape 31"/>
          <p:cNvSpPr>
            <a:spLocks noChangeArrowheads="1"/>
          </p:cNvSpPr>
          <p:nvPr/>
        </p:nvSpPr>
        <p:spPr bwMode="auto">
          <a:xfrm>
            <a:off x="1676400" y="2209800"/>
            <a:ext cx="381000" cy="304800"/>
          </a:xfrm>
          <a:prstGeom prst="plus">
            <a:avLst>
              <a:gd name="adj" fmla="val 32083"/>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17" name="AutoShape 32"/>
          <p:cNvSpPr>
            <a:spLocks noChangeArrowheads="1"/>
          </p:cNvSpPr>
          <p:nvPr/>
        </p:nvSpPr>
        <p:spPr bwMode="auto">
          <a:xfrm>
            <a:off x="3124200" y="3124200"/>
            <a:ext cx="381000" cy="304800"/>
          </a:xfrm>
          <a:prstGeom prst="plus">
            <a:avLst>
              <a:gd name="adj" fmla="val 32083"/>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18" name="AutoShape 33"/>
          <p:cNvSpPr>
            <a:spLocks noChangeArrowheads="1"/>
          </p:cNvSpPr>
          <p:nvPr/>
        </p:nvSpPr>
        <p:spPr bwMode="auto">
          <a:xfrm>
            <a:off x="3657600" y="4267200"/>
            <a:ext cx="381000" cy="304800"/>
          </a:xfrm>
          <a:prstGeom prst="plus">
            <a:avLst>
              <a:gd name="adj" fmla="val 32083"/>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19" name="AutoShape 34"/>
          <p:cNvSpPr>
            <a:spLocks noChangeArrowheads="1"/>
          </p:cNvSpPr>
          <p:nvPr/>
        </p:nvSpPr>
        <p:spPr bwMode="auto">
          <a:xfrm>
            <a:off x="3200400" y="3581400"/>
            <a:ext cx="228600" cy="457200"/>
          </a:xfrm>
          <a:prstGeom prst="downArrow">
            <a:avLst>
              <a:gd name="adj1" fmla="val 50000"/>
              <a:gd name="adj2" fmla="val 5000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20" name="AutoShape 35"/>
          <p:cNvSpPr>
            <a:spLocks noChangeArrowheads="1"/>
          </p:cNvSpPr>
          <p:nvPr/>
        </p:nvSpPr>
        <p:spPr bwMode="auto">
          <a:xfrm>
            <a:off x="5257800" y="3733800"/>
            <a:ext cx="76200" cy="381000"/>
          </a:xfrm>
          <a:prstGeom prst="downArrow">
            <a:avLst>
              <a:gd name="adj1" fmla="val 50000"/>
              <a:gd name="adj2" fmla="val 125000"/>
            </a:avLst>
          </a:prstGeom>
          <a:solidFill>
            <a:srgbClr val="CC0000"/>
          </a:solidFill>
          <a:ln w="9525" algn="ctr">
            <a:solidFill>
              <a:schemeClr val="bg1"/>
            </a:solidFill>
            <a:miter lim="800000"/>
            <a:headEnd/>
            <a:tailEnd/>
          </a:ln>
        </p:spPr>
        <p:txBody>
          <a:bodyPr wrap="none" anchor="ctr"/>
          <a:lstStyle/>
          <a:p>
            <a:pPr algn="ctr"/>
            <a:endParaRPr lang="fr-FR">
              <a:solidFill>
                <a:schemeClr val="bg1"/>
              </a:solidFill>
            </a:endParaRPr>
          </a:p>
        </p:txBody>
      </p:sp>
      <p:sp>
        <p:nvSpPr>
          <p:cNvPr id="51221" name="AutoShape 36"/>
          <p:cNvSpPr>
            <a:spLocks noChangeArrowheads="1"/>
          </p:cNvSpPr>
          <p:nvPr/>
        </p:nvSpPr>
        <p:spPr bwMode="auto">
          <a:xfrm>
            <a:off x="7239000" y="3657600"/>
            <a:ext cx="381000" cy="762000"/>
          </a:xfrm>
          <a:prstGeom prst="curvedLeftArrow">
            <a:avLst>
              <a:gd name="adj1" fmla="val 40000"/>
              <a:gd name="adj2" fmla="val 80000"/>
              <a:gd name="adj3" fmla="val 33333"/>
            </a:avLst>
          </a:prstGeom>
          <a:solidFill>
            <a:srgbClr val="CC0000"/>
          </a:solidFill>
          <a:ln w="9525">
            <a:solidFill>
              <a:schemeClr val="tx1"/>
            </a:solidFill>
            <a:miter lim="800000"/>
            <a:headEnd/>
            <a:tailEnd/>
          </a:ln>
        </p:spPr>
        <p:txBody>
          <a:bodyPr wrap="none" anchor="ctr"/>
          <a:lstStyle/>
          <a:p>
            <a:pPr algn="ctr"/>
            <a:endParaRPr lang="fr-FR"/>
          </a:p>
        </p:txBody>
      </p:sp>
      <p:sp>
        <p:nvSpPr>
          <p:cNvPr id="51222" name="AutoShape 37"/>
          <p:cNvSpPr>
            <a:spLocks noChangeArrowheads="1"/>
          </p:cNvSpPr>
          <p:nvPr/>
        </p:nvSpPr>
        <p:spPr bwMode="auto">
          <a:xfrm>
            <a:off x="3657600" y="4800600"/>
            <a:ext cx="304800" cy="609600"/>
          </a:xfrm>
          <a:prstGeom prst="downArrow">
            <a:avLst>
              <a:gd name="adj1" fmla="val 50000"/>
              <a:gd name="adj2" fmla="val 5000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51223" name="AutoShape 38"/>
          <p:cNvSpPr>
            <a:spLocks noChangeArrowheads="1"/>
          </p:cNvSpPr>
          <p:nvPr/>
        </p:nvSpPr>
        <p:spPr bwMode="auto">
          <a:xfrm>
            <a:off x="4648200" y="5715000"/>
            <a:ext cx="457200" cy="76200"/>
          </a:xfrm>
          <a:prstGeom prst="rightArrow">
            <a:avLst>
              <a:gd name="adj1" fmla="val 50000"/>
              <a:gd name="adj2" fmla="val 150000"/>
            </a:avLst>
          </a:prstGeom>
          <a:solidFill>
            <a:srgbClr val="CC0000"/>
          </a:solidFill>
          <a:ln w="9525" algn="ctr">
            <a:solidFill>
              <a:schemeClr val="tx1"/>
            </a:solidFill>
            <a:miter lim="800000"/>
            <a:headEnd/>
            <a:tailEnd/>
          </a:ln>
        </p:spPr>
        <p:txBody>
          <a:bodyPr wrap="none" anchor="ctr"/>
          <a:lstStyle/>
          <a:p>
            <a:pPr algn="ctr"/>
            <a:endParaRPr lang="fr-FR"/>
          </a:p>
        </p:txBody>
      </p:sp>
      <p:sp>
        <p:nvSpPr>
          <p:cNvPr id="26" name="Slide Number Placeholder 25"/>
          <p:cNvSpPr>
            <a:spLocks noGrp="1"/>
          </p:cNvSpPr>
          <p:nvPr>
            <p:ph type="sldNum" sz="quarter" idx="12"/>
          </p:nvPr>
        </p:nvSpPr>
        <p:spPr/>
        <p:txBody>
          <a:bodyPr/>
          <a:lstStyle/>
          <a:p>
            <a:pPr>
              <a:defRPr/>
            </a:pPr>
            <a:fld id="{57C16D47-B55C-4D6E-9EFE-E3D112A54786}" type="slidenum">
              <a:rPr lang="en-US" smtClean="0">
                <a:solidFill>
                  <a:schemeClr val="bg2">
                    <a:lumMod val="75000"/>
                  </a:schemeClr>
                </a:solidFill>
              </a:rPr>
              <a:pPr>
                <a:defRPr/>
              </a:pPr>
              <a:t>15</a:t>
            </a:fld>
            <a:endParaRPr lang="en-US"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395" name="Group 147"/>
          <p:cNvGraphicFramePr>
            <a:graphicFrameLocks noGrp="1"/>
          </p:cNvGraphicFramePr>
          <p:nvPr>
            <p:ph idx="1"/>
          </p:nvPr>
        </p:nvGraphicFramePr>
        <p:xfrm>
          <a:off x="76200" y="1905000"/>
          <a:ext cx="8915400" cy="4878706"/>
        </p:xfrm>
        <a:graphic>
          <a:graphicData uri="http://schemas.openxmlformats.org/drawingml/2006/table">
            <a:tbl>
              <a:tblPr/>
              <a:tblGrid>
                <a:gridCol w="1656974"/>
                <a:gridCol w="1314826"/>
                <a:gridCol w="1485900"/>
                <a:gridCol w="1696077"/>
                <a:gridCol w="1275723"/>
                <a:gridCol w="1485900"/>
              </a:tblGrid>
              <a:tr h="366882">
                <a:tc row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Unicode MS" pitchFamily="34" charset="-128"/>
                          <a:cs typeface="Arial" charset="0"/>
                        </a:rPr>
                        <a:t>Besoins</a:t>
                      </a:r>
                    </a:p>
                  </a:txBody>
                  <a:tcPr marL="87394"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grid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fr-FR" sz="1800" b="0" i="0" u="none" strike="noStrike" cap="none" normalizeH="0" baseline="0" dirty="0" smtClean="0">
                        <a:ln>
                          <a:noFill/>
                        </a:ln>
                        <a:solidFill>
                          <a:schemeClr val="bg1"/>
                        </a:solidFill>
                        <a:effectLst/>
                        <a:latin typeface="Arial Unicode MS" pitchFamily="34" charset="-128"/>
                        <a:cs typeface="Arial" charset="0"/>
                      </a:endParaRP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fr-FR"/>
                    </a:p>
                  </a:txBody>
                  <a:tcPr/>
                </a:tc>
                <a:tc row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800" b="0" i="0" u="none" strike="noStrike" cap="none" normalizeH="0" baseline="0" smtClean="0">
                          <a:ln>
                            <a:noFill/>
                          </a:ln>
                          <a:solidFill>
                            <a:schemeClr val="tx1"/>
                          </a:solidFill>
                          <a:effectLst/>
                          <a:latin typeface="Arial Unicode MS" pitchFamily="34" charset="-128"/>
                          <a:cs typeface="Arial" charset="0"/>
                        </a:rPr>
                        <a:t>Objectif à long terme</a:t>
                      </a:r>
                    </a:p>
                  </a:txBody>
                  <a:tcPr marL="87394"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66882">
                <a:tc vMerge="1">
                  <a:txBody>
                    <a:bodyPr/>
                    <a:lstStyle/>
                    <a:p>
                      <a:endParaRPr lang="fr-FR"/>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Unicode MS" pitchFamily="34" charset="-128"/>
                          <a:cs typeface="Arial" charset="0"/>
                        </a:rPr>
                        <a:t>Input</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Unicode MS" pitchFamily="34" charset="-128"/>
                          <a:cs typeface="Arial" charset="0"/>
                        </a:rPr>
                        <a:t>Logique</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800" b="0" i="0" u="none" strike="noStrike" cap="none" normalizeH="0" baseline="0" smtClean="0">
                          <a:ln>
                            <a:noFill/>
                          </a:ln>
                          <a:solidFill>
                            <a:schemeClr val="tx1"/>
                          </a:solidFill>
                          <a:effectLst/>
                          <a:latin typeface="Arial Unicode MS" pitchFamily="34" charset="-128"/>
                          <a:cs typeface="Arial" charset="0"/>
                        </a:rPr>
                        <a:t>Résultat</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800" b="0" i="0" u="none" strike="noStrike" cap="none" normalizeH="0" baseline="0" smtClean="0">
                          <a:ln>
                            <a:noFill/>
                          </a:ln>
                          <a:solidFill>
                            <a:schemeClr val="tx1"/>
                          </a:solidFill>
                          <a:effectLst/>
                          <a:latin typeface="Arial Unicode MS" pitchFamily="34" charset="-128"/>
                          <a:cs typeface="Arial" charset="0"/>
                        </a:rPr>
                        <a:t>Impact</a:t>
                      </a:r>
                    </a:p>
                  </a:txBody>
                  <a:tcPr marL="87394" marR="873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fr-FR"/>
                    </a:p>
                  </a:txBody>
                  <a:tcPr/>
                </a:tc>
              </a:tr>
              <a:tr h="172772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Le niveau de santé et d’éducation des femmes est mauvais. Leurs besoins ne sont pas représentés dans les instances locales</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smtClean="0">
                          <a:ln>
                            <a:noFill/>
                          </a:ln>
                          <a:solidFill>
                            <a:schemeClr val="tx1"/>
                          </a:solidFill>
                          <a:effectLst/>
                          <a:latin typeface="Arial Unicode MS" pitchFamily="34" charset="-128"/>
                          <a:cs typeface="Arial" charset="0"/>
                        </a:rPr>
                        <a:t>Sièges réservés pour les femmes leaders locaux</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dirty="0" smtClean="0">
                          <a:ln>
                            <a:noFill/>
                          </a:ln>
                          <a:solidFill>
                            <a:schemeClr val="tx1"/>
                          </a:solidFill>
                          <a:effectLst/>
                          <a:latin typeface="Arial Unicode MS" pitchFamily="34" charset="-128"/>
                          <a:cs typeface="Arial" charset="0"/>
                        </a:rPr>
                        <a:t>Plus de femmes en position de leaders</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Les femmes sont plus concernées et impliquées plus directement à la prise de décision politique</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Biens publics différents. Meilleurs résultats dans les domaines de l’éducation et de la santé</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smtClean="0">
                          <a:ln>
                            <a:noFill/>
                          </a:ln>
                          <a:solidFill>
                            <a:schemeClr val="tx1"/>
                          </a:solidFill>
                          <a:effectLst/>
                          <a:latin typeface="Arial Unicode MS" pitchFamily="34" charset="-128"/>
                          <a:cs typeface="Arial" charset="0"/>
                        </a:rPr>
                        <a:t>Egalité des sexes dans les domaines de la santé et de l’éducation. Les quotas sont-ils encore nécessaires</a:t>
                      </a:r>
                      <a:r>
                        <a:rPr kumimoji="0" lang="fr-FR" sz="1400" b="0" i="0" u="none" strike="noStrike" cap="none" normalizeH="0" baseline="0" smtClean="0">
                          <a:ln>
                            <a:noFill/>
                          </a:ln>
                          <a:solidFill>
                            <a:schemeClr val="tx1"/>
                          </a:solidFill>
                          <a:effectLst/>
                          <a:latin typeface="Arial Unicode MS" pitchFamily="34" charset="-128"/>
                          <a:cs typeface="Arial" charset="0"/>
                        </a:rPr>
                        <a:t> ?</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r h="305735">
                <a:tc gridSpan="6">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r-FR" sz="1400" b="1" i="0" u="none" strike="noStrike" cap="none" normalizeH="0" baseline="0" dirty="0" smtClean="0">
                          <a:ln>
                            <a:noFill/>
                          </a:ln>
                          <a:solidFill>
                            <a:schemeClr val="tx1"/>
                          </a:solidFill>
                          <a:effectLst/>
                          <a:latin typeface="Arial Unicode MS" pitchFamily="34" charset="-128"/>
                          <a:cs typeface="Arial" charset="0"/>
                        </a:rPr>
                        <a:t>INDICATEURS:</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3CDDD"/>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211148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fr-FR" sz="1400" b="1" i="0" u="none" strike="noStrike" cap="none" normalizeH="0" baseline="0" dirty="0" smtClean="0">
                        <a:ln>
                          <a:noFill/>
                        </a:ln>
                        <a:solidFill>
                          <a:schemeClr val="tx1"/>
                        </a:solidFill>
                        <a:effectLst/>
                        <a:latin typeface="Arial Unicode MS" pitchFamily="34" charset="-128"/>
                        <a:cs typeface="Arial" charset="0"/>
                      </a:endParaRP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fr-FR" sz="1400" b="0" i="0" u="none" strike="noStrike" cap="none" normalizeH="0" baseline="0" dirty="0" smtClean="0">
                        <a:ln>
                          <a:noFill/>
                        </a:ln>
                        <a:solidFill>
                          <a:schemeClr val="bg1"/>
                        </a:solidFill>
                        <a:effectLst/>
                        <a:latin typeface="Arial Unicode MS" pitchFamily="34" charset="-128"/>
                        <a:cs typeface="Arial" charset="0"/>
                      </a:endParaRP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117475" marR="0" lvl="0" indent="0" algn="l"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Sexe du leader</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Modification au niveau de l’affectation des budgets. Participation des femmes aux réunions.</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 d’interventions de femmes par réunion</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117475" marR="0" lvl="0" indent="-117475" algn="l" defTabSz="914400" rtl="0" eaLnBrk="0" fontAlgn="base" latinLnBrk="0" hangingPunct="0">
                        <a:lnSpc>
                          <a:spcPct val="100000"/>
                        </a:lnSpc>
                        <a:spcBef>
                          <a:spcPct val="20000"/>
                        </a:spcBef>
                        <a:spcAft>
                          <a:spcPct val="0"/>
                        </a:spcAft>
                        <a:buClrTx/>
                        <a:buSzTx/>
                        <a:buFontTx/>
                        <a:buNone/>
                        <a:tabLst/>
                      </a:pPr>
                      <a:r>
                        <a:rPr kumimoji="0" lang="fr-FR" sz="1400" b="0" i="0" u="none" strike="noStrike" cap="none" normalizeH="0" baseline="0" dirty="0" smtClean="0">
                          <a:ln>
                            <a:noFill/>
                          </a:ln>
                          <a:solidFill>
                            <a:schemeClr val="bg1"/>
                          </a:solidFill>
                          <a:effectLst/>
                          <a:latin typeface="Arial Unicode MS" pitchFamily="34" charset="-128"/>
                          <a:cs typeface="Arial" charset="0"/>
                        </a:rPr>
                        <a:t> </a:t>
                      </a:r>
                      <a:r>
                        <a:rPr kumimoji="0" lang="fr-FR" sz="1200" b="0" i="0" u="none" strike="noStrike" cap="none" normalizeH="0" baseline="0" dirty="0" smtClean="0">
                          <a:ln>
                            <a:noFill/>
                          </a:ln>
                          <a:solidFill>
                            <a:schemeClr val="tx1"/>
                          </a:solidFill>
                          <a:effectLst/>
                          <a:latin typeface="Arial Unicode MS" pitchFamily="34" charset="-128"/>
                          <a:cs typeface="Arial" charset="0"/>
                        </a:rPr>
                        <a:t>Niveau d’alphabétisation</a:t>
                      </a:r>
                    </a:p>
                    <a:p>
                      <a:pPr marL="117475" marR="0" lvl="0" indent="-117475" algn="l" defTabSz="914400" rtl="0" eaLnBrk="0" fontAlgn="base" latinLnBrk="0" hangingPunct="0">
                        <a:lnSpc>
                          <a:spcPct val="100000"/>
                        </a:lnSpc>
                        <a:spcBef>
                          <a:spcPct val="2000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Unicode MS" pitchFamily="34" charset="-128"/>
                          <a:cs typeface="Arial" charset="0"/>
                        </a:rPr>
                        <a:t>BMI pour les filles</a:t>
                      </a: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fr-FR" sz="1400" b="0" i="0" u="none" strike="noStrike" cap="none" normalizeH="0" baseline="0" dirty="0" smtClean="0">
                        <a:ln>
                          <a:noFill/>
                        </a:ln>
                        <a:solidFill>
                          <a:schemeClr val="tx1"/>
                        </a:solidFill>
                        <a:effectLst/>
                        <a:latin typeface="Arial Unicode MS" pitchFamily="34" charset="-128"/>
                        <a:cs typeface="Arial" charset="0"/>
                      </a:endParaRPr>
                    </a:p>
                  </a:txBody>
                  <a:tcPr marL="262182" marR="8739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2290" name="Slide Number Placeholder 4"/>
          <p:cNvSpPr>
            <a:spLocks noGrp="1"/>
          </p:cNvSpPr>
          <p:nvPr>
            <p:ph type="sldNum" sz="quarter" idx="12"/>
          </p:nvPr>
        </p:nvSpPr>
        <p:spPr/>
        <p:txBody>
          <a:bodyPr/>
          <a:lstStyle/>
          <a:p>
            <a:pPr>
              <a:defRPr/>
            </a:pPr>
            <a:fld id="{7468633E-B868-4CF0-B674-D9AB6C0000B2}" type="slidenum">
              <a:rPr lang="en-US"/>
              <a:pPr>
                <a:defRPr/>
              </a:pPr>
              <a:t>16</a:t>
            </a:fld>
            <a:endParaRPr lang="en-US"/>
          </a:p>
        </p:txBody>
      </p:sp>
      <p:sp>
        <p:nvSpPr>
          <p:cNvPr id="53289" name="Rectangle 2"/>
          <p:cNvSpPr>
            <a:spLocks noGrp="1" noChangeArrowheads="1"/>
          </p:cNvSpPr>
          <p:nvPr>
            <p:ph type="title"/>
          </p:nvPr>
        </p:nvSpPr>
        <p:spPr>
          <a:xfrm>
            <a:off x="457200" y="304800"/>
            <a:ext cx="8229600" cy="838200"/>
          </a:xfrm>
        </p:spPr>
        <p:txBody>
          <a:bodyPr/>
          <a:lstStyle/>
          <a:p>
            <a:pPr eaLnBrk="1" hangingPunct="1"/>
            <a:r>
              <a:rPr lang="fr-FR" sz="4000" dirty="0" smtClean="0">
                <a:solidFill>
                  <a:schemeClr val="tx1"/>
                </a:solidFill>
              </a:rPr>
              <a:t>Modèle avec indicateurs : </a:t>
            </a:r>
            <a:br>
              <a:rPr lang="fr-FR" sz="4000" dirty="0" smtClean="0">
                <a:solidFill>
                  <a:schemeClr val="tx1"/>
                </a:solidFill>
              </a:rPr>
            </a:br>
            <a:endParaRPr lang="fr-FR" sz="4000" dirty="0" smtClean="0">
              <a:solidFill>
                <a:schemeClr val="tx1"/>
              </a:solidFill>
            </a:endParaRPr>
          </a:p>
        </p:txBody>
      </p:sp>
      <p:sp>
        <p:nvSpPr>
          <p:cNvPr id="5" name="AutoShape 4"/>
          <p:cNvSpPr>
            <a:spLocks noChangeArrowheads="1"/>
          </p:cNvSpPr>
          <p:nvPr/>
        </p:nvSpPr>
        <p:spPr bwMode="black">
          <a:xfrm rot="16200000" flipV="1">
            <a:off x="1981201" y="3200400"/>
            <a:ext cx="2362200" cy="228600"/>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6" name="AutoShape 4"/>
          <p:cNvSpPr>
            <a:spLocks noChangeArrowheads="1"/>
          </p:cNvSpPr>
          <p:nvPr/>
        </p:nvSpPr>
        <p:spPr bwMode="black">
          <a:xfrm rot="16200000" flipV="1">
            <a:off x="3429000" y="3200400"/>
            <a:ext cx="2362200" cy="228600"/>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7" name="AutoShape 4"/>
          <p:cNvSpPr>
            <a:spLocks noChangeArrowheads="1"/>
          </p:cNvSpPr>
          <p:nvPr/>
        </p:nvSpPr>
        <p:spPr bwMode="black">
          <a:xfrm rot="16200000" flipV="1">
            <a:off x="5105400" y="3200400"/>
            <a:ext cx="2362200" cy="228600"/>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53293" name="TextBox 7"/>
          <p:cNvSpPr txBox="1">
            <a:spLocks noChangeArrowheads="1"/>
          </p:cNvSpPr>
          <p:nvPr/>
        </p:nvSpPr>
        <p:spPr bwMode="auto">
          <a:xfrm>
            <a:off x="457200" y="1219200"/>
            <a:ext cx="8229600" cy="461665"/>
          </a:xfrm>
          <a:prstGeom prst="rect">
            <a:avLst/>
          </a:prstGeom>
          <a:noFill/>
          <a:ln w="9525">
            <a:noFill/>
            <a:miter lim="800000"/>
            <a:headEnd/>
            <a:tailEnd/>
          </a:ln>
        </p:spPr>
        <p:txBody>
          <a:bodyPr wrap="square">
            <a:spAutoFit/>
          </a:bodyPr>
          <a:lstStyle/>
          <a:p>
            <a:pPr algn="ctr"/>
            <a:r>
              <a:rPr lang="fr-FR" sz="2400" dirty="0" smtClean="0">
                <a:latin typeface="Arial"/>
                <a:cs typeface="Arial"/>
              </a:rPr>
              <a:t>Quotas pour les femmes leaders locaux</a:t>
            </a:r>
            <a:endParaRPr lang="fr-FR" sz="2400" dirty="0">
              <a:latin typeface="Arial"/>
              <a:ea typeface="Arial Unicode MS" pitchFamily="34" charset="-128"/>
              <a:cs typeface="Arial"/>
            </a:endParaRPr>
          </a:p>
        </p:txBody>
      </p:sp>
      <p:sp>
        <p:nvSpPr>
          <p:cNvPr id="9" name="AutoShape 4"/>
          <p:cNvSpPr>
            <a:spLocks noChangeArrowheads="1"/>
          </p:cNvSpPr>
          <p:nvPr/>
        </p:nvSpPr>
        <p:spPr bwMode="black">
          <a:xfrm rot="16200000" flipV="1">
            <a:off x="2057400" y="5638800"/>
            <a:ext cx="2209800" cy="228600"/>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10" name="AutoShape 4"/>
          <p:cNvSpPr>
            <a:spLocks noChangeArrowheads="1"/>
          </p:cNvSpPr>
          <p:nvPr/>
        </p:nvSpPr>
        <p:spPr bwMode="black">
          <a:xfrm rot="16200000" flipV="1">
            <a:off x="3505200" y="5638800"/>
            <a:ext cx="2209800" cy="228600"/>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
        <p:nvSpPr>
          <p:cNvPr id="11" name="AutoShape 4"/>
          <p:cNvSpPr>
            <a:spLocks noChangeArrowheads="1"/>
          </p:cNvSpPr>
          <p:nvPr/>
        </p:nvSpPr>
        <p:spPr bwMode="black">
          <a:xfrm rot="16200000" flipV="1">
            <a:off x="5257800" y="5638800"/>
            <a:ext cx="2209800" cy="228600"/>
          </a:xfrm>
          <a:prstGeom prst="triangle">
            <a:avLst>
              <a:gd name="adj" fmla="val 50000"/>
            </a:avLst>
          </a:prstGeom>
          <a:gradFill rotWithShape="0">
            <a:gsLst>
              <a:gs pos="0">
                <a:srgbClr val="760000"/>
              </a:gs>
              <a:gs pos="100000">
                <a:srgbClr val="FF0000"/>
              </a:gs>
            </a:gsLst>
            <a:lin ang="5400000" scaled="1"/>
          </a:gradFill>
          <a:ln w="15875" algn="ctr">
            <a:solidFill>
              <a:schemeClr val="bg1"/>
            </a:solidFill>
            <a:miter lim="800000"/>
            <a:headEnd/>
            <a:tailEnd/>
          </a:ln>
        </p:spPr>
        <p:txBody>
          <a:bodyPr wrap="none" anchor="ctr"/>
          <a:lstStyle/>
          <a:p>
            <a:endParaRPr lang="fr-F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p:txBody>
          <a:bodyPr/>
          <a:lstStyle/>
          <a:p>
            <a:r>
              <a:rPr lang="fr-FR" dirty="0" smtClean="0">
                <a:solidFill>
                  <a:srgbClr val="7F7F7F"/>
                </a:solidFill>
              </a:rPr>
              <a:t>Résultats et indicateurs</a:t>
            </a:r>
          </a:p>
          <a:p>
            <a:endParaRPr lang="fr-FR" dirty="0" smtClean="0">
              <a:solidFill>
                <a:srgbClr val="7F7F7F"/>
              </a:solidFill>
            </a:endParaRPr>
          </a:p>
          <a:p>
            <a:r>
              <a:rPr lang="fr-FR" dirty="0" smtClean="0">
                <a:solidFill>
                  <a:srgbClr val="7F7F7F"/>
                </a:solidFill>
              </a:rPr>
              <a:t>Modèle logique</a:t>
            </a:r>
          </a:p>
          <a:p>
            <a:endParaRPr lang="fr-FR" dirty="0" smtClean="0">
              <a:solidFill>
                <a:schemeClr val="tx1"/>
              </a:solidFill>
            </a:endParaRPr>
          </a:p>
          <a:p>
            <a:r>
              <a:rPr lang="fr-FR" b="1" dirty="0" smtClean="0">
                <a:solidFill>
                  <a:schemeClr val="tx1"/>
                </a:solidFill>
              </a:rPr>
              <a:t>Mesure d’impact</a:t>
            </a:r>
          </a:p>
          <a:p>
            <a:pPr lvl="1"/>
            <a:r>
              <a:rPr lang="fr-FR" b="1" dirty="0" smtClean="0">
                <a:solidFill>
                  <a:schemeClr val="tx1"/>
                </a:solidFill>
              </a:rPr>
              <a:t>Qu’est-ce qu’un impact ?</a:t>
            </a:r>
          </a:p>
          <a:p>
            <a:pPr lvl="1"/>
            <a:r>
              <a:rPr lang="fr-FR" b="1" dirty="0" smtClean="0">
                <a:solidFill>
                  <a:schemeClr val="tx1"/>
                </a:solidFill>
              </a:rPr>
              <a:t>Comment mesurer un impact ?</a:t>
            </a:r>
          </a:p>
          <a:p>
            <a:pPr lvl="1"/>
            <a:r>
              <a:rPr lang="fr-FR" b="1" dirty="0" smtClean="0">
                <a:solidFill>
                  <a:schemeClr val="tx1"/>
                </a:solidFill>
              </a:rPr>
              <a:t>Premier aperçu du tirage au sort</a:t>
            </a:r>
          </a:p>
        </p:txBody>
      </p:sp>
      <p:sp>
        <p:nvSpPr>
          <p:cNvPr id="61442" name="Rectangle 2"/>
          <p:cNvSpPr>
            <a:spLocks noGrp="1" noChangeArrowheads="1"/>
          </p:cNvSpPr>
          <p:nvPr>
            <p:ph type="title"/>
          </p:nvPr>
        </p:nvSpPr>
        <p:spPr/>
        <p:txBody>
          <a:bodyPr/>
          <a:lstStyle/>
          <a:p>
            <a:r>
              <a:rPr lang="fr-FR" dirty="0" smtClean="0">
                <a:solidFill>
                  <a:schemeClr val="tx1"/>
                </a:solidFill>
              </a:rPr>
              <a:t>Troisième point</a:t>
            </a:r>
          </a:p>
        </p:txBody>
      </p:sp>
      <p:sp>
        <p:nvSpPr>
          <p:cNvPr id="4098" name="Rectangle 5"/>
          <p:cNvSpPr>
            <a:spLocks noGrp="1" noChangeArrowheads="1"/>
          </p:cNvSpPr>
          <p:nvPr>
            <p:ph type="sldNum" sz="quarter" idx="12"/>
          </p:nvPr>
        </p:nvSpPr>
        <p:spPr/>
        <p:txBody>
          <a:bodyPr/>
          <a:lstStyle/>
          <a:p>
            <a:pPr>
              <a:defRPr/>
            </a:pPr>
            <a:fld id="{0DFB2C2E-092F-434F-A51C-A03C980D9C36}" type="slidenum">
              <a:rPr lang="en-US"/>
              <a:pPr>
                <a:defRPr/>
              </a:pPr>
              <a:t>17</a:t>
            </a:fld>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2"/>
          <p:cNvSpPr>
            <a:spLocks noGrp="1"/>
          </p:cNvSpPr>
          <p:nvPr>
            <p:ph type="title"/>
          </p:nvPr>
        </p:nvSpPr>
        <p:spPr>
          <a:xfrm>
            <a:off x="304800" y="152400"/>
            <a:ext cx="8686800" cy="1143000"/>
          </a:xfrm>
        </p:spPr>
        <p:txBody>
          <a:bodyPr/>
          <a:lstStyle/>
          <a:p>
            <a:r>
              <a:rPr lang="fr-FR" sz="3600" dirty="0" err="1" smtClean="0"/>
              <a:t>O</a:t>
            </a:r>
            <a:r>
              <a:rPr lang="fr-FR" sz="3600" dirty="0" err="1" smtClean="0">
                <a:solidFill>
                  <a:schemeClr val="tx1"/>
                </a:solidFill>
              </a:rPr>
              <a:t>utcomes</a:t>
            </a:r>
            <a:r>
              <a:rPr lang="fr-FR" sz="3600" dirty="0" smtClean="0">
                <a:solidFill>
                  <a:schemeClr val="tx1"/>
                </a:solidFill>
              </a:rPr>
              <a:t> et indicateurs: première approche</a:t>
            </a:r>
          </a:p>
        </p:txBody>
      </p:sp>
      <p:pic>
        <p:nvPicPr>
          <p:cNvPr id="4" name="Picture 3"/>
          <p:cNvPicPr>
            <a:picLocks noChangeAspect="1"/>
          </p:cNvPicPr>
          <p:nvPr/>
        </p:nvPicPr>
        <p:blipFill>
          <a:blip r:embed="rId3" cstate="print"/>
          <a:stretch>
            <a:fillRect/>
          </a:stretch>
        </p:blipFill>
        <p:spPr>
          <a:xfrm>
            <a:off x="1295400" y="1752600"/>
            <a:ext cx="6629400" cy="4408810"/>
          </a:xfrm>
          <a:prstGeom prst="rect">
            <a:avLst/>
          </a:prstGeom>
        </p:spPr>
      </p:pic>
      <p:sp>
        <p:nvSpPr>
          <p:cNvPr id="5" name="ZoneTexte 4"/>
          <p:cNvSpPr txBox="1"/>
          <p:nvPr/>
        </p:nvSpPr>
        <p:spPr>
          <a:xfrm>
            <a:off x="1295400" y="6400800"/>
            <a:ext cx="6629400" cy="369332"/>
          </a:xfrm>
          <a:prstGeom prst="rect">
            <a:avLst/>
          </a:prstGeom>
          <a:noFill/>
        </p:spPr>
        <p:txBody>
          <a:bodyPr wrap="square" rtlCol="0">
            <a:spAutoFit/>
          </a:bodyPr>
          <a:lstStyle/>
          <a:p>
            <a:pPr algn="ctr"/>
            <a:r>
              <a:rPr lang="fr-FR" dirty="0" smtClean="0">
                <a:latin typeface="+mn-lt"/>
              </a:rPr>
              <a:t>Prise de tension à Udaipur, en Inde</a:t>
            </a:r>
            <a:endParaRPr lang="fr-FR" dirty="0">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Content Placeholder 1"/>
          <p:cNvSpPr>
            <a:spLocks noGrp="1"/>
          </p:cNvSpPr>
          <p:nvPr>
            <p:ph idx="1"/>
          </p:nvPr>
        </p:nvSpPr>
        <p:spPr/>
        <p:txBody>
          <a:bodyPr/>
          <a:lstStyle/>
          <a:p>
            <a:r>
              <a:rPr lang="fr-FR" sz="2800" dirty="0" smtClean="0">
                <a:solidFill>
                  <a:schemeClr val="tx1"/>
                </a:solidFill>
              </a:rPr>
              <a:t>Sélectionner des indicateurs qui ont une chance plausible d’évoluer sur la durée de l’évaluation</a:t>
            </a:r>
          </a:p>
          <a:p>
            <a:endParaRPr lang="fr-FR" sz="2800" dirty="0" smtClean="0">
              <a:solidFill>
                <a:schemeClr val="tx1"/>
              </a:solidFill>
            </a:endParaRPr>
          </a:p>
          <a:p>
            <a:r>
              <a:rPr lang="fr-FR" sz="2800" dirty="0" smtClean="0">
                <a:solidFill>
                  <a:schemeClr val="tx1"/>
                </a:solidFill>
              </a:rPr>
              <a:t>Sélectionner des indicateurs qui ne sont pas trop difficiles à collecter ou à mesurer</a:t>
            </a:r>
          </a:p>
          <a:p>
            <a:endParaRPr lang="fr-FR" sz="2800" dirty="0" smtClean="0">
              <a:solidFill>
                <a:schemeClr val="tx1"/>
              </a:solidFill>
            </a:endParaRPr>
          </a:p>
          <a:p>
            <a:r>
              <a:rPr lang="fr-FR" sz="2800" dirty="0" smtClean="0">
                <a:solidFill>
                  <a:schemeClr val="tx1"/>
                </a:solidFill>
              </a:rPr>
              <a:t>Sélectionner des indicateurs qui se produisent à une fréquence suffisante pour permettre de détecter un impact en fonction de la taille de votre échantillon</a:t>
            </a:r>
          </a:p>
        </p:txBody>
      </p:sp>
      <p:sp>
        <p:nvSpPr>
          <p:cNvPr id="55298" name="Title 2"/>
          <p:cNvSpPr>
            <a:spLocks noGrp="1"/>
          </p:cNvSpPr>
          <p:nvPr>
            <p:ph type="title"/>
          </p:nvPr>
        </p:nvSpPr>
        <p:spPr/>
        <p:txBody>
          <a:bodyPr/>
          <a:lstStyle/>
          <a:p>
            <a:r>
              <a:rPr lang="fr-FR" sz="4000" dirty="0" smtClean="0">
                <a:solidFill>
                  <a:schemeClr val="tx1"/>
                </a:solidFill>
              </a:rPr>
              <a:t>Résultats et indicateurs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Content Placeholder 1"/>
          <p:cNvSpPr>
            <a:spLocks noGrp="1"/>
          </p:cNvSpPr>
          <p:nvPr>
            <p:ph idx="1"/>
          </p:nvPr>
        </p:nvSpPr>
        <p:spPr>
          <a:xfrm>
            <a:off x="457200" y="1646237"/>
            <a:ext cx="8686800" cy="4525963"/>
          </a:xfrm>
        </p:spPr>
        <p:txBody>
          <a:bodyPr/>
          <a:lstStyle/>
          <a:p>
            <a:pPr marL="514350" indent="-514350">
              <a:buFont typeface="Calibri" pitchFamily="34" charset="0"/>
              <a:buAutoNum type="arabicPeriod"/>
            </a:pPr>
            <a:r>
              <a:rPr lang="fr-FR" sz="2800" dirty="0" smtClean="0">
                <a:solidFill>
                  <a:srgbClr val="7F7F7F"/>
                </a:solidFill>
              </a:rPr>
              <a:t>Pourquoi évaluer ? Qu’est-ce qu’une évaluation ?</a:t>
            </a:r>
          </a:p>
          <a:p>
            <a:pPr marL="514350" indent="-514350">
              <a:buFont typeface="Calibri" pitchFamily="34" charset="0"/>
              <a:buAutoNum type="arabicPeriod"/>
            </a:pPr>
            <a:r>
              <a:rPr lang="fr-FR" sz="2800" b="1" dirty="0" smtClean="0"/>
              <a:t>Comment mesurer l’impact?</a:t>
            </a:r>
          </a:p>
          <a:p>
            <a:pPr marL="514350" indent="-514350">
              <a:buFont typeface="Calibri" pitchFamily="34" charset="0"/>
              <a:buAutoNum type="arabicPeriod"/>
            </a:pPr>
            <a:r>
              <a:rPr lang="fr-FR" sz="2800" dirty="0" smtClean="0">
                <a:solidFill>
                  <a:srgbClr val="7F7F7F"/>
                </a:solidFill>
              </a:rPr>
              <a:t>Pourquoi tirer au sort?</a:t>
            </a:r>
          </a:p>
          <a:p>
            <a:pPr marL="514350" indent="-514350">
              <a:buFont typeface="Calibri" pitchFamily="34" charset="0"/>
              <a:buAutoNum type="arabicPeriod"/>
            </a:pPr>
            <a:r>
              <a:rPr lang="fr-FR" sz="2800" dirty="0" smtClean="0">
                <a:solidFill>
                  <a:srgbClr val="7F7F7F"/>
                </a:solidFill>
              </a:rPr>
              <a:t>Comment tirer au sort?</a:t>
            </a:r>
          </a:p>
          <a:p>
            <a:pPr marL="514350" indent="-514350">
              <a:buFont typeface="Calibri" pitchFamily="34" charset="0"/>
              <a:buAutoNum type="arabicPeriod"/>
            </a:pPr>
            <a:r>
              <a:rPr lang="fr-FR" sz="2800" dirty="0" smtClean="0">
                <a:solidFill>
                  <a:srgbClr val="7F7F7F"/>
                </a:solidFill>
              </a:rPr>
              <a:t>Comment déterminer la taille de l'échantillon?</a:t>
            </a:r>
          </a:p>
          <a:p>
            <a:pPr marL="514350" indent="-514350">
              <a:buFont typeface="Calibri" pitchFamily="34" charset="0"/>
              <a:buAutoNum type="arabicPeriod"/>
            </a:pPr>
            <a:r>
              <a:rPr lang="fr-FR" sz="2800" dirty="0" smtClean="0">
                <a:solidFill>
                  <a:srgbClr val="7F7F7F"/>
                </a:solidFill>
              </a:rPr>
              <a:t>Collecte des données et pièges</a:t>
            </a:r>
          </a:p>
          <a:p>
            <a:pPr marL="514350" indent="-514350">
              <a:buFont typeface="Calibri" pitchFamily="34" charset="0"/>
              <a:buAutoNum type="arabicPeriod"/>
            </a:pPr>
            <a:r>
              <a:rPr lang="fr-FR" sz="2800" dirty="0" smtClean="0">
                <a:solidFill>
                  <a:srgbClr val="7F7F7F"/>
                </a:solidFill>
              </a:rPr>
              <a:t>Les risques sur la validité</a:t>
            </a:r>
          </a:p>
          <a:p>
            <a:pPr marL="514350" indent="-514350">
              <a:buFont typeface="Calibri" pitchFamily="34" charset="0"/>
              <a:buAutoNum type="arabicPeriod"/>
            </a:pPr>
            <a:r>
              <a:rPr lang="fr-FR" sz="2800" dirty="0" smtClean="0">
                <a:solidFill>
                  <a:srgbClr val="7F7F7F"/>
                </a:solidFill>
              </a:rPr>
              <a:t>L'histoire d'une évaluation de A à Z</a:t>
            </a:r>
          </a:p>
        </p:txBody>
      </p:sp>
      <p:sp>
        <p:nvSpPr>
          <p:cNvPr id="22530" name="Title 2"/>
          <p:cNvSpPr>
            <a:spLocks noGrp="1"/>
          </p:cNvSpPr>
          <p:nvPr>
            <p:ph type="title"/>
          </p:nvPr>
        </p:nvSpPr>
        <p:spPr>
          <a:xfrm>
            <a:off x="457200" y="76200"/>
            <a:ext cx="8229600" cy="1143000"/>
          </a:xfrm>
        </p:spPr>
        <p:txBody>
          <a:bodyPr/>
          <a:lstStyle/>
          <a:p>
            <a:r>
              <a:rPr lang="fr-FR" dirty="0" smtClean="0">
                <a:solidFill>
                  <a:schemeClr val="tx1"/>
                </a:solidFill>
              </a:rPr>
              <a:t>Plan de la semaine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0" y="5257800"/>
            <a:ext cx="9144000" cy="1020762"/>
          </a:xfrm>
          <a:gradFill>
            <a:gsLst>
              <a:gs pos="0">
                <a:schemeClr val="accent2">
                  <a:tint val="50000"/>
                  <a:satMod val="300000"/>
                </a:schemeClr>
              </a:gs>
              <a:gs pos="46000">
                <a:schemeClr val="accent2">
                  <a:tint val="37000"/>
                  <a:satMod val="300000"/>
                </a:schemeClr>
              </a:gs>
              <a:gs pos="100000">
                <a:schemeClr val="accent2">
                  <a:tint val="15000"/>
                  <a:satMod val="350000"/>
                </a:schemeClr>
              </a:gs>
            </a:gsLst>
          </a:gradFill>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pPr>
              <a:defRPr/>
            </a:pPr>
            <a:r>
              <a:rPr lang="fr-FR" sz="2600" dirty="0" smtClean="0">
                <a:cs typeface="Arial" charset="0"/>
              </a:rPr>
              <a:t>Les hypothèses à tester doivent être définies </a:t>
            </a:r>
            <a:r>
              <a:rPr lang="fr-FR" sz="2600" u="sng" dirty="0" smtClean="0">
                <a:cs typeface="Arial" charset="0"/>
              </a:rPr>
              <a:t>avant</a:t>
            </a:r>
            <a:r>
              <a:rPr lang="fr-FR" sz="2600" dirty="0" smtClean="0">
                <a:cs typeface="Arial" charset="0"/>
              </a:rPr>
              <a:t> le début de l’expérience,</a:t>
            </a:r>
          </a:p>
          <a:p>
            <a:pPr>
              <a:defRPr/>
            </a:pPr>
            <a:r>
              <a:rPr lang="fr-FR" sz="2600" dirty="0" smtClean="0">
                <a:cs typeface="Arial" charset="0"/>
              </a:rPr>
              <a:t>Sinon on n'a pas de test statistique valide pour les évaluer</a:t>
            </a:r>
          </a:p>
        </p:txBody>
      </p:sp>
      <p:sp>
        <p:nvSpPr>
          <p:cNvPr id="57348" name="Rectangle 3"/>
          <p:cNvSpPr>
            <a:spLocks noGrp="1" noChangeArrowheads="1"/>
          </p:cNvSpPr>
          <p:nvPr>
            <p:ph sz="half" idx="2"/>
          </p:nvPr>
        </p:nvSpPr>
        <p:spPr>
          <a:xfrm>
            <a:off x="457200" y="1600201"/>
            <a:ext cx="8305800" cy="3352800"/>
          </a:xfrm>
        </p:spPr>
        <p:txBody>
          <a:bodyPr/>
          <a:lstStyle/>
          <a:p>
            <a:r>
              <a:rPr lang="fr-FR" sz="2800" dirty="0" smtClean="0">
                <a:solidFill>
                  <a:schemeClr val="tx1"/>
                </a:solidFill>
              </a:rPr>
              <a:t>Supposons que vous collectiez des données sur 20 effets différents:</a:t>
            </a:r>
          </a:p>
          <a:p>
            <a:pPr lvl="1"/>
            <a:r>
              <a:rPr lang="fr-FR" sz="2400" dirty="0" smtClean="0">
                <a:solidFill>
                  <a:schemeClr val="tx1"/>
                </a:solidFill>
              </a:rPr>
              <a:t>Vous constatez un résultat particulièrement positif</a:t>
            </a:r>
          </a:p>
          <a:p>
            <a:pPr lvl="1"/>
            <a:r>
              <a:rPr lang="fr-FR" sz="2400" dirty="0" smtClean="0">
                <a:solidFill>
                  <a:schemeClr val="tx1"/>
                </a:solidFill>
              </a:rPr>
              <a:t>Vous constatez un résultat particulièrement négatif</a:t>
            </a:r>
          </a:p>
          <a:p>
            <a:pPr lvl="1"/>
            <a:r>
              <a:rPr lang="fr-FR" sz="2400" dirty="0" smtClean="0">
                <a:solidFill>
                  <a:schemeClr val="tx1"/>
                </a:solidFill>
              </a:rPr>
              <a:t>Vous constatez que les 20 résultats sont très similaires et qu’aucun n’est très différent</a:t>
            </a:r>
          </a:p>
          <a:p>
            <a:r>
              <a:rPr lang="fr-FR" sz="2800" dirty="0" smtClean="0">
                <a:solidFill>
                  <a:schemeClr val="tx1"/>
                </a:solidFill>
              </a:rPr>
              <a:t>Quelles conclusions pouvez-vous tirer de cela ? </a:t>
            </a:r>
          </a:p>
          <a:p>
            <a:endParaRPr lang="fr-FR" dirty="0" smtClean="0">
              <a:solidFill>
                <a:schemeClr val="tx1"/>
              </a:solidFill>
            </a:endParaRPr>
          </a:p>
          <a:p>
            <a:endParaRPr lang="fr-FR" dirty="0" smtClean="0">
              <a:solidFill>
                <a:schemeClr val="tx1"/>
              </a:solidFill>
            </a:endParaRPr>
          </a:p>
        </p:txBody>
      </p:sp>
      <p:sp>
        <p:nvSpPr>
          <p:cNvPr id="18434" name="Rectangle 5"/>
          <p:cNvSpPr>
            <a:spLocks noGrp="1" noChangeArrowheads="1"/>
          </p:cNvSpPr>
          <p:nvPr>
            <p:ph type="sldNum" sz="quarter" idx="12"/>
          </p:nvPr>
        </p:nvSpPr>
        <p:spPr/>
        <p:txBody>
          <a:bodyPr/>
          <a:lstStyle/>
          <a:p>
            <a:pPr>
              <a:defRPr/>
            </a:pPr>
            <a:fld id="{4DF40445-92A6-4E95-BD78-F5934F6EA77C}" type="slidenum">
              <a:rPr lang="en-US" smtClean="0"/>
              <a:pPr>
                <a:defRPr/>
              </a:pPr>
              <a:t>20</a:t>
            </a:fld>
            <a:endParaRPr lang="en-US" dirty="0"/>
          </a:p>
        </p:txBody>
      </p:sp>
      <p:sp>
        <p:nvSpPr>
          <p:cNvPr id="57350" name="Rectangle 2"/>
          <p:cNvSpPr>
            <a:spLocks noGrp="1" noChangeArrowheads="1"/>
          </p:cNvSpPr>
          <p:nvPr>
            <p:ph type="title"/>
          </p:nvPr>
        </p:nvSpPr>
        <p:spPr/>
        <p:txBody>
          <a:bodyPr/>
          <a:lstStyle/>
          <a:p>
            <a:r>
              <a:rPr lang="fr-FR" dirty="0" smtClean="0">
                <a:solidFill>
                  <a:schemeClr val="tx1"/>
                </a:solidFill>
              </a:rPr>
              <a:t>Résultats multiples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Content Placeholder 1"/>
          <p:cNvSpPr>
            <a:spLocks noGrp="1"/>
          </p:cNvSpPr>
          <p:nvPr>
            <p:ph idx="1"/>
          </p:nvPr>
        </p:nvSpPr>
        <p:spPr>
          <a:xfrm>
            <a:off x="457200" y="1752600"/>
            <a:ext cx="8229600" cy="4525963"/>
          </a:xfrm>
        </p:spPr>
        <p:txBody>
          <a:bodyPr/>
          <a:lstStyle/>
          <a:p>
            <a:r>
              <a:rPr lang="fr-FR" sz="3600" dirty="0" smtClean="0">
                <a:solidFill>
                  <a:schemeClr val="tx1"/>
                </a:solidFill>
              </a:rPr>
              <a:t>Que faire si certains tests sont plus faciles que d’autres ?</a:t>
            </a:r>
          </a:p>
          <a:p>
            <a:r>
              <a:rPr lang="fr-FR" sz="3600" dirty="0" smtClean="0">
                <a:solidFill>
                  <a:schemeClr val="tx1"/>
                </a:solidFill>
              </a:rPr>
              <a:t>Nous “standardisons” ou nous “normalisons”:</a:t>
            </a:r>
          </a:p>
          <a:p>
            <a:pPr lvl="1"/>
            <a:r>
              <a:rPr lang="fr-FR" sz="3200" dirty="0" smtClean="0">
                <a:solidFill>
                  <a:schemeClr val="tx1"/>
                </a:solidFill>
              </a:rPr>
              <a:t>Scor</a:t>
            </a:r>
            <a:r>
              <a:rPr lang="fr-FR" sz="3200" dirty="0" smtClean="0">
                <a:solidFill>
                  <a:srgbClr val="000000"/>
                </a:solidFill>
              </a:rPr>
              <a:t>e au </a:t>
            </a:r>
            <a:r>
              <a:rPr lang="fr-FR" sz="3200" dirty="0" err="1" smtClean="0">
                <a:solidFill>
                  <a:srgbClr val="000000"/>
                </a:solidFill>
              </a:rPr>
              <a:t>test</a:t>
            </a:r>
            <a:r>
              <a:rPr lang="fr-FR" sz="3200" baseline="-25000" dirty="0" err="1" smtClean="0">
                <a:solidFill>
                  <a:srgbClr val="000000"/>
                </a:solidFill>
              </a:rPr>
              <a:t>normalisé</a:t>
            </a:r>
            <a:r>
              <a:rPr lang="fr-FR" sz="3200" dirty="0" smtClean="0">
                <a:solidFill>
                  <a:srgbClr val="000000"/>
                </a:solidFill>
              </a:rPr>
              <a:t> = </a:t>
            </a:r>
            <a:br>
              <a:rPr lang="fr-FR" sz="3200" dirty="0" smtClean="0">
                <a:solidFill>
                  <a:srgbClr val="000000"/>
                </a:solidFill>
              </a:rPr>
            </a:br>
            <a:r>
              <a:rPr lang="fr-FR" sz="3200" dirty="0" smtClean="0">
                <a:solidFill>
                  <a:srgbClr val="000000"/>
                </a:solidFill>
              </a:rPr>
              <a:t>(</a:t>
            </a:r>
            <a:r>
              <a:rPr lang="fr-FR" sz="3200" baseline="20000" dirty="0" smtClean="0">
                <a:solidFill>
                  <a:srgbClr val="000000"/>
                </a:solidFill>
              </a:rPr>
              <a:t>score au test-score moyen</a:t>
            </a:r>
            <a:r>
              <a:rPr lang="fr-FR" sz="3200" dirty="0" smtClean="0">
                <a:solidFill>
                  <a:srgbClr val="000000"/>
                </a:solidFill>
              </a:rPr>
              <a:t> </a:t>
            </a:r>
            <a:r>
              <a:rPr lang="fr-FR" sz="3200" baseline="20000" dirty="0" smtClean="0">
                <a:solidFill>
                  <a:srgbClr val="000000"/>
                </a:solidFill>
              </a:rPr>
              <a:t>au test)</a:t>
            </a:r>
            <a:r>
              <a:rPr lang="fr-FR" sz="3200" dirty="0" smtClean="0">
                <a:solidFill>
                  <a:srgbClr val="000000"/>
                </a:solidFill>
              </a:rPr>
              <a:t>/</a:t>
            </a:r>
            <a:r>
              <a:rPr lang="fr-FR" sz="3200" baseline="-20000" dirty="0" smtClean="0">
                <a:solidFill>
                  <a:srgbClr val="000000"/>
                </a:solidFill>
              </a:rPr>
              <a:t> </a:t>
            </a:r>
            <a:r>
              <a:rPr lang="fr-FR" sz="3200" baseline="-20000" dirty="0" smtClean="0">
                <a:solidFill>
                  <a:schemeClr val="tx1"/>
                </a:solidFill>
              </a:rPr>
              <a:t>variance du score au test</a:t>
            </a:r>
            <a:r>
              <a:rPr lang="fr-FR" sz="3200" dirty="0" smtClean="0">
                <a:solidFill>
                  <a:schemeClr val="tx1"/>
                </a:solidFill>
              </a:rPr>
              <a:t> )</a:t>
            </a:r>
          </a:p>
          <a:p>
            <a:pPr>
              <a:buFont typeface="Arial" charset="0"/>
              <a:buNone/>
            </a:pPr>
            <a:endParaRPr lang="fr-FR" sz="4000" baseline="-20000" dirty="0" smtClean="0">
              <a:solidFill>
                <a:schemeClr val="tx1"/>
              </a:solidFill>
            </a:endParaRPr>
          </a:p>
        </p:txBody>
      </p:sp>
      <p:sp>
        <p:nvSpPr>
          <p:cNvPr id="59394" name="Title 2"/>
          <p:cNvSpPr>
            <a:spLocks noGrp="1"/>
          </p:cNvSpPr>
          <p:nvPr>
            <p:ph type="title"/>
          </p:nvPr>
        </p:nvSpPr>
        <p:spPr>
          <a:xfrm>
            <a:off x="457200" y="152400"/>
            <a:ext cx="8229600" cy="1143000"/>
          </a:xfrm>
        </p:spPr>
        <p:txBody>
          <a:bodyPr/>
          <a:lstStyle/>
          <a:p>
            <a:r>
              <a:rPr lang="fr-FR" sz="4000" dirty="0" smtClean="0">
                <a:solidFill>
                  <a:schemeClr val="tx1"/>
                </a:solidFill>
              </a:rPr>
              <a:t>Comment comparer des résultats ? </a:t>
            </a:r>
            <a:endParaRPr lang="fr-FR" dirty="0" smtClean="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L'impact</a:t>
            </a:r>
            <a:endParaRPr lang="fr-FR"/>
          </a:p>
        </p:txBody>
      </p:sp>
      <p:cxnSp>
        <p:nvCxnSpPr>
          <p:cNvPr id="4" name="Straight Connector 68"/>
          <p:cNvCxnSpPr/>
          <p:nvPr/>
        </p:nvCxnSpPr>
        <p:spPr>
          <a:xfrm rot="5400000">
            <a:off x="2210594" y="3732212"/>
            <a:ext cx="4267200" cy="1588"/>
          </a:xfrm>
          <a:prstGeom prst="line">
            <a:avLst/>
          </a:prstGeom>
          <a:ln w="5080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20"/>
          <p:cNvCxnSpPr/>
          <p:nvPr/>
        </p:nvCxnSpPr>
        <p:spPr>
          <a:xfrm flipV="1">
            <a:off x="1529082" y="4885479"/>
            <a:ext cx="914400" cy="152400"/>
          </a:xfrm>
          <a:prstGeom prst="line">
            <a:avLst/>
          </a:prstGeom>
          <a:ln w="76200"/>
          <a:effectLst/>
        </p:spPr>
        <p:style>
          <a:lnRef idx="2">
            <a:schemeClr val="accent1"/>
          </a:lnRef>
          <a:fillRef idx="0">
            <a:schemeClr val="accent1"/>
          </a:fillRef>
          <a:effectRef idx="1">
            <a:schemeClr val="accent1"/>
          </a:effectRef>
          <a:fontRef idx="minor">
            <a:schemeClr val="tx1"/>
          </a:fontRef>
        </p:style>
      </p:cxnSp>
      <p:cxnSp>
        <p:nvCxnSpPr>
          <p:cNvPr id="6" name="Straight Connector 22"/>
          <p:cNvCxnSpPr/>
          <p:nvPr/>
        </p:nvCxnSpPr>
        <p:spPr>
          <a:xfrm flipV="1">
            <a:off x="2443482" y="4504479"/>
            <a:ext cx="914400" cy="381000"/>
          </a:xfrm>
          <a:prstGeom prst="line">
            <a:avLst/>
          </a:prstGeom>
          <a:ln w="76200"/>
          <a:effectLst/>
        </p:spPr>
        <p:style>
          <a:lnRef idx="2">
            <a:schemeClr val="accent1"/>
          </a:lnRef>
          <a:fillRef idx="0">
            <a:schemeClr val="accent1"/>
          </a:fillRef>
          <a:effectRef idx="1">
            <a:schemeClr val="accent1"/>
          </a:effectRef>
          <a:fontRef idx="minor">
            <a:schemeClr val="tx1"/>
          </a:fontRef>
        </p:style>
      </p:cxnSp>
      <p:cxnSp>
        <p:nvCxnSpPr>
          <p:cNvPr id="7" name="Straight Connector 24"/>
          <p:cNvCxnSpPr/>
          <p:nvPr/>
        </p:nvCxnSpPr>
        <p:spPr>
          <a:xfrm flipV="1">
            <a:off x="3357882" y="4275879"/>
            <a:ext cx="914400" cy="228600"/>
          </a:xfrm>
          <a:prstGeom prst="line">
            <a:avLst/>
          </a:prstGeom>
          <a:ln w="76200"/>
          <a:effectLst/>
        </p:spPr>
        <p:style>
          <a:lnRef idx="2">
            <a:schemeClr val="accent1"/>
          </a:lnRef>
          <a:fillRef idx="0">
            <a:schemeClr val="accent1"/>
          </a:fillRef>
          <a:effectRef idx="1">
            <a:schemeClr val="accent1"/>
          </a:effectRef>
          <a:fontRef idx="minor">
            <a:schemeClr val="tx1"/>
          </a:fontRef>
        </p:style>
      </p:cxnSp>
      <p:cxnSp>
        <p:nvCxnSpPr>
          <p:cNvPr id="8" name="Straight Connector 26"/>
          <p:cNvCxnSpPr/>
          <p:nvPr/>
        </p:nvCxnSpPr>
        <p:spPr>
          <a:xfrm flipV="1">
            <a:off x="4272282" y="3971079"/>
            <a:ext cx="914400" cy="304800"/>
          </a:xfrm>
          <a:prstGeom prst="line">
            <a:avLst/>
          </a:prstGeom>
          <a:ln w="76200"/>
          <a:effectLst/>
        </p:spPr>
        <p:style>
          <a:lnRef idx="2">
            <a:schemeClr val="accent1"/>
          </a:lnRef>
          <a:fillRef idx="0">
            <a:schemeClr val="accent1"/>
          </a:fillRef>
          <a:effectRef idx="1">
            <a:schemeClr val="accent1"/>
          </a:effectRef>
          <a:fontRef idx="minor">
            <a:schemeClr val="tx1"/>
          </a:fontRef>
        </p:style>
      </p:cxnSp>
      <p:cxnSp>
        <p:nvCxnSpPr>
          <p:cNvPr id="9" name="Straight Connector 28"/>
          <p:cNvCxnSpPr/>
          <p:nvPr/>
        </p:nvCxnSpPr>
        <p:spPr>
          <a:xfrm flipV="1">
            <a:off x="5186682" y="3742479"/>
            <a:ext cx="914400" cy="228600"/>
          </a:xfrm>
          <a:prstGeom prst="line">
            <a:avLst/>
          </a:prstGeom>
          <a:ln w="76200"/>
          <a:effectLst/>
        </p:spPr>
        <p:style>
          <a:lnRef idx="2">
            <a:schemeClr val="accent1"/>
          </a:lnRef>
          <a:fillRef idx="0">
            <a:schemeClr val="accent1"/>
          </a:fillRef>
          <a:effectRef idx="1">
            <a:schemeClr val="accent1"/>
          </a:effectRef>
          <a:fontRef idx="minor">
            <a:schemeClr val="tx1"/>
          </a:fontRef>
        </p:style>
      </p:cxnSp>
      <p:cxnSp>
        <p:nvCxnSpPr>
          <p:cNvPr id="10" name="Straight Connector 30"/>
          <p:cNvCxnSpPr/>
          <p:nvPr/>
        </p:nvCxnSpPr>
        <p:spPr>
          <a:xfrm flipV="1">
            <a:off x="6101082" y="3361479"/>
            <a:ext cx="914400" cy="381000"/>
          </a:xfrm>
          <a:prstGeom prst="line">
            <a:avLst/>
          </a:prstGeom>
          <a:ln w="76200"/>
          <a:effectLst/>
        </p:spPr>
        <p:style>
          <a:lnRef idx="2">
            <a:schemeClr val="accent1"/>
          </a:lnRef>
          <a:fillRef idx="0">
            <a:schemeClr val="accent1"/>
          </a:fillRef>
          <a:effectRef idx="1">
            <a:schemeClr val="accent1"/>
          </a:effectRef>
          <a:fontRef idx="minor">
            <a:schemeClr val="tx1"/>
          </a:fontRef>
        </p:style>
      </p:cxnSp>
      <p:sp>
        <p:nvSpPr>
          <p:cNvPr id="11" name="Oval 17"/>
          <p:cNvSpPr/>
          <p:nvPr/>
        </p:nvSpPr>
        <p:spPr>
          <a:xfrm>
            <a:off x="6863082" y="3209079"/>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2" name="Oval 34"/>
          <p:cNvSpPr/>
          <p:nvPr/>
        </p:nvSpPr>
        <p:spPr>
          <a:xfrm>
            <a:off x="5034282" y="3818679"/>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3" name="Oval 35"/>
          <p:cNvSpPr/>
          <p:nvPr/>
        </p:nvSpPr>
        <p:spPr>
          <a:xfrm>
            <a:off x="5948682" y="3590079"/>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14" name="Rectangle 13"/>
          <p:cNvSpPr/>
          <p:nvPr/>
        </p:nvSpPr>
        <p:spPr>
          <a:xfrm>
            <a:off x="4424682" y="3132879"/>
            <a:ext cx="3276600" cy="12954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cxnSp>
        <p:nvCxnSpPr>
          <p:cNvPr id="15" name="Straight Connector 57"/>
          <p:cNvCxnSpPr/>
          <p:nvPr/>
        </p:nvCxnSpPr>
        <p:spPr>
          <a:xfrm rot="5400000" flipH="1" flipV="1">
            <a:off x="4234182" y="3323379"/>
            <a:ext cx="990600" cy="914400"/>
          </a:xfrm>
          <a:prstGeom prst="line">
            <a:avLst/>
          </a:prstGeom>
          <a:ln w="76200">
            <a:solidFill>
              <a:srgbClr val="F6D466"/>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60"/>
          <p:cNvCxnSpPr/>
          <p:nvPr/>
        </p:nvCxnSpPr>
        <p:spPr>
          <a:xfrm flipV="1">
            <a:off x="5186682" y="2751879"/>
            <a:ext cx="914400" cy="533400"/>
          </a:xfrm>
          <a:prstGeom prst="line">
            <a:avLst/>
          </a:prstGeom>
          <a:ln w="76200">
            <a:solidFill>
              <a:srgbClr val="F6D466"/>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62"/>
          <p:cNvCxnSpPr/>
          <p:nvPr/>
        </p:nvCxnSpPr>
        <p:spPr>
          <a:xfrm flipV="1">
            <a:off x="6101082" y="1989879"/>
            <a:ext cx="914400" cy="762000"/>
          </a:xfrm>
          <a:prstGeom prst="line">
            <a:avLst/>
          </a:prstGeom>
          <a:ln w="76200">
            <a:solidFill>
              <a:srgbClr val="F6D466"/>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4"/>
          <p:cNvCxnSpPr/>
          <p:nvPr/>
        </p:nvCxnSpPr>
        <p:spPr>
          <a:xfrm rot="5400000">
            <a:off x="-534194" y="3885406"/>
            <a:ext cx="3962400"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9" name="TextBox 7"/>
          <p:cNvSpPr txBox="1"/>
          <p:nvPr/>
        </p:nvSpPr>
        <p:spPr>
          <a:xfrm>
            <a:off x="3510282" y="5876079"/>
            <a:ext cx="1153831" cy="461665"/>
          </a:xfrm>
          <a:prstGeom prst="rect">
            <a:avLst/>
          </a:prstGeom>
          <a:noFill/>
        </p:spPr>
        <p:txBody>
          <a:bodyPr wrap="none" rtlCol="0">
            <a:spAutoFit/>
          </a:bodyPr>
          <a:lstStyle/>
          <a:p>
            <a:r>
              <a:rPr lang="en-US" sz="2400" b="1" dirty="0" smtClean="0">
                <a:solidFill>
                  <a:srgbClr val="000090"/>
                </a:solidFill>
              </a:rPr>
              <a:t>Temps</a:t>
            </a:r>
            <a:endParaRPr lang="en-US" sz="2400" b="1" dirty="0">
              <a:solidFill>
                <a:srgbClr val="000090"/>
              </a:solidFill>
            </a:endParaRPr>
          </a:p>
        </p:txBody>
      </p:sp>
      <p:sp>
        <p:nvSpPr>
          <p:cNvPr id="20" name="TextBox 8"/>
          <p:cNvSpPr txBox="1"/>
          <p:nvPr/>
        </p:nvSpPr>
        <p:spPr>
          <a:xfrm rot="16200000">
            <a:off x="701549" y="2896185"/>
            <a:ext cx="1039768" cy="461665"/>
          </a:xfrm>
          <a:prstGeom prst="rect">
            <a:avLst/>
          </a:prstGeom>
          <a:noFill/>
        </p:spPr>
        <p:txBody>
          <a:bodyPr wrap="none" rtlCol="0">
            <a:spAutoFit/>
          </a:bodyPr>
          <a:lstStyle/>
          <a:p>
            <a:r>
              <a:rPr lang="fr-FR" sz="2400" b="1" dirty="0" smtClean="0">
                <a:solidFill>
                  <a:srgbClr val="000090"/>
                </a:solidFill>
              </a:rPr>
              <a:t>Effets</a:t>
            </a:r>
            <a:endParaRPr lang="fr-FR" sz="2400" b="1" dirty="0">
              <a:solidFill>
                <a:srgbClr val="000090"/>
              </a:solidFill>
            </a:endParaRPr>
          </a:p>
        </p:txBody>
      </p:sp>
      <p:sp>
        <p:nvSpPr>
          <p:cNvPr id="21" name="Oval 11"/>
          <p:cNvSpPr/>
          <p:nvPr/>
        </p:nvSpPr>
        <p:spPr>
          <a:xfrm>
            <a:off x="1376682" y="4885479"/>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2" name="Oval 12"/>
          <p:cNvSpPr/>
          <p:nvPr/>
        </p:nvSpPr>
        <p:spPr>
          <a:xfrm>
            <a:off x="2291082" y="4733079"/>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3" name="Oval 13"/>
          <p:cNvSpPr/>
          <p:nvPr/>
        </p:nvSpPr>
        <p:spPr>
          <a:xfrm>
            <a:off x="3124200" y="4342606"/>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4" name="Oval 14"/>
          <p:cNvSpPr/>
          <p:nvPr/>
        </p:nvSpPr>
        <p:spPr>
          <a:xfrm>
            <a:off x="4191000" y="4114006"/>
            <a:ext cx="304800" cy="304800"/>
          </a:xfrm>
          <a:prstGeom prst="ellipse">
            <a:avLst/>
          </a:prstGeom>
          <a:solidFill>
            <a:srgbClr val="70C3FD"/>
          </a:solidFill>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5" name="Oval 15"/>
          <p:cNvSpPr/>
          <p:nvPr/>
        </p:nvSpPr>
        <p:spPr>
          <a:xfrm>
            <a:off x="5034282" y="3132879"/>
            <a:ext cx="304800" cy="304800"/>
          </a:xfrm>
          <a:prstGeom prst="ellipse">
            <a:avLst/>
          </a:prstGeom>
          <a:solidFill>
            <a:srgbClr val="FDD62D"/>
          </a:solidFill>
          <a:ln>
            <a:solidFill>
              <a:srgbClr val="A78D00"/>
            </a:solid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6" name="Oval 16"/>
          <p:cNvSpPr/>
          <p:nvPr/>
        </p:nvSpPr>
        <p:spPr>
          <a:xfrm>
            <a:off x="5948682" y="2599479"/>
            <a:ext cx="304800" cy="304800"/>
          </a:xfrm>
          <a:prstGeom prst="ellipse">
            <a:avLst/>
          </a:prstGeom>
          <a:solidFill>
            <a:srgbClr val="FDD62D"/>
          </a:solidFill>
          <a:ln>
            <a:solidFill>
              <a:srgbClr val="A78D00"/>
            </a:solid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sp>
        <p:nvSpPr>
          <p:cNvPr id="27" name="Oval 36"/>
          <p:cNvSpPr/>
          <p:nvPr/>
        </p:nvSpPr>
        <p:spPr>
          <a:xfrm>
            <a:off x="6863082" y="1837479"/>
            <a:ext cx="304800" cy="304800"/>
          </a:xfrm>
          <a:prstGeom prst="ellipse">
            <a:avLst/>
          </a:prstGeom>
          <a:solidFill>
            <a:srgbClr val="FDD62D"/>
          </a:solidFill>
          <a:ln>
            <a:solidFill>
              <a:srgbClr val="A78D00"/>
            </a:solidFill>
          </a:ln>
          <a:effectLst/>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a:p>
        </p:txBody>
      </p:sp>
      <p:cxnSp>
        <p:nvCxnSpPr>
          <p:cNvPr id="28" name="Straight Arrow Connector 70"/>
          <p:cNvCxnSpPr/>
          <p:nvPr/>
        </p:nvCxnSpPr>
        <p:spPr>
          <a:xfrm rot="5400000">
            <a:off x="6330476" y="2675679"/>
            <a:ext cx="1371600" cy="1588"/>
          </a:xfrm>
          <a:prstGeom prst="straightConnector1">
            <a:avLst/>
          </a:prstGeom>
          <a:ln w="101600">
            <a:solidFill>
              <a:schemeClr val="bg1"/>
            </a:solidFill>
            <a:headEnd type="stealth" w="med" len="med"/>
            <a:tailEnd type="none" w="med" len="med"/>
          </a:ln>
          <a:effectLst>
            <a:outerShdw blurRad="127000" dir="5400000" rotWithShape="0">
              <a:srgbClr val="000000"/>
            </a:outerShdw>
          </a:effectLst>
        </p:spPr>
        <p:style>
          <a:lnRef idx="2">
            <a:schemeClr val="accent1"/>
          </a:lnRef>
          <a:fillRef idx="0">
            <a:schemeClr val="accent1"/>
          </a:fillRef>
          <a:effectRef idx="1">
            <a:schemeClr val="accent1"/>
          </a:effectRef>
          <a:fontRef idx="minor">
            <a:schemeClr val="tx1"/>
          </a:fontRef>
        </p:style>
      </p:cxnSp>
      <p:sp>
        <p:nvSpPr>
          <p:cNvPr id="29" name="TextBox 73"/>
          <p:cNvSpPr txBox="1"/>
          <p:nvPr/>
        </p:nvSpPr>
        <p:spPr>
          <a:xfrm>
            <a:off x="7239000" y="2590006"/>
            <a:ext cx="1176674" cy="461665"/>
          </a:xfrm>
          <a:prstGeom prst="rect">
            <a:avLst/>
          </a:prstGeom>
          <a:noFill/>
        </p:spPr>
        <p:txBody>
          <a:bodyPr wrap="none" rtlCol="0">
            <a:spAutoFit/>
          </a:bodyPr>
          <a:lstStyle/>
          <a:p>
            <a:r>
              <a:rPr lang="en-US" sz="2400" b="1" dirty="0" smtClean="0">
                <a:solidFill>
                  <a:srgbClr val="000090"/>
                </a:solidFill>
              </a:rPr>
              <a:t>Impact</a:t>
            </a:r>
            <a:endParaRPr lang="en-US" sz="2400" b="1" dirty="0">
              <a:solidFill>
                <a:srgbClr val="000090"/>
              </a:solidFill>
            </a:endParaRPr>
          </a:p>
        </p:txBody>
      </p:sp>
      <p:sp>
        <p:nvSpPr>
          <p:cNvPr id="30" name="TextBox 74"/>
          <p:cNvSpPr txBox="1"/>
          <p:nvPr/>
        </p:nvSpPr>
        <p:spPr>
          <a:xfrm rot="20699119">
            <a:off x="4989579" y="3865412"/>
            <a:ext cx="2168382" cy="461665"/>
          </a:xfrm>
          <a:prstGeom prst="rect">
            <a:avLst/>
          </a:prstGeom>
          <a:noFill/>
        </p:spPr>
        <p:txBody>
          <a:bodyPr wrap="none" rtlCol="0">
            <a:spAutoFit/>
          </a:bodyPr>
          <a:lstStyle/>
          <a:p>
            <a:r>
              <a:rPr lang="fr-FR" sz="2400" b="1" dirty="0" smtClean="0">
                <a:solidFill>
                  <a:srgbClr val="000090"/>
                </a:solidFill>
              </a:rPr>
              <a:t>Contrefactuel</a:t>
            </a:r>
            <a:endParaRPr lang="fr-FR" sz="2400" b="1" dirty="0">
              <a:solidFill>
                <a:srgbClr val="000090"/>
              </a:solidFill>
            </a:endParaRPr>
          </a:p>
        </p:txBody>
      </p:sp>
      <p:sp>
        <p:nvSpPr>
          <p:cNvPr id="31" name="TextBox 75"/>
          <p:cNvSpPr txBox="1"/>
          <p:nvPr/>
        </p:nvSpPr>
        <p:spPr>
          <a:xfrm>
            <a:off x="3357882" y="1837479"/>
            <a:ext cx="1792979"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400" dirty="0" smtClean="0">
                <a:solidFill>
                  <a:srgbClr val="FF0000"/>
                </a:solidFill>
              </a:rPr>
              <a:t>Intervention</a:t>
            </a:r>
            <a:endParaRPr lang="en-US" sz="2400" dirty="0">
              <a:solidFill>
                <a:srgbClr val="FF0000"/>
              </a:solidFill>
            </a:endParaRPr>
          </a:p>
        </p:txBody>
      </p:sp>
      <p:cxnSp>
        <p:nvCxnSpPr>
          <p:cNvPr id="32" name="Straight Connector 6"/>
          <p:cNvCxnSpPr/>
          <p:nvPr/>
        </p:nvCxnSpPr>
        <p:spPr>
          <a:xfrm>
            <a:off x="1447800" y="5869428"/>
            <a:ext cx="7162800" cy="158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Observer le scénario contrefactuel</a:t>
            </a:r>
            <a:endParaRPr lang="fr-FR" dirty="0"/>
          </a:p>
        </p:txBody>
      </p:sp>
      <p:grpSp>
        <p:nvGrpSpPr>
          <p:cNvPr id="6" name="Group 12"/>
          <p:cNvGrpSpPr/>
          <p:nvPr/>
        </p:nvGrpSpPr>
        <p:grpSpPr>
          <a:xfrm>
            <a:off x="1546860" y="1447800"/>
            <a:ext cx="5920740" cy="8383270"/>
            <a:chOff x="1645920" y="1555035"/>
            <a:chExt cx="5920740" cy="8383270"/>
          </a:xfrm>
        </p:grpSpPr>
        <p:pic>
          <p:nvPicPr>
            <p:cNvPr id="7" name="Picture 10" descr="quota-news---men.jpg"/>
            <p:cNvPicPr>
              <a:picLocks noChangeAspect="1"/>
            </p:cNvPicPr>
            <p:nvPr/>
          </p:nvPicPr>
          <p:blipFill>
            <a:blip r:embed="rId3" cstate="print"/>
            <a:stretch>
              <a:fillRect/>
            </a:stretch>
          </p:blipFill>
          <p:spPr>
            <a:xfrm rot="21360000">
              <a:off x="1645920" y="1555035"/>
              <a:ext cx="5920740" cy="8383270"/>
            </a:xfrm>
            <a:prstGeom prst="rect">
              <a:avLst/>
            </a:prstGeom>
          </p:spPr>
        </p:pic>
        <p:sp>
          <p:nvSpPr>
            <p:cNvPr id="8" name="TextBox 11"/>
            <p:cNvSpPr txBox="1"/>
            <p:nvPr/>
          </p:nvSpPr>
          <p:spPr>
            <a:xfrm rot="21360000">
              <a:off x="1719894" y="2855010"/>
              <a:ext cx="5496817" cy="830997"/>
            </a:xfrm>
            <a:prstGeom prst="rect">
              <a:avLst/>
            </a:prstGeom>
            <a:solidFill>
              <a:schemeClr val="bg1"/>
            </a:solidFill>
          </p:spPr>
          <p:txBody>
            <a:bodyPr wrap="none" rtlCol="0">
              <a:spAutoFit/>
            </a:bodyPr>
            <a:lstStyle/>
            <a:p>
              <a:r>
                <a:rPr lang="en-US" sz="2400" b="1" dirty="0" smtClean="0">
                  <a:solidFill>
                    <a:schemeClr val="tx1">
                      <a:lumMod val="85000"/>
                      <a:lumOff val="15000"/>
                    </a:schemeClr>
                  </a:solidFill>
                </a:rPr>
                <a:t>Men in India Continue to Ignore Female</a:t>
              </a:r>
            </a:p>
            <a:p>
              <a:r>
                <a:rPr lang="en-US" sz="2400" b="1" dirty="0" smtClean="0">
                  <a:solidFill>
                    <a:schemeClr val="tx1">
                      <a:lumMod val="85000"/>
                      <a:lumOff val="15000"/>
                    </a:schemeClr>
                  </a:solidFill>
                </a:rPr>
                <a:t>Preferences for Public Goods!</a:t>
              </a:r>
              <a:endParaRPr lang="en-US" sz="2400" b="1" dirty="0">
                <a:solidFill>
                  <a:schemeClr val="tx1">
                    <a:lumMod val="85000"/>
                    <a:lumOff val="15000"/>
                  </a:schemeClr>
                </a:solidFil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p:txBody>
          <a:bodyPr/>
          <a:lstStyle/>
          <a:p>
            <a:r>
              <a:rPr lang="fr-FR" dirty="0" smtClean="0">
                <a:solidFill>
                  <a:schemeClr val="tx1"/>
                </a:solidFill>
              </a:rPr>
              <a:t>Que se serait-il passé en l’absence du programme ?</a:t>
            </a:r>
          </a:p>
          <a:p>
            <a:endParaRPr lang="fr-FR" dirty="0" smtClean="0">
              <a:solidFill>
                <a:schemeClr val="tx1"/>
              </a:solidFill>
            </a:endParaRPr>
          </a:p>
          <a:p>
            <a:r>
              <a:rPr lang="fr-FR" dirty="0" smtClean="0">
                <a:solidFill>
                  <a:schemeClr val="tx1"/>
                </a:solidFill>
              </a:rPr>
              <a:t>Prenez la différence:</a:t>
            </a:r>
          </a:p>
          <a:p>
            <a:pPr lvl="1">
              <a:buFont typeface="Arial" charset="0"/>
              <a:buNone/>
            </a:pPr>
            <a:r>
              <a:rPr lang="fr-FR" dirty="0" smtClean="0">
                <a:solidFill>
                  <a:schemeClr val="tx1"/>
                </a:solidFill>
              </a:rPr>
              <a:t>	ce qui s’est passé (avec le programme) </a:t>
            </a:r>
          </a:p>
          <a:p>
            <a:pPr lvl="1"/>
            <a:r>
              <a:rPr lang="fr-FR" u="sng" dirty="0" smtClean="0"/>
              <a:t>c</a:t>
            </a:r>
            <a:r>
              <a:rPr lang="fr-FR" u="sng" dirty="0" smtClean="0">
                <a:solidFill>
                  <a:schemeClr val="tx1"/>
                </a:solidFill>
              </a:rPr>
              <a:t>e qui se serait passé (sans le programme)</a:t>
            </a:r>
          </a:p>
          <a:p>
            <a:pPr lvl="1">
              <a:buFont typeface="Arial" charset="0"/>
              <a:buNone/>
            </a:pPr>
            <a:r>
              <a:rPr lang="fr-FR" dirty="0" smtClean="0">
                <a:solidFill>
                  <a:schemeClr val="tx1"/>
                </a:solidFill>
              </a:rPr>
              <a:t>=             IMPACT du programme</a:t>
            </a:r>
          </a:p>
        </p:txBody>
      </p:sp>
      <p:sp>
        <p:nvSpPr>
          <p:cNvPr id="30724" name="Rectangle 5"/>
          <p:cNvSpPr>
            <a:spLocks noGrp="1" noChangeArrowheads="1"/>
          </p:cNvSpPr>
          <p:nvPr>
            <p:ph type="sldNum" sz="quarter" idx="12"/>
          </p:nvPr>
        </p:nvSpPr>
        <p:spPr/>
        <p:txBody>
          <a:bodyPr/>
          <a:lstStyle/>
          <a:p>
            <a:pPr>
              <a:defRPr/>
            </a:pPr>
            <a:fld id="{A40E45A2-57A4-465C-8CE5-6F224F653582}" type="slidenum">
              <a:rPr lang="en-US"/>
              <a:pPr>
                <a:defRPr/>
              </a:pPr>
              <a:t>24</a:t>
            </a:fld>
            <a:endParaRPr lang="en-US" dirty="0"/>
          </a:p>
        </p:txBody>
      </p:sp>
      <p:sp>
        <p:nvSpPr>
          <p:cNvPr id="65539" name="Rectangle 2"/>
          <p:cNvSpPr>
            <a:spLocks noGrp="1" noChangeArrowheads="1"/>
          </p:cNvSpPr>
          <p:nvPr>
            <p:ph type="title"/>
          </p:nvPr>
        </p:nvSpPr>
        <p:spPr/>
        <p:txBody>
          <a:bodyPr/>
          <a:lstStyle/>
          <a:p>
            <a:r>
              <a:rPr lang="fr-FR" dirty="0" smtClean="0">
                <a:solidFill>
                  <a:schemeClr val="tx1"/>
                </a:solidFill>
              </a:rPr>
              <a:t>Comment mesurer un impact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Content Placeholder 1"/>
          <p:cNvSpPr>
            <a:spLocks noGrp="1"/>
          </p:cNvSpPr>
          <p:nvPr>
            <p:ph idx="1"/>
          </p:nvPr>
        </p:nvSpPr>
        <p:spPr/>
        <p:txBody>
          <a:bodyPr/>
          <a:lstStyle/>
          <a:p>
            <a:pPr>
              <a:lnSpc>
                <a:spcPct val="80000"/>
              </a:lnSpc>
            </a:pPr>
            <a:r>
              <a:rPr lang="fr-FR" sz="2800" b="1" i="1" dirty="0" smtClean="0">
                <a:solidFill>
                  <a:schemeClr val="tx1"/>
                </a:solidFill>
              </a:rPr>
              <a:t>Scénario contrefactuel </a:t>
            </a:r>
            <a:r>
              <a:rPr lang="fr-FR" sz="2800" b="1" dirty="0" smtClean="0">
                <a:solidFill>
                  <a:schemeClr val="tx1"/>
                </a:solidFill>
              </a:rPr>
              <a:t>:  Que ce serait-il passé en l’absence du programme ? </a:t>
            </a:r>
          </a:p>
          <a:p>
            <a:pPr>
              <a:lnSpc>
                <a:spcPct val="80000"/>
              </a:lnSpc>
              <a:buFont typeface="Arial" charset="0"/>
              <a:buNone/>
            </a:pPr>
            <a:endParaRPr lang="fr-FR" sz="2800" dirty="0" smtClean="0">
              <a:solidFill>
                <a:schemeClr val="tx1"/>
              </a:solidFill>
            </a:endParaRPr>
          </a:p>
          <a:p>
            <a:pPr>
              <a:lnSpc>
                <a:spcPct val="80000"/>
              </a:lnSpc>
            </a:pPr>
            <a:r>
              <a:rPr lang="fr-FR" sz="2800" dirty="0" smtClean="0">
                <a:solidFill>
                  <a:schemeClr val="tx1"/>
                </a:solidFill>
              </a:rPr>
              <a:t>Dans la mesure où il est impossible d’observer le scénario contrefactuel, l’objectif clé de toute méthodologie d’évaluation d’impact est de construire une imitation du scénario contrefactuel.  </a:t>
            </a:r>
          </a:p>
          <a:p>
            <a:pPr>
              <a:lnSpc>
                <a:spcPct val="80000"/>
              </a:lnSpc>
            </a:pPr>
            <a:endParaRPr lang="fr-FR" sz="2800" dirty="0" smtClean="0">
              <a:solidFill>
                <a:schemeClr val="tx1"/>
              </a:solidFill>
            </a:endParaRPr>
          </a:p>
          <a:p>
            <a:pPr>
              <a:lnSpc>
                <a:spcPct val="80000"/>
              </a:lnSpc>
            </a:pPr>
            <a:r>
              <a:rPr lang="fr-FR" sz="2800" dirty="0" smtClean="0">
                <a:solidFill>
                  <a:schemeClr val="tx1"/>
                </a:solidFill>
              </a:rPr>
              <a:t>Il est possible d’estimer le contrefactuel en sélectionnant un groupe de personnes non affectées par le programme : </a:t>
            </a:r>
            <a:r>
              <a:rPr lang="fr-FR" sz="2800" i="1" dirty="0" smtClean="0">
                <a:solidFill>
                  <a:schemeClr val="tx1"/>
                </a:solidFill>
              </a:rPr>
              <a:t>c’est ce que l’on appelle un “groupe de comparaison” (ou “groupe témoin”)</a:t>
            </a:r>
          </a:p>
        </p:txBody>
      </p:sp>
      <p:sp>
        <p:nvSpPr>
          <p:cNvPr id="67586" name="Title 2"/>
          <p:cNvSpPr>
            <a:spLocks noGrp="1"/>
          </p:cNvSpPr>
          <p:nvPr>
            <p:ph type="title"/>
          </p:nvPr>
        </p:nvSpPr>
        <p:spPr/>
        <p:txBody>
          <a:bodyPr/>
          <a:lstStyle/>
          <a:p>
            <a:r>
              <a:rPr lang="fr-FR" dirty="0" smtClean="0">
                <a:solidFill>
                  <a:schemeClr val="tx1"/>
                </a:solidFill>
              </a:rPr>
              <a:t>Impact &amp; scénario contrefactuel</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1600200"/>
            <a:ext cx="8229600" cy="4724400"/>
          </a:xfrm>
        </p:spPr>
        <p:txBody>
          <a:bodyPr/>
          <a:lstStyle/>
          <a:p>
            <a:pPr>
              <a:lnSpc>
                <a:spcPct val="90000"/>
              </a:lnSpc>
            </a:pPr>
            <a:r>
              <a:rPr lang="fr-FR" sz="2800" dirty="0" smtClean="0">
                <a:solidFill>
                  <a:schemeClr val="tx1"/>
                </a:solidFill>
              </a:rPr>
              <a:t>Le plus souvent, on construit le scénario contrefactuel en sélectionnant un groupe de personnes non </a:t>
            </a:r>
            <a:r>
              <a:rPr lang="fr-FR" sz="2800" dirty="0" smtClean="0"/>
              <a:t>touchées </a:t>
            </a:r>
            <a:r>
              <a:rPr lang="fr-FR" sz="2800" dirty="0" smtClean="0">
                <a:solidFill>
                  <a:schemeClr val="tx1"/>
                </a:solidFill>
              </a:rPr>
              <a:t>par le programme</a:t>
            </a:r>
          </a:p>
          <a:p>
            <a:pPr>
              <a:lnSpc>
                <a:spcPct val="90000"/>
              </a:lnSpc>
            </a:pPr>
            <a:endParaRPr lang="fr-FR" sz="2800" dirty="0" smtClean="0">
              <a:solidFill>
                <a:schemeClr val="tx1"/>
              </a:solidFill>
            </a:endParaRPr>
          </a:p>
          <a:p>
            <a:pPr>
              <a:lnSpc>
                <a:spcPct val="90000"/>
              </a:lnSpc>
            </a:pPr>
            <a:r>
              <a:rPr lang="fr-FR" sz="2800" dirty="0" smtClean="0">
                <a:solidFill>
                  <a:schemeClr val="tx1"/>
                </a:solidFill>
              </a:rPr>
              <a:t>Aléatoire</a:t>
            </a:r>
            <a:r>
              <a:rPr lang="fr-FR" sz="3000" dirty="0" smtClean="0">
                <a:solidFill>
                  <a:schemeClr val="tx1"/>
                </a:solidFill>
              </a:rPr>
              <a:t> :</a:t>
            </a:r>
          </a:p>
          <a:p>
            <a:pPr lvl="1">
              <a:lnSpc>
                <a:spcPct val="90000"/>
              </a:lnSpc>
            </a:pPr>
            <a:r>
              <a:rPr lang="fr-FR" sz="2400" dirty="0" smtClean="0">
                <a:solidFill>
                  <a:schemeClr val="tx1"/>
                </a:solidFill>
              </a:rPr>
              <a:t>On affecte le programme de manière aléatoire pour créer un groupe témoin qui imite le scénario contrefactuel.</a:t>
            </a:r>
          </a:p>
          <a:p>
            <a:pPr lvl="1">
              <a:lnSpc>
                <a:spcPct val="90000"/>
              </a:lnSpc>
            </a:pPr>
            <a:endParaRPr lang="fr-FR" sz="2400" dirty="0" smtClean="0">
              <a:solidFill>
                <a:schemeClr val="tx1"/>
              </a:solidFill>
            </a:endParaRPr>
          </a:p>
          <a:p>
            <a:pPr>
              <a:lnSpc>
                <a:spcPct val="90000"/>
              </a:lnSpc>
            </a:pPr>
            <a:r>
              <a:rPr lang="fr-FR" sz="2800" dirty="0" smtClean="0">
                <a:solidFill>
                  <a:schemeClr val="tx1"/>
                </a:solidFill>
              </a:rPr>
              <a:t>Non-aléatoire :</a:t>
            </a:r>
          </a:p>
          <a:p>
            <a:pPr lvl="1">
              <a:lnSpc>
                <a:spcPct val="90000"/>
              </a:lnSpc>
            </a:pPr>
            <a:r>
              <a:rPr lang="fr-FR" sz="2400" dirty="0" smtClean="0">
                <a:solidFill>
                  <a:schemeClr val="tx1"/>
                </a:solidFill>
              </a:rPr>
              <a:t>On considère qu’un groupe donné, non touch</a:t>
            </a:r>
            <a:r>
              <a:rPr lang="fr-FR" sz="2400" dirty="0" smtClean="0"/>
              <a:t>é par le programme,</a:t>
            </a:r>
            <a:r>
              <a:rPr lang="fr-FR" sz="2400" dirty="0" smtClean="0">
                <a:solidFill>
                  <a:schemeClr val="tx1"/>
                </a:solidFill>
              </a:rPr>
              <a:t> imite le scénario contrefactuel. </a:t>
            </a:r>
          </a:p>
        </p:txBody>
      </p:sp>
      <p:sp>
        <p:nvSpPr>
          <p:cNvPr id="31748" name="Rectangle 5"/>
          <p:cNvSpPr>
            <a:spLocks noGrp="1" noChangeArrowheads="1"/>
          </p:cNvSpPr>
          <p:nvPr>
            <p:ph type="sldNum" sz="quarter" idx="12"/>
          </p:nvPr>
        </p:nvSpPr>
        <p:spPr/>
        <p:txBody>
          <a:bodyPr/>
          <a:lstStyle/>
          <a:p>
            <a:pPr>
              <a:defRPr/>
            </a:pPr>
            <a:fld id="{89E312DA-F0B0-4D20-8A6C-F58DA37802D2}" type="slidenum">
              <a:rPr lang="en-US"/>
              <a:pPr>
                <a:defRPr/>
              </a:pPr>
              <a:t>26</a:t>
            </a:fld>
            <a:endParaRPr lang="en-US"/>
          </a:p>
        </p:txBody>
      </p:sp>
      <p:sp>
        <p:nvSpPr>
          <p:cNvPr id="69635" name="Rectangle 2"/>
          <p:cNvSpPr>
            <a:spLocks noGrp="1" noChangeArrowheads="1"/>
          </p:cNvSpPr>
          <p:nvPr>
            <p:ph type="title"/>
          </p:nvPr>
        </p:nvSpPr>
        <p:spPr/>
        <p:txBody>
          <a:bodyPr/>
          <a:lstStyle/>
          <a:p>
            <a:r>
              <a:rPr lang="fr-FR" dirty="0" smtClean="0">
                <a:solidFill>
                  <a:schemeClr val="tx1"/>
                </a:solidFill>
              </a:rPr>
              <a:t>Construire le Contrefactuel</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1981200"/>
            <a:ext cx="8229600" cy="3763963"/>
          </a:xfrm>
        </p:spPr>
        <p:txBody>
          <a:bodyPr/>
          <a:lstStyle/>
          <a:p>
            <a:r>
              <a:rPr lang="fr-FR" dirty="0" smtClean="0">
                <a:solidFill>
                  <a:schemeClr val="tx1"/>
                </a:solidFill>
              </a:rPr>
              <a:t>Que signifie le mot "aléatoire</a:t>
            </a:r>
            <a:r>
              <a:rPr lang="fr-FR" dirty="0" smtClean="0"/>
              <a:t>"</a:t>
            </a:r>
            <a:r>
              <a:rPr lang="fr-FR" dirty="0" smtClean="0">
                <a:solidFill>
                  <a:schemeClr val="tx1"/>
                </a:solidFill>
              </a:rPr>
              <a:t> ?</a:t>
            </a:r>
          </a:p>
          <a:p>
            <a:endParaRPr lang="fr-FR" dirty="0" smtClean="0">
              <a:solidFill>
                <a:schemeClr val="tx1"/>
              </a:solidFill>
            </a:endParaRPr>
          </a:p>
          <a:p>
            <a:r>
              <a:rPr lang="fr-FR" dirty="0" smtClean="0">
                <a:solidFill>
                  <a:schemeClr val="tx1"/>
                </a:solidFill>
              </a:rPr>
              <a:t>L’assignation aléatoire est-elle la même chose que l’échantillonnage aléatoire ?</a:t>
            </a:r>
          </a:p>
        </p:txBody>
      </p:sp>
      <p:sp>
        <p:nvSpPr>
          <p:cNvPr id="71682" name="Rectangle 2"/>
          <p:cNvSpPr>
            <a:spLocks noGrp="1" noChangeArrowheads="1"/>
          </p:cNvSpPr>
          <p:nvPr>
            <p:ph type="title"/>
          </p:nvPr>
        </p:nvSpPr>
        <p:spPr/>
        <p:txBody>
          <a:bodyPr/>
          <a:lstStyle/>
          <a:p>
            <a:r>
              <a:rPr lang="fr-FR" dirty="0" smtClean="0">
                <a:solidFill>
                  <a:schemeClr val="tx1"/>
                </a:solidFill>
              </a:rPr>
              <a:t>Aléatoire</a:t>
            </a:r>
          </a:p>
        </p:txBody>
      </p:sp>
      <p:sp>
        <p:nvSpPr>
          <p:cNvPr id="71683" name="Rectangle 5"/>
          <p:cNvSpPr txBox="1">
            <a:spLocks noGrp="1" noChangeArrowheads="1"/>
          </p:cNvSpPr>
          <p:nvPr/>
        </p:nvSpPr>
        <p:spPr bwMode="blackWhite">
          <a:xfrm>
            <a:off x="4572000" y="6477000"/>
            <a:ext cx="4343400" cy="381000"/>
          </a:xfrm>
          <a:prstGeom prst="rect">
            <a:avLst/>
          </a:prstGeom>
          <a:noFill/>
          <a:ln w="9525">
            <a:noFill/>
            <a:miter lim="800000"/>
            <a:headEnd/>
            <a:tailEnd/>
          </a:ln>
        </p:spPr>
        <p:txBody>
          <a:bodyPr anchor="ctr"/>
          <a:lstStyle/>
          <a:p>
            <a:pPr algn="r"/>
            <a:fld id="{B6DB6C00-8257-47A2-82B3-469E1DE1C467}" type="slidenum">
              <a:rPr lang="fr-FR" sz="1000">
                <a:latin typeface="Tahoma" pitchFamily="34" charset="0"/>
              </a:rPr>
              <a:pPr algn="r"/>
              <a:t>27</a:t>
            </a:fld>
            <a:endParaRPr lang="fr-FR" sz="1000">
              <a:latin typeface="Tahom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a:xfrm>
            <a:off x="457200" y="-76200"/>
            <a:ext cx="8229600" cy="1143000"/>
          </a:xfrm>
          <a:effectLst>
            <a:outerShdw dist="12700" dir="2700000" algn="tl" rotWithShape="0">
              <a:srgbClr val="000000">
                <a:alpha val="79999"/>
              </a:srgbClr>
            </a:outerShdw>
          </a:effectLst>
        </p:spPr>
        <p:txBody>
          <a:bodyPr/>
          <a:lstStyle/>
          <a:p>
            <a:pPr>
              <a:defRPr/>
            </a:pPr>
            <a:r>
              <a:rPr lang="en-US" sz="5000" b="1" smtClean="0">
                <a:solidFill>
                  <a:srgbClr val="FFFFFF"/>
                </a:solidFill>
              </a:rPr>
              <a:t>Aléatoire</a:t>
            </a:r>
          </a:p>
        </p:txBody>
      </p:sp>
      <p:pic>
        <p:nvPicPr>
          <p:cNvPr id="33" name="Picture 3"/>
          <p:cNvPicPr>
            <a:picLocks noChangeAspect="1"/>
          </p:cNvPicPr>
          <p:nvPr/>
        </p:nvPicPr>
        <p:blipFill>
          <a:blip r:embed="rId3" cstate="print"/>
          <a:srcRect r="5551"/>
          <a:stretch>
            <a:fillRect/>
          </a:stretch>
        </p:blipFill>
        <p:spPr bwMode="auto">
          <a:xfrm>
            <a:off x="0" y="0"/>
            <a:ext cx="9142412" cy="6858000"/>
          </a:xfrm>
          <a:prstGeom prst="rect">
            <a:avLst/>
          </a:prstGeom>
          <a:noFill/>
          <a:ln w="9525">
            <a:noFill/>
            <a:miter lim="800000"/>
            <a:headEnd/>
            <a:tailEnd/>
          </a:ln>
        </p:spPr>
      </p:pic>
      <p:sp>
        <p:nvSpPr>
          <p:cNvPr id="34" name="Hexagon 127"/>
          <p:cNvSpPr>
            <a:spLocks noChangeArrowheads="1"/>
          </p:cNvSpPr>
          <p:nvPr/>
        </p:nvSpPr>
        <p:spPr bwMode="auto">
          <a:xfrm>
            <a:off x="7010400" y="19050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5" name="Hexagon 128"/>
          <p:cNvSpPr>
            <a:spLocks noChangeArrowheads="1"/>
          </p:cNvSpPr>
          <p:nvPr/>
        </p:nvSpPr>
        <p:spPr bwMode="auto">
          <a:xfrm>
            <a:off x="5861756" y="29337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6" name="Hexagon 117"/>
          <p:cNvSpPr>
            <a:spLocks noChangeArrowheads="1"/>
          </p:cNvSpPr>
          <p:nvPr/>
        </p:nvSpPr>
        <p:spPr bwMode="auto">
          <a:xfrm>
            <a:off x="6553200" y="1981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7" name="Hexagon 118"/>
          <p:cNvSpPr>
            <a:spLocks noChangeArrowheads="1"/>
          </p:cNvSpPr>
          <p:nvPr/>
        </p:nvSpPr>
        <p:spPr bwMode="auto">
          <a:xfrm>
            <a:off x="7461956" y="24003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9" name="Hexagon 61"/>
          <p:cNvSpPr>
            <a:spLocks noChangeArrowheads="1"/>
          </p:cNvSpPr>
          <p:nvPr/>
        </p:nvSpPr>
        <p:spPr bwMode="auto">
          <a:xfrm>
            <a:off x="4572000" y="1752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2" name="Hexagon 62"/>
          <p:cNvSpPr>
            <a:spLocks noChangeArrowheads="1"/>
          </p:cNvSpPr>
          <p:nvPr/>
        </p:nvSpPr>
        <p:spPr bwMode="auto">
          <a:xfrm>
            <a:off x="5953831" y="3771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4" name="Hexagon 63"/>
          <p:cNvSpPr>
            <a:spLocks noChangeArrowheads="1"/>
          </p:cNvSpPr>
          <p:nvPr/>
        </p:nvSpPr>
        <p:spPr bwMode="auto">
          <a:xfrm>
            <a:off x="5953831" y="5219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5" name="Hexagon 64"/>
          <p:cNvSpPr>
            <a:spLocks noChangeArrowheads="1"/>
          </p:cNvSpPr>
          <p:nvPr/>
        </p:nvSpPr>
        <p:spPr bwMode="auto">
          <a:xfrm>
            <a:off x="8071556" y="3390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2" name="Hexagon 65"/>
          <p:cNvSpPr>
            <a:spLocks noChangeArrowheads="1"/>
          </p:cNvSpPr>
          <p:nvPr/>
        </p:nvSpPr>
        <p:spPr bwMode="auto">
          <a:xfrm>
            <a:off x="6525331" y="5676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3" name="Hexagon 66"/>
          <p:cNvSpPr>
            <a:spLocks noChangeArrowheads="1"/>
          </p:cNvSpPr>
          <p:nvPr/>
        </p:nvSpPr>
        <p:spPr bwMode="auto">
          <a:xfrm>
            <a:off x="4724400" y="3276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5" name="Hexagon 67"/>
          <p:cNvSpPr>
            <a:spLocks noChangeArrowheads="1"/>
          </p:cNvSpPr>
          <p:nvPr/>
        </p:nvSpPr>
        <p:spPr bwMode="auto">
          <a:xfrm>
            <a:off x="5731581" y="2590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6" name="Hexagon 68"/>
          <p:cNvSpPr>
            <a:spLocks noChangeArrowheads="1"/>
          </p:cNvSpPr>
          <p:nvPr/>
        </p:nvSpPr>
        <p:spPr bwMode="auto">
          <a:xfrm>
            <a:off x="7543800" y="30480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7" name="Hexagon 69"/>
          <p:cNvSpPr>
            <a:spLocks noChangeArrowheads="1"/>
          </p:cNvSpPr>
          <p:nvPr/>
        </p:nvSpPr>
        <p:spPr bwMode="auto">
          <a:xfrm>
            <a:off x="6715831" y="4724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8" name="Hexagon 70"/>
          <p:cNvSpPr>
            <a:spLocks noChangeArrowheads="1"/>
          </p:cNvSpPr>
          <p:nvPr/>
        </p:nvSpPr>
        <p:spPr bwMode="auto">
          <a:xfrm>
            <a:off x="6966656" y="3390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71"/>
          <p:cNvSpPr>
            <a:spLocks noChangeArrowheads="1"/>
          </p:cNvSpPr>
          <p:nvPr/>
        </p:nvSpPr>
        <p:spPr bwMode="auto">
          <a:xfrm>
            <a:off x="5638800" y="1828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72"/>
          <p:cNvSpPr>
            <a:spLocks noChangeArrowheads="1"/>
          </p:cNvSpPr>
          <p:nvPr/>
        </p:nvSpPr>
        <p:spPr bwMode="auto">
          <a:xfrm>
            <a:off x="7850894" y="1752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Hexagon 73"/>
          <p:cNvSpPr>
            <a:spLocks noChangeArrowheads="1"/>
          </p:cNvSpPr>
          <p:nvPr/>
        </p:nvSpPr>
        <p:spPr bwMode="auto">
          <a:xfrm>
            <a:off x="7407981" y="2133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2" name="Hexagon 74"/>
          <p:cNvSpPr>
            <a:spLocks noChangeArrowheads="1"/>
          </p:cNvSpPr>
          <p:nvPr/>
        </p:nvSpPr>
        <p:spPr bwMode="auto">
          <a:xfrm>
            <a:off x="7630231" y="5029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3" name="Hexagon 75"/>
          <p:cNvSpPr>
            <a:spLocks noChangeArrowheads="1"/>
          </p:cNvSpPr>
          <p:nvPr/>
        </p:nvSpPr>
        <p:spPr bwMode="auto">
          <a:xfrm>
            <a:off x="4511675" y="4800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4" name="Hexagon 76"/>
          <p:cNvSpPr>
            <a:spLocks noChangeArrowheads="1"/>
          </p:cNvSpPr>
          <p:nvPr/>
        </p:nvSpPr>
        <p:spPr bwMode="auto">
          <a:xfrm>
            <a:off x="8292219" y="17145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5" name="Hexagon 77"/>
          <p:cNvSpPr>
            <a:spLocks noChangeArrowheads="1"/>
          </p:cNvSpPr>
          <p:nvPr/>
        </p:nvSpPr>
        <p:spPr bwMode="auto">
          <a:xfrm>
            <a:off x="6096000" y="2209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6" name="Hexagon 78"/>
          <p:cNvSpPr>
            <a:spLocks noChangeArrowheads="1"/>
          </p:cNvSpPr>
          <p:nvPr/>
        </p:nvSpPr>
        <p:spPr bwMode="auto">
          <a:xfrm>
            <a:off x="5564894" y="4152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7" name="Hexagon 79"/>
          <p:cNvSpPr>
            <a:spLocks noChangeArrowheads="1"/>
          </p:cNvSpPr>
          <p:nvPr/>
        </p:nvSpPr>
        <p:spPr bwMode="auto">
          <a:xfrm>
            <a:off x="5510919" y="52959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8" name="Hexagon 80"/>
          <p:cNvSpPr>
            <a:spLocks noChangeArrowheads="1"/>
          </p:cNvSpPr>
          <p:nvPr/>
        </p:nvSpPr>
        <p:spPr bwMode="auto">
          <a:xfrm>
            <a:off x="7391400" y="18288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9" name="Hexagon 81"/>
          <p:cNvSpPr>
            <a:spLocks noChangeArrowheads="1"/>
          </p:cNvSpPr>
          <p:nvPr/>
        </p:nvSpPr>
        <p:spPr bwMode="auto">
          <a:xfrm>
            <a:off x="7187319" y="52959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0" name="Hexagon 82"/>
          <p:cNvSpPr>
            <a:spLocks noChangeArrowheads="1"/>
          </p:cNvSpPr>
          <p:nvPr/>
        </p:nvSpPr>
        <p:spPr bwMode="auto">
          <a:xfrm>
            <a:off x="7630231" y="3771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1" name="Hexagon 83"/>
          <p:cNvSpPr>
            <a:spLocks noChangeArrowheads="1"/>
          </p:cNvSpPr>
          <p:nvPr/>
        </p:nvSpPr>
        <p:spPr bwMode="auto">
          <a:xfrm>
            <a:off x="7850894" y="28194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2" name="Hexagon 84"/>
          <p:cNvSpPr>
            <a:spLocks noChangeArrowheads="1"/>
          </p:cNvSpPr>
          <p:nvPr/>
        </p:nvSpPr>
        <p:spPr bwMode="auto">
          <a:xfrm>
            <a:off x="6272919" y="45339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3" name="Hexagon 85"/>
          <p:cNvSpPr>
            <a:spLocks noChangeArrowheads="1"/>
          </p:cNvSpPr>
          <p:nvPr/>
        </p:nvSpPr>
        <p:spPr bwMode="auto">
          <a:xfrm>
            <a:off x="4343400" y="2286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4" name="Hexagon 86"/>
          <p:cNvSpPr>
            <a:spLocks noChangeArrowheads="1"/>
          </p:cNvSpPr>
          <p:nvPr/>
        </p:nvSpPr>
        <p:spPr bwMode="auto">
          <a:xfrm>
            <a:off x="5731581" y="32004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5" name="Hexagon 87"/>
          <p:cNvSpPr>
            <a:spLocks noChangeArrowheads="1"/>
          </p:cNvSpPr>
          <p:nvPr/>
        </p:nvSpPr>
        <p:spPr bwMode="auto">
          <a:xfrm>
            <a:off x="6868231" y="61341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6" name="Hexagon 88"/>
          <p:cNvSpPr>
            <a:spLocks noChangeArrowheads="1"/>
          </p:cNvSpPr>
          <p:nvPr/>
        </p:nvSpPr>
        <p:spPr bwMode="auto">
          <a:xfrm>
            <a:off x="5257800" y="2895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7" name="Hexagon 32"/>
          <p:cNvSpPr>
            <a:spLocks noChangeArrowheads="1"/>
          </p:cNvSpPr>
          <p:nvPr/>
        </p:nvSpPr>
        <p:spPr bwMode="auto">
          <a:xfrm>
            <a:off x="7401631" y="6057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8" name="Hexagon 34"/>
          <p:cNvSpPr>
            <a:spLocks noChangeArrowheads="1"/>
          </p:cNvSpPr>
          <p:nvPr/>
        </p:nvSpPr>
        <p:spPr bwMode="auto">
          <a:xfrm>
            <a:off x="7233356" y="47625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9" name="Hexagon 35"/>
          <p:cNvSpPr>
            <a:spLocks noChangeArrowheads="1"/>
          </p:cNvSpPr>
          <p:nvPr/>
        </p:nvSpPr>
        <p:spPr bwMode="auto">
          <a:xfrm>
            <a:off x="7782631" y="53721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0" name="Hexagon 36"/>
          <p:cNvSpPr>
            <a:spLocks noChangeArrowheads="1"/>
          </p:cNvSpPr>
          <p:nvPr/>
        </p:nvSpPr>
        <p:spPr bwMode="auto">
          <a:xfrm>
            <a:off x="6868231" y="43053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1" name="Hexagon 37"/>
          <p:cNvSpPr>
            <a:spLocks noChangeArrowheads="1"/>
          </p:cNvSpPr>
          <p:nvPr/>
        </p:nvSpPr>
        <p:spPr bwMode="auto">
          <a:xfrm>
            <a:off x="6334831" y="53721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2" name="Hexagon 38"/>
          <p:cNvSpPr>
            <a:spLocks noChangeArrowheads="1"/>
          </p:cNvSpPr>
          <p:nvPr/>
        </p:nvSpPr>
        <p:spPr bwMode="auto">
          <a:xfrm>
            <a:off x="5663319" y="49911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3" name="Hexagon 39"/>
          <p:cNvSpPr>
            <a:spLocks noChangeArrowheads="1"/>
          </p:cNvSpPr>
          <p:nvPr/>
        </p:nvSpPr>
        <p:spPr bwMode="auto">
          <a:xfrm>
            <a:off x="5717294" y="4457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4" name="Hexagon 40"/>
          <p:cNvSpPr>
            <a:spLocks noChangeArrowheads="1"/>
          </p:cNvSpPr>
          <p:nvPr/>
        </p:nvSpPr>
        <p:spPr bwMode="auto">
          <a:xfrm>
            <a:off x="6334831" y="4076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5" name="Hexagon 41"/>
          <p:cNvSpPr>
            <a:spLocks noChangeArrowheads="1"/>
          </p:cNvSpPr>
          <p:nvPr/>
        </p:nvSpPr>
        <p:spPr bwMode="auto">
          <a:xfrm>
            <a:off x="7401631" y="32385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6" name="Hexagon 42"/>
          <p:cNvSpPr>
            <a:spLocks noChangeArrowheads="1"/>
          </p:cNvSpPr>
          <p:nvPr/>
        </p:nvSpPr>
        <p:spPr bwMode="auto">
          <a:xfrm>
            <a:off x="7233356" y="3771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7" name="Hexagon 43"/>
          <p:cNvSpPr>
            <a:spLocks noChangeArrowheads="1"/>
          </p:cNvSpPr>
          <p:nvPr/>
        </p:nvSpPr>
        <p:spPr bwMode="auto">
          <a:xfrm>
            <a:off x="8239831" y="3695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8" name="Hexagon 44"/>
          <p:cNvSpPr>
            <a:spLocks noChangeArrowheads="1"/>
          </p:cNvSpPr>
          <p:nvPr/>
        </p:nvSpPr>
        <p:spPr bwMode="auto">
          <a:xfrm>
            <a:off x="7995356" y="24765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9" name="Hexagon 45"/>
          <p:cNvSpPr>
            <a:spLocks noChangeArrowheads="1"/>
          </p:cNvSpPr>
          <p:nvPr/>
        </p:nvSpPr>
        <p:spPr bwMode="auto">
          <a:xfrm>
            <a:off x="5334000" y="21336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0" name="Hexagon 46"/>
          <p:cNvSpPr>
            <a:spLocks noChangeArrowheads="1"/>
          </p:cNvSpPr>
          <p:nvPr/>
        </p:nvSpPr>
        <p:spPr bwMode="auto">
          <a:xfrm>
            <a:off x="6318956" y="33147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1" name="Hexagon 47"/>
          <p:cNvSpPr>
            <a:spLocks noChangeArrowheads="1"/>
          </p:cNvSpPr>
          <p:nvPr/>
        </p:nvSpPr>
        <p:spPr bwMode="auto">
          <a:xfrm>
            <a:off x="5328356" y="33909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2" name="Hexagon 48"/>
          <p:cNvSpPr>
            <a:spLocks noChangeArrowheads="1"/>
          </p:cNvSpPr>
          <p:nvPr/>
        </p:nvSpPr>
        <p:spPr bwMode="auto">
          <a:xfrm>
            <a:off x="5181600" y="16002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3" name="Hexagon 49"/>
          <p:cNvSpPr>
            <a:spLocks noChangeArrowheads="1"/>
          </p:cNvSpPr>
          <p:nvPr/>
        </p:nvSpPr>
        <p:spPr bwMode="auto">
          <a:xfrm>
            <a:off x="3581400" y="1790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4" name="Hexagon 50"/>
          <p:cNvSpPr>
            <a:spLocks noChangeArrowheads="1"/>
          </p:cNvSpPr>
          <p:nvPr/>
        </p:nvSpPr>
        <p:spPr bwMode="auto">
          <a:xfrm>
            <a:off x="4800600" y="15621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5" name="Hexagon 51"/>
          <p:cNvSpPr>
            <a:spLocks noChangeArrowheads="1"/>
          </p:cNvSpPr>
          <p:nvPr/>
        </p:nvSpPr>
        <p:spPr bwMode="auto">
          <a:xfrm>
            <a:off x="8003294" y="12573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6" name="Hexagon 52"/>
          <p:cNvSpPr>
            <a:spLocks noChangeArrowheads="1"/>
          </p:cNvSpPr>
          <p:nvPr/>
        </p:nvSpPr>
        <p:spPr bwMode="auto">
          <a:xfrm>
            <a:off x="8444619" y="2247900"/>
            <a:ext cx="442912"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7" name="Hexagon 53"/>
          <p:cNvSpPr>
            <a:spLocks noChangeArrowheads="1"/>
          </p:cNvSpPr>
          <p:nvPr/>
        </p:nvSpPr>
        <p:spPr bwMode="auto">
          <a:xfrm>
            <a:off x="8153400" y="5029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8" name="Hexagon 54"/>
          <p:cNvSpPr>
            <a:spLocks noChangeArrowheads="1"/>
          </p:cNvSpPr>
          <p:nvPr/>
        </p:nvSpPr>
        <p:spPr bwMode="auto">
          <a:xfrm>
            <a:off x="8001000" y="55626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9" name="Hexagon 55"/>
          <p:cNvSpPr>
            <a:spLocks noChangeArrowheads="1"/>
          </p:cNvSpPr>
          <p:nvPr/>
        </p:nvSpPr>
        <p:spPr bwMode="auto">
          <a:xfrm>
            <a:off x="4191000" y="17526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0" name="Hexagon 56"/>
          <p:cNvSpPr>
            <a:spLocks noChangeArrowheads="1"/>
          </p:cNvSpPr>
          <p:nvPr/>
        </p:nvSpPr>
        <p:spPr bwMode="auto">
          <a:xfrm>
            <a:off x="5961768" y="37719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1" name="Hexagon 57"/>
          <p:cNvSpPr>
            <a:spLocks noChangeArrowheads="1"/>
          </p:cNvSpPr>
          <p:nvPr/>
        </p:nvSpPr>
        <p:spPr bwMode="auto">
          <a:xfrm>
            <a:off x="5961768" y="52197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2" name="Hexagon 58"/>
          <p:cNvSpPr>
            <a:spLocks noChangeArrowheads="1"/>
          </p:cNvSpPr>
          <p:nvPr/>
        </p:nvSpPr>
        <p:spPr bwMode="auto">
          <a:xfrm>
            <a:off x="8079493" y="33909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3" name="Hexagon 59"/>
          <p:cNvSpPr>
            <a:spLocks noChangeArrowheads="1"/>
          </p:cNvSpPr>
          <p:nvPr/>
        </p:nvSpPr>
        <p:spPr bwMode="auto">
          <a:xfrm>
            <a:off x="6533268" y="56769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4" name="Hexagon 89"/>
          <p:cNvSpPr>
            <a:spLocks noChangeArrowheads="1"/>
          </p:cNvSpPr>
          <p:nvPr/>
        </p:nvSpPr>
        <p:spPr bwMode="auto">
          <a:xfrm>
            <a:off x="8458200" y="45720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5" name="Hexagon 90"/>
          <p:cNvSpPr>
            <a:spLocks noChangeArrowheads="1"/>
          </p:cNvSpPr>
          <p:nvPr/>
        </p:nvSpPr>
        <p:spPr bwMode="auto">
          <a:xfrm>
            <a:off x="5739518" y="25908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6" name="Hexagon 91"/>
          <p:cNvSpPr>
            <a:spLocks noChangeArrowheads="1"/>
          </p:cNvSpPr>
          <p:nvPr/>
        </p:nvSpPr>
        <p:spPr bwMode="auto">
          <a:xfrm>
            <a:off x="6172200" y="14478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7" name="Hexagon 92"/>
          <p:cNvSpPr>
            <a:spLocks noChangeArrowheads="1"/>
          </p:cNvSpPr>
          <p:nvPr/>
        </p:nvSpPr>
        <p:spPr bwMode="auto">
          <a:xfrm>
            <a:off x="6723768" y="47244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8" name="Hexagon 93"/>
          <p:cNvSpPr>
            <a:spLocks noChangeArrowheads="1"/>
          </p:cNvSpPr>
          <p:nvPr/>
        </p:nvSpPr>
        <p:spPr bwMode="auto">
          <a:xfrm>
            <a:off x="6974593" y="33909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09" name="Hexagon 94"/>
          <p:cNvSpPr>
            <a:spLocks noChangeArrowheads="1"/>
          </p:cNvSpPr>
          <p:nvPr/>
        </p:nvSpPr>
        <p:spPr bwMode="auto">
          <a:xfrm>
            <a:off x="5181600" y="12954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0" name="Hexagon 95"/>
          <p:cNvSpPr>
            <a:spLocks noChangeArrowheads="1"/>
          </p:cNvSpPr>
          <p:nvPr/>
        </p:nvSpPr>
        <p:spPr bwMode="auto">
          <a:xfrm>
            <a:off x="7858831" y="17526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1" name="Hexagon 96"/>
          <p:cNvSpPr>
            <a:spLocks noChangeArrowheads="1"/>
          </p:cNvSpPr>
          <p:nvPr/>
        </p:nvSpPr>
        <p:spPr bwMode="auto">
          <a:xfrm>
            <a:off x="7415918" y="21336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2" name="Hexagon 97"/>
          <p:cNvSpPr>
            <a:spLocks noChangeArrowheads="1"/>
          </p:cNvSpPr>
          <p:nvPr/>
        </p:nvSpPr>
        <p:spPr bwMode="auto">
          <a:xfrm>
            <a:off x="7638168" y="50292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3" name="Hexagon 98"/>
          <p:cNvSpPr>
            <a:spLocks noChangeArrowheads="1"/>
          </p:cNvSpPr>
          <p:nvPr/>
        </p:nvSpPr>
        <p:spPr bwMode="auto">
          <a:xfrm>
            <a:off x="8534400"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4" name="Hexagon 99"/>
          <p:cNvSpPr>
            <a:spLocks noChangeArrowheads="1"/>
          </p:cNvSpPr>
          <p:nvPr/>
        </p:nvSpPr>
        <p:spPr bwMode="auto">
          <a:xfrm>
            <a:off x="8300156" y="17145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5" name="Hexagon 100"/>
          <p:cNvSpPr>
            <a:spLocks noChangeArrowheads="1"/>
          </p:cNvSpPr>
          <p:nvPr/>
        </p:nvSpPr>
        <p:spPr bwMode="auto">
          <a:xfrm>
            <a:off x="4953000" y="24384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6" name="Hexagon 101"/>
          <p:cNvSpPr>
            <a:spLocks noChangeArrowheads="1"/>
          </p:cNvSpPr>
          <p:nvPr/>
        </p:nvSpPr>
        <p:spPr bwMode="auto">
          <a:xfrm>
            <a:off x="5572831" y="41529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7" name="Hexagon 102"/>
          <p:cNvSpPr>
            <a:spLocks noChangeArrowheads="1"/>
          </p:cNvSpPr>
          <p:nvPr/>
        </p:nvSpPr>
        <p:spPr bwMode="auto">
          <a:xfrm>
            <a:off x="5518856" y="52959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8" name="Hexagon 103"/>
          <p:cNvSpPr>
            <a:spLocks noChangeArrowheads="1"/>
          </p:cNvSpPr>
          <p:nvPr/>
        </p:nvSpPr>
        <p:spPr bwMode="auto">
          <a:xfrm>
            <a:off x="5943600" y="19050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19" name="Hexagon 104"/>
          <p:cNvSpPr>
            <a:spLocks noChangeArrowheads="1"/>
          </p:cNvSpPr>
          <p:nvPr/>
        </p:nvSpPr>
        <p:spPr bwMode="auto">
          <a:xfrm>
            <a:off x="7195256" y="52959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0" name="Hexagon 105"/>
          <p:cNvSpPr>
            <a:spLocks noChangeArrowheads="1"/>
          </p:cNvSpPr>
          <p:nvPr/>
        </p:nvSpPr>
        <p:spPr bwMode="auto">
          <a:xfrm>
            <a:off x="7638168" y="37719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1" name="Hexagon 106"/>
          <p:cNvSpPr>
            <a:spLocks noChangeArrowheads="1"/>
          </p:cNvSpPr>
          <p:nvPr/>
        </p:nvSpPr>
        <p:spPr bwMode="auto">
          <a:xfrm>
            <a:off x="7858831" y="28194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2" name="Hexagon 107"/>
          <p:cNvSpPr>
            <a:spLocks noChangeArrowheads="1"/>
          </p:cNvSpPr>
          <p:nvPr/>
        </p:nvSpPr>
        <p:spPr bwMode="auto">
          <a:xfrm>
            <a:off x="6280856" y="45339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3" name="Hexagon 108"/>
          <p:cNvSpPr>
            <a:spLocks noChangeArrowheads="1"/>
          </p:cNvSpPr>
          <p:nvPr/>
        </p:nvSpPr>
        <p:spPr bwMode="auto">
          <a:xfrm>
            <a:off x="3962400" y="2220913"/>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4" name="Hexagon 109"/>
          <p:cNvSpPr>
            <a:spLocks noChangeArrowheads="1"/>
          </p:cNvSpPr>
          <p:nvPr/>
        </p:nvSpPr>
        <p:spPr bwMode="auto">
          <a:xfrm>
            <a:off x="5739518" y="32004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5" name="Hexagon 110"/>
          <p:cNvSpPr>
            <a:spLocks noChangeArrowheads="1"/>
          </p:cNvSpPr>
          <p:nvPr/>
        </p:nvSpPr>
        <p:spPr bwMode="auto">
          <a:xfrm>
            <a:off x="6876168" y="6134100"/>
            <a:ext cx="441325" cy="381000"/>
          </a:xfrm>
          <a:prstGeom prst="hexagon">
            <a:avLst>
              <a:gd name="adj" fmla="val 2496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6" name="Hexagon 111"/>
          <p:cNvSpPr>
            <a:spLocks noChangeArrowheads="1"/>
          </p:cNvSpPr>
          <p:nvPr/>
        </p:nvSpPr>
        <p:spPr bwMode="auto">
          <a:xfrm>
            <a:off x="4724400" y="3886200"/>
            <a:ext cx="442913"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127" name="TextBox 112"/>
          <p:cNvSpPr txBox="1"/>
          <p:nvPr/>
        </p:nvSpPr>
        <p:spPr>
          <a:xfrm>
            <a:off x="533400" y="1371600"/>
            <a:ext cx="2209800" cy="1200328"/>
          </a:xfrm>
          <a:prstGeom prst="rect">
            <a:avLst/>
          </a:prstGeom>
          <a:solidFill>
            <a:schemeClr val="bg1">
              <a:alpha val="80000"/>
            </a:schemeClr>
          </a:solidFill>
        </p:spPr>
        <p:txBody>
          <a:bodyPr wrap="square" rtlCol="0">
            <a:spAutoFit/>
          </a:bodyPr>
          <a:lstStyle/>
          <a:p>
            <a:r>
              <a:rPr lang="fr-FR" sz="2400" dirty="0" smtClean="0"/>
              <a:t>Échantillonnage </a:t>
            </a:r>
            <a:r>
              <a:rPr lang="fr-FR" sz="2400" i="1" dirty="0" smtClean="0">
                <a:solidFill>
                  <a:srgbClr val="FF0000"/>
                </a:solidFill>
              </a:rPr>
              <a:t>aléatoire</a:t>
            </a:r>
            <a:r>
              <a:rPr lang="fr-FR" sz="2400" dirty="0" smtClean="0"/>
              <a:t> dans la région cible</a:t>
            </a:r>
          </a:p>
        </p:txBody>
      </p:sp>
      <p:sp>
        <p:nvSpPr>
          <p:cNvPr id="128" name="Title 2"/>
          <p:cNvSpPr>
            <a:spLocks noGrp="1"/>
          </p:cNvSpPr>
          <p:nvPr/>
        </p:nvSpPr>
        <p:spPr bwMode="auto">
          <a:xfrm>
            <a:off x="0" y="0"/>
            <a:ext cx="9144000" cy="914400"/>
          </a:xfrm>
          <a:prstGeom prst="rect">
            <a:avLst/>
          </a:prstGeom>
          <a:solidFill>
            <a:schemeClr val="bg1">
              <a:alpha val="50000"/>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a:lstStyle>
          <a:p>
            <a:pPr eaLnBrk="1" hangingPunct="1"/>
            <a:r>
              <a:rPr lang="fr-FR" sz="3600" dirty="0" err="1" smtClean="0">
                <a:solidFill>
                  <a:schemeClr val="tx1"/>
                </a:solidFill>
              </a:rPr>
              <a:t>Echantillonage</a:t>
            </a:r>
            <a:r>
              <a:rPr lang="fr-FR" sz="3600" dirty="0" smtClean="0">
                <a:solidFill>
                  <a:schemeClr val="tx1"/>
                </a:solidFill>
              </a:rPr>
              <a:t> aléatoire et assignation aléatoire</a:t>
            </a:r>
          </a:p>
        </p:txBody>
      </p:sp>
      <p:sp>
        <p:nvSpPr>
          <p:cNvPr id="129" name="Hexagon 114"/>
          <p:cNvSpPr>
            <a:spLocks noChangeArrowheads="1"/>
          </p:cNvSpPr>
          <p:nvPr/>
        </p:nvSpPr>
        <p:spPr bwMode="auto">
          <a:xfrm>
            <a:off x="4495800" y="28194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0" name="Hexagon 115"/>
          <p:cNvSpPr>
            <a:spLocks noChangeArrowheads="1"/>
          </p:cNvSpPr>
          <p:nvPr/>
        </p:nvSpPr>
        <p:spPr bwMode="auto">
          <a:xfrm>
            <a:off x="5328356" y="27051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1" name="Hexagon 116"/>
          <p:cNvSpPr>
            <a:spLocks noChangeArrowheads="1"/>
          </p:cNvSpPr>
          <p:nvPr/>
        </p:nvSpPr>
        <p:spPr bwMode="auto">
          <a:xfrm>
            <a:off x="6166556" y="27813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2" name="Hexagon 119"/>
          <p:cNvSpPr>
            <a:spLocks noChangeArrowheads="1"/>
          </p:cNvSpPr>
          <p:nvPr/>
        </p:nvSpPr>
        <p:spPr bwMode="auto">
          <a:xfrm>
            <a:off x="6858000" y="12954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3" name="Hexagon 120"/>
          <p:cNvSpPr>
            <a:spLocks noChangeArrowheads="1"/>
          </p:cNvSpPr>
          <p:nvPr/>
        </p:nvSpPr>
        <p:spPr bwMode="auto">
          <a:xfrm>
            <a:off x="7538156" y="43053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4" name="Hexagon 121"/>
          <p:cNvSpPr>
            <a:spLocks noChangeArrowheads="1"/>
          </p:cNvSpPr>
          <p:nvPr/>
        </p:nvSpPr>
        <p:spPr bwMode="auto">
          <a:xfrm>
            <a:off x="7919156" y="40767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5" name="Hexagon 122"/>
          <p:cNvSpPr>
            <a:spLocks noChangeArrowheads="1"/>
          </p:cNvSpPr>
          <p:nvPr/>
        </p:nvSpPr>
        <p:spPr bwMode="auto">
          <a:xfrm>
            <a:off x="8757356" y="17145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6" name="Hexagon 123"/>
          <p:cNvSpPr>
            <a:spLocks noChangeArrowheads="1"/>
          </p:cNvSpPr>
          <p:nvPr/>
        </p:nvSpPr>
        <p:spPr bwMode="auto">
          <a:xfrm>
            <a:off x="8701087" y="41148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7" name="Hexagon 124"/>
          <p:cNvSpPr>
            <a:spLocks noChangeArrowheads="1"/>
          </p:cNvSpPr>
          <p:nvPr/>
        </p:nvSpPr>
        <p:spPr bwMode="auto">
          <a:xfrm>
            <a:off x="4052887" y="34290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8" name="Hexagon 125"/>
          <p:cNvSpPr>
            <a:spLocks noChangeArrowheads="1"/>
          </p:cNvSpPr>
          <p:nvPr/>
        </p:nvSpPr>
        <p:spPr bwMode="auto">
          <a:xfrm>
            <a:off x="7919156" y="59055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9" name="Hexagon 126"/>
          <p:cNvSpPr>
            <a:spLocks noChangeArrowheads="1"/>
          </p:cNvSpPr>
          <p:nvPr/>
        </p:nvSpPr>
        <p:spPr bwMode="auto">
          <a:xfrm>
            <a:off x="5175956" y="39243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0" name="Hexagon 129"/>
          <p:cNvSpPr>
            <a:spLocks noChangeArrowheads="1"/>
          </p:cNvSpPr>
          <p:nvPr/>
        </p:nvSpPr>
        <p:spPr bwMode="auto">
          <a:xfrm>
            <a:off x="4191000" y="12573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1" name="Hexagon 130"/>
          <p:cNvSpPr>
            <a:spLocks noChangeArrowheads="1"/>
          </p:cNvSpPr>
          <p:nvPr/>
        </p:nvSpPr>
        <p:spPr bwMode="auto">
          <a:xfrm>
            <a:off x="6395156" y="49149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2" name="Hexagon 131"/>
          <p:cNvSpPr>
            <a:spLocks noChangeArrowheads="1"/>
          </p:cNvSpPr>
          <p:nvPr/>
        </p:nvSpPr>
        <p:spPr bwMode="auto">
          <a:xfrm>
            <a:off x="6699956" y="37719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3" name="Hexagon 132"/>
          <p:cNvSpPr>
            <a:spLocks noChangeArrowheads="1"/>
          </p:cNvSpPr>
          <p:nvPr/>
        </p:nvSpPr>
        <p:spPr bwMode="auto">
          <a:xfrm>
            <a:off x="5175956" y="44577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4" name="Hexagon 133"/>
          <p:cNvSpPr>
            <a:spLocks noChangeArrowheads="1"/>
          </p:cNvSpPr>
          <p:nvPr/>
        </p:nvSpPr>
        <p:spPr bwMode="auto">
          <a:xfrm>
            <a:off x="5861756" y="56007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5" name="Hexagon 134"/>
          <p:cNvSpPr>
            <a:spLocks noChangeArrowheads="1"/>
          </p:cNvSpPr>
          <p:nvPr/>
        </p:nvSpPr>
        <p:spPr bwMode="auto">
          <a:xfrm>
            <a:off x="6395156" y="62865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6" name="Hexagon 135"/>
          <p:cNvSpPr>
            <a:spLocks noChangeArrowheads="1"/>
          </p:cNvSpPr>
          <p:nvPr/>
        </p:nvSpPr>
        <p:spPr bwMode="auto">
          <a:xfrm>
            <a:off x="6928556" y="5753100"/>
            <a:ext cx="442913" cy="381000"/>
          </a:xfrm>
          <a:prstGeom prst="hexagon">
            <a:avLst>
              <a:gd name="adj" fmla="val 2505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7" name="Hexagon 136"/>
          <p:cNvSpPr>
            <a:spLocks noChangeArrowheads="1"/>
          </p:cNvSpPr>
          <p:nvPr/>
        </p:nvSpPr>
        <p:spPr bwMode="auto">
          <a:xfrm>
            <a:off x="6547556" y="3695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8" name="Hexagon 137"/>
          <p:cNvSpPr>
            <a:spLocks noChangeArrowheads="1"/>
          </p:cNvSpPr>
          <p:nvPr/>
        </p:nvSpPr>
        <p:spPr bwMode="auto">
          <a:xfrm>
            <a:off x="6090356" y="4152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9" name="Hexagon 138"/>
          <p:cNvSpPr>
            <a:spLocks noChangeArrowheads="1"/>
          </p:cNvSpPr>
          <p:nvPr/>
        </p:nvSpPr>
        <p:spPr bwMode="auto">
          <a:xfrm>
            <a:off x="5638800" y="1219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0" name="Hexagon 139"/>
          <p:cNvSpPr>
            <a:spLocks noChangeArrowheads="1"/>
          </p:cNvSpPr>
          <p:nvPr/>
        </p:nvSpPr>
        <p:spPr bwMode="auto">
          <a:xfrm>
            <a:off x="8071556" y="20955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1" name="Hexagon 140"/>
          <p:cNvSpPr>
            <a:spLocks noChangeArrowheads="1"/>
          </p:cNvSpPr>
          <p:nvPr/>
        </p:nvSpPr>
        <p:spPr bwMode="auto">
          <a:xfrm>
            <a:off x="4876800" y="1866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2" name="Hexagon 141"/>
          <p:cNvSpPr>
            <a:spLocks noChangeArrowheads="1"/>
          </p:cNvSpPr>
          <p:nvPr/>
        </p:nvSpPr>
        <p:spPr bwMode="auto">
          <a:xfrm>
            <a:off x="6090356" y="33909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3" name="Hexagon 142"/>
          <p:cNvSpPr>
            <a:spLocks noChangeArrowheads="1"/>
          </p:cNvSpPr>
          <p:nvPr/>
        </p:nvSpPr>
        <p:spPr bwMode="auto">
          <a:xfrm>
            <a:off x="7995356" y="46101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4" name="Hexagon 143"/>
          <p:cNvSpPr>
            <a:spLocks noChangeArrowheads="1"/>
          </p:cNvSpPr>
          <p:nvPr/>
        </p:nvSpPr>
        <p:spPr bwMode="auto">
          <a:xfrm>
            <a:off x="5556956" y="36195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5" name="Hexagon 144"/>
          <p:cNvSpPr>
            <a:spLocks noChangeArrowheads="1"/>
          </p:cNvSpPr>
          <p:nvPr/>
        </p:nvSpPr>
        <p:spPr bwMode="auto">
          <a:xfrm>
            <a:off x="6699956" y="52197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6" name="Hexagon 145"/>
          <p:cNvSpPr>
            <a:spLocks noChangeArrowheads="1"/>
          </p:cNvSpPr>
          <p:nvPr/>
        </p:nvSpPr>
        <p:spPr bwMode="auto">
          <a:xfrm>
            <a:off x="7162800" y="12192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7" name="Hexagon 146"/>
          <p:cNvSpPr>
            <a:spLocks noChangeArrowheads="1"/>
          </p:cNvSpPr>
          <p:nvPr/>
        </p:nvSpPr>
        <p:spPr bwMode="auto">
          <a:xfrm>
            <a:off x="8702675" y="3429000"/>
            <a:ext cx="441325" cy="381000"/>
          </a:xfrm>
          <a:prstGeom prst="hexagon">
            <a:avLst>
              <a:gd name="adj" fmla="val 24963"/>
              <a:gd name="vf" fmla="val 115470"/>
            </a:avLst>
          </a:prstGeom>
          <a:solidFill>
            <a:schemeClr val="bg1"/>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Titre 2"/>
          <p:cNvSpPr>
            <a:spLocks noGrp="1"/>
          </p:cNvSpPr>
          <p:nvPr>
            <p:ph type="title"/>
          </p:nvPr>
        </p:nvSpPr>
        <p:spPr/>
        <p:txBody>
          <a:bodyPr/>
          <a:lstStyle/>
          <a:p>
            <a:endParaRPr lang="fr-FR"/>
          </a:p>
        </p:txBody>
      </p:sp>
      <p:pic>
        <p:nvPicPr>
          <p:cNvPr id="4" name="Picture 3"/>
          <p:cNvPicPr>
            <a:picLocks noChangeAspect="1"/>
          </p:cNvPicPr>
          <p:nvPr/>
        </p:nvPicPr>
        <p:blipFill>
          <a:blip r:embed="rId2" cstate="print"/>
          <a:srcRect r="5551"/>
          <a:stretch>
            <a:fillRect/>
          </a:stretch>
        </p:blipFill>
        <p:spPr bwMode="auto">
          <a:xfrm>
            <a:off x="1588" y="0"/>
            <a:ext cx="9142412" cy="6858000"/>
          </a:xfrm>
          <a:prstGeom prst="rect">
            <a:avLst/>
          </a:prstGeom>
          <a:noFill/>
          <a:ln w="9525">
            <a:noFill/>
            <a:miter lim="800000"/>
            <a:headEnd/>
            <a:tailEnd/>
          </a:ln>
        </p:spPr>
      </p:pic>
      <p:sp>
        <p:nvSpPr>
          <p:cNvPr id="5" name="Hexagon 112"/>
          <p:cNvSpPr>
            <a:spLocks noChangeArrowheads="1"/>
          </p:cNvSpPr>
          <p:nvPr/>
        </p:nvSpPr>
        <p:spPr bwMode="auto">
          <a:xfrm>
            <a:off x="3597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 name="Hexagon 113"/>
          <p:cNvSpPr>
            <a:spLocks noChangeArrowheads="1"/>
          </p:cNvSpPr>
          <p:nvPr/>
        </p:nvSpPr>
        <p:spPr bwMode="auto">
          <a:xfrm>
            <a:off x="39862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 name="Hexagon 114"/>
          <p:cNvSpPr>
            <a:spLocks noChangeArrowheads="1"/>
          </p:cNvSpPr>
          <p:nvPr/>
        </p:nvSpPr>
        <p:spPr bwMode="auto">
          <a:xfrm>
            <a:off x="3986212" y="48006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 name="Hexagon 115"/>
          <p:cNvSpPr>
            <a:spLocks noChangeArrowheads="1"/>
          </p:cNvSpPr>
          <p:nvPr/>
        </p:nvSpPr>
        <p:spPr bwMode="auto">
          <a:xfrm>
            <a:off x="61039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 name="Hexagon 116"/>
          <p:cNvSpPr>
            <a:spLocks noChangeArrowheads="1"/>
          </p:cNvSpPr>
          <p:nvPr/>
        </p:nvSpPr>
        <p:spPr bwMode="auto">
          <a:xfrm>
            <a:off x="4557712" y="5257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 name="Hexagon 117"/>
          <p:cNvSpPr>
            <a:spLocks noChangeArrowheads="1"/>
          </p:cNvSpPr>
          <p:nvPr/>
        </p:nvSpPr>
        <p:spPr bwMode="auto">
          <a:xfrm>
            <a:off x="7796212" y="19812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 name="Hexagon 118"/>
          <p:cNvSpPr>
            <a:spLocks noChangeArrowheads="1"/>
          </p:cNvSpPr>
          <p:nvPr/>
        </p:nvSpPr>
        <p:spPr bwMode="auto">
          <a:xfrm>
            <a:off x="3763962" y="21717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 name="Hexagon 119"/>
          <p:cNvSpPr>
            <a:spLocks noChangeArrowheads="1"/>
          </p:cNvSpPr>
          <p:nvPr/>
        </p:nvSpPr>
        <p:spPr bwMode="auto">
          <a:xfrm>
            <a:off x="5440362" y="23622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 name="Hexagon 120"/>
          <p:cNvSpPr>
            <a:spLocks noChangeArrowheads="1"/>
          </p:cNvSpPr>
          <p:nvPr/>
        </p:nvSpPr>
        <p:spPr bwMode="auto">
          <a:xfrm>
            <a:off x="4748212" y="4305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 name="Hexagon 121"/>
          <p:cNvSpPr>
            <a:spLocks noChangeArrowheads="1"/>
          </p:cNvSpPr>
          <p:nvPr/>
        </p:nvSpPr>
        <p:spPr bwMode="auto">
          <a:xfrm>
            <a:off x="49990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 name="Hexagon 122"/>
          <p:cNvSpPr>
            <a:spLocks noChangeArrowheads="1"/>
          </p:cNvSpPr>
          <p:nvPr/>
        </p:nvSpPr>
        <p:spPr bwMode="auto">
          <a:xfrm>
            <a:off x="4525962" y="15240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6" name="Hexagon 123"/>
          <p:cNvSpPr>
            <a:spLocks noChangeArrowheads="1"/>
          </p:cNvSpPr>
          <p:nvPr/>
        </p:nvSpPr>
        <p:spPr bwMode="auto">
          <a:xfrm>
            <a:off x="5883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7" name="Hexagon 124"/>
          <p:cNvSpPr>
            <a:spLocks noChangeArrowheads="1"/>
          </p:cNvSpPr>
          <p:nvPr/>
        </p:nvSpPr>
        <p:spPr bwMode="auto">
          <a:xfrm>
            <a:off x="5440362" y="17145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8" name="Hexagon 125"/>
          <p:cNvSpPr>
            <a:spLocks noChangeArrowheads="1"/>
          </p:cNvSpPr>
          <p:nvPr/>
        </p:nvSpPr>
        <p:spPr bwMode="auto">
          <a:xfrm>
            <a:off x="5662612" y="46101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9" name="Hexagon 126"/>
          <p:cNvSpPr>
            <a:spLocks noChangeArrowheads="1"/>
          </p:cNvSpPr>
          <p:nvPr/>
        </p:nvSpPr>
        <p:spPr bwMode="auto">
          <a:xfrm>
            <a:off x="8016875" y="2590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0" name="Hexagon 127"/>
          <p:cNvSpPr>
            <a:spLocks noChangeArrowheads="1"/>
          </p:cNvSpPr>
          <p:nvPr/>
        </p:nvSpPr>
        <p:spPr bwMode="auto">
          <a:xfrm>
            <a:off x="63246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1" name="Hexagon 128"/>
          <p:cNvSpPr>
            <a:spLocks noChangeArrowheads="1"/>
          </p:cNvSpPr>
          <p:nvPr/>
        </p:nvSpPr>
        <p:spPr bwMode="auto">
          <a:xfrm>
            <a:off x="4427537" y="1990725"/>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2" name="Hexagon 129"/>
          <p:cNvSpPr>
            <a:spLocks noChangeArrowheads="1"/>
          </p:cNvSpPr>
          <p:nvPr/>
        </p:nvSpPr>
        <p:spPr bwMode="auto">
          <a:xfrm>
            <a:off x="3597275" y="3733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3" name="Hexagon 130"/>
          <p:cNvSpPr>
            <a:spLocks noChangeArrowheads="1"/>
          </p:cNvSpPr>
          <p:nvPr/>
        </p:nvSpPr>
        <p:spPr bwMode="auto">
          <a:xfrm>
            <a:off x="35433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4" name="Hexagon 131"/>
          <p:cNvSpPr>
            <a:spLocks noChangeArrowheads="1"/>
          </p:cNvSpPr>
          <p:nvPr/>
        </p:nvSpPr>
        <p:spPr bwMode="auto">
          <a:xfrm>
            <a:off x="5189537" y="1951038"/>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5" name="Hexagon 132"/>
          <p:cNvSpPr>
            <a:spLocks noChangeArrowheads="1"/>
          </p:cNvSpPr>
          <p:nvPr/>
        </p:nvSpPr>
        <p:spPr bwMode="auto">
          <a:xfrm>
            <a:off x="52197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6" name="Hexagon 133"/>
          <p:cNvSpPr>
            <a:spLocks noChangeArrowheads="1"/>
          </p:cNvSpPr>
          <p:nvPr/>
        </p:nvSpPr>
        <p:spPr bwMode="auto">
          <a:xfrm>
            <a:off x="56626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7" name="Hexagon 134"/>
          <p:cNvSpPr>
            <a:spLocks noChangeArrowheads="1"/>
          </p:cNvSpPr>
          <p:nvPr/>
        </p:nvSpPr>
        <p:spPr bwMode="auto">
          <a:xfrm>
            <a:off x="5883275" y="2400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8" name="Hexagon 135"/>
          <p:cNvSpPr>
            <a:spLocks noChangeArrowheads="1"/>
          </p:cNvSpPr>
          <p:nvPr/>
        </p:nvSpPr>
        <p:spPr bwMode="auto">
          <a:xfrm>
            <a:off x="4305300" y="4114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9" name="Hexagon 136"/>
          <p:cNvSpPr>
            <a:spLocks noChangeArrowheads="1"/>
          </p:cNvSpPr>
          <p:nvPr/>
        </p:nvSpPr>
        <p:spPr bwMode="auto">
          <a:xfrm>
            <a:off x="3322637" y="1801813"/>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0" name="Hexagon 137"/>
          <p:cNvSpPr>
            <a:spLocks noChangeArrowheads="1"/>
          </p:cNvSpPr>
          <p:nvPr/>
        </p:nvSpPr>
        <p:spPr bwMode="auto">
          <a:xfrm>
            <a:off x="3763962" y="27813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1" name="Hexagon 138"/>
          <p:cNvSpPr>
            <a:spLocks noChangeArrowheads="1"/>
          </p:cNvSpPr>
          <p:nvPr/>
        </p:nvSpPr>
        <p:spPr bwMode="auto">
          <a:xfrm>
            <a:off x="4900612" y="57150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2" name="Hexagon 139"/>
          <p:cNvSpPr>
            <a:spLocks noChangeArrowheads="1"/>
          </p:cNvSpPr>
          <p:nvPr/>
        </p:nvSpPr>
        <p:spPr bwMode="auto">
          <a:xfrm>
            <a:off x="4678362" y="25908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3" name="Hexagon 31"/>
          <p:cNvSpPr>
            <a:spLocks noChangeArrowheads="1"/>
          </p:cNvSpPr>
          <p:nvPr/>
        </p:nvSpPr>
        <p:spPr bwMode="auto">
          <a:xfrm>
            <a:off x="3593592" y="1335024"/>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4" name="Hexagon 32"/>
          <p:cNvSpPr>
            <a:spLocks noChangeArrowheads="1"/>
          </p:cNvSpPr>
          <p:nvPr/>
        </p:nvSpPr>
        <p:spPr bwMode="auto">
          <a:xfrm>
            <a:off x="3984625" y="33528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5" name="Hexagon 33"/>
          <p:cNvSpPr>
            <a:spLocks noChangeArrowheads="1"/>
          </p:cNvSpPr>
          <p:nvPr/>
        </p:nvSpPr>
        <p:spPr bwMode="auto">
          <a:xfrm>
            <a:off x="3984625" y="48006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6" name="Hexagon 34"/>
          <p:cNvSpPr>
            <a:spLocks noChangeArrowheads="1"/>
          </p:cNvSpPr>
          <p:nvPr/>
        </p:nvSpPr>
        <p:spPr bwMode="auto">
          <a:xfrm>
            <a:off x="61039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7" name="Hexagon 35"/>
          <p:cNvSpPr>
            <a:spLocks noChangeArrowheads="1"/>
          </p:cNvSpPr>
          <p:nvPr/>
        </p:nvSpPr>
        <p:spPr bwMode="auto">
          <a:xfrm>
            <a:off x="4556125" y="52578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8" name="Hexagon 36"/>
          <p:cNvSpPr>
            <a:spLocks noChangeArrowheads="1"/>
          </p:cNvSpPr>
          <p:nvPr/>
        </p:nvSpPr>
        <p:spPr bwMode="auto">
          <a:xfrm>
            <a:off x="7794625" y="19812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9" name="Hexagon 37"/>
          <p:cNvSpPr>
            <a:spLocks noChangeArrowheads="1"/>
          </p:cNvSpPr>
          <p:nvPr/>
        </p:nvSpPr>
        <p:spPr bwMode="auto">
          <a:xfrm>
            <a:off x="3763963" y="21717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0" name="Hexagon 38"/>
          <p:cNvSpPr>
            <a:spLocks noChangeArrowheads="1"/>
          </p:cNvSpPr>
          <p:nvPr/>
        </p:nvSpPr>
        <p:spPr bwMode="auto">
          <a:xfrm>
            <a:off x="5440363" y="2362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1" name="Hexagon 39"/>
          <p:cNvSpPr>
            <a:spLocks noChangeArrowheads="1"/>
          </p:cNvSpPr>
          <p:nvPr/>
        </p:nvSpPr>
        <p:spPr bwMode="auto">
          <a:xfrm>
            <a:off x="4746625" y="43053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2" name="Hexagon 40"/>
          <p:cNvSpPr>
            <a:spLocks noChangeArrowheads="1"/>
          </p:cNvSpPr>
          <p:nvPr/>
        </p:nvSpPr>
        <p:spPr bwMode="auto">
          <a:xfrm>
            <a:off x="49990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3" name="Hexagon 41"/>
          <p:cNvSpPr>
            <a:spLocks noChangeArrowheads="1"/>
          </p:cNvSpPr>
          <p:nvPr/>
        </p:nvSpPr>
        <p:spPr bwMode="auto">
          <a:xfrm>
            <a:off x="4525963" y="1524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4" name="Hexagon 42"/>
          <p:cNvSpPr>
            <a:spLocks noChangeArrowheads="1"/>
          </p:cNvSpPr>
          <p:nvPr/>
        </p:nvSpPr>
        <p:spPr bwMode="auto">
          <a:xfrm>
            <a:off x="5883275" y="13335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5" name="Hexagon 43"/>
          <p:cNvSpPr>
            <a:spLocks noChangeArrowheads="1"/>
          </p:cNvSpPr>
          <p:nvPr/>
        </p:nvSpPr>
        <p:spPr bwMode="auto">
          <a:xfrm>
            <a:off x="5440363" y="17145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6" name="Hexagon 44"/>
          <p:cNvSpPr>
            <a:spLocks noChangeArrowheads="1"/>
          </p:cNvSpPr>
          <p:nvPr/>
        </p:nvSpPr>
        <p:spPr bwMode="auto">
          <a:xfrm>
            <a:off x="5661025" y="46101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7" name="Hexagon 45"/>
          <p:cNvSpPr>
            <a:spLocks noChangeArrowheads="1"/>
          </p:cNvSpPr>
          <p:nvPr/>
        </p:nvSpPr>
        <p:spPr bwMode="auto">
          <a:xfrm>
            <a:off x="8016875" y="2590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8" name="Hexagon 46"/>
          <p:cNvSpPr>
            <a:spLocks noChangeArrowheads="1"/>
          </p:cNvSpPr>
          <p:nvPr/>
        </p:nvSpPr>
        <p:spPr bwMode="auto">
          <a:xfrm>
            <a:off x="6324600" y="12954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9" name="Hexagon 47"/>
          <p:cNvSpPr>
            <a:spLocks noChangeArrowheads="1"/>
          </p:cNvSpPr>
          <p:nvPr/>
        </p:nvSpPr>
        <p:spPr bwMode="auto">
          <a:xfrm>
            <a:off x="4427538" y="1990725"/>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0" name="Hexagon 48"/>
          <p:cNvSpPr>
            <a:spLocks noChangeArrowheads="1"/>
          </p:cNvSpPr>
          <p:nvPr/>
        </p:nvSpPr>
        <p:spPr bwMode="auto">
          <a:xfrm>
            <a:off x="3597275" y="3733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1" name="Hexagon 49"/>
          <p:cNvSpPr>
            <a:spLocks noChangeArrowheads="1"/>
          </p:cNvSpPr>
          <p:nvPr/>
        </p:nvSpPr>
        <p:spPr bwMode="auto">
          <a:xfrm>
            <a:off x="35433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2" name="Hexagon 50"/>
          <p:cNvSpPr>
            <a:spLocks noChangeArrowheads="1"/>
          </p:cNvSpPr>
          <p:nvPr/>
        </p:nvSpPr>
        <p:spPr bwMode="auto">
          <a:xfrm>
            <a:off x="5189538" y="1951038"/>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3" name="Hexagon 51"/>
          <p:cNvSpPr>
            <a:spLocks noChangeArrowheads="1"/>
          </p:cNvSpPr>
          <p:nvPr/>
        </p:nvSpPr>
        <p:spPr bwMode="auto">
          <a:xfrm>
            <a:off x="52197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4" name="Hexagon 52"/>
          <p:cNvSpPr>
            <a:spLocks noChangeArrowheads="1"/>
          </p:cNvSpPr>
          <p:nvPr/>
        </p:nvSpPr>
        <p:spPr bwMode="auto">
          <a:xfrm>
            <a:off x="5661025" y="33528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5" name="Hexagon 53"/>
          <p:cNvSpPr>
            <a:spLocks noChangeArrowheads="1"/>
          </p:cNvSpPr>
          <p:nvPr/>
        </p:nvSpPr>
        <p:spPr bwMode="auto">
          <a:xfrm>
            <a:off x="5883275" y="24003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6" name="Hexagon 54"/>
          <p:cNvSpPr>
            <a:spLocks noChangeArrowheads="1"/>
          </p:cNvSpPr>
          <p:nvPr/>
        </p:nvSpPr>
        <p:spPr bwMode="auto">
          <a:xfrm>
            <a:off x="4305300" y="4114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7" name="Hexagon 55"/>
          <p:cNvSpPr>
            <a:spLocks noChangeArrowheads="1"/>
          </p:cNvSpPr>
          <p:nvPr/>
        </p:nvSpPr>
        <p:spPr bwMode="auto">
          <a:xfrm>
            <a:off x="3322638" y="1801813"/>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8" name="Hexagon 56"/>
          <p:cNvSpPr>
            <a:spLocks noChangeArrowheads="1"/>
          </p:cNvSpPr>
          <p:nvPr/>
        </p:nvSpPr>
        <p:spPr bwMode="auto">
          <a:xfrm>
            <a:off x="3763963" y="27813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57"/>
          <p:cNvSpPr>
            <a:spLocks noChangeArrowheads="1"/>
          </p:cNvSpPr>
          <p:nvPr/>
        </p:nvSpPr>
        <p:spPr bwMode="auto">
          <a:xfrm>
            <a:off x="4899025" y="57150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58"/>
          <p:cNvSpPr>
            <a:spLocks noChangeArrowheads="1"/>
          </p:cNvSpPr>
          <p:nvPr/>
        </p:nvSpPr>
        <p:spPr bwMode="auto">
          <a:xfrm>
            <a:off x="4678363" y="25908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Title 2"/>
          <p:cNvSpPr>
            <a:spLocks noGrp="1"/>
          </p:cNvSpPr>
          <p:nvPr/>
        </p:nvSpPr>
        <p:spPr bwMode="auto">
          <a:xfrm>
            <a:off x="0" y="0"/>
            <a:ext cx="9144000" cy="914400"/>
          </a:xfrm>
          <a:prstGeom prst="rect">
            <a:avLst/>
          </a:prstGeom>
          <a:solidFill>
            <a:schemeClr val="bg1">
              <a:alpha val="50000"/>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a:lstStyle>
          <a:p>
            <a:pPr eaLnBrk="1" hangingPunct="1"/>
            <a:r>
              <a:rPr lang="en-US" sz="3600" dirty="0" smtClean="0">
                <a:solidFill>
                  <a:schemeClr val="tx1"/>
                </a:solidFill>
              </a:rPr>
              <a:t>  </a:t>
            </a:r>
            <a:r>
              <a:rPr lang="fr-FR" sz="3600" dirty="0" smtClean="0">
                <a:solidFill>
                  <a:schemeClr val="tx1"/>
                </a:solidFill>
              </a:rPr>
              <a:t>Assignation aléatoire</a:t>
            </a:r>
          </a:p>
        </p:txBody>
      </p:sp>
      <p:grpSp>
        <p:nvGrpSpPr>
          <p:cNvPr id="62" name="Group 99"/>
          <p:cNvGrpSpPr>
            <a:grpSpLocks/>
          </p:cNvGrpSpPr>
          <p:nvPr/>
        </p:nvGrpSpPr>
        <p:grpSpPr bwMode="auto">
          <a:xfrm>
            <a:off x="0" y="1066800"/>
            <a:ext cx="2971800" cy="5791200"/>
            <a:chOff x="0" y="1066800"/>
            <a:chExt cx="2971800" cy="5791200"/>
          </a:xfrm>
        </p:grpSpPr>
        <p:sp>
          <p:nvSpPr>
            <p:cNvPr id="63" name="Rectangle 62"/>
            <p:cNvSpPr/>
            <p:nvPr/>
          </p:nvSpPr>
          <p:spPr>
            <a:xfrm>
              <a:off x="0" y="1066800"/>
              <a:ext cx="2971800" cy="5791200"/>
            </a:xfrm>
            <a:prstGeom prst="rect">
              <a:avLst/>
            </a:prstGeom>
            <a:solidFill>
              <a:schemeClr val="bg1">
                <a:alpha val="8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r>
                <a:rPr lang="en-US">
                  <a:solidFill>
                    <a:srgbClr val="FFFFFF"/>
                  </a:solidFill>
                  <a:ea typeface="Arial" charset="0"/>
                </a:rPr>
                <a:t>2006</a:t>
              </a:r>
            </a:p>
          </p:txBody>
        </p:sp>
        <p:sp>
          <p:nvSpPr>
            <p:cNvPr id="64" name="TextBox 101"/>
            <p:cNvSpPr txBox="1">
              <a:spLocks noChangeArrowheads="1"/>
            </p:cNvSpPr>
            <p:nvPr/>
          </p:nvSpPr>
          <p:spPr bwMode="auto">
            <a:xfrm>
              <a:off x="131231" y="1066800"/>
              <a:ext cx="2840569" cy="984885"/>
            </a:xfrm>
            <a:prstGeom prst="rect">
              <a:avLst/>
            </a:prstGeom>
            <a:noFill/>
            <a:ln w="9525">
              <a:noFill/>
              <a:miter lim="800000"/>
              <a:headEnd/>
              <a:tailEnd/>
            </a:ln>
          </p:spPr>
          <p:txBody>
            <a:bodyPr tIns="182880" bIns="182880">
              <a:prstTxWarp prst="textNoShape">
                <a:avLst/>
              </a:prstTxWarp>
              <a:spAutoFit/>
            </a:bodyPr>
            <a:lstStyle/>
            <a:p>
              <a:r>
                <a:rPr lang="fr-FR" sz="2000" i="0" dirty="0" smtClean="0">
                  <a:solidFill>
                    <a:srgbClr val="000000"/>
                  </a:solidFill>
                  <a:latin typeface="Arial"/>
                  <a:cs typeface="Arial"/>
                </a:rPr>
                <a:t>Revenus par personne, par mois, en roupies</a:t>
              </a:r>
              <a:endParaRPr lang="fr-FR" sz="2000" i="0" dirty="0">
                <a:solidFill>
                  <a:srgbClr val="000000"/>
                </a:solidFill>
                <a:latin typeface="Arial"/>
                <a:cs typeface="Arial"/>
              </a:endParaRPr>
            </a:p>
          </p:txBody>
        </p:sp>
        <p:sp>
          <p:nvSpPr>
            <p:cNvPr id="65" name="TextBox 102"/>
            <p:cNvSpPr txBox="1">
              <a:spLocks noChangeArrowheads="1"/>
            </p:cNvSpPr>
            <p:nvPr/>
          </p:nvSpPr>
          <p:spPr bwMode="auto">
            <a:xfrm>
              <a:off x="25782" y="1981200"/>
              <a:ext cx="761759" cy="4624343"/>
            </a:xfrm>
            <a:prstGeom prst="rect">
              <a:avLst/>
            </a:prstGeom>
            <a:noFill/>
            <a:ln w="9525">
              <a:noFill/>
              <a:miter lim="800000"/>
              <a:headEnd/>
              <a:tailEnd/>
            </a:ln>
          </p:spPr>
          <p:txBody>
            <a:bodyPr wrap="none">
              <a:prstTxWarp prst="textNoShape">
                <a:avLst/>
              </a:prstTxWarp>
              <a:spAutoFit/>
            </a:bodyPr>
            <a:lstStyle/>
            <a:p>
              <a:pPr algn="r">
                <a:spcAft>
                  <a:spcPts val="8900"/>
                </a:spcAft>
              </a:pPr>
              <a:r>
                <a:rPr lang="en-US" sz="1800" b="0" i="0" dirty="0">
                  <a:solidFill>
                    <a:srgbClr val="000000"/>
                  </a:solidFill>
                  <a:latin typeface="Arial"/>
                  <a:cs typeface="Arial"/>
                </a:rPr>
                <a:t> </a:t>
              </a:r>
            </a:p>
            <a:p>
              <a:pPr algn="r">
                <a:spcAft>
                  <a:spcPts val="8900"/>
                </a:spcAft>
              </a:pPr>
              <a:r>
                <a:rPr lang="en-US" sz="1800" b="0" i="0" dirty="0">
                  <a:solidFill>
                    <a:srgbClr val="000000"/>
                  </a:solidFill>
                  <a:latin typeface="Arial"/>
                  <a:cs typeface="Arial"/>
                </a:rPr>
                <a:t>1000</a:t>
              </a:r>
            </a:p>
            <a:p>
              <a:pPr algn="r">
                <a:spcAft>
                  <a:spcPts val="8900"/>
                </a:spcAft>
              </a:pPr>
              <a:r>
                <a:rPr lang="en-US" sz="1800" b="0" i="0" dirty="0">
                  <a:solidFill>
                    <a:srgbClr val="000000"/>
                  </a:solidFill>
                  <a:latin typeface="Arial"/>
                  <a:cs typeface="Arial"/>
                </a:rPr>
                <a:t>500</a:t>
              </a:r>
            </a:p>
            <a:p>
              <a:pPr algn="r">
                <a:spcAft>
                  <a:spcPts val="8900"/>
                </a:spcAft>
              </a:pPr>
              <a:r>
                <a:rPr lang="en-US" sz="1800" b="0" i="0" dirty="0">
                  <a:solidFill>
                    <a:srgbClr val="000000"/>
                  </a:solidFill>
                  <a:latin typeface="Arial"/>
                  <a:cs typeface="Arial"/>
                </a:rPr>
                <a:t>0</a:t>
              </a:r>
            </a:p>
          </p:txBody>
        </p:sp>
        <p:sp>
          <p:nvSpPr>
            <p:cNvPr id="66" name="Rectangle 65"/>
            <p:cNvSpPr/>
            <p:nvPr/>
          </p:nvSpPr>
          <p:spPr>
            <a:xfrm>
              <a:off x="965200" y="2332038"/>
              <a:ext cx="685800" cy="4076700"/>
            </a:xfrm>
            <a:prstGeom prst="rect">
              <a:avLst/>
            </a:prstGeom>
            <a:solidFill>
              <a:srgbClr val="CC0505"/>
            </a:solidFill>
            <a:ln>
              <a:solidFill>
                <a:srgbClr val="800000"/>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sp>
          <p:nvSpPr>
            <p:cNvPr id="67" name="TextBox 104"/>
            <p:cNvSpPr txBox="1">
              <a:spLocks noChangeArrowheads="1"/>
            </p:cNvSpPr>
            <p:nvPr/>
          </p:nvSpPr>
          <p:spPr bwMode="auto">
            <a:xfrm>
              <a:off x="965007" y="6400800"/>
              <a:ext cx="1781724" cy="369332"/>
            </a:xfrm>
            <a:prstGeom prst="rect">
              <a:avLst/>
            </a:prstGeom>
            <a:noFill/>
            <a:ln w="9525">
              <a:noFill/>
              <a:miter lim="800000"/>
              <a:headEnd/>
              <a:tailEnd/>
            </a:ln>
          </p:spPr>
          <p:txBody>
            <a:bodyPr>
              <a:prstTxWarp prst="textNoShape">
                <a:avLst/>
              </a:prstTxWarp>
              <a:spAutoFit/>
            </a:bodyPr>
            <a:lstStyle/>
            <a:p>
              <a:r>
                <a:rPr lang="en-US" sz="1800" b="0" i="0" dirty="0" smtClean="0">
                  <a:solidFill>
                    <a:srgbClr val="000000"/>
                  </a:solidFill>
                  <a:latin typeface="Arial"/>
                  <a:cs typeface="Arial"/>
                </a:rPr>
                <a:t>Test      </a:t>
              </a:r>
              <a:r>
                <a:rPr lang="en-US" sz="1800" b="0" i="0" dirty="0" err="1" smtClean="0">
                  <a:solidFill>
                    <a:srgbClr val="000000"/>
                  </a:solidFill>
                  <a:latin typeface="Arial"/>
                  <a:cs typeface="Arial"/>
                </a:rPr>
                <a:t>Témoin</a:t>
              </a:r>
              <a:endParaRPr lang="en-US" sz="1800" b="0" i="0" dirty="0">
                <a:solidFill>
                  <a:srgbClr val="000000"/>
                </a:solidFill>
                <a:latin typeface="Arial"/>
                <a:cs typeface="Arial"/>
              </a:endParaRPr>
            </a:p>
          </p:txBody>
        </p:sp>
        <p:sp>
          <p:nvSpPr>
            <p:cNvPr id="68" name="TextBox 105"/>
            <p:cNvSpPr txBox="1">
              <a:spLocks noChangeArrowheads="1"/>
            </p:cNvSpPr>
            <p:nvPr/>
          </p:nvSpPr>
          <p:spPr bwMode="auto">
            <a:xfrm>
              <a:off x="904734" y="1992868"/>
              <a:ext cx="698178" cy="369332"/>
            </a:xfrm>
            <a:prstGeom prst="rect">
              <a:avLst/>
            </a:prstGeom>
            <a:noFill/>
            <a:ln w="9525">
              <a:noFill/>
              <a:miter lim="800000"/>
              <a:headEnd/>
              <a:tailEnd/>
            </a:ln>
          </p:spPr>
          <p:txBody>
            <a:bodyPr wrap="none">
              <a:prstTxWarp prst="textNoShape">
                <a:avLst/>
              </a:prstTxWarp>
              <a:spAutoFit/>
            </a:bodyPr>
            <a:lstStyle/>
            <a:p>
              <a:r>
                <a:rPr lang="en-US" sz="1800" b="0" i="0" dirty="0">
                  <a:solidFill>
                    <a:srgbClr val="000000"/>
                  </a:solidFill>
                  <a:latin typeface="Arial"/>
                  <a:cs typeface="Arial"/>
                </a:rPr>
                <a:t>1457</a:t>
              </a:r>
            </a:p>
          </p:txBody>
        </p:sp>
        <p:sp>
          <p:nvSpPr>
            <p:cNvPr id="69" name="Rectangle 68"/>
            <p:cNvSpPr/>
            <p:nvPr/>
          </p:nvSpPr>
          <p:spPr>
            <a:xfrm>
              <a:off x="1879600" y="2362200"/>
              <a:ext cx="685800" cy="4033838"/>
            </a:xfrm>
            <a:prstGeom prst="rect">
              <a:avLst/>
            </a:prstGeom>
            <a:solidFill>
              <a:srgbClr val="0066FF"/>
            </a:solidFill>
            <a:ln>
              <a:solidFill>
                <a:srgbClr val="000066"/>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sp>
          <p:nvSpPr>
            <p:cNvPr id="70" name="TextBox 107"/>
            <p:cNvSpPr txBox="1">
              <a:spLocks noChangeArrowheads="1"/>
            </p:cNvSpPr>
            <p:nvPr/>
          </p:nvSpPr>
          <p:spPr bwMode="auto">
            <a:xfrm>
              <a:off x="1828800" y="1992868"/>
              <a:ext cx="698178" cy="369332"/>
            </a:xfrm>
            <a:prstGeom prst="rect">
              <a:avLst/>
            </a:prstGeom>
            <a:noFill/>
            <a:ln w="9525">
              <a:noFill/>
              <a:miter lim="800000"/>
              <a:headEnd/>
              <a:tailEnd/>
            </a:ln>
          </p:spPr>
          <p:txBody>
            <a:bodyPr wrap="none">
              <a:prstTxWarp prst="textNoShape">
                <a:avLst/>
              </a:prstTxWarp>
              <a:spAutoFit/>
            </a:bodyPr>
            <a:lstStyle/>
            <a:p>
              <a:r>
                <a:rPr lang="en-US" sz="1800" b="0" i="0" dirty="0" smtClean="0">
                  <a:solidFill>
                    <a:srgbClr val="000000"/>
                  </a:solidFill>
                  <a:latin typeface="Arial"/>
                  <a:cs typeface="Arial"/>
                </a:rPr>
                <a:t>1442</a:t>
              </a:r>
              <a:endParaRPr lang="en-US" sz="1800" b="0" i="0" dirty="0">
                <a:solidFill>
                  <a:srgbClr val="000000"/>
                </a:solidFill>
                <a:latin typeface="Arial"/>
                <a:cs typeface="Arial"/>
              </a:endParaRPr>
            </a:p>
          </p:txBody>
        </p:sp>
        <p:cxnSp>
          <p:nvCxnSpPr>
            <p:cNvPr id="71" name="Straight Connector 71"/>
            <p:cNvCxnSpPr/>
            <p:nvPr/>
          </p:nvCxnSpPr>
          <p:spPr>
            <a:xfrm>
              <a:off x="787400" y="49911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2"/>
            <p:cNvCxnSpPr/>
            <p:nvPr/>
          </p:nvCxnSpPr>
          <p:spPr>
            <a:xfrm>
              <a:off x="812800" y="35814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idx="1"/>
          </p:nvPr>
        </p:nvSpPr>
        <p:spPr>
          <a:xfrm>
            <a:off x="457200" y="1905000"/>
            <a:ext cx="8229600" cy="4495800"/>
          </a:xfrm>
        </p:spPr>
        <p:txBody>
          <a:bodyPr/>
          <a:lstStyle/>
          <a:p>
            <a:r>
              <a:rPr lang="fr-FR" dirty="0" smtClean="0">
                <a:solidFill>
                  <a:schemeClr val="tx1"/>
                </a:solidFill>
              </a:rPr>
              <a:t>Résultats et indicateurs</a:t>
            </a:r>
          </a:p>
          <a:p>
            <a:endParaRPr lang="fr-FR" dirty="0" smtClean="0">
              <a:solidFill>
                <a:schemeClr val="tx1"/>
              </a:solidFill>
            </a:endParaRPr>
          </a:p>
          <a:p>
            <a:r>
              <a:rPr lang="fr-FR" dirty="0" smtClean="0">
                <a:solidFill>
                  <a:schemeClr val="tx1"/>
                </a:solidFill>
              </a:rPr>
              <a:t>Modèle logique</a:t>
            </a:r>
          </a:p>
          <a:p>
            <a:endParaRPr lang="fr-FR" dirty="0" smtClean="0">
              <a:solidFill>
                <a:schemeClr val="tx1"/>
              </a:solidFill>
            </a:endParaRPr>
          </a:p>
          <a:p>
            <a:r>
              <a:rPr lang="fr-FR" dirty="0" smtClean="0">
                <a:solidFill>
                  <a:schemeClr val="tx1"/>
                </a:solidFill>
              </a:rPr>
              <a:t>Mesure d’impact (première approche)</a:t>
            </a:r>
          </a:p>
          <a:p>
            <a:endParaRPr lang="fr-FR" dirty="0" smtClean="0">
              <a:solidFill>
                <a:schemeClr val="tx1"/>
              </a:solidFill>
            </a:endParaRPr>
          </a:p>
        </p:txBody>
      </p:sp>
      <p:sp>
        <p:nvSpPr>
          <p:cNvPr id="24578" name="Rectangle 2"/>
          <p:cNvSpPr>
            <a:spLocks noGrp="1" noChangeArrowheads="1"/>
          </p:cNvSpPr>
          <p:nvPr>
            <p:ph type="title"/>
          </p:nvPr>
        </p:nvSpPr>
        <p:spPr>
          <a:xfrm>
            <a:off x="457200" y="152400"/>
            <a:ext cx="8229600" cy="1143000"/>
          </a:xfrm>
        </p:spPr>
        <p:txBody>
          <a:bodyPr/>
          <a:lstStyle/>
          <a:p>
            <a:r>
              <a:rPr lang="fr-FR" dirty="0" smtClean="0">
                <a:solidFill>
                  <a:schemeClr val="tx1"/>
                </a:solidFill>
              </a:rPr>
              <a:t>Plan du cours</a:t>
            </a:r>
          </a:p>
        </p:txBody>
      </p:sp>
      <p:sp>
        <p:nvSpPr>
          <p:cNvPr id="4098" name="Rectangle 5"/>
          <p:cNvSpPr>
            <a:spLocks noGrp="1" noChangeArrowheads="1"/>
          </p:cNvSpPr>
          <p:nvPr>
            <p:ph type="sldNum" sz="quarter" idx="12"/>
          </p:nvPr>
        </p:nvSpPr>
        <p:spPr/>
        <p:txBody>
          <a:bodyPr/>
          <a:lstStyle/>
          <a:p>
            <a:pPr>
              <a:defRPr/>
            </a:pPr>
            <a:fld id="{7B13B8CE-FC86-49F8-A479-4125F6F6BCAE}" type="slidenum">
              <a:rPr lang="en-US"/>
              <a:pPr>
                <a:defRPr/>
              </a:pPr>
              <a:t>3</a:t>
            </a:fld>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Titre 2"/>
          <p:cNvSpPr>
            <a:spLocks noGrp="1"/>
          </p:cNvSpPr>
          <p:nvPr>
            <p:ph type="title"/>
          </p:nvPr>
        </p:nvSpPr>
        <p:spPr/>
        <p:txBody>
          <a:bodyPr/>
          <a:lstStyle/>
          <a:p>
            <a:endParaRPr lang="fr-FR"/>
          </a:p>
        </p:txBody>
      </p:sp>
      <p:pic>
        <p:nvPicPr>
          <p:cNvPr id="4" name="Picture 3"/>
          <p:cNvPicPr>
            <a:picLocks noChangeAspect="1"/>
          </p:cNvPicPr>
          <p:nvPr/>
        </p:nvPicPr>
        <p:blipFill>
          <a:blip r:embed="rId2" cstate="print"/>
          <a:srcRect r="5551"/>
          <a:stretch>
            <a:fillRect/>
          </a:stretch>
        </p:blipFill>
        <p:spPr bwMode="auto">
          <a:xfrm>
            <a:off x="1588" y="0"/>
            <a:ext cx="9142412" cy="6858000"/>
          </a:xfrm>
          <a:prstGeom prst="rect">
            <a:avLst/>
          </a:prstGeom>
          <a:noFill/>
          <a:ln w="9525">
            <a:noFill/>
            <a:miter lim="800000"/>
            <a:headEnd/>
            <a:tailEnd/>
          </a:ln>
        </p:spPr>
      </p:pic>
      <p:sp>
        <p:nvSpPr>
          <p:cNvPr id="5" name="Hexagon 112"/>
          <p:cNvSpPr>
            <a:spLocks noChangeArrowheads="1"/>
          </p:cNvSpPr>
          <p:nvPr/>
        </p:nvSpPr>
        <p:spPr bwMode="auto">
          <a:xfrm>
            <a:off x="3597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 name="Hexagon 113"/>
          <p:cNvSpPr>
            <a:spLocks noChangeArrowheads="1"/>
          </p:cNvSpPr>
          <p:nvPr/>
        </p:nvSpPr>
        <p:spPr bwMode="auto">
          <a:xfrm>
            <a:off x="39862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7" name="Hexagon 114"/>
          <p:cNvSpPr>
            <a:spLocks noChangeArrowheads="1"/>
          </p:cNvSpPr>
          <p:nvPr/>
        </p:nvSpPr>
        <p:spPr bwMode="auto">
          <a:xfrm>
            <a:off x="3986212" y="48006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8" name="Hexagon 115"/>
          <p:cNvSpPr>
            <a:spLocks noChangeArrowheads="1"/>
          </p:cNvSpPr>
          <p:nvPr/>
        </p:nvSpPr>
        <p:spPr bwMode="auto">
          <a:xfrm>
            <a:off x="61039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9" name="Hexagon 116"/>
          <p:cNvSpPr>
            <a:spLocks noChangeArrowheads="1"/>
          </p:cNvSpPr>
          <p:nvPr/>
        </p:nvSpPr>
        <p:spPr bwMode="auto">
          <a:xfrm>
            <a:off x="4557712" y="5257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0" name="Hexagon 117"/>
          <p:cNvSpPr>
            <a:spLocks noChangeArrowheads="1"/>
          </p:cNvSpPr>
          <p:nvPr/>
        </p:nvSpPr>
        <p:spPr bwMode="auto">
          <a:xfrm>
            <a:off x="7796212" y="19812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1" name="Hexagon 118"/>
          <p:cNvSpPr>
            <a:spLocks noChangeArrowheads="1"/>
          </p:cNvSpPr>
          <p:nvPr/>
        </p:nvSpPr>
        <p:spPr bwMode="auto">
          <a:xfrm>
            <a:off x="3763962" y="21717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2" name="Hexagon 119"/>
          <p:cNvSpPr>
            <a:spLocks noChangeArrowheads="1"/>
          </p:cNvSpPr>
          <p:nvPr/>
        </p:nvSpPr>
        <p:spPr bwMode="auto">
          <a:xfrm>
            <a:off x="5440362" y="23622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3" name="Hexagon 120"/>
          <p:cNvSpPr>
            <a:spLocks noChangeArrowheads="1"/>
          </p:cNvSpPr>
          <p:nvPr/>
        </p:nvSpPr>
        <p:spPr bwMode="auto">
          <a:xfrm>
            <a:off x="4748212" y="4305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4" name="Hexagon 121"/>
          <p:cNvSpPr>
            <a:spLocks noChangeArrowheads="1"/>
          </p:cNvSpPr>
          <p:nvPr/>
        </p:nvSpPr>
        <p:spPr bwMode="auto">
          <a:xfrm>
            <a:off x="4999037" y="2971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5" name="Hexagon 122"/>
          <p:cNvSpPr>
            <a:spLocks noChangeArrowheads="1"/>
          </p:cNvSpPr>
          <p:nvPr/>
        </p:nvSpPr>
        <p:spPr bwMode="auto">
          <a:xfrm>
            <a:off x="4525962" y="15240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6" name="Hexagon 123"/>
          <p:cNvSpPr>
            <a:spLocks noChangeArrowheads="1"/>
          </p:cNvSpPr>
          <p:nvPr/>
        </p:nvSpPr>
        <p:spPr bwMode="auto">
          <a:xfrm>
            <a:off x="5883275" y="13335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7" name="Hexagon 124"/>
          <p:cNvSpPr>
            <a:spLocks noChangeArrowheads="1"/>
          </p:cNvSpPr>
          <p:nvPr/>
        </p:nvSpPr>
        <p:spPr bwMode="auto">
          <a:xfrm>
            <a:off x="5440362" y="17145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8" name="Hexagon 125"/>
          <p:cNvSpPr>
            <a:spLocks noChangeArrowheads="1"/>
          </p:cNvSpPr>
          <p:nvPr/>
        </p:nvSpPr>
        <p:spPr bwMode="auto">
          <a:xfrm>
            <a:off x="5662612" y="46101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19" name="Hexagon 126"/>
          <p:cNvSpPr>
            <a:spLocks noChangeArrowheads="1"/>
          </p:cNvSpPr>
          <p:nvPr/>
        </p:nvSpPr>
        <p:spPr bwMode="auto">
          <a:xfrm>
            <a:off x="8016875" y="2590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0" name="Hexagon 127"/>
          <p:cNvSpPr>
            <a:spLocks noChangeArrowheads="1"/>
          </p:cNvSpPr>
          <p:nvPr/>
        </p:nvSpPr>
        <p:spPr bwMode="auto">
          <a:xfrm>
            <a:off x="6324600" y="12954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1" name="Hexagon 128"/>
          <p:cNvSpPr>
            <a:spLocks noChangeArrowheads="1"/>
          </p:cNvSpPr>
          <p:nvPr/>
        </p:nvSpPr>
        <p:spPr bwMode="auto">
          <a:xfrm>
            <a:off x="4427537" y="1990725"/>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2" name="Hexagon 129"/>
          <p:cNvSpPr>
            <a:spLocks noChangeArrowheads="1"/>
          </p:cNvSpPr>
          <p:nvPr/>
        </p:nvSpPr>
        <p:spPr bwMode="auto">
          <a:xfrm>
            <a:off x="3597275" y="3733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3" name="Hexagon 130"/>
          <p:cNvSpPr>
            <a:spLocks noChangeArrowheads="1"/>
          </p:cNvSpPr>
          <p:nvPr/>
        </p:nvSpPr>
        <p:spPr bwMode="auto">
          <a:xfrm>
            <a:off x="35433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p:spPr>
        <p:txBody>
          <a:bodyPr anchor="ctr">
            <a:prstTxWarp prst="textNoShape">
              <a:avLst/>
            </a:prstTxWarp>
          </a:bodyPr>
          <a:lstStyle/>
          <a:p>
            <a:pPr algn="ctr">
              <a:defRPr/>
            </a:pPr>
            <a:endParaRPr lang="en-US">
              <a:solidFill>
                <a:srgbClr val="FFFFFF"/>
              </a:solidFill>
            </a:endParaRPr>
          </a:p>
        </p:txBody>
      </p:sp>
      <p:sp>
        <p:nvSpPr>
          <p:cNvPr id="24" name="Hexagon 131"/>
          <p:cNvSpPr>
            <a:spLocks noChangeArrowheads="1"/>
          </p:cNvSpPr>
          <p:nvPr/>
        </p:nvSpPr>
        <p:spPr bwMode="auto">
          <a:xfrm>
            <a:off x="5189537" y="1951038"/>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5" name="Hexagon 132"/>
          <p:cNvSpPr>
            <a:spLocks noChangeArrowheads="1"/>
          </p:cNvSpPr>
          <p:nvPr/>
        </p:nvSpPr>
        <p:spPr bwMode="auto">
          <a:xfrm>
            <a:off x="5219700" y="4876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6" name="Hexagon 133"/>
          <p:cNvSpPr>
            <a:spLocks noChangeArrowheads="1"/>
          </p:cNvSpPr>
          <p:nvPr/>
        </p:nvSpPr>
        <p:spPr bwMode="auto">
          <a:xfrm>
            <a:off x="5662612" y="33528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7" name="Hexagon 134"/>
          <p:cNvSpPr>
            <a:spLocks noChangeArrowheads="1"/>
          </p:cNvSpPr>
          <p:nvPr/>
        </p:nvSpPr>
        <p:spPr bwMode="auto">
          <a:xfrm>
            <a:off x="5883275" y="24003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8" name="Hexagon 135"/>
          <p:cNvSpPr>
            <a:spLocks noChangeArrowheads="1"/>
          </p:cNvSpPr>
          <p:nvPr/>
        </p:nvSpPr>
        <p:spPr bwMode="auto">
          <a:xfrm>
            <a:off x="4305300" y="4114800"/>
            <a:ext cx="442912"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29" name="Hexagon 136"/>
          <p:cNvSpPr>
            <a:spLocks noChangeArrowheads="1"/>
          </p:cNvSpPr>
          <p:nvPr/>
        </p:nvSpPr>
        <p:spPr bwMode="auto">
          <a:xfrm>
            <a:off x="3322637" y="1801813"/>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0" name="Hexagon 137"/>
          <p:cNvSpPr>
            <a:spLocks noChangeArrowheads="1"/>
          </p:cNvSpPr>
          <p:nvPr/>
        </p:nvSpPr>
        <p:spPr bwMode="auto">
          <a:xfrm>
            <a:off x="3763962" y="27813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1" name="Hexagon 138"/>
          <p:cNvSpPr>
            <a:spLocks noChangeArrowheads="1"/>
          </p:cNvSpPr>
          <p:nvPr/>
        </p:nvSpPr>
        <p:spPr bwMode="auto">
          <a:xfrm>
            <a:off x="4900612" y="5715000"/>
            <a:ext cx="441325" cy="381000"/>
          </a:xfrm>
          <a:prstGeom prst="hexagon">
            <a:avLst>
              <a:gd name="adj" fmla="val 2496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2" name="Hexagon 139"/>
          <p:cNvSpPr>
            <a:spLocks noChangeArrowheads="1"/>
          </p:cNvSpPr>
          <p:nvPr/>
        </p:nvSpPr>
        <p:spPr bwMode="auto">
          <a:xfrm>
            <a:off x="4678362" y="2590800"/>
            <a:ext cx="442913" cy="381000"/>
          </a:xfrm>
          <a:prstGeom prst="hexagon">
            <a:avLst>
              <a:gd name="adj" fmla="val 25053"/>
              <a:gd name="vf" fmla="val 115470"/>
            </a:avLst>
          </a:prstGeom>
          <a:solidFill>
            <a:srgbClr val="D9BA62"/>
          </a:solidFill>
          <a:ln w="25400">
            <a:solidFill>
              <a:srgbClr val="26262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3" name="Hexagon 31"/>
          <p:cNvSpPr>
            <a:spLocks noChangeArrowheads="1"/>
          </p:cNvSpPr>
          <p:nvPr/>
        </p:nvSpPr>
        <p:spPr bwMode="auto">
          <a:xfrm>
            <a:off x="3593592" y="1335024"/>
            <a:ext cx="441325" cy="381000"/>
          </a:xfrm>
          <a:prstGeom prst="hexagon">
            <a:avLst>
              <a:gd name="adj" fmla="val 2496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4" name="Hexagon 32"/>
          <p:cNvSpPr>
            <a:spLocks noChangeArrowheads="1"/>
          </p:cNvSpPr>
          <p:nvPr/>
        </p:nvSpPr>
        <p:spPr bwMode="auto">
          <a:xfrm>
            <a:off x="3984625" y="33528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5" name="Hexagon 33"/>
          <p:cNvSpPr>
            <a:spLocks noChangeArrowheads="1"/>
          </p:cNvSpPr>
          <p:nvPr/>
        </p:nvSpPr>
        <p:spPr bwMode="auto">
          <a:xfrm>
            <a:off x="3984625" y="48006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6" name="Hexagon 34"/>
          <p:cNvSpPr>
            <a:spLocks noChangeArrowheads="1"/>
          </p:cNvSpPr>
          <p:nvPr/>
        </p:nvSpPr>
        <p:spPr bwMode="auto">
          <a:xfrm>
            <a:off x="61039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7" name="Hexagon 35"/>
          <p:cNvSpPr>
            <a:spLocks noChangeArrowheads="1"/>
          </p:cNvSpPr>
          <p:nvPr/>
        </p:nvSpPr>
        <p:spPr bwMode="auto">
          <a:xfrm>
            <a:off x="4556125" y="52578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8" name="Hexagon 36"/>
          <p:cNvSpPr>
            <a:spLocks noChangeArrowheads="1"/>
          </p:cNvSpPr>
          <p:nvPr/>
        </p:nvSpPr>
        <p:spPr bwMode="auto">
          <a:xfrm>
            <a:off x="7794625" y="1981200"/>
            <a:ext cx="442913"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39" name="Hexagon 37"/>
          <p:cNvSpPr>
            <a:spLocks noChangeArrowheads="1"/>
          </p:cNvSpPr>
          <p:nvPr/>
        </p:nvSpPr>
        <p:spPr bwMode="auto">
          <a:xfrm>
            <a:off x="3763963" y="2171700"/>
            <a:ext cx="442912"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0" name="Hexagon 38"/>
          <p:cNvSpPr>
            <a:spLocks noChangeArrowheads="1"/>
          </p:cNvSpPr>
          <p:nvPr/>
        </p:nvSpPr>
        <p:spPr bwMode="auto">
          <a:xfrm>
            <a:off x="5440363" y="23622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1" name="Hexagon 39"/>
          <p:cNvSpPr>
            <a:spLocks noChangeArrowheads="1"/>
          </p:cNvSpPr>
          <p:nvPr/>
        </p:nvSpPr>
        <p:spPr bwMode="auto">
          <a:xfrm>
            <a:off x="4746625" y="43053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2" name="Hexagon 40"/>
          <p:cNvSpPr>
            <a:spLocks noChangeArrowheads="1"/>
          </p:cNvSpPr>
          <p:nvPr/>
        </p:nvSpPr>
        <p:spPr bwMode="auto">
          <a:xfrm>
            <a:off x="4999038" y="29718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3" name="Hexagon 41"/>
          <p:cNvSpPr>
            <a:spLocks noChangeArrowheads="1"/>
          </p:cNvSpPr>
          <p:nvPr/>
        </p:nvSpPr>
        <p:spPr bwMode="auto">
          <a:xfrm>
            <a:off x="4525963" y="15240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4" name="Hexagon 42"/>
          <p:cNvSpPr>
            <a:spLocks noChangeArrowheads="1"/>
          </p:cNvSpPr>
          <p:nvPr/>
        </p:nvSpPr>
        <p:spPr bwMode="auto">
          <a:xfrm>
            <a:off x="5883275" y="1333500"/>
            <a:ext cx="441325" cy="381000"/>
          </a:xfrm>
          <a:prstGeom prst="hexagon">
            <a:avLst>
              <a:gd name="adj" fmla="val 2496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5" name="Hexagon 43"/>
          <p:cNvSpPr>
            <a:spLocks noChangeArrowheads="1"/>
          </p:cNvSpPr>
          <p:nvPr/>
        </p:nvSpPr>
        <p:spPr bwMode="auto">
          <a:xfrm>
            <a:off x="5440363" y="1714500"/>
            <a:ext cx="442912" cy="381000"/>
          </a:xfrm>
          <a:prstGeom prst="hexagon">
            <a:avLst>
              <a:gd name="adj" fmla="val 25053"/>
              <a:gd name="vf" fmla="val 115470"/>
            </a:avLst>
          </a:prstGeom>
          <a:solidFill>
            <a:srgbClr val="BF0000"/>
          </a:solidFill>
          <a:ln w="25400">
            <a:solidFill>
              <a:srgbClr val="7F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6" name="Hexagon 44"/>
          <p:cNvSpPr>
            <a:spLocks noChangeArrowheads="1"/>
          </p:cNvSpPr>
          <p:nvPr/>
        </p:nvSpPr>
        <p:spPr bwMode="auto">
          <a:xfrm>
            <a:off x="5661025" y="4610100"/>
            <a:ext cx="442913" cy="381000"/>
          </a:xfrm>
          <a:prstGeom prst="hexagon">
            <a:avLst>
              <a:gd name="adj" fmla="val 25053"/>
              <a:gd name="vf" fmla="val 115470"/>
            </a:avLst>
          </a:prstGeom>
          <a:solidFill>
            <a:srgbClr val="3366FF"/>
          </a:solidFill>
          <a:ln w="25400">
            <a:solidFill>
              <a:srgbClr val="00009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7" name="Hexagon 45"/>
          <p:cNvSpPr>
            <a:spLocks noChangeArrowheads="1"/>
          </p:cNvSpPr>
          <p:nvPr/>
        </p:nvSpPr>
        <p:spPr bwMode="auto">
          <a:xfrm>
            <a:off x="8016875" y="2590800"/>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8" name="Hexagon 46"/>
          <p:cNvSpPr>
            <a:spLocks noChangeArrowheads="1"/>
          </p:cNvSpPr>
          <p:nvPr/>
        </p:nvSpPr>
        <p:spPr bwMode="auto">
          <a:xfrm>
            <a:off x="6324600" y="1295400"/>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49" name="Hexagon 47"/>
          <p:cNvSpPr>
            <a:spLocks noChangeArrowheads="1"/>
          </p:cNvSpPr>
          <p:nvPr/>
        </p:nvSpPr>
        <p:spPr bwMode="auto">
          <a:xfrm>
            <a:off x="4427538" y="1990725"/>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0" name="Hexagon 48"/>
          <p:cNvSpPr>
            <a:spLocks noChangeArrowheads="1"/>
          </p:cNvSpPr>
          <p:nvPr/>
        </p:nvSpPr>
        <p:spPr bwMode="auto">
          <a:xfrm>
            <a:off x="3597275" y="3733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1" name="Hexagon 49"/>
          <p:cNvSpPr>
            <a:spLocks noChangeArrowheads="1"/>
          </p:cNvSpPr>
          <p:nvPr/>
        </p:nvSpPr>
        <p:spPr bwMode="auto">
          <a:xfrm>
            <a:off x="35433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2" name="Hexagon 50"/>
          <p:cNvSpPr>
            <a:spLocks noChangeArrowheads="1"/>
          </p:cNvSpPr>
          <p:nvPr/>
        </p:nvSpPr>
        <p:spPr bwMode="auto">
          <a:xfrm>
            <a:off x="5189538" y="1951038"/>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3" name="Hexagon 51"/>
          <p:cNvSpPr>
            <a:spLocks noChangeArrowheads="1"/>
          </p:cNvSpPr>
          <p:nvPr/>
        </p:nvSpPr>
        <p:spPr bwMode="auto">
          <a:xfrm>
            <a:off x="5219700" y="4876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4" name="Hexagon 52"/>
          <p:cNvSpPr>
            <a:spLocks noChangeArrowheads="1"/>
          </p:cNvSpPr>
          <p:nvPr/>
        </p:nvSpPr>
        <p:spPr bwMode="auto">
          <a:xfrm>
            <a:off x="5661025" y="3352800"/>
            <a:ext cx="442913" cy="381000"/>
          </a:xfrm>
          <a:prstGeom prst="hexagon">
            <a:avLst>
              <a:gd name="adj" fmla="val 2505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5" name="Hexagon 53"/>
          <p:cNvSpPr>
            <a:spLocks noChangeArrowheads="1"/>
          </p:cNvSpPr>
          <p:nvPr/>
        </p:nvSpPr>
        <p:spPr bwMode="auto">
          <a:xfrm>
            <a:off x="5883275" y="2400300"/>
            <a:ext cx="441325" cy="381000"/>
          </a:xfrm>
          <a:prstGeom prst="hexagon">
            <a:avLst>
              <a:gd name="adj" fmla="val 2496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6" name="Hexagon 54"/>
          <p:cNvSpPr>
            <a:spLocks noChangeArrowheads="1"/>
          </p:cNvSpPr>
          <p:nvPr/>
        </p:nvSpPr>
        <p:spPr bwMode="auto">
          <a:xfrm>
            <a:off x="4305300" y="4114800"/>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7" name="Hexagon 55"/>
          <p:cNvSpPr>
            <a:spLocks noChangeArrowheads="1"/>
          </p:cNvSpPr>
          <p:nvPr/>
        </p:nvSpPr>
        <p:spPr bwMode="auto">
          <a:xfrm>
            <a:off x="3322638" y="1801813"/>
            <a:ext cx="441325" cy="381000"/>
          </a:xfrm>
          <a:prstGeom prst="hexagon">
            <a:avLst>
              <a:gd name="adj" fmla="val 2496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8" name="Hexagon 56"/>
          <p:cNvSpPr>
            <a:spLocks noChangeArrowheads="1"/>
          </p:cNvSpPr>
          <p:nvPr/>
        </p:nvSpPr>
        <p:spPr bwMode="auto">
          <a:xfrm>
            <a:off x="3763963" y="2781300"/>
            <a:ext cx="442912"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59" name="Hexagon 57"/>
          <p:cNvSpPr>
            <a:spLocks noChangeArrowheads="1"/>
          </p:cNvSpPr>
          <p:nvPr/>
        </p:nvSpPr>
        <p:spPr bwMode="auto">
          <a:xfrm>
            <a:off x="4899025" y="5715000"/>
            <a:ext cx="442913" cy="381000"/>
          </a:xfrm>
          <a:prstGeom prst="hexagon">
            <a:avLst>
              <a:gd name="adj" fmla="val 25053"/>
              <a:gd name="vf" fmla="val 115470"/>
            </a:avLst>
          </a:prstGeom>
          <a:solidFill>
            <a:srgbClr val="0066FF"/>
          </a:solidFill>
          <a:ln w="25400">
            <a:solidFill>
              <a:srgbClr val="000066"/>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0" name="Hexagon 58"/>
          <p:cNvSpPr>
            <a:spLocks noChangeArrowheads="1"/>
          </p:cNvSpPr>
          <p:nvPr/>
        </p:nvSpPr>
        <p:spPr bwMode="auto">
          <a:xfrm>
            <a:off x="4678363" y="2590800"/>
            <a:ext cx="442912" cy="381000"/>
          </a:xfrm>
          <a:prstGeom prst="hexagon">
            <a:avLst>
              <a:gd name="adj" fmla="val 25053"/>
              <a:gd name="vf" fmla="val 115470"/>
            </a:avLst>
          </a:prstGeom>
          <a:solidFill>
            <a:srgbClr val="CC0000"/>
          </a:solidFill>
          <a:ln w="25400">
            <a:solidFill>
              <a:srgbClr val="800000"/>
            </a:solidFill>
            <a:miter lim="800000"/>
            <a:headEnd/>
            <a:tailEnd/>
          </a:ln>
          <a:effectLst>
            <a:outerShdw blurRad="63500" dist="23000" dir="5400000" rotWithShape="0">
              <a:srgbClr val="000000">
                <a:alpha val="34999"/>
              </a:srgbClr>
            </a:outerShdw>
          </a:effectLst>
        </p:spPr>
        <p:txBody>
          <a:bodyPr anchor="ctr">
            <a:prstTxWarp prst="textNoShape">
              <a:avLst/>
            </a:prstTxWarp>
          </a:bodyPr>
          <a:lstStyle/>
          <a:p>
            <a:pPr algn="ctr">
              <a:defRPr/>
            </a:pPr>
            <a:endParaRPr lang="en-US">
              <a:solidFill>
                <a:srgbClr val="FFFFFF"/>
              </a:solidFill>
            </a:endParaRPr>
          </a:p>
        </p:txBody>
      </p:sp>
      <p:sp>
        <p:nvSpPr>
          <p:cNvPr id="61" name="Title 2"/>
          <p:cNvSpPr>
            <a:spLocks noGrp="1"/>
          </p:cNvSpPr>
          <p:nvPr/>
        </p:nvSpPr>
        <p:spPr bwMode="auto">
          <a:xfrm>
            <a:off x="0" y="-76200"/>
            <a:ext cx="9144000" cy="914400"/>
          </a:xfrm>
          <a:prstGeom prst="rect">
            <a:avLst/>
          </a:prstGeom>
          <a:solidFill>
            <a:schemeClr val="bg1">
              <a:alpha val="50000"/>
            </a:schemeClr>
          </a:solid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fontAlgn="base">
              <a:spcBef>
                <a:spcPct val="0"/>
              </a:spcBef>
              <a:spcAft>
                <a:spcPct val="0"/>
              </a:spcAft>
              <a:defRPr sz="4400">
                <a:solidFill>
                  <a:schemeClr val="bg1"/>
                </a:solidFill>
                <a:latin typeface="Calibri" pitchFamily="34" charset="0"/>
              </a:defRPr>
            </a:lvl6pPr>
            <a:lvl7pPr marL="914400" algn="ctr" rtl="0" fontAlgn="base">
              <a:spcBef>
                <a:spcPct val="0"/>
              </a:spcBef>
              <a:spcAft>
                <a:spcPct val="0"/>
              </a:spcAft>
              <a:defRPr sz="4400">
                <a:solidFill>
                  <a:schemeClr val="bg1"/>
                </a:solidFill>
                <a:latin typeface="Calibri" pitchFamily="34" charset="0"/>
              </a:defRPr>
            </a:lvl7pPr>
            <a:lvl8pPr marL="1371600" algn="ctr" rtl="0" fontAlgn="base">
              <a:spcBef>
                <a:spcPct val="0"/>
              </a:spcBef>
              <a:spcAft>
                <a:spcPct val="0"/>
              </a:spcAft>
              <a:defRPr sz="4400">
                <a:solidFill>
                  <a:schemeClr val="bg1"/>
                </a:solidFill>
                <a:latin typeface="Calibri" pitchFamily="34" charset="0"/>
              </a:defRPr>
            </a:lvl8pPr>
            <a:lvl9pPr marL="1828800" algn="ctr" rtl="0" fontAlgn="base">
              <a:spcBef>
                <a:spcPct val="0"/>
              </a:spcBef>
              <a:spcAft>
                <a:spcPct val="0"/>
              </a:spcAft>
              <a:defRPr sz="4400">
                <a:solidFill>
                  <a:schemeClr val="bg1"/>
                </a:solidFill>
                <a:latin typeface="Calibri" pitchFamily="34" charset="0"/>
              </a:defRPr>
            </a:lvl9pPr>
          </a:lstStyle>
          <a:p>
            <a:pPr eaLnBrk="1" hangingPunct="1"/>
            <a:r>
              <a:rPr lang="en-US" sz="3600" dirty="0" smtClean="0">
                <a:solidFill>
                  <a:schemeClr val="tx1"/>
                </a:solidFill>
              </a:rPr>
              <a:t>  Assignation non </a:t>
            </a:r>
            <a:r>
              <a:rPr lang="en-US" sz="3600" dirty="0" err="1" smtClean="0">
                <a:solidFill>
                  <a:schemeClr val="tx1"/>
                </a:solidFill>
              </a:rPr>
              <a:t>aléatoire</a:t>
            </a:r>
            <a:endParaRPr lang="en-US" sz="3600" dirty="0" smtClean="0">
              <a:solidFill>
                <a:schemeClr val="tx1"/>
              </a:solidFill>
            </a:endParaRPr>
          </a:p>
        </p:txBody>
      </p:sp>
      <p:sp>
        <p:nvSpPr>
          <p:cNvPr id="62" name="8-Point Star 62"/>
          <p:cNvSpPr/>
          <p:nvPr/>
        </p:nvSpPr>
        <p:spPr>
          <a:xfrm>
            <a:off x="6858000" y="762000"/>
            <a:ext cx="1143000" cy="1143000"/>
          </a:xfrm>
          <a:prstGeom prst="star8">
            <a:avLst/>
          </a:prstGeom>
          <a:solidFill>
            <a:srgbClr val="FADF75"/>
          </a:solidFill>
          <a:ln>
            <a:solidFill>
              <a:srgbClr val="7D6710"/>
            </a:solidFill>
          </a:ln>
        </p:spPr>
        <p:style>
          <a:lnRef idx="1">
            <a:schemeClr val="accent1"/>
          </a:lnRef>
          <a:fillRef idx="3">
            <a:schemeClr val="accent1"/>
          </a:fillRef>
          <a:effectRef idx="2">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en-US" sz="2400" b="1" dirty="0" smtClean="0">
                <a:solidFill>
                  <a:schemeClr val="tx1"/>
                </a:solidFill>
              </a:rPr>
              <a:t>HQ</a:t>
            </a:r>
            <a:endParaRPr lang="en-US" sz="2400" b="1" dirty="0">
              <a:solidFill>
                <a:schemeClr val="tx1"/>
              </a:solidFill>
            </a:endParaRPr>
          </a:p>
        </p:txBody>
      </p:sp>
      <p:grpSp>
        <p:nvGrpSpPr>
          <p:cNvPr id="63" name="Group 99"/>
          <p:cNvGrpSpPr>
            <a:grpSpLocks/>
          </p:cNvGrpSpPr>
          <p:nvPr/>
        </p:nvGrpSpPr>
        <p:grpSpPr bwMode="auto">
          <a:xfrm>
            <a:off x="0" y="1066800"/>
            <a:ext cx="2971800" cy="5791200"/>
            <a:chOff x="0" y="1066800"/>
            <a:chExt cx="2971800" cy="5791200"/>
          </a:xfrm>
        </p:grpSpPr>
        <p:sp>
          <p:nvSpPr>
            <p:cNvPr id="64" name="Rectangle 63"/>
            <p:cNvSpPr/>
            <p:nvPr/>
          </p:nvSpPr>
          <p:spPr>
            <a:xfrm>
              <a:off x="0" y="1066800"/>
              <a:ext cx="2971800" cy="5791200"/>
            </a:xfrm>
            <a:prstGeom prst="rect">
              <a:avLst/>
            </a:prstGeom>
            <a:solidFill>
              <a:schemeClr val="bg1">
                <a:alpha val="80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r>
                <a:rPr lang="en-US">
                  <a:solidFill>
                    <a:srgbClr val="FFFFFF"/>
                  </a:solidFill>
                  <a:ea typeface="Arial" charset="0"/>
                </a:rPr>
                <a:t>2006</a:t>
              </a:r>
            </a:p>
          </p:txBody>
        </p:sp>
        <p:sp>
          <p:nvSpPr>
            <p:cNvPr id="65" name="TextBox 101"/>
            <p:cNvSpPr txBox="1">
              <a:spLocks noChangeArrowheads="1"/>
            </p:cNvSpPr>
            <p:nvPr/>
          </p:nvSpPr>
          <p:spPr bwMode="auto">
            <a:xfrm>
              <a:off x="131231" y="1066800"/>
              <a:ext cx="2840569" cy="984885"/>
            </a:xfrm>
            <a:prstGeom prst="rect">
              <a:avLst/>
            </a:prstGeom>
            <a:noFill/>
            <a:ln w="9525">
              <a:noFill/>
              <a:miter lim="800000"/>
              <a:headEnd/>
              <a:tailEnd/>
            </a:ln>
          </p:spPr>
          <p:txBody>
            <a:bodyPr tIns="182880" bIns="182880">
              <a:prstTxWarp prst="textNoShape">
                <a:avLst/>
              </a:prstTxWarp>
              <a:spAutoFit/>
            </a:bodyPr>
            <a:lstStyle/>
            <a:p>
              <a:r>
                <a:rPr lang="fr-FR" sz="2000" dirty="0" smtClean="0">
                  <a:solidFill>
                    <a:srgbClr val="000000"/>
                  </a:solidFill>
                  <a:latin typeface="Arial"/>
                  <a:cs typeface="Arial"/>
                </a:rPr>
                <a:t>Revenus par personne, </a:t>
              </a:r>
            </a:p>
            <a:p>
              <a:r>
                <a:rPr lang="fr-FR" sz="2000" dirty="0" smtClean="0">
                  <a:solidFill>
                    <a:srgbClr val="000000"/>
                  </a:solidFill>
                  <a:latin typeface="Arial"/>
                  <a:cs typeface="Arial"/>
                </a:rPr>
                <a:t>p</a:t>
              </a:r>
              <a:r>
                <a:rPr lang="fr-FR" sz="2000" i="0" dirty="0" smtClean="0">
                  <a:solidFill>
                    <a:srgbClr val="000000"/>
                  </a:solidFill>
                  <a:latin typeface="Arial"/>
                  <a:cs typeface="Arial"/>
                </a:rPr>
                <a:t>ar mois, en roupies</a:t>
              </a:r>
              <a:endParaRPr lang="fr-FR" sz="2000" i="0" dirty="0">
                <a:solidFill>
                  <a:srgbClr val="000000"/>
                </a:solidFill>
                <a:latin typeface="Arial"/>
                <a:cs typeface="Arial"/>
              </a:endParaRPr>
            </a:p>
          </p:txBody>
        </p:sp>
        <p:sp>
          <p:nvSpPr>
            <p:cNvPr id="66" name="TextBox 102"/>
            <p:cNvSpPr txBox="1">
              <a:spLocks noChangeArrowheads="1"/>
            </p:cNvSpPr>
            <p:nvPr/>
          </p:nvSpPr>
          <p:spPr bwMode="auto">
            <a:xfrm>
              <a:off x="25782" y="1981200"/>
              <a:ext cx="761759" cy="4624343"/>
            </a:xfrm>
            <a:prstGeom prst="rect">
              <a:avLst/>
            </a:prstGeom>
            <a:noFill/>
            <a:ln w="9525">
              <a:noFill/>
              <a:miter lim="800000"/>
              <a:headEnd/>
              <a:tailEnd/>
            </a:ln>
          </p:spPr>
          <p:txBody>
            <a:bodyPr wrap="none">
              <a:prstTxWarp prst="textNoShape">
                <a:avLst/>
              </a:prstTxWarp>
              <a:spAutoFit/>
            </a:bodyPr>
            <a:lstStyle/>
            <a:p>
              <a:pPr algn="r">
                <a:spcAft>
                  <a:spcPts val="8900"/>
                </a:spcAft>
              </a:pPr>
              <a:r>
                <a:rPr lang="en-US" sz="1800" b="0" i="0" dirty="0">
                  <a:solidFill>
                    <a:srgbClr val="000000"/>
                  </a:solidFill>
                  <a:latin typeface="Arial"/>
                  <a:cs typeface="Arial"/>
                </a:rPr>
                <a:t> </a:t>
              </a:r>
            </a:p>
            <a:p>
              <a:pPr algn="r">
                <a:spcAft>
                  <a:spcPts val="8900"/>
                </a:spcAft>
              </a:pPr>
              <a:r>
                <a:rPr lang="en-US" sz="1800" b="0" i="0" dirty="0">
                  <a:solidFill>
                    <a:srgbClr val="000000"/>
                  </a:solidFill>
                  <a:latin typeface="Arial"/>
                  <a:cs typeface="Arial"/>
                </a:rPr>
                <a:t>1000</a:t>
              </a:r>
            </a:p>
            <a:p>
              <a:pPr algn="r">
                <a:spcAft>
                  <a:spcPts val="8900"/>
                </a:spcAft>
              </a:pPr>
              <a:r>
                <a:rPr lang="en-US" sz="1800" b="0" i="0" dirty="0">
                  <a:solidFill>
                    <a:srgbClr val="000000"/>
                  </a:solidFill>
                  <a:latin typeface="Arial"/>
                  <a:cs typeface="Arial"/>
                </a:rPr>
                <a:t>500</a:t>
              </a:r>
            </a:p>
            <a:p>
              <a:pPr algn="r">
                <a:spcAft>
                  <a:spcPts val="8900"/>
                </a:spcAft>
              </a:pPr>
              <a:r>
                <a:rPr lang="en-US" sz="1800" b="0" i="0" dirty="0">
                  <a:solidFill>
                    <a:srgbClr val="000000"/>
                  </a:solidFill>
                  <a:latin typeface="Arial"/>
                  <a:cs typeface="Arial"/>
                </a:rPr>
                <a:t>0</a:t>
              </a:r>
            </a:p>
          </p:txBody>
        </p:sp>
        <p:sp>
          <p:nvSpPr>
            <p:cNvPr id="67" name="Rectangle 66"/>
            <p:cNvSpPr/>
            <p:nvPr/>
          </p:nvSpPr>
          <p:spPr>
            <a:xfrm>
              <a:off x="965200" y="2332038"/>
              <a:ext cx="685800" cy="4076700"/>
            </a:xfrm>
            <a:prstGeom prst="rect">
              <a:avLst/>
            </a:prstGeom>
            <a:solidFill>
              <a:srgbClr val="CC0505"/>
            </a:solidFill>
            <a:ln>
              <a:solidFill>
                <a:srgbClr val="800000"/>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sp>
          <p:nvSpPr>
            <p:cNvPr id="68" name="TextBox 104"/>
            <p:cNvSpPr txBox="1">
              <a:spLocks noChangeArrowheads="1"/>
            </p:cNvSpPr>
            <p:nvPr/>
          </p:nvSpPr>
          <p:spPr bwMode="auto">
            <a:xfrm>
              <a:off x="965007" y="6400800"/>
              <a:ext cx="1781724" cy="369332"/>
            </a:xfrm>
            <a:prstGeom prst="rect">
              <a:avLst/>
            </a:prstGeom>
            <a:noFill/>
            <a:ln w="9525">
              <a:noFill/>
              <a:miter lim="800000"/>
              <a:headEnd/>
              <a:tailEnd/>
            </a:ln>
          </p:spPr>
          <p:txBody>
            <a:bodyPr>
              <a:prstTxWarp prst="textNoShape">
                <a:avLst/>
              </a:prstTxWarp>
              <a:spAutoFit/>
            </a:bodyPr>
            <a:lstStyle/>
            <a:p>
              <a:r>
                <a:rPr lang="fr-FR" sz="1800" b="0" i="0" dirty="0" smtClean="0">
                  <a:solidFill>
                    <a:srgbClr val="000000"/>
                  </a:solidFill>
                  <a:latin typeface="Arial"/>
                  <a:cs typeface="Arial"/>
                </a:rPr>
                <a:t>Test      Témoin</a:t>
              </a:r>
              <a:endParaRPr lang="fr-FR" sz="1800" b="0" i="0" dirty="0">
                <a:solidFill>
                  <a:srgbClr val="000000"/>
                </a:solidFill>
                <a:latin typeface="Arial"/>
                <a:cs typeface="Arial"/>
              </a:endParaRPr>
            </a:p>
          </p:txBody>
        </p:sp>
        <p:sp>
          <p:nvSpPr>
            <p:cNvPr id="69" name="TextBox 105"/>
            <p:cNvSpPr txBox="1">
              <a:spLocks noChangeArrowheads="1"/>
            </p:cNvSpPr>
            <p:nvPr/>
          </p:nvSpPr>
          <p:spPr bwMode="auto">
            <a:xfrm>
              <a:off x="904734" y="1992868"/>
              <a:ext cx="698178" cy="369332"/>
            </a:xfrm>
            <a:prstGeom prst="rect">
              <a:avLst/>
            </a:prstGeom>
            <a:noFill/>
            <a:ln w="9525">
              <a:noFill/>
              <a:miter lim="800000"/>
              <a:headEnd/>
              <a:tailEnd/>
            </a:ln>
          </p:spPr>
          <p:txBody>
            <a:bodyPr wrap="none">
              <a:prstTxWarp prst="textNoShape">
                <a:avLst/>
              </a:prstTxWarp>
              <a:spAutoFit/>
            </a:bodyPr>
            <a:lstStyle/>
            <a:p>
              <a:r>
                <a:rPr lang="en-US" sz="1800" b="0" i="0" dirty="0">
                  <a:solidFill>
                    <a:srgbClr val="000000"/>
                  </a:solidFill>
                  <a:latin typeface="Arial"/>
                  <a:cs typeface="Arial"/>
                </a:rPr>
                <a:t>1457</a:t>
              </a:r>
            </a:p>
          </p:txBody>
        </p:sp>
        <p:sp>
          <p:nvSpPr>
            <p:cNvPr id="70" name="Rectangle 69"/>
            <p:cNvSpPr/>
            <p:nvPr/>
          </p:nvSpPr>
          <p:spPr>
            <a:xfrm>
              <a:off x="1879600" y="3733800"/>
              <a:ext cx="685800" cy="2662238"/>
            </a:xfrm>
            <a:prstGeom prst="rect">
              <a:avLst/>
            </a:prstGeom>
            <a:solidFill>
              <a:srgbClr val="0066FF"/>
            </a:solidFill>
            <a:ln>
              <a:solidFill>
                <a:srgbClr val="000066"/>
              </a:solid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defRPr/>
              </a:pPr>
              <a:endParaRPr lang="en-US">
                <a:solidFill>
                  <a:srgbClr val="FFFFFF"/>
                </a:solidFill>
                <a:ea typeface="Arial" charset="0"/>
              </a:endParaRPr>
            </a:p>
          </p:txBody>
        </p:sp>
        <p:cxnSp>
          <p:nvCxnSpPr>
            <p:cNvPr id="71" name="Straight Connector 72"/>
            <p:cNvCxnSpPr/>
            <p:nvPr/>
          </p:nvCxnSpPr>
          <p:spPr>
            <a:xfrm>
              <a:off x="787400" y="49911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3"/>
            <p:cNvCxnSpPr/>
            <p:nvPr/>
          </p:nvCxnSpPr>
          <p:spPr>
            <a:xfrm>
              <a:off x="812800" y="3581400"/>
              <a:ext cx="1933575" cy="1588"/>
            </a:xfrm>
            <a:prstGeom prst="line">
              <a:avLst/>
            </a:prstGeom>
            <a:ln>
              <a:solidFill>
                <a:schemeClr val="bg1">
                  <a:alpha val="70000"/>
                </a:schemeClr>
              </a:solidFill>
            </a:ln>
            <a:effectLst/>
          </p:spPr>
          <p:style>
            <a:lnRef idx="2">
              <a:schemeClr val="accent1"/>
            </a:lnRef>
            <a:fillRef idx="0">
              <a:schemeClr val="accent1"/>
            </a:fillRef>
            <a:effectRef idx="1">
              <a:schemeClr val="accent1"/>
            </a:effectRef>
            <a:fontRef idx="minor">
              <a:schemeClr val="tx1"/>
            </a:fontRef>
          </p:style>
        </p:cxnSp>
        <p:sp>
          <p:nvSpPr>
            <p:cNvPr id="73" name="TextBox 107"/>
            <p:cNvSpPr txBox="1">
              <a:spLocks noChangeArrowheads="1"/>
            </p:cNvSpPr>
            <p:nvPr/>
          </p:nvSpPr>
          <p:spPr bwMode="auto">
            <a:xfrm>
              <a:off x="1944800" y="3364468"/>
              <a:ext cx="569800" cy="369332"/>
            </a:xfrm>
            <a:prstGeom prst="rect">
              <a:avLst/>
            </a:prstGeom>
            <a:noFill/>
            <a:ln w="9525">
              <a:noFill/>
              <a:miter lim="800000"/>
              <a:headEnd/>
              <a:tailEnd/>
            </a:ln>
          </p:spPr>
          <p:txBody>
            <a:bodyPr wrap="none">
              <a:prstTxWarp prst="textNoShape">
                <a:avLst/>
              </a:prstTxWarp>
              <a:spAutoFit/>
            </a:bodyPr>
            <a:lstStyle/>
            <a:p>
              <a:r>
                <a:rPr lang="en-US" dirty="0" smtClean="0">
                  <a:solidFill>
                    <a:srgbClr val="000000"/>
                  </a:solidFill>
                  <a:latin typeface="Arial"/>
                  <a:cs typeface="Arial"/>
                </a:rPr>
                <a:t>9</a:t>
              </a:r>
              <a:r>
                <a:rPr lang="en-US" sz="1800" b="0" i="0" dirty="0" smtClean="0">
                  <a:solidFill>
                    <a:srgbClr val="000000"/>
                  </a:solidFill>
                  <a:latin typeface="Arial"/>
                  <a:cs typeface="Arial"/>
                </a:rPr>
                <a:t>47</a:t>
              </a:r>
              <a:endParaRPr lang="en-US" sz="1800" b="0" i="0" dirty="0">
                <a:solidFill>
                  <a:srgbClr val="000000"/>
                </a:solidFill>
                <a:latin typeface="Arial"/>
                <a:cs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title"/>
          </p:nvPr>
        </p:nvSpPr>
        <p:spPr>
          <a:xfrm>
            <a:off x="304800" y="274638"/>
            <a:ext cx="8305800" cy="1143000"/>
          </a:xfrm>
        </p:spPr>
        <p:txBody>
          <a:bodyPr/>
          <a:lstStyle/>
          <a:p>
            <a:r>
              <a:rPr lang="fr-FR" sz="3600" dirty="0" smtClean="0">
                <a:solidFill>
                  <a:schemeClr val="tx1"/>
                </a:solidFill>
              </a:rPr>
              <a:t>Protocole de base de l'évaluation aléatoire</a:t>
            </a:r>
          </a:p>
        </p:txBody>
      </p:sp>
      <p:sp>
        <p:nvSpPr>
          <p:cNvPr id="84994" name="Rectangle 5"/>
          <p:cNvSpPr txBox="1">
            <a:spLocks noGrp="1" noChangeArrowheads="1"/>
          </p:cNvSpPr>
          <p:nvPr/>
        </p:nvSpPr>
        <p:spPr bwMode="blackWhite">
          <a:xfrm>
            <a:off x="4572000" y="6477000"/>
            <a:ext cx="4343400" cy="381000"/>
          </a:xfrm>
          <a:prstGeom prst="rect">
            <a:avLst/>
          </a:prstGeom>
          <a:noFill/>
          <a:ln w="9525">
            <a:noFill/>
            <a:miter lim="800000"/>
            <a:headEnd/>
            <a:tailEnd/>
          </a:ln>
        </p:spPr>
        <p:txBody>
          <a:bodyPr anchor="ctr"/>
          <a:lstStyle/>
          <a:p>
            <a:pPr algn="r"/>
            <a:fld id="{CDE7FBC0-FC31-4904-96B4-93C7770B8329}" type="slidenum">
              <a:rPr lang="fr-FR" sz="1000">
                <a:latin typeface="Tahoma" pitchFamily="34" charset="0"/>
              </a:rPr>
              <a:pPr algn="r"/>
              <a:t>31</a:t>
            </a:fld>
            <a:endParaRPr lang="fr-FR" sz="1000">
              <a:latin typeface="Tahoma" pitchFamily="34" charset="0"/>
            </a:endParaRPr>
          </a:p>
        </p:txBody>
      </p:sp>
      <p:sp>
        <p:nvSpPr>
          <p:cNvPr id="84995" name="Text Box 52"/>
          <p:cNvSpPr txBox="1">
            <a:spLocks noChangeArrowheads="1"/>
          </p:cNvSpPr>
          <p:nvPr/>
        </p:nvSpPr>
        <p:spPr bwMode="auto">
          <a:xfrm>
            <a:off x="7010400" y="6216650"/>
            <a:ext cx="2133600" cy="366713"/>
          </a:xfrm>
          <a:prstGeom prst="rect">
            <a:avLst/>
          </a:prstGeom>
          <a:noFill/>
          <a:ln w="9525">
            <a:noFill/>
            <a:miter lim="800000"/>
            <a:headEnd/>
            <a:tailEnd/>
          </a:ln>
        </p:spPr>
        <p:txBody>
          <a:bodyPr>
            <a:spAutoFit/>
          </a:bodyPr>
          <a:lstStyle/>
          <a:p>
            <a:pPr algn="ctr">
              <a:spcBef>
                <a:spcPct val="50000"/>
              </a:spcBef>
            </a:pPr>
            <a:r>
              <a:rPr lang="fr-FR"/>
              <a:t>Based on Orr (1999)</a:t>
            </a:r>
          </a:p>
        </p:txBody>
      </p:sp>
      <p:sp>
        <p:nvSpPr>
          <p:cNvPr id="21" name="Freeform 20"/>
          <p:cNvSpPr/>
          <p:nvPr/>
        </p:nvSpPr>
        <p:spPr>
          <a:xfrm>
            <a:off x="609600" y="1900237"/>
            <a:ext cx="1246187" cy="4195763"/>
          </a:xfrm>
          <a:custGeom>
            <a:avLst/>
            <a:gdLst>
              <a:gd name="connsiteX0" fmla="*/ 0 w 1246407"/>
              <a:gd name="connsiteY0" fmla="*/ 124641 h 4195625"/>
              <a:gd name="connsiteX1" fmla="*/ 36507 w 1246407"/>
              <a:gd name="connsiteY1" fmla="*/ 36507 h 4195625"/>
              <a:gd name="connsiteX2" fmla="*/ 124642 w 1246407"/>
              <a:gd name="connsiteY2" fmla="*/ 1 h 4195625"/>
              <a:gd name="connsiteX3" fmla="*/ 1121766 w 1246407"/>
              <a:gd name="connsiteY3" fmla="*/ 0 h 4195625"/>
              <a:gd name="connsiteX4" fmla="*/ 1209900 w 1246407"/>
              <a:gd name="connsiteY4" fmla="*/ 36507 h 4195625"/>
              <a:gd name="connsiteX5" fmla="*/ 1246406 w 1246407"/>
              <a:gd name="connsiteY5" fmla="*/ 124642 h 4195625"/>
              <a:gd name="connsiteX6" fmla="*/ 1246407 w 1246407"/>
              <a:gd name="connsiteY6" fmla="*/ 4070984 h 4195625"/>
              <a:gd name="connsiteX7" fmla="*/ 1209900 w 1246407"/>
              <a:gd name="connsiteY7" fmla="*/ 4159119 h 4195625"/>
              <a:gd name="connsiteX8" fmla="*/ 1121765 w 1246407"/>
              <a:gd name="connsiteY8" fmla="*/ 4195625 h 4195625"/>
              <a:gd name="connsiteX9" fmla="*/ 124641 w 1246407"/>
              <a:gd name="connsiteY9" fmla="*/ 4195625 h 4195625"/>
              <a:gd name="connsiteX10" fmla="*/ 36506 w 1246407"/>
              <a:gd name="connsiteY10" fmla="*/ 4159118 h 4195625"/>
              <a:gd name="connsiteX11" fmla="*/ 0 w 1246407"/>
              <a:gd name="connsiteY11" fmla="*/ 4070983 h 4195625"/>
              <a:gd name="connsiteX12" fmla="*/ 0 w 1246407"/>
              <a:gd name="connsiteY12" fmla="*/ 124641 h 419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4195625">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1440089"/>
                  <a:pt x="1246407" y="2755537"/>
                  <a:pt x="1246407" y="4070984"/>
                </a:cubicBezTo>
                <a:cubicBezTo>
                  <a:pt x="1246407" y="4104041"/>
                  <a:pt x="1233275" y="4135744"/>
                  <a:pt x="1209900" y="4159119"/>
                </a:cubicBezTo>
                <a:cubicBezTo>
                  <a:pt x="1186525" y="4182494"/>
                  <a:pt x="1154822" y="4195625"/>
                  <a:pt x="1121765" y="4195625"/>
                </a:cubicBezTo>
                <a:lnTo>
                  <a:pt x="124641" y="4195625"/>
                </a:lnTo>
                <a:cubicBezTo>
                  <a:pt x="91584" y="4195625"/>
                  <a:pt x="59881" y="4182493"/>
                  <a:pt x="36506" y="4159118"/>
                </a:cubicBezTo>
                <a:cubicBezTo>
                  <a:pt x="13131" y="4135743"/>
                  <a:pt x="0" y="4104040"/>
                  <a:pt x="0" y="4070983"/>
                </a:cubicBezTo>
                <a:lnTo>
                  <a:pt x="0" y="124641"/>
                </a:lnTo>
                <a:close/>
              </a:path>
            </a:pathLst>
          </a:custGeom>
        </p:spPr>
        <p:style>
          <a:lnRef idx="0">
            <a:schemeClr val="lt1">
              <a:hueOff val="0"/>
              <a:satOff val="0"/>
              <a:lumOff val="0"/>
              <a:alphaOff val="0"/>
            </a:schemeClr>
          </a:lnRef>
          <a:fillRef idx="3">
            <a:schemeClr val="accent2">
              <a:shade val="80000"/>
              <a:hueOff val="0"/>
              <a:satOff val="0"/>
              <a:lumOff val="0"/>
              <a:alphaOff val="0"/>
            </a:schemeClr>
          </a:fillRef>
          <a:effectRef idx="2">
            <a:schemeClr val="accent2">
              <a:shade val="80000"/>
              <a:hueOff val="0"/>
              <a:satOff val="0"/>
              <a:lumOff val="0"/>
              <a:alphaOff val="0"/>
            </a:schemeClr>
          </a:effectRef>
          <a:fontRef idx="minor">
            <a:schemeClr val="lt1"/>
          </a:fontRef>
        </p:style>
        <p:txBody>
          <a:bodyPr lIns="47936" tIns="47936" rIns="47936" bIns="47936" anchor="ctr"/>
          <a:lstStyle/>
          <a:p>
            <a:pPr algn="ctr">
              <a:defRPr/>
            </a:pPr>
            <a:r>
              <a:rPr lang="fr-FR" b="1" dirty="0">
                <a:solidFill>
                  <a:srgbClr val="FFFFFF"/>
                </a:solidFill>
                <a:latin typeface="Arial Unicode MS" pitchFamily="34" charset="-128"/>
                <a:ea typeface="Arial Unicode MS" pitchFamily="34" charset="-128"/>
                <a:cs typeface="Arial Unicode MS" pitchFamily="34" charset="-128"/>
              </a:rPr>
              <a:t>Population</a:t>
            </a:r>
            <a:r>
              <a:rPr lang="fr-FR" b="1" dirty="0" smtClean="0">
                <a:solidFill>
                  <a:srgbClr val="FFFFFF"/>
                </a:solidFill>
                <a:latin typeface="Arial Unicode MS" pitchFamily="34" charset="-128"/>
                <a:ea typeface="Arial Unicode MS" pitchFamily="34" charset="-128"/>
                <a:cs typeface="Arial Unicode MS" pitchFamily="34" charset="-128"/>
              </a:rPr>
              <a:t> ciblée</a:t>
            </a:r>
            <a:endParaRPr lang="fr-FR" b="1" dirty="0">
              <a:solidFill>
                <a:srgbClr val="FFFFFF"/>
              </a:solidFill>
              <a:latin typeface="Arial Unicode MS" pitchFamily="34" charset="-128"/>
              <a:ea typeface="Arial Unicode MS" pitchFamily="34" charset="-128"/>
              <a:cs typeface="Arial Unicode MS" pitchFamily="34" charset="-128"/>
            </a:endParaRPr>
          </a:p>
        </p:txBody>
      </p:sp>
      <p:sp>
        <p:nvSpPr>
          <p:cNvPr id="22" name="Freeform 21"/>
          <p:cNvSpPr/>
          <p:nvPr/>
        </p:nvSpPr>
        <p:spPr>
          <a:xfrm rot="18199631">
            <a:off x="1652588" y="3624263"/>
            <a:ext cx="908050" cy="25400"/>
          </a:xfrm>
          <a:custGeom>
            <a:avLst/>
            <a:gdLst>
              <a:gd name="connsiteX0" fmla="*/ 0 w 907436"/>
              <a:gd name="connsiteY0" fmla="*/ 12392 h 24785"/>
              <a:gd name="connsiteX1" fmla="*/ 907436 w 907436"/>
              <a:gd name="connsiteY1" fmla="*/ 12392 h 24785"/>
            </a:gdLst>
            <a:ahLst/>
            <a:cxnLst>
              <a:cxn ang="0">
                <a:pos x="connsiteX0" y="connsiteY0"/>
              </a:cxn>
              <a:cxn ang="0">
                <a:pos x="connsiteX1" y="connsiteY1"/>
              </a:cxn>
            </a:cxnLst>
            <a:rect l="l" t="t" r="r" b="b"/>
            <a:pathLst>
              <a:path w="907436" h="24785">
                <a:moveTo>
                  <a:pt x="0" y="12392"/>
                </a:moveTo>
                <a:lnTo>
                  <a:pt x="907436" y="12392"/>
                </a:lnTo>
              </a:path>
            </a:pathLst>
          </a:custGeom>
          <a:noFill/>
        </p:spPr>
        <p:style>
          <a:lnRef idx="1">
            <a:schemeClr val="accent2">
              <a:tint val="99000"/>
              <a:hueOff val="0"/>
              <a:satOff val="0"/>
              <a:lumOff val="0"/>
              <a:alphaOff val="0"/>
            </a:schemeClr>
          </a:lnRef>
          <a:fillRef idx="0">
            <a:scrgbClr r="0" g="0" b="0"/>
          </a:fillRef>
          <a:effectRef idx="0">
            <a:schemeClr val="accent2">
              <a:tint val="99000"/>
              <a:hueOff val="0"/>
              <a:satOff val="0"/>
              <a:lumOff val="0"/>
              <a:alphaOff val="0"/>
            </a:schemeClr>
          </a:effectRef>
          <a:fontRef idx="minor">
            <a:schemeClr val="tx1">
              <a:hueOff val="0"/>
              <a:satOff val="0"/>
              <a:lumOff val="0"/>
              <a:alphaOff val="0"/>
            </a:schemeClr>
          </a:fontRef>
        </p:style>
        <p:txBody>
          <a:bodyPr lIns="443731" tIns="-10294" rIns="443733" bIns="-10293" spcCol="1270" anchor="ctr"/>
          <a:lstStyle/>
          <a:p>
            <a:pPr algn="ctr" defTabSz="222250">
              <a:lnSpc>
                <a:spcPct val="90000"/>
              </a:lnSpc>
              <a:spcAft>
                <a:spcPct val="35000"/>
              </a:spcAft>
              <a:defRPr/>
            </a:pPr>
            <a:endParaRPr lang="en-US" sz="500"/>
          </a:p>
        </p:txBody>
      </p:sp>
      <p:sp>
        <p:nvSpPr>
          <p:cNvPr id="24" name="Freeform 23"/>
          <p:cNvSpPr/>
          <p:nvPr/>
        </p:nvSpPr>
        <p:spPr>
          <a:xfrm>
            <a:off x="2355850" y="1943100"/>
            <a:ext cx="1246188" cy="2628900"/>
          </a:xfrm>
          <a:custGeom>
            <a:avLst/>
            <a:gdLst>
              <a:gd name="connsiteX0" fmla="*/ 0 w 1246407"/>
              <a:gd name="connsiteY0" fmla="*/ 124641 h 2629253"/>
              <a:gd name="connsiteX1" fmla="*/ 36507 w 1246407"/>
              <a:gd name="connsiteY1" fmla="*/ 36507 h 2629253"/>
              <a:gd name="connsiteX2" fmla="*/ 124642 w 1246407"/>
              <a:gd name="connsiteY2" fmla="*/ 1 h 2629253"/>
              <a:gd name="connsiteX3" fmla="*/ 1121766 w 1246407"/>
              <a:gd name="connsiteY3" fmla="*/ 0 h 2629253"/>
              <a:gd name="connsiteX4" fmla="*/ 1209900 w 1246407"/>
              <a:gd name="connsiteY4" fmla="*/ 36507 h 2629253"/>
              <a:gd name="connsiteX5" fmla="*/ 1246406 w 1246407"/>
              <a:gd name="connsiteY5" fmla="*/ 124642 h 2629253"/>
              <a:gd name="connsiteX6" fmla="*/ 1246407 w 1246407"/>
              <a:gd name="connsiteY6" fmla="*/ 2504612 h 2629253"/>
              <a:gd name="connsiteX7" fmla="*/ 1209900 w 1246407"/>
              <a:gd name="connsiteY7" fmla="*/ 2592747 h 2629253"/>
              <a:gd name="connsiteX8" fmla="*/ 1121765 w 1246407"/>
              <a:gd name="connsiteY8" fmla="*/ 2629253 h 2629253"/>
              <a:gd name="connsiteX9" fmla="*/ 124641 w 1246407"/>
              <a:gd name="connsiteY9" fmla="*/ 2629253 h 2629253"/>
              <a:gd name="connsiteX10" fmla="*/ 36506 w 1246407"/>
              <a:gd name="connsiteY10" fmla="*/ 2592746 h 2629253"/>
              <a:gd name="connsiteX11" fmla="*/ 0 w 1246407"/>
              <a:gd name="connsiteY11" fmla="*/ 2504611 h 2629253"/>
              <a:gd name="connsiteX12" fmla="*/ 0 w 1246407"/>
              <a:gd name="connsiteY12" fmla="*/ 124641 h 262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2629253">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917965"/>
                  <a:pt x="1246407" y="1711289"/>
                  <a:pt x="1246407" y="2504612"/>
                </a:cubicBezTo>
                <a:cubicBezTo>
                  <a:pt x="1246407" y="2537669"/>
                  <a:pt x="1233275" y="2569372"/>
                  <a:pt x="1209900" y="2592747"/>
                </a:cubicBezTo>
                <a:cubicBezTo>
                  <a:pt x="1186525" y="2616122"/>
                  <a:pt x="1154822" y="2629253"/>
                  <a:pt x="1121765" y="2629253"/>
                </a:cubicBezTo>
                <a:lnTo>
                  <a:pt x="124641" y="2629253"/>
                </a:lnTo>
                <a:cubicBezTo>
                  <a:pt x="91584" y="2629253"/>
                  <a:pt x="59881" y="2616121"/>
                  <a:pt x="36506" y="2592746"/>
                </a:cubicBezTo>
                <a:cubicBezTo>
                  <a:pt x="13131" y="2569371"/>
                  <a:pt x="0" y="2537668"/>
                  <a:pt x="0" y="2504611"/>
                </a:cubicBezTo>
                <a:lnTo>
                  <a:pt x="0" y="124641"/>
                </a:lnTo>
                <a:close/>
              </a:path>
            </a:pathLst>
          </a:custGeom>
        </p:spPr>
        <p:style>
          <a:lnRef idx="0">
            <a:schemeClr val="lt1">
              <a:hueOff val="0"/>
              <a:satOff val="0"/>
              <a:lumOff val="0"/>
              <a:alphaOff val="0"/>
            </a:schemeClr>
          </a:lnRef>
          <a:fillRef idx="3">
            <a:schemeClr val="accent2">
              <a:tint val="99000"/>
              <a:hueOff val="0"/>
              <a:satOff val="0"/>
              <a:lumOff val="0"/>
              <a:alphaOff val="0"/>
            </a:schemeClr>
          </a:fillRef>
          <a:effectRef idx="2">
            <a:schemeClr val="accent2">
              <a:tint val="99000"/>
              <a:hueOff val="0"/>
              <a:satOff val="0"/>
              <a:lumOff val="0"/>
              <a:alphaOff val="0"/>
            </a:schemeClr>
          </a:effectRef>
          <a:fontRef idx="minor">
            <a:schemeClr val="lt1"/>
          </a:fontRef>
        </p:style>
        <p:txBody>
          <a:bodyPr lIns="45396" tIns="45396" rIns="45396" bIns="45396" anchor="ctr"/>
          <a:lstStyle/>
          <a:p>
            <a:pPr algn="ctr">
              <a:defRPr/>
            </a:pPr>
            <a:r>
              <a:rPr lang="fr-FR" sz="1400" b="1">
                <a:solidFill>
                  <a:srgbClr val="FFFFFF"/>
                </a:solidFill>
                <a:latin typeface="Arial" charset="0"/>
                <a:ea typeface="Arial Unicode MS" pitchFamily="34" charset="-128"/>
                <a:cs typeface="Arial Unicode MS" pitchFamily="34" charset="-128"/>
              </a:rPr>
              <a:t>Non inclus dans l’évaluation</a:t>
            </a:r>
          </a:p>
        </p:txBody>
      </p:sp>
      <p:sp>
        <p:nvSpPr>
          <p:cNvPr id="25" name="Freeform 24"/>
          <p:cNvSpPr/>
          <p:nvPr/>
        </p:nvSpPr>
        <p:spPr>
          <a:xfrm rot="4193168">
            <a:off x="1381919" y="4683919"/>
            <a:ext cx="1449388" cy="25400"/>
          </a:xfrm>
          <a:custGeom>
            <a:avLst/>
            <a:gdLst>
              <a:gd name="connsiteX0" fmla="*/ 0 w 1449787"/>
              <a:gd name="connsiteY0" fmla="*/ 12392 h 24785"/>
              <a:gd name="connsiteX1" fmla="*/ 1449787 w 1449787"/>
              <a:gd name="connsiteY1" fmla="*/ 12392 h 24785"/>
            </a:gdLst>
            <a:ahLst/>
            <a:cxnLst>
              <a:cxn ang="0">
                <a:pos x="connsiteX0" y="connsiteY0"/>
              </a:cxn>
              <a:cxn ang="0">
                <a:pos x="connsiteX1" y="connsiteY1"/>
              </a:cxn>
            </a:cxnLst>
            <a:rect l="l" t="t" r="r" b="b"/>
            <a:pathLst>
              <a:path w="1449787" h="24785">
                <a:moveTo>
                  <a:pt x="0" y="12392"/>
                </a:moveTo>
                <a:lnTo>
                  <a:pt x="1449787" y="12392"/>
                </a:lnTo>
              </a:path>
            </a:pathLst>
          </a:custGeom>
          <a:noFill/>
        </p:spPr>
        <p:style>
          <a:lnRef idx="1">
            <a:schemeClr val="accent2">
              <a:tint val="99000"/>
              <a:hueOff val="0"/>
              <a:satOff val="0"/>
              <a:lumOff val="0"/>
              <a:alphaOff val="0"/>
            </a:schemeClr>
          </a:lnRef>
          <a:fillRef idx="0">
            <a:scrgbClr r="0" g="0" b="0"/>
          </a:fillRef>
          <a:effectRef idx="0">
            <a:schemeClr val="accent2">
              <a:tint val="99000"/>
              <a:hueOff val="0"/>
              <a:satOff val="0"/>
              <a:lumOff val="0"/>
              <a:alphaOff val="0"/>
            </a:schemeClr>
          </a:effectRef>
          <a:fontRef idx="minor">
            <a:schemeClr val="tx1">
              <a:hueOff val="0"/>
              <a:satOff val="0"/>
              <a:lumOff val="0"/>
              <a:alphaOff val="0"/>
            </a:schemeClr>
          </a:fontRef>
        </p:style>
        <p:txBody>
          <a:bodyPr lIns="701349" tIns="-23853" rIns="701348" bIns="-23852" spcCol="1270" anchor="ctr"/>
          <a:lstStyle/>
          <a:p>
            <a:pPr algn="ctr" defTabSz="1066800">
              <a:lnSpc>
                <a:spcPct val="90000"/>
              </a:lnSpc>
              <a:spcAft>
                <a:spcPct val="35000"/>
              </a:spcAft>
              <a:defRPr/>
            </a:pPr>
            <a:endParaRPr lang="en-US" sz="2400" b="1"/>
          </a:p>
        </p:txBody>
      </p:sp>
      <p:sp>
        <p:nvSpPr>
          <p:cNvPr id="26" name="Freeform 25"/>
          <p:cNvSpPr/>
          <p:nvPr/>
        </p:nvSpPr>
        <p:spPr>
          <a:xfrm>
            <a:off x="2355850" y="4665663"/>
            <a:ext cx="1246188" cy="1422400"/>
          </a:xfrm>
          <a:custGeom>
            <a:avLst/>
            <a:gdLst>
              <a:gd name="connsiteX0" fmla="*/ 0 w 1246407"/>
              <a:gd name="connsiteY0" fmla="*/ 124641 h 1422929"/>
              <a:gd name="connsiteX1" fmla="*/ 36507 w 1246407"/>
              <a:gd name="connsiteY1" fmla="*/ 36507 h 1422929"/>
              <a:gd name="connsiteX2" fmla="*/ 124642 w 1246407"/>
              <a:gd name="connsiteY2" fmla="*/ 1 h 1422929"/>
              <a:gd name="connsiteX3" fmla="*/ 1121766 w 1246407"/>
              <a:gd name="connsiteY3" fmla="*/ 0 h 1422929"/>
              <a:gd name="connsiteX4" fmla="*/ 1209900 w 1246407"/>
              <a:gd name="connsiteY4" fmla="*/ 36507 h 1422929"/>
              <a:gd name="connsiteX5" fmla="*/ 1246406 w 1246407"/>
              <a:gd name="connsiteY5" fmla="*/ 124642 h 1422929"/>
              <a:gd name="connsiteX6" fmla="*/ 1246407 w 1246407"/>
              <a:gd name="connsiteY6" fmla="*/ 1298288 h 1422929"/>
              <a:gd name="connsiteX7" fmla="*/ 1209900 w 1246407"/>
              <a:gd name="connsiteY7" fmla="*/ 1386423 h 1422929"/>
              <a:gd name="connsiteX8" fmla="*/ 1121765 w 1246407"/>
              <a:gd name="connsiteY8" fmla="*/ 1422929 h 1422929"/>
              <a:gd name="connsiteX9" fmla="*/ 124641 w 1246407"/>
              <a:gd name="connsiteY9" fmla="*/ 1422929 h 1422929"/>
              <a:gd name="connsiteX10" fmla="*/ 36506 w 1246407"/>
              <a:gd name="connsiteY10" fmla="*/ 1386422 h 1422929"/>
              <a:gd name="connsiteX11" fmla="*/ 0 w 1246407"/>
              <a:gd name="connsiteY11" fmla="*/ 1298287 h 1422929"/>
              <a:gd name="connsiteX12" fmla="*/ 0 w 1246407"/>
              <a:gd name="connsiteY12" fmla="*/ 124641 h 142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1422929">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515857"/>
                  <a:pt x="1246407" y="907073"/>
                  <a:pt x="1246407" y="1298288"/>
                </a:cubicBezTo>
                <a:cubicBezTo>
                  <a:pt x="1246407" y="1331345"/>
                  <a:pt x="1233275" y="1363048"/>
                  <a:pt x="1209900" y="1386423"/>
                </a:cubicBezTo>
                <a:cubicBezTo>
                  <a:pt x="1186525" y="1409798"/>
                  <a:pt x="1154822" y="1422929"/>
                  <a:pt x="1121765" y="1422929"/>
                </a:cubicBezTo>
                <a:lnTo>
                  <a:pt x="124641" y="1422929"/>
                </a:lnTo>
                <a:cubicBezTo>
                  <a:pt x="91584" y="1422929"/>
                  <a:pt x="59881" y="1409797"/>
                  <a:pt x="36506" y="1386422"/>
                </a:cubicBezTo>
                <a:cubicBezTo>
                  <a:pt x="13131" y="1363047"/>
                  <a:pt x="0" y="1331344"/>
                  <a:pt x="0" y="1298287"/>
                </a:cubicBezTo>
                <a:lnTo>
                  <a:pt x="0" y="124641"/>
                </a:lnTo>
                <a:close/>
              </a:path>
            </a:pathLst>
          </a:custGeom>
        </p:spPr>
        <p:style>
          <a:lnRef idx="0">
            <a:schemeClr val="lt1">
              <a:hueOff val="0"/>
              <a:satOff val="0"/>
              <a:lumOff val="0"/>
              <a:alphaOff val="0"/>
            </a:schemeClr>
          </a:lnRef>
          <a:fillRef idx="3">
            <a:schemeClr val="accent2">
              <a:tint val="99000"/>
              <a:hueOff val="0"/>
              <a:satOff val="0"/>
              <a:lumOff val="0"/>
              <a:alphaOff val="0"/>
            </a:schemeClr>
          </a:fillRef>
          <a:effectRef idx="2">
            <a:schemeClr val="accent2">
              <a:tint val="99000"/>
              <a:hueOff val="0"/>
              <a:satOff val="0"/>
              <a:lumOff val="0"/>
              <a:alphaOff val="0"/>
            </a:schemeClr>
          </a:effectRef>
          <a:fontRef idx="minor">
            <a:schemeClr val="lt1"/>
          </a:fontRef>
        </p:style>
        <p:txBody>
          <a:bodyPr lIns="45396" tIns="45396" rIns="45396" bIns="45396" anchor="ctr"/>
          <a:lstStyle/>
          <a:p>
            <a:pPr algn="ctr">
              <a:defRPr/>
            </a:pPr>
            <a:r>
              <a:rPr lang="fr-FR" sz="1400" b="1">
                <a:solidFill>
                  <a:srgbClr val="FFFFFF"/>
                </a:solidFill>
                <a:latin typeface="Arial" charset="0"/>
                <a:ea typeface="Arial Unicode MS" pitchFamily="34" charset="-128"/>
                <a:cs typeface="Arial Unicode MS" pitchFamily="34" charset="-128"/>
              </a:rPr>
              <a:t>Echantillon de l’évaluation</a:t>
            </a:r>
          </a:p>
        </p:txBody>
      </p:sp>
      <p:sp>
        <p:nvSpPr>
          <p:cNvPr id="27" name="Freeform 26"/>
          <p:cNvSpPr/>
          <p:nvPr/>
        </p:nvSpPr>
        <p:spPr>
          <a:xfrm>
            <a:off x="3602038" y="5364163"/>
            <a:ext cx="498475" cy="25400"/>
          </a:xfrm>
          <a:custGeom>
            <a:avLst/>
            <a:gdLst>
              <a:gd name="connsiteX0" fmla="*/ 0 w 498563"/>
              <a:gd name="connsiteY0" fmla="*/ 12392 h 24785"/>
              <a:gd name="connsiteX1" fmla="*/ 498563 w 498563"/>
              <a:gd name="connsiteY1" fmla="*/ 12392 h 24785"/>
            </a:gdLst>
            <a:ahLst/>
            <a:cxnLst>
              <a:cxn ang="0">
                <a:pos x="connsiteX0" y="connsiteY0"/>
              </a:cxn>
              <a:cxn ang="0">
                <a:pos x="connsiteX1" y="connsiteY1"/>
              </a:cxn>
            </a:cxnLst>
            <a:rect l="l" t="t" r="r" b="b"/>
            <a:pathLst>
              <a:path w="498563" h="24785">
                <a:moveTo>
                  <a:pt x="0" y="12392"/>
                </a:moveTo>
                <a:lnTo>
                  <a:pt x="498563" y="12392"/>
                </a:lnTo>
              </a:path>
            </a:pathLst>
          </a:custGeom>
          <a:noFill/>
        </p:spPr>
        <p:style>
          <a:lnRef idx="1">
            <a:schemeClr val="accent2">
              <a:tint val="80000"/>
              <a:hueOff val="0"/>
              <a:satOff val="0"/>
              <a:lumOff val="0"/>
              <a:alphaOff val="0"/>
            </a:schemeClr>
          </a:lnRef>
          <a:fillRef idx="0">
            <a:scrgbClr r="0" g="0" b="0"/>
          </a:fillRef>
          <a:effectRef idx="0">
            <a:schemeClr val="accent2">
              <a:tint val="80000"/>
              <a:hueOff val="0"/>
              <a:satOff val="0"/>
              <a:lumOff val="0"/>
              <a:alphaOff val="0"/>
            </a:schemeClr>
          </a:effectRef>
          <a:fontRef idx="minor">
            <a:schemeClr val="tx1">
              <a:hueOff val="0"/>
              <a:satOff val="0"/>
              <a:lumOff val="0"/>
              <a:alphaOff val="0"/>
            </a:schemeClr>
          </a:fontRef>
        </p:style>
        <p:txBody>
          <a:bodyPr lIns="249517" tIns="-72" rIns="249518" bIns="-71" spcCol="1270" anchor="ctr"/>
          <a:lstStyle/>
          <a:p>
            <a:pPr algn="ctr" defTabSz="1066800">
              <a:lnSpc>
                <a:spcPct val="90000"/>
              </a:lnSpc>
              <a:spcAft>
                <a:spcPct val="35000"/>
              </a:spcAft>
              <a:defRPr/>
            </a:pPr>
            <a:endParaRPr lang="en-US" sz="2400" b="1"/>
          </a:p>
        </p:txBody>
      </p:sp>
      <p:sp>
        <p:nvSpPr>
          <p:cNvPr id="28" name="Freeform 27"/>
          <p:cNvSpPr/>
          <p:nvPr/>
        </p:nvSpPr>
        <p:spPr>
          <a:xfrm>
            <a:off x="4100513" y="4665663"/>
            <a:ext cx="1247775" cy="1422400"/>
          </a:xfrm>
          <a:custGeom>
            <a:avLst/>
            <a:gdLst>
              <a:gd name="connsiteX0" fmla="*/ 0 w 1246407"/>
              <a:gd name="connsiteY0" fmla="*/ 124641 h 1422929"/>
              <a:gd name="connsiteX1" fmla="*/ 36507 w 1246407"/>
              <a:gd name="connsiteY1" fmla="*/ 36507 h 1422929"/>
              <a:gd name="connsiteX2" fmla="*/ 124642 w 1246407"/>
              <a:gd name="connsiteY2" fmla="*/ 1 h 1422929"/>
              <a:gd name="connsiteX3" fmla="*/ 1121766 w 1246407"/>
              <a:gd name="connsiteY3" fmla="*/ 0 h 1422929"/>
              <a:gd name="connsiteX4" fmla="*/ 1209900 w 1246407"/>
              <a:gd name="connsiteY4" fmla="*/ 36507 h 1422929"/>
              <a:gd name="connsiteX5" fmla="*/ 1246406 w 1246407"/>
              <a:gd name="connsiteY5" fmla="*/ 124642 h 1422929"/>
              <a:gd name="connsiteX6" fmla="*/ 1246407 w 1246407"/>
              <a:gd name="connsiteY6" fmla="*/ 1298288 h 1422929"/>
              <a:gd name="connsiteX7" fmla="*/ 1209900 w 1246407"/>
              <a:gd name="connsiteY7" fmla="*/ 1386423 h 1422929"/>
              <a:gd name="connsiteX8" fmla="*/ 1121765 w 1246407"/>
              <a:gd name="connsiteY8" fmla="*/ 1422929 h 1422929"/>
              <a:gd name="connsiteX9" fmla="*/ 124641 w 1246407"/>
              <a:gd name="connsiteY9" fmla="*/ 1422929 h 1422929"/>
              <a:gd name="connsiteX10" fmla="*/ 36506 w 1246407"/>
              <a:gd name="connsiteY10" fmla="*/ 1386422 h 1422929"/>
              <a:gd name="connsiteX11" fmla="*/ 0 w 1246407"/>
              <a:gd name="connsiteY11" fmla="*/ 1298287 h 1422929"/>
              <a:gd name="connsiteX12" fmla="*/ 0 w 1246407"/>
              <a:gd name="connsiteY12" fmla="*/ 124641 h 142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1422929">
                <a:moveTo>
                  <a:pt x="0" y="124641"/>
                </a:moveTo>
                <a:cubicBezTo>
                  <a:pt x="0" y="91584"/>
                  <a:pt x="13132" y="59881"/>
                  <a:pt x="36507" y="36507"/>
                </a:cubicBezTo>
                <a:cubicBezTo>
                  <a:pt x="59882" y="13132"/>
                  <a:pt x="91585" y="1"/>
                  <a:pt x="124642" y="1"/>
                </a:cubicBezTo>
                <a:lnTo>
                  <a:pt x="1121766" y="0"/>
                </a:lnTo>
                <a:cubicBezTo>
                  <a:pt x="1154823" y="0"/>
                  <a:pt x="1186526" y="13132"/>
                  <a:pt x="1209900" y="36507"/>
                </a:cubicBezTo>
                <a:cubicBezTo>
                  <a:pt x="1233275" y="59882"/>
                  <a:pt x="1246406" y="91585"/>
                  <a:pt x="1246406" y="124642"/>
                </a:cubicBezTo>
                <a:cubicBezTo>
                  <a:pt x="1246406" y="515857"/>
                  <a:pt x="1246407" y="907073"/>
                  <a:pt x="1246407" y="1298288"/>
                </a:cubicBezTo>
                <a:cubicBezTo>
                  <a:pt x="1246407" y="1331345"/>
                  <a:pt x="1233275" y="1363048"/>
                  <a:pt x="1209900" y="1386423"/>
                </a:cubicBezTo>
                <a:cubicBezTo>
                  <a:pt x="1186525" y="1409798"/>
                  <a:pt x="1154822" y="1422929"/>
                  <a:pt x="1121765" y="1422929"/>
                </a:cubicBezTo>
                <a:lnTo>
                  <a:pt x="124641" y="1422929"/>
                </a:lnTo>
                <a:cubicBezTo>
                  <a:pt x="91584" y="1422929"/>
                  <a:pt x="59881" y="1409797"/>
                  <a:pt x="36506" y="1386422"/>
                </a:cubicBezTo>
                <a:cubicBezTo>
                  <a:pt x="13131" y="1363047"/>
                  <a:pt x="0" y="1331344"/>
                  <a:pt x="0" y="1298287"/>
                </a:cubicBezTo>
                <a:lnTo>
                  <a:pt x="0" y="124641"/>
                </a:lnTo>
                <a:close/>
              </a:path>
            </a:pathLst>
          </a:custGeom>
        </p:spPr>
        <p:style>
          <a:lnRef idx="0">
            <a:schemeClr val="lt1">
              <a:hueOff val="0"/>
              <a:satOff val="0"/>
              <a:lumOff val="0"/>
              <a:alphaOff val="0"/>
            </a:schemeClr>
          </a:lnRef>
          <a:fillRef idx="3">
            <a:schemeClr val="accent2">
              <a:tint val="80000"/>
              <a:hueOff val="0"/>
              <a:satOff val="0"/>
              <a:lumOff val="0"/>
              <a:alphaOff val="0"/>
            </a:schemeClr>
          </a:fillRef>
          <a:effectRef idx="2">
            <a:schemeClr val="accent2">
              <a:tint val="80000"/>
              <a:hueOff val="0"/>
              <a:satOff val="0"/>
              <a:lumOff val="0"/>
              <a:alphaOff val="0"/>
            </a:schemeClr>
          </a:effectRef>
          <a:fontRef idx="minor">
            <a:schemeClr val="lt1"/>
          </a:fontRef>
        </p:style>
        <p:txBody>
          <a:bodyPr lIns="45396" tIns="45396" rIns="45396" bIns="45396" anchor="ctr"/>
          <a:lstStyle/>
          <a:p>
            <a:pPr algn="ctr">
              <a:defRPr/>
            </a:pPr>
            <a:r>
              <a:rPr lang="fr-FR" sz="1400" b="1">
                <a:solidFill>
                  <a:srgbClr val="FFFFFF"/>
                </a:solidFill>
                <a:latin typeface="Arial" charset="0"/>
                <a:ea typeface="Arial Unicode MS" pitchFamily="34" charset="-128"/>
                <a:cs typeface="Arial Unicode MS" pitchFamily="34" charset="-128"/>
              </a:rPr>
              <a:t>Affectation aléatoire</a:t>
            </a:r>
          </a:p>
        </p:txBody>
      </p:sp>
      <p:sp>
        <p:nvSpPr>
          <p:cNvPr id="29" name="Freeform 28"/>
          <p:cNvSpPr/>
          <p:nvPr/>
        </p:nvSpPr>
        <p:spPr>
          <a:xfrm rot="19457599">
            <a:off x="5289550" y="5184775"/>
            <a:ext cx="614363" cy="25400"/>
          </a:xfrm>
          <a:custGeom>
            <a:avLst/>
            <a:gdLst>
              <a:gd name="connsiteX0" fmla="*/ 0 w 613982"/>
              <a:gd name="connsiteY0" fmla="*/ 12392 h 24785"/>
              <a:gd name="connsiteX1" fmla="*/ 613982 w 613982"/>
              <a:gd name="connsiteY1" fmla="*/ 12392 h 24785"/>
            </a:gdLst>
            <a:ahLst/>
            <a:cxnLst>
              <a:cxn ang="0">
                <a:pos x="connsiteX0" y="connsiteY0"/>
              </a:cxn>
              <a:cxn ang="0">
                <a:pos x="connsiteX1" y="connsiteY1"/>
              </a:cxn>
            </a:cxnLst>
            <a:rect l="l" t="t" r="r" b="b"/>
            <a:pathLst>
              <a:path w="613982" h="24785">
                <a:moveTo>
                  <a:pt x="0" y="12392"/>
                </a:moveTo>
                <a:lnTo>
                  <a:pt x="613982" y="12392"/>
                </a:lnTo>
              </a:path>
            </a:pathLst>
          </a:custGeom>
          <a:noFill/>
        </p:spPr>
        <p:style>
          <a:lnRef idx="1">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lIns="304340" tIns="-2958" rIns="304342" bIns="-2957" spcCol="1270" anchor="ctr"/>
          <a:lstStyle/>
          <a:p>
            <a:pPr algn="ctr" defTabSz="1066800">
              <a:lnSpc>
                <a:spcPct val="90000"/>
              </a:lnSpc>
              <a:spcAft>
                <a:spcPct val="35000"/>
              </a:spcAft>
              <a:defRPr/>
            </a:pPr>
            <a:endParaRPr lang="en-US" sz="2400" b="1"/>
          </a:p>
        </p:txBody>
      </p:sp>
      <p:sp>
        <p:nvSpPr>
          <p:cNvPr id="30" name="Freeform 29"/>
          <p:cNvSpPr/>
          <p:nvPr/>
        </p:nvSpPr>
        <p:spPr>
          <a:xfrm>
            <a:off x="5846763" y="4706938"/>
            <a:ext cx="1246187" cy="623887"/>
          </a:xfrm>
          <a:custGeom>
            <a:avLst/>
            <a:gdLst>
              <a:gd name="connsiteX0" fmla="*/ 0 w 1246407"/>
              <a:gd name="connsiteY0" fmla="*/ 62320 h 623203"/>
              <a:gd name="connsiteX1" fmla="*/ 18253 w 1246407"/>
              <a:gd name="connsiteY1" fmla="*/ 18253 h 623203"/>
              <a:gd name="connsiteX2" fmla="*/ 62320 w 1246407"/>
              <a:gd name="connsiteY2" fmla="*/ 0 h 623203"/>
              <a:gd name="connsiteX3" fmla="*/ 1184087 w 1246407"/>
              <a:gd name="connsiteY3" fmla="*/ 0 h 623203"/>
              <a:gd name="connsiteX4" fmla="*/ 1228154 w 1246407"/>
              <a:gd name="connsiteY4" fmla="*/ 18253 h 623203"/>
              <a:gd name="connsiteX5" fmla="*/ 1246407 w 1246407"/>
              <a:gd name="connsiteY5" fmla="*/ 62320 h 623203"/>
              <a:gd name="connsiteX6" fmla="*/ 1246407 w 1246407"/>
              <a:gd name="connsiteY6" fmla="*/ 560883 h 623203"/>
              <a:gd name="connsiteX7" fmla="*/ 1228154 w 1246407"/>
              <a:gd name="connsiteY7" fmla="*/ 604950 h 623203"/>
              <a:gd name="connsiteX8" fmla="*/ 1184087 w 1246407"/>
              <a:gd name="connsiteY8" fmla="*/ 623203 h 623203"/>
              <a:gd name="connsiteX9" fmla="*/ 62320 w 1246407"/>
              <a:gd name="connsiteY9" fmla="*/ 623203 h 623203"/>
              <a:gd name="connsiteX10" fmla="*/ 18253 w 1246407"/>
              <a:gd name="connsiteY10" fmla="*/ 604950 h 623203"/>
              <a:gd name="connsiteX11" fmla="*/ 0 w 1246407"/>
              <a:gd name="connsiteY11" fmla="*/ 560883 h 623203"/>
              <a:gd name="connsiteX12" fmla="*/ 0 w 1246407"/>
              <a:gd name="connsiteY12" fmla="*/ 62320 h 62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623203">
                <a:moveTo>
                  <a:pt x="0" y="62320"/>
                </a:moveTo>
                <a:cubicBezTo>
                  <a:pt x="0" y="45792"/>
                  <a:pt x="6566" y="29940"/>
                  <a:pt x="18253" y="18253"/>
                </a:cubicBezTo>
                <a:cubicBezTo>
                  <a:pt x="29940" y="6566"/>
                  <a:pt x="45792" y="0"/>
                  <a:pt x="62320" y="0"/>
                </a:cubicBezTo>
                <a:lnTo>
                  <a:pt x="1184087" y="0"/>
                </a:lnTo>
                <a:cubicBezTo>
                  <a:pt x="1200615" y="0"/>
                  <a:pt x="1216467" y="6566"/>
                  <a:pt x="1228154" y="18253"/>
                </a:cubicBezTo>
                <a:cubicBezTo>
                  <a:pt x="1239841" y="29940"/>
                  <a:pt x="1246407" y="45792"/>
                  <a:pt x="1246407" y="62320"/>
                </a:cubicBezTo>
                <a:lnTo>
                  <a:pt x="1246407" y="560883"/>
                </a:lnTo>
                <a:cubicBezTo>
                  <a:pt x="1246407" y="577411"/>
                  <a:pt x="1239841" y="593263"/>
                  <a:pt x="1228154" y="604950"/>
                </a:cubicBezTo>
                <a:cubicBezTo>
                  <a:pt x="1216467" y="616637"/>
                  <a:pt x="1200615" y="623203"/>
                  <a:pt x="1184087" y="623203"/>
                </a:cubicBezTo>
                <a:lnTo>
                  <a:pt x="62320" y="623203"/>
                </a:lnTo>
                <a:cubicBezTo>
                  <a:pt x="45792" y="623203"/>
                  <a:pt x="29940" y="616637"/>
                  <a:pt x="18253" y="604950"/>
                </a:cubicBezTo>
                <a:cubicBezTo>
                  <a:pt x="6566" y="593263"/>
                  <a:pt x="0" y="577411"/>
                  <a:pt x="0" y="560883"/>
                </a:cubicBezTo>
                <a:lnTo>
                  <a:pt x="0" y="62320"/>
                </a:lnTo>
                <a:close/>
              </a:path>
            </a:pathLst>
          </a:custGeom>
        </p:spPr>
        <p:style>
          <a:lnRef idx="0">
            <a:schemeClr val="lt1">
              <a:hueOff val="0"/>
              <a:satOff val="0"/>
              <a:lumOff val="0"/>
              <a:alphaOff val="0"/>
            </a:schemeClr>
          </a:lnRef>
          <a:fillRef idx="3">
            <a:schemeClr val="accent2">
              <a:tint val="70000"/>
              <a:hueOff val="0"/>
              <a:satOff val="0"/>
              <a:lumOff val="0"/>
              <a:alphaOff val="0"/>
            </a:schemeClr>
          </a:fillRef>
          <a:effectRef idx="2">
            <a:schemeClr val="accent2">
              <a:tint val="70000"/>
              <a:hueOff val="0"/>
              <a:satOff val="0"/>
              <a:lumOff val="0"/>
              <a:alphaOff val="0"/>
            </a:schemeClr>
          </a:effectRef>
          <a:fontRef idx="minor">
            <a:schemeClr val="lt1"/>
          </a:fontRef>
        </p:style>
        <p:txBody>
          <a:bodyPr lIns="27143" tIns="27143" rIns="27143" bIns="27143" anchor="ctr"/>
          <a:lstStyle/>
          <a:p>
            <a:pPr algn="ctr">
              <a:defRPr/>
            </a:pPr>
            <a:r>
              <a:rPr lang="fr-FR" sz="1400" b="1" dirty="0">
                <a:solidFill>
                  <a:srgbClr val="FFFFFF"/>
                </a:solidFill>
                <a:latin typeface="Arial" charset="0"/>
                <a:ea typeface="Arial Unicode MS" pitchFamily="34" charset="-128"/>
                <a:cs typeface="Arial Unicode MS" pitchFamily="34" charset="-128"/>
              </a:rPr>
              <a:t>Groupe </a:t>
            </a:r>
            <a:r>
              <a:rPr lang="fr-FR" sz="1400" b="1" dirty="0" smtClean="0">
                <a:solidFill>
                  <a:srgbClr val="FFFFFF"/>
                </a:solidFill>
                <a:latin typeface="Arial" charset="0"/>
                <a:ea typeface="Arial Unicode MS" pitchFamily="34" charset="-128"/>
                <a:cs typeface="Arial Unicode MS" pitchFamily="34" charset="-128"/>
              </a:rPr>
              <a:t>test</a:t>
            </a:r>
            <a:endParaRPr lang="fr-FR" sz="1400" b="1" dirty="0">
              <a:solidFill>
                <a:srgbClr val="FFFFFF"/>
              </a:solidFill>
              <a:latin typeface="Arial" charset="0"/>
              <a:ea typeface="Arial Unicode MS" pitchFamily="34" charset="-128"/>
              <a:cs typeface="Arial Unicode MS" pitchFamily="34" charset="-128"/>
            </a:endParaRPr>
          </a:p>
        </p:txBody>
      </p:sp>
      <p:sp>
        <p:nvSpPr>
          <p:cNvPr id="35" name="Freeform 34"/>
          <p:cNvSpPr/>
          <p:nvPr/>
        </p:nvSpPr>
        <p:spPr>
          <a:xfrm rot="2142401">
            <a:off x="5289550" y="5543550"/>
            <a:ext cx="614363" cy="25400"/>
          </a:xfrm>
          <a:custGeom>
            <a:avLst/>
            <a:gdLst>
              <a:gd name="connsiteX0" fmla="*/ 0 w 613982"/>
              <a:gd name="connsiteY0" fmla="*/ 12392 h 24785"/>
              <a:gd name="connsiteX1" fmla="*/ 613982 w 613982"/>
              <a:gd name="connsiteY1" fmla="*/ 12392 h 24785"/>
            </a:gdLst>
            <a:ahLst/>
            <a:cxnLst>
              <a:cxn ang="0">
                <a:pos x="connsiteX0" y="connsiteY0"/>
              </a:cxn>
              <a:cxn ang="0">
                <a:pos x="connsiteX1" y="connsiteY1"/>
              </a:cxn>
            </a:cxnLst>
            <a:rect l="l" t="t" r="r" b="b"/>
            <a:pathLst>
              <a:path w="613982" h="24785">
                <a:moveTo>
                  <a:pt x="0" y="12392"/>
                </a:moveTo>
                <a:lnTo>
                  <a:pt x="613982" y="12392"/>
                </a:lnTo>
              </a:path>
            </a:pathLst>
          </a:custGeom>
          <a:noFill/>
        </p:spPr>
        <p:style>
          <a:lnRef idx="1">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lIns="304341" tIns="-2957" rIns="304341" bIns="-2958" spcCol="1270" anchor="ctr"/>
          <a:lstStyle/>
          <a:p>
            <a:pPr algn="ctr" defTabSz="1066800">
              <a:lnSpc>
                <a:spcPct val="90000"/>
              </a:lnSpc>
              <a:spcAft>
                <a:spcPct val="35000"/>
              </a:spcAft>
              <a:defRPr/>
            </a:pPr>
            <a:endParaRPr lang="en-US" sz="2400" b="1"/>
          </a:p>
        </p:txBody>
      </p:sp>
      <p:sp>
        <p:nvSpPr>
          <p:cNvPr id="36" name="Freeform 35"/>
          <p:cNvSpPr/>
          <p:nvPr/>
        </p:nvSpPr>
        <p:spPr>
          <a:xfrm>
            <a:off x="5846763" y="5422900"/>
            <a:ext cx="1246187" cy="623888"/>
          </a:xfrm>
          <a:custGeom>
            <a:avLst/>
            <a:gdLst>
              <a:gd name="connsiteX0" fmla="*/ 0 w 1246407"/>
              <a:gd name="connsiteY0" fmla="*/ 62320 h 623203"/>
              <a:gd name="connsiteX1" fmla="*/ 18253 w 1246407"/>
              <a:gd name="connsiteY1" fmla="*/ 18253 h 623203"/>
              <a:gd name="connsiteX2" fmla="*/ 62320 w 1246407"/>
              <a:gd name="connsiteY2" fmla="*/ 0 h 623203"/>
              <a:gd name="connsiteX3" fmla="*/ 1184087 w 1246407"/>
              <a:gd name="connsiteY3" fmla="*/ 0 h 623203"/>
              <a:gd name="connsiteX4" fmla="*/ 1228154 w 1246407"/>
              <a:gd name="connsiteY4" fmla="*/ 18253 h 623203"/>
              <a:gd name="connsiteX5" fmla="*/ 1246407 w 1246407"/>
              <a:gd name="connsiteY5" fmla="*/ 62320 h 623203"/>
              <a:gd name="connsiteX6" fmla="*/ 1246407 w 1246407"/>
              <a:gd name="connsiteY6" fmla="*/ 560883 h 623203"/>
              <a:gd name="connsiteX7" fmla="*/ 1228154 w 1246407"/>
              <a:gd name="connsiteY7" fmla="*/ 604950 h 623203"/>
              <a:gd name="connsiteX8" fmla="*/ 1184087 w 1246407"/>
              <a:gd name="connsiteY8" fmla="*/ 623203 h 623203"/>
              <a:gd name="connsiteX9" fmla="*/ 62320 w 1246407"/>
              <a:gd name="connsiteY9" fmla="*/ 623203 h 623203"/>
              <a:gd name="connsiteX10" fmla="*/ 18253 w 1246407"/>
              <a:gd name="connsiteY10" fmla="*/ 604950 h 623203"/>
              <a:gd name="connsiteX11" fmla="*/ 0 w 1246407"/>
              <a:gd name="connsiteY11" fmla="*/ 560883 h 623203"/>
              <a:gd name="connsiteX12" fmla="*/ 0 w 1246407"/>
              <a:gd name="connsiteY12" fmla="*/ 62320 h 623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6407" h="623203">
                <a:moveTo>
                  <a:pt x="0" y="62320"/>
                </a:moveTo>
                <a:cubicBezTo>
                  <a:pt x="0" y="45792"/>
                  <a:pt x="6566" y="29940"/>
                  <a:pt x="18253" y="18253"/>
                </a:cubicBezTo>
                <a:cubicBezTo>
                  <a:pt x="29940" y="6566"/>
                  <a:pt x="45792" y="0"/>
                  <a:pt x="62320" y="0"/>
                </a:cubicBezTo>
                <a:lnTo>
                  <a:pt x="1184087" y="0"/>
                </a:lnTo>
                <a:cubicBezTo>
                  <a:pt x="1200615" y="0"/>
                  <a:pt x="1216467" y="6566"/>
                  <a:pt x="1228154" y="18253"/>
                </a:cubicBezTo>
                <a:cubicBezTo>
                  <a:pt x="1239841" y="29940"/>
                  <a:pt x="1246407" y="45792"/>
                  <a:pt x="1246407" y="62320"/>
                </a:cubicBezTo>
                <a:lnTo>
                  <a:pt x="1246407" y="560883"/>
                </a:lnTo>
                <a:cubicBezTo>
                  <a:pt x="1246407" y="577411"/>
                  <a:pt x="1239841" y="593263"/>
                  <a:pt x="1228154" y="604950"/>
                </a:cubicBezTo>
                <a:cubicBezTo>
                  <a:pt x="1216467" y="616637"/>
                  <a:pt x="1200615" y="623203"/>
                  <a:pt x="1184087" y="623203"/>
                </a:cubicBezTo>
                <a:lnTo>
                  <a:pt x="62320" y="623203"/>
                </a:lnTo>
                <a:cubicBezTo>
                  <a:pt x="45792" y="623203"/>
                  <a:pt x="29940" y="616637"/>
                  <a:pt x="18253" y="604950"/>
                </a:cubicBezTo>
                <a:cubicBezTo>
                  <a:pt x="6566" y="593263"/>
                  <a:pt x="0" y="577411"/>
                  <a:pt x="0" y="560883"/>
                </a:cubicBezTo>
                <a:lnTo>
                  <a:pt x="0" y="62320"/>
                </a:lnTo>
                <a:close/>
              </a:path>
            </a:pathLst>
          </a:custGeom>
        </p:spPr>
        <p:style>
          <a:lnRef idx="0">
            <a:schemeClr val="lt1">
              <a:hueOff val="0"/>
              <a:satOff val="0"/>
              <a:lumOff val="0"/>
              <a:alphaOff val="0"/>
            </a:schemeClr>
          </a:lnRef>
          <a:fillRef idx="3">
            <a:schemeClr val="accent2">
              <a:tint val="70000"/>
              <a:hueOff val="0"/>
              <a:satOff val="0"/>
              <a:lumOff val="0"/>
              <a:alphaOff val="0"/>
            </a:schemeClr>
          </a:fillRef>
          <a:effectRef idx="2">
            <a:schemeClr val="accent2">
              <a:tint val="70000"/>
              <a:hueOff val="0"/>
              <a:satOff val="0"/>
              <a:lumOff val="0"/>
              <a:alphaOff val="0"/>
            </a:schemeClr>
          </a:effectRef>
          <a:fontRef idx="minor">
            <a:schemeClr val="lt1"/>
          </a:fontRef>
        </p:style>
        <p:txBody>
          <a:bodyPr lIns="27143" tIns="27143" rIns="27143" bIns="27143" anchor="ctr"/>
          <a:lstStyle/>
          <a:p>
            <a:pPr algn="ctr">
              <a:defRPr/>
            </a:pPr>
            <a:r>
              <a:rPr lang="fr-FR" sz="1400" b="1">
                <a:solidFill>
                  <a:srgbClr val="FFFFFF"/>
                </a:solidFill>
                <a:latin typeface="Arial" charset="0"/>
                <a:ea typeface="Arial Unicode MS" pitchFamily="34" charset="-128"/>
                <a:cs typeface="Arial Unicode MS" pitchFamily="34" charset="-128"/>
              </a:rPr>
              <a:t>Groupe témoin</a:t>
            </a:r>
          </a:p>
        </p:txBody>
      </p:sp>
      <p:sp>
        <p:nvSpPr>
          <p:cNvPr id="18" name="Oval 17"/>
          <p:cNvSpPr/>
          <p:nvPr/>
        </p:nvSpPr>
        <p:spPr>
          <a:xfrm>
            <a:off x="5791200" y="4572000"/>
            <a:ext cx="13716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Oval 18"/>
          <p:cNvSpPr/>
          <p:nvPr/>
        </p:nvSpPr>
        <p:spPr>
          <a:xfrm>
            <a:off x="5791200" y="5334000"/>
            <a:ext cx="13716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p:cNvSpPr/>
          <p:nvPr/>
        </p:nvSpPr>
        <p:spPr>
          <a:xfrm>
            <a:off x="2286000" y="4648200"/>
            <a:ext cx="1371600" cy="152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Oval 36"/>
          <p:cNvSpPr/>
          <p:nvPr/>
        </p:nvSpPr>
        <p:spPr>
          <a:xfrm>
            <a:off x="533400" y="1905000"/>
            <a:ext cx="1371600" cy="426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par>
                                <p:cTn id="11" presetID="22" presetClass="entr" presetSubtype="8"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500"/>
                                        <p:tgtEl>
                                          <p:spTgt spid="28"/>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30" grpId="0" animBg="1"/>
      <p:bldP spid="36" grpId="0" animBg="1"/>
      <p:bldP spid="18" grpId="0" animBg="1"/>
      <p:bldP spid="19" grpId="0" animBg="1"/>
      <p:bldP spid="23" grpId="0" animBg="1"/>
      <p:bldP spid="3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noChangeArrowheads="1"/>
          </p:cNvSpPr>
          <p:nvPr>
            <p:ph idx="1"/>
          </p:nvPr>
        </p:nvSpPr>
        <p:spPr/>
        <p:txBody>
          <a:bodyPr/>
          <a:lstStyle/>
          <a:p>
            <a:r>
              <a:rPr lang="fr-FR" b="1" dirty="0" smtClean="0">
                <a:solidFill>
                  <a:schemeClr val="tx1"/>
                </a:solidFill>
              </a:rPr>
              <a:t>Résultats et indicateurs</a:t>
            </a:r>
          </a:p>
          <a:p>
            <a:pPr lvl="1"/>
            <a:r>
              <a:rPr lang="fr-FR" b="1" dirty="0" smtClean="0">
                <a:solidFill>
                  <a:schemeClr val="tx1"/>
                </a:solidFill>
              </a:rPr>
              <a:t>Objectifs prévus</a:t>
            </a:r>
          </a:p>
          <a:p>
            <a:pPr lvl="1"/>
            <a:r>
              <a:rPr lang="fr-FR" b="1" dirty="0" smtClean="0">
                <a:solidFill>
                  <a:schemeClr val="tx1"/>
                </a:solidFill>
              </a:rPr>
              <a:t>Conséquences non prévues</a:t>
            </a:r>
          </a:p>
          <a:p>
            <a:pPr lvl="1"/>
            <a:r>
              <a:rPr lang="fr-FR" b="1" dirty="0" smtClean="0">
                <a:solidFill>
                  <a:schemeClr val="tx1"/>
                </a:solidFill>
              </a:rPr>
              <a:t>Résultats possibles</a:t>
            </a:r>
          </a:p>
          <a:p>
            <a:pPr lvl="1">
              <a:buNone/>
            </a:pPr>
            <a:endParaRPr lang="fr-FR" b="1" dirty="0" smtClean="0">
              <a:solidFill>
                <a:schemeClr val="tx1"/>
              </a:solidFill>
            </a:endParaRPr>
          </a:p>
          <a:p>
            <a:r>
              <a:rPr lang="fr-FR" dirty="0" smtClean="0">
                <a:solidFill>
                  <a:srgbClr val="7F7F7F"/>
                </a:solidFill>
              </a:rPr>
              <a:t>Modèle logique</a:t>
            </a:r>
          </a:p>
          <a:p>
            <a:endParaRPr lang="fr-FR" dirty="0" smtClean="0">
              <a:solidFill>
                <a:srgbClr val="7F7F7F"/>
              </a:solidFill>
            </a:endParaRPr>
          </a:p>
          <a:p>
            <a:r>
              <a:rPr lang="fr-FR" dirty="0" smtClean="0">
                <a:solidFill>
                  <a:srgbClr val="7F7F7F"/>
                </a:solidFill>
              </a:rPr>
              <a:t>Mesure d’impact</a:t>
            </a:r>
          </a:p>
        </p:txBody>
      </p:sp>
      <p:sp>
        <p:nvSpPr>
          <p:cNvPr id="26626" name="Rectangle 2"/>
          <p:cNvSpPr>
            <a:spLocks noGrp="1" noChangeArrowheads="1"/>
          </p:cNvSpPr>
          <p:nvPr>
            <p:ph type="title"/>
          </p:nvPr>
        </p:nvSpPr>
        <p:spPr/>
        <p:txBody>
          <a:bodyPr/>
          <a:lstStyle/>
          <a:p>
            <a:r>
              <a:rPr lang="en-US" dirty="0" smtClean="0">
                <a:solidFill>
                  <a:schemeClr val="tx1"/>
                </a:solidFill>
              </a:rPr>
              <a:t>Premier point</a:t>
            </a:r>
          </a:p>
        </p:txBody>
      </p:sp>
      <p:sp>
        <p:nvSpPr>
          <p:cNvPr id="4098" name="Rectangle 5"/>
          <p:cNvSpPr>
            <a:spLocks noGrp="1" noChangeArrowheads="1"/>
          </p:cNvSpPr>
          <p:nvPr>
            <p:ph type="sldNum" sz="quarter" idx="12"/>
          </p:nvPr>
        </p:nvSpPr>
        <p:spPr/>
        <p:txBody>
          <a:bodyPr/>
          <a:lstStyle/>
          <a:p>
            <a:pPr>
              <a:defRPr/>
            </a:pPr>
            <a:fld id="{EF9924F7-1C30-48AB-B09E-3063F887E6A1}" type="slidenum">
              <a:rPr lang="en-US"/>
              <a:pPr>
                <a:defRPr/>
              </a:pPr>
              <a:t>4</a:t>
            </a:fld>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p:txBody>
          <a:bodyPr/>
          <a:lstStyle/>
          <a:p>
            <a:r>
              <a:rPr lang="fr-FR" dirty="0" smtClean="0">
                <a:solidFill>
                  <a:schemeClr val="tx1"/>
                </a:solidFill>
              </a:rPr>
              <a:t>Des données, pourquoi faire ?</a:t>
            </a:r>
          </a:p>
        </p:txBody>
      </p:sp>
      <p:sp>
        <p:nvSpPr>
          <p:cNvPr id="5" name="Rectangle 2"/>
          <p:cNvSpPr>
            <a:spLocks noGrp="1" noChangeArrowheads="1"/>
          </p:cNvSpPr>
          <p:nvPr>
            <p:ph idx="1"/>
          </p:nvPr>
        </p:nvSpPr>
        <p:spPr>
          <a:xfrm>
            <a:off x="304800" y="1905001"/>
            <a:ext cx="3505200" cy="3810000"/>
          </a:xfrm>
        </p:spPr>
        <p:txBody>
          <a:bodyPr/>
          <a:lstStyle/>
          <a:p>
            <a:r>
              <a:rPr lang="fr-FR" dirty="0" smtClean="0">
                <a:solidFill>
                  <a:schemeClr val="tx1"/>
                </a:solidFill>
              </a:rPr>
              <a:t>Pour évaluer un impact</a:t>
            </a:r>
          </a:p>
          <a:p>
            <a:endParaRPr lang="fr-FR" dirty="0" smtClean="0">
              <a:solidFill>
                <a:schemeClr val="tx1"/>
              </a:solidFill>
            </a:endParaRPr>
          </a:p>
          <a:p>
            <a:pPr algn="just">
              <a:spcBef>
                <a:spcPts val="168"/>
              </a:spcBef>
            </a:pPr>
            <a:r>
              <a:rPr lang="fr-FR" dirty="0" smtClean="0">
                <a:solidFill>
                  <a:schemeClr val="tx1"/>
                </a:solidFill>
              </a:rPr>
              <a:t>Mais aussi, </a:t>
            </a:r>
          </a:p>
          <a:p>
            <a:pPr algn="just">
              <a:spcBef>
                <a:spcPts val="168"/>
              </a:spcBef>
              <a:buNone/>
            </a:pPr>
            <a:r>
              <a:rPr lang="fr-FR" dirty="0" smtClean="0"/>
              <a:t>  </a:t>
            </a:r>
            <a:r>
              <a:rPr lang="fr-FR" dirty="0" smtClean="0">
                <a:solidFill>
                  <a:schemeClr val="tx1"/>
                </a:solidFill>
              </a:rPr>
              <a:t>pour comprendre ce qui doit être évalué</a:t>
            </a:r>
          </a:p>
        </p:txBody>
      </p:sp>
      <p:pic>
        <p:nvPicPr>
          <p:cNvPr id="6" name="Picture 3"/>
          <p:cNvPicPr>
            <a:picLocks noChangeAspect="1"/>
          </p:cNvPicPr>
          <p:nvPr/>
        </p:nvPicPr>
        <p:blipFill>
          <a:blip r:embed="rId3" cstate="print"/>
          <a:stretch>
            <a:fillRect/>
          </a:stretch>
        </p:blipFill>
        <p:spPr>
          <a:xfrm>
            <a:off x="3856124" y="2114924"/>
            <a:ext cx="4830676" cy="3600076"/>
          </a:xfrm>
          <a:prstGeom prst="rect">
            <a:avLst/>
          </a:prstGeom>
        </p:spPr>
      </p:pic>
      <p:sp>
        <p:nvSpPr>
          <p:cNvPr id="7" name="ZoneTexte 6"/>
          <p:cNvSpPr txBox="1"/>
          <p:nvPr/>
        </p:nvSpPr>
        <p:spPr>
          <a:xfrm>
            <a:off x="3886200" y="6019800"/>
            <a:ext cx="4800600" cy="369332"/>
          </a:xfrm>
          <a:prstGeom prst="rect">
            <a:avLst/>
          </a:prstGeom>
          <a:noFill/>
        </p:spPr>
        <p:txBody>
          <a:bodyPr wrap="square" rtlCol="0">
            <a:spAutoFit/>
          </a:bodyPr>
          <a:lstStyle/>
          <a:p>
            <a:pPr lvl="1" algn="ctr"/>
            <a:r>
              <a:rPr lang="fr-FR" dirty="0" smtClean="0"/>
              <a:t>Le projet Santé à Udaipur, en Inde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p:txBody>
          <a:bodyPr/>
          <a:lstStyle/>
          <a:p>
            <a:r>
              <a:rPr lang="fr-FR" dirty="0" smtClean="0">
                <a:solidFill>
                  <a:schemeClr val="tx1"/>
                </a:solidFill>
              </a:rPr>
              <a:t>Mesurer, pourquoi?</a:t>
            </a:r>
          </a:p>
        </p:txBody>
      </p:sp>
      <p:sp>
        <p:nvSpPr>
          <p:cNvPr id="5" name="Rectangle 2"/>
          <p:cNvSpPr>
            <a:spLocks noGrp="1" noChangeArrowheads="1"/>
          </p:cNvSpPr>
          <p:nvPr>
            <p:ph idx="1"/>
          </p:nvPr>
        </p:nvSpPr>
        <p:spPr>
          <a:xfrm>
            <a:off x="457200" y="2027237"/>
            <a:ext cx="8229600" cy="4525963"/>
          </a:xfrm>
        </p:spPr>
        <p:txBody>
          <a:bodyPr/>
          <a:lstStyle/>
          <a:p>
            <a:r>
              <a:rPr lang="fr-FR" sz="2400" dirty="0" smtClean="0">
                <a:solidFill>
                  <a:schemeClr val="tx1"/>
                </a:solidFill>
              </a:rPr>
              <a:t>Identifier les problèmes/contraintes qui pourraient nous aider à faire un choix parmi différentes expériences possibles</a:t>
            </a:r>
          </a:p>
          <a:p>
            <a:r>
              <a:rPr lang="fr-FR" sz="2400" dirty="0" smtClean="0">
                <a:solidFill>
                  <a:schemeClr val="tx1"/>
                </a:solidFill>
              </a:rPr>
              <a:t>Décrire l’environnement dans lequel se déroule l’intervention/l’expérience</a:t>
            </a:r>
          </a:p>
          <a:p>
            <a:r>
              <a:rPr lang="fr-FR" sz="2400" dirty="0" smtClean="0">
                <a:solidFill>
                  <a:schemeClr val="tx1"/>
                </a:solidFill>
              </a:rPr>
              <a:t>Mesurer les résultats de l’intervention</a:t>
            </a:r>
          </a:p>
          <a:p>
            <a:r>
              <a:rPr lang="fr-FR" sz="2400" dirty="0" smtClean="0">
                <a:solidFill>
                  <a:schemeClr val="tx1"/>
                </a:solidFill>
              </a:rPr>
              <a:t>Mesurer les intrants de l’intervention</a:t>
            </a:r>
          </a:p>
          <a:p>
            <a:r>
              <a:rPr lang="fr-FR" sz="2400" dirty="0" smtClean="0">
                <a:solidFill>
                  <a:schemeClr val="tx1"/>
                </a:solidFill>
              </a:rPr>
              <a:t>Evaluer la mise en œuvre de l’intervention</a:t>
            </a:r>
          </a:p>
          <a:p>
            <a:r>
              <a:rPr lang="fr-FR" sz="2400" dirty="0" smtClean="0">
                <a:solidFill>
                  <a:schemeClr val="tx1"/>
                </a:solidFill>
              </a:rPr>
              <a:t>Enregistrer les perceptions par rapport à l’intervention</a:t>
            </a:r>
          </a:p>
          <a:p>
            <a:r>
              <a:rPr lang="fr-FR" sz="2400" dirty="0" smtClean="0">
                <a:solidFill>
                  <a:schemeClr val="tx1"/>
                </a:solidFill>
              </a:rPr>
              <a:t>Enquêtes expérimentales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1798637"/>
            <a:ext cx="8229600" cy="4525963"/>
          </a:xfrm>
        </p:spPr>
        <p:txBody>
          <a:bodyPr/>
          <a:lstStyle/>
          <a:p>
            <a:r>
              <a:rPr lang="fr-FR" dirty="0" smtClean="0">
                <a:solidFill>
                  <a:schemeClr val="tx1"/>
                </a:solidFill>
              </a:rPr>
              <a:t>Nous avons parlé des différents types “d’évaluations” ou de “diagnostics”</a:t>
            </a:r>
          </a:p>
          <a:p>
            <a:r>
              <a:rPr lang="fr-FR" dirty="0" smtClean="0">
                <a:solidFill>
                  <a:schemeClr val="tx1"/>
                </a:solidFill>
              </a:rPr>
              <a:t>Mais sommes-nous en train d’atteindre notre objectif ?</a:t>
            </a:r>
          </a:p>
          <a:p>
            <a:r>
              <a:rPr lang="fr-FR" dirty="0" smtClean="0">
                <a:solidFill>
                  <a:schemeClr val="tx1"/>
                </a:solidFill>
              </a:rPr>
              <a:t>Comment pouvons-nous traduire ces objectifs en indicateurs ?</a:t>
            </a:r>
          </a:p>
          <a:p>
            <a:r>
              <a:rPr lang="fr-FR" dirty="0" smtClean="0">
                <a:solidFill>
                  <a:schemeClr val="tx1"/>
                </a:solidFill>
              </a:rPr>
              <a:t>Quelles leçons pouvons-nous tirer d’une évaluation ?</a:t>
            </a:r>
          </a:p>
        </p:txBody>
      </p:sp>
      <p:sp>
        <p:nvSpPr>
          <p:cNvPr id="34818" name="Rectangle 2"/>
          <p:cNvSpPr>
            <a:spLocks noGrp="1" noChangeArrowheads="1"/>
          </p:cNvSpPr>
          <p:nvPr>
            <p:ph type="title"/>
          </p:nvPr>
        </p:nvSpPr>
        <p:spPr/>
        <p:txBody>
          <a:bodyPr/>
          <a:lstStyle/>
          <a:p>
            <a:r>
              <a:rPr lang="fr-FR" dirty="0" smtClean="0">
                <a:solidFill>
                  <a:schemeClr val="tx1"/>
                </a:solidFill>
              </a:rPr>
              <a:t>Mesurer, comment?</a:t>
            </a:r>
          </a:p>
        </p:txBody>
      </p:sp>
      <p:sp>
        <p:nvSpPr>
          <p:cNvPr id="5122" name="Rectangle 5"/>
          <p:cNvSpPr>
            <a:spLocks noGrp="1" noChangeArrowheads="1"/>
          </p:cNvSpPr>
          <p:nvPr>
            <p:ph type="sldNum" sz="quarter" idx="12"/>
          </p:nvPr>
        </p:nvSpPr>
        <p:spPr/>
        <p:txBody>
          <a:bodyPr/>
          <a:lstStyle/>
          <a:p>
            <a:pPr>
              <a:defRPr/>
            </a:pPr>
            <a:fld id="{A6A96A95-4B14-4490-8F2E-0298EA404861}" type="slidenum">
              <a:rPr lang="en-US"/>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noChangeArrowheads="1"/>
          </p:cNvSpPr>
          <p:nvPr>
            <p:ph idx="1"/>
          </p:nvPr>
        </p:nvSpPr>
        <p:spPr/>
        <p:txBody>
          <a:bodyPr/>
          <a:lstStyle/>
          <a:p>
            <a:pPr>
              <a:buNone/>
            </a:pPr>
            <a:r>
              <a:rPr lang="fr-FR" dirty="0" smtClean="0"/>
              <a:t>La mise en place d’un système de quotas dans les </a:t>
            </a:r>
            <a:r>
              <a:rPr lang="fr-FR" i="1" dirty="0" smtClean="0"/>
              <a:t>"Panchâyat Raj"</a:t>
            </a:r>
            <a:endParaRPr lang="fr-FR" dirty="0" smtClean="0">
              <a:solidFill>
                <a:schemeClr val="tx1"/>
              </a:solidFill>
            </a:endParaRPr>
          </a:p>
          <a:p>
            <a:r>
              <a:rPr lang="fr-FR" dirty="0" smtClean="0">
                <a:solidFill>
                  <a:schemeClr val="tx1"/>
                </a:solidFill>
              </a:rPr>
              <a:t>Quels sont les</a:t>
            </a:r>
            <a:r>
              <a:rPr lang="fr-FR" dirty="0" smtClean="0"/>
              <a:t> objectifs principaux des </a:t>
            </a:r>
            <a:r>
              <a:rPr lang="fr-FR" i="1" dirty="0" err="1" smtClean="0">
                <a:solidFill>
                  <a:schemeClr val="tx1"/>
                </a:solidFill>
              </a:rPr>
              <a:t>Panchayat</a:t>
            </a:r>
            <a:r>
              <a:rPr lang="fr-FR" i="1" dirty="0" smtClean="0">
                <a:solidFill>
                  <a:schemeClr val="tx1"/>
                </a:solidFill>
              </a:rPr>
              <a:t> Raj</a:t>
            </a:r>
            <a:r>
              <a:rPr lang="fr-FR" dirty="0" smtClean="0">
                <a:solidFill>
                  <a:schemeClr val="tx1"/>
                </a:solidFill>
              </a:rPr>
              <a:t> (ou Conseils de village) ?</a:t>
            </a:r>
          </a:p>
          <a:p>
            <a:r>
              <a:rPr lang="fr-FR" dirty="0" smtClean="0">
                <a:solidFill>
                  <a:schemeClr val="tx1"/>
                </a:solidFill>
              </a:rPr>
              <a:t>Quelles sont les</a:t>
            </a:r>
            <a:r>
              <a:rPr lang="fr-FR" dirty="0" smtClean="0"/>
              <a:t> caractéristiques principales </a:t>
            </a:r>
            <a:r>
              <a:rPr lang="fr-FR" dirty="0" smtClean="0">
                <a:solidFill>
                  <a:schemeClr val="tx1"/>
                </a:solidFill>
              </a:rPr>
              <a:t>de la politique de quotas ? </a:t>
            </a:r>
          </a:p>
          <a:p>
            <a:r>
              <a:rPr lang="fr-FR" dirty="0" smtClean="0"/>
              <a:t>Quelles sont les spécificités du contexte indien?</a:t>
            </a:r>
            <a:endParaRPr lang="fr-FR" dirty="0" smtClean="0">
              <a:solidFill>
                <a:schemeClr val="tx1"/>
              </a:solidFill>
            </a:endParaRPr>
          </a:p>
          <a:p>
            <a:pPr>
              <a:buFont typeface="Arial" charset="0"/>
              <a:buNone/>
            </a:pPr>
            <a:endParaRPr lang="fr-FR" dirty="0" smtClean="0">
              <a:solidFill>
                <a:schemeClr val="tx1"/>
              </a:solidFill>
            </a:endParaRPr>
          </a:p>
          <a:p>
            <a:pPr>
              <a:buFont typeface="Arial" charset="0"/>
              <a:buNone/>
            </a:pPr>
            <a:endParaRPr lang="fr-FR" dirty="0" smtClean="0">
              <a:solidFill>
                <a:schemeClr val="tx1"/>
              </a:solidFill>
            </a:endParaRPr>
          </a:p>
        </p:txBody>
      </p:sp>
      <p:sp>
        <p:nvSpPr>
          <p:cNvPr id="36866" name="Rectangle 2"/>
          <p:cNvSpPr>
            <a:spLocks noGrp="1" noChangeArrowheads="1"/>
          </p:cNvSpPr>
          <p:nvPr>
            <p:ph type="title"/>
          </p:nvPr>
        </p:nvSpPr>
        <p:spPr/>
        <p:txBody>
          <a:bodyPr/>
          <a:lstStyle/>
          <a:p>
            <a:r>
              <a:rPr lang="fr-FR" sz="3600" dirty="0" smtClean="0"/>
              <a:t>Un e</a:t>
            </a:r>
            <a:r>
              <a:rPr lang="fr-FR" sz="3600" dirty="0" smtClean="0">
                <a:solidFill>
                  <a:schemeClr val="tx1"/>
                </a:solidFill>
              </a:rPr>
              <a:t>xemple :</a:t>
            </a:r>
            <a:endParaRPr lang="fr-FR" sz="3600" i="1" dirty="0" smtClean="0">
              <a:solidFill>
                <a:schemeClr val="tx1"/>
              </a:solidFill>
            </a:endParaRPr>
          </a:p>
        </p:txBody>
      </p:sp>
      <p:sp>
        <p:nvSpPr>
          <p:cNvPr id="7170" name="Rectangle 5"/>
          <p:cNvSpPr>
            <a:spLocks noGrp="1" noChangeArrowheads="1"/>
          </p:cNvSpPr>
          <p:nvPr>
            <p:ph type="sldNum" sz="quarter" idx="12"/>
          </p:nvPr>
        </p:nvSpPr>
        <p:spPr/>
        <p:txBody>
          <a:bodyPr/>
          <a:lstStyle/>
          <a:p>
            <a:pPr>
              <a:defRPr/>
            </a:pPr>
            <a:fld id="{DA3947A7-974F-4FCB-92E0-76AA91BB4F04}" type="slidenum">
              <a:rPr lang="en-US"/>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noChangeArrowheads="1"/>
          </p:cNvSpPr>
          <p:nvPr>
            <p:ph idx="1"/>
          </p:nvPr>
        </p:nvSpPr>
        <p:spPr>
          <a:xfrm>
            <a:off x="457200" y="1798637"/>
            <a:ext cx="8229600" cy="4525963"/>
          </a:xfrm>
        </p:spPr>
        <p:txBody>
          <a:bodyPr/>
          <a:lstStyle/>
          <a:p>
            <a:r>
              <a:rPr lang="fr-FR" dirty="0" smtClean="0">
                <a:solidFill>
                  <a:schemeClr val="tx1"/>
                </a:solidFill>
              </a:rPr>
              <a:t>Pourquoi une politique de quotas est-elle souhaitable dans ce contexte ?</a:t>
            </a:r>
          </a:p>
          <a:p>
            <a:endParaRPr lang="fr-FR" dirty="0" smtClean="0">
              <a:solidFill>
                <a:schemeClr val="tx1"/>
              </a:solidFill>
            </a:endParaRPr>
          </a:p>
          <a:p>
            <a:r>
              <a:rPr lang="fr-FR" dirty="0" smtClean="0">
                <a:solidFill>
                  <a:schemeClr val="tx1"/>
                </a:solidFill>
              </a:rPr>
              <a:t>Pourquoi certains doutent de l’efficacité des quotas ? </a:t>
            </a:r>
          </a:p>
        </p:txBody>
      </p:sp>
      <p:sp>
        <p:nvSpPr>
          <p:cNvPr id="38914" name="Rectangle 2"/>
          <p:cNvSpPr>
            <a:spLocks noGrp="1" noChangeArrowheads="1"/>
          </p:cNvSpPr>
          <p:nvPr>
            <p:ph type="title"/>
          </p:nvPr>
        </p:nvSpPr>
        <p:spPr/>
        <p:txBody>
          <a:bodyPr/>
          <a:lstStyle/>
          <a:p>
            <a:r>
              <a:rPr lang="fr-FR" sz="4000" dirty="0" smtClean="0">
                <a:solidFill>
                  <a:schemeClr val="tx1"/>
                </a:solidFill>
              </a:rPr>
              <a:t>Le débat sur les quotas</a:t>
            </a:r>
          </a:p>
        </p:txBody>
      </p:sp>
      <p:sp>
        <p:nvSpPr>
          <p:cNvPr id="8194" name="Rectangle 5"/>
          <p:cNvSpPr>
            <a:spLocks noGrp="1" noChangeArrowheads="1"/>
          </p:cNvSpPr>
          <p:nvPr>
            <p:ph type="sldNum" sz="quarter" idx="12"/>
          </p:nvPr>
        </p:nvSpPr>
        <p:spPr/>
        <p:txBody>
          <a:bodyPr/>
          <a:lstStyle/>
          <a:p>
            <a:pPr>
              <a:defRPr/>
            </a:pPr>
            <a:fld id="{B652EB52-E3C1-4B66-B558-81054233135A}" type="slidenum">
              <a:rPr lang="en-US"/>
              <a:pPr>
                <a:defRPr/>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5176</TotalTime>
  <Words>2632</Words>
  <Application>Microsoft Office PowerPoint</Application>
  <PresentationFormat>On-screen Show (4:3)</PresentationFormat>
  <Paragraphs>355</Paragraphs>
  <Slides>31</Slides>
  <Notes>28</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Comment mesurer l'impact?</vt:lpstr>
      <vt:lpstr>Plan de la semaine</vt:lpstr>
      <vt:lpstr>Plan du cours</vt:lpstr>
      <vt:lpstr>Premier point</vt:lpstr>
      <vt:lpstr>Des données, pourquoi faire ?</vt:lpstr>
      <vt:lpstr>Mesurer, pourquoi?</vt:lpstr>
      <vt:lpstr>Mesurer, comment?</vt:lpstr>
      <vt:lpstr>Un exemple :</vt:lpstr>
      <vt:lpstr>Le débat sur les quotas</vt:lpstr>
      <vt:lpstr>Les effets possibles</vt:lpstr>
      <vt:lpstr>Définition des hypothèses clés</vt:lpstr>
      <vt:lpstr>Deuxième point</vt:lpstr>
      <vt:lpstr> Définition de la chaîne de causalité</vt:lpstr>
      <vt:lpstr>Modéliser les effets</vt:lpstr>
      <vt:lpstr>Un modèle possible</vt:lpstr>
      <vt:lpstr>Modèle avec indicateurs :  </vt:lpstr>
      <vt:lpstr>Troisième point</vt:lpstr>
      <vt:lpstr>Outcomes et indicateurs: première approche</vt:lpstr>
      <vt:lpstr>Résultats et indicateurs</vt:lpstr>
      <vt:lpstr>Résultats multiples</vt:lpstr>
      <vt:lpstr>Comment comparer des résultats ? </vt:lpstr>
      <vt:lpstr>L'impact</vt:lpstr>
      <vt:lpstr>Observer le scénario contrefactuel</vt:lpstr>
      <vt:lpstr>Comment mesurer un impact ?</vt:lpstr>
      <vt:lpstr>Impact &amp; scénario contrefactuel</vt:lpstr>
      <vt:lpstr>Construire le Contrefactuel</vt:lpstr>
      <vt:lpstr>Aléatoire</vt:lpstr>
      <vt:lpstr>Aléatoire</vt:lpstr>
      <vt:lpstr>PowerPoint Presentation</vt:lpstr>
      <vt:lpstr>PowerPoint Presentation</vt:lpstr>
      <vt:lpstr>Protocole de base de l'évaluation aléatoire</vt:lpstr>
    </vt:vector>
  </TitlesOfParts>
  <Company>MIT Economics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Thinking about Measurement and Outcomes</dc:title>
  <dc:creator>Marc Shotland</dc:creator>
  <cp:lastModifiedBy>Bart Cockx</cp:lastModifiedBy>
  <cp:revision>254</cp:revision>
  <cp:lastPrinted>2010-05-28T18:28:14Z</cp:lastPrinted>
  <dcterms:created xsi:type="dcterms:W3CDTF">2010-05-28T18:48:48Z</dcterms:created>
  <dcterms:modified xsi:type="dcterms:W3CDTF">2015-01-19T16:48:50Z</dcterms:modified>
</cp:coreProperties>
</file>