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0"/>
  </p:notesMasterIdLst>
  <p:handoutMasterIdLst>
    <p:handoutMasterId r:id="rId11"/>
  </p:handoutMasterIdLst>
  <p:sldIdLst>
    <p:sldId id="257" r:id="rId2"/>
    <p:sldId id="259" r:id="rId3"/>
    <p:sldId id="357" r:id="rId4"/>
    <p:sldId id="356" r:id="rId5"/>
    <p:sldId id="358" r:id="rId6"/>
    <p:sldId id="359" r:id="rId7"/>
    <p:sldId id="360" r:id="rId8"/>
    <p:sldId id="355" r:id="rId9"/>
  </p:sldIdLst>
  <p:sldSz cx="9144000" cy="6858000" type="screen4x3"/>
  <p:notesSz cx="6769100" cy="9906000"/>
  <p:defaultTextStyle>
    <a:defPPr>
      <a:defRPr lang="nl-NL"/>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F5F5F"/>
    <a:srgbClr val="77A377"/>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87" autoAdjust="0"/>
    <p:restoredTop sz="86185" autoAdjust="0"/>
  </p:normalViewPr>
  <p:slideViewPr>
    <p:cSldViewPr>
      <p:cViewPr varScale="1">
        <p:scale>
          <a:sx n="67" d="100"/>
          <a:sy n="67" d="100"/>
        </p:scale>
        <p:origin x="-96"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5" d="100"/>
          <a:sy n="65" d="100"/>
        </p:scale>
        <p:origin x="-2934" y="-114"/>
      </p:cViewPr>
      <p:guideLst>
        <p:guide orient="horz" pos="3120"/>
        <p:guide pos="213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3835400" y="0"/>
            <a:ext cx="2933700"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cs typeface="+mn-cs"/>
              </a:defRPr>
            </a:lvl1pPr>
          </a:lstStyle>
          <a:p>
            <a:pPr>
              <a:defRPr/>
            </a:pPr>
            <a:endParaRPr lang="nl-NL"/>
          </a:p>
        </p:txBody>
      </p:sp>
      <p:sp>
        <p:nvSpPr>
          <p:cNvPr id="3077" name="Rectangle 5"/>
          <p:cNvSpPr>
            <a:spLocks noGrp="1" noChangeArrowheads="1"/>
          </p:cNvSpPr>
          <p:nvPr>
            <p:ph type="sldNum" sz="quarter" idx="3"/>
          </p:nvPr>
        </p:nvSpPr>
        <p:spPr bwMode="auto">
          <a:xfrm>
            <a:off x="3835400" y="9410700"/>
            <a:ext cx="2933700"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cs typeface="+mn-cs"/>
              </a:defRPr>
            </a:lvl1pPr>
          </a:lstStyle>
          <a:p>
            <a:pPr>
              <a:defRPr/>
            </a:pPr>
            <a:fld id="{BBC4701E-4DB6-48CC-A519-45E7802360BB}" type="slidenum">
              <a:rPr lang="nl-NL"/>
              <a:pPr>
                <a:defRPr/>
              </a:pPr>
              <a:t>‹#›</a:t>
            </a:fld>
            <a:endParaRPr lang="nl-NL"/>
          </a:p>
        </p:txBody>
      </p:sp>
      <p:pic>
        <p:nvPicPr>
          <p:cNvPr id="14340" name="Picture 6" descr="UG_Logolabel_PPT"/>
          <p:cNvPicPr>
            <a:picLocks noChangeAspect="1" noChangeArrowheads="1"/>
          </p:cNvPicPr>
          <p:nvPr/>
        </p:nvPicPr>
        <p:blipFill>
          <a:blip r:embed="rId2" cstate="print"/>
          <a:srcRect/>
          <a:stretch>
            <a:fillRect/>
          </a:stretch>
        </p:blipFill>
        <p:spPr bwMode="auto">
          <a:xfrm>
            <a:off x="527050" y="8915400"/>
            <a:ext cx="1804988" cy="714375"/>
          </a:xfrm>
          <a:prstGeom prst="rect">
            <a:avLst/>
          </a:prstGeom>
          <a:noFill/>
          <a:ln w="9525">
            <a:noFill/>
            <a:miter lim="800000"/>
            <a:headEnd/>
            <a:tailEnd/>
          </a:ln>
        </p:spPr>
      </p:pic>
    </p:spTree>
    <p:extLst>
      <p:ext uri="{BB962C8B-B14F-4D97-AF65-F5344CB8AC3E}">
        <p14:creationId xmlns:p14="http://schemas.microsoft.com/office/powerpoint/2010/main" val="15795497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3" name="Rectangle 2051"/>
          <p:cNvSpPr>
            <a:spLocks noGrp="1" noChangeArrowheads="1"/>
          </p:cNvSpPr>
          <p:nvPr>
            <p:ph type="dt" idx="1"/>
          </p:nvPr>
        </p:nvSpPr>
        <p:spPr bwMode="auto">
          <a:xfrm>
            <a:off x="3835400" y="0"/>
            <a:ext cx="2933700"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cs typeface="+mn-cs"/>
              </a:defRPr>
            </a:lvl1pPr>
          </a:lstStyle>
          <a:p>
            <a:pPr>
              <a:defRPr/>
            </a:pPr>
            <a:endParaRPr lang="nl-NL"/>
          </a:p>
        </p:txBody>
      </p:sp>
      <p:sp>
        <p:nvSpPr>
          <p:cNvPr id="13315" name="Rectangle 2052"/>
          <p:cNvSpPr>
            <a:spLocks noGrp="1" noRot="1" noChangeAspect="1" noChangeArrowheads="1" noTextEdit="1"/>
          </p:cNvSpPr>
          <p:nvPr>
            <p:ph type="sldImg" idx="2"/>
          </p:nvPr>
        </p:nvSpPr>
        <p:spPr bwMode="auto">
          <a:xfrm>
            <a:off x="908050" y="742950"/>
            <a:ext cx="4953000" cy="3714750"/>
          </a:xfrm>
          <a:prstGeom prst="rect">
            <a:avLst/>
          </a:prstGeom>
          <a:noFill/>
          <a:ln w="9525">
            <a:solidFill>
              <a:srgbClr val="000000"/>
            </a:solidFill>
            <a:miter lim="800000"/>
            <a:headEnd/>
            <a:tailEnd/>
          </a:ln>
        </p:spPr>
      </p:sp>
      <p:sp>
        <p:nvSpPr>
          <p:cNvPr id="5125" name="Rectangle 2053"/>
          <p:cNvSpPr>
            <a:spLocks noGrp="1" noChangeArrowheads="1"/>
          </p:cNvSpPr>
          <p:nvPr>
            <p:ph type="body" sz="quarter" idx="3"/>
          </p:nvPr>
        </p:nvSpPr>
        <p:spPr bwMode="auto">
          <a:xfrm>
            <a:off x="903288" y="4705350"/>
            <a:ext cx="4962525"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l-NL" noProof="0" smtClean="0"/>
              <a:t>Klik om de opmaakprofielen van de modeltekst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5127" name="Rectangle 2055"/>
          <p:cNvSpPr>
            <a:spLocks noGrp="1" noChangeArrowheads="1"/>
          </p:cNvSpPr>
          <p:nvPr>
            <p:ph type="sldNum" sz="quarter" idx="5"/>
          </p:nvPr>
        </p:nvSpPr>
        <p:spPr bwMode="auto">
          <a:xfrm>
            <a:off x="3835400" y="9410700"/>
            <a:ext cx="2933700"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cs typeface="+mn-cs"/>
              </a:defRPr>
            </a:lvl1pPr>
          </a:lstStyle>
          <a:p>
            <a:pPr>
              <a:defRPr/>
            </a:pPr>
            <a:fld id="{F83A2981-CB06-4A29-A100-FF5C44A71FCE}" type="slidenum">
              <a:rPr lang="nl-NL"/>
              <a:pPr>
                <a:defRPr/>
              </a:pPr>
              <a:t>‹#›</a:t>
            </a:fld>
            <a:endParaRPr lang="nl-NL"/>
          </a:p>
        </p:txBody>
      </p:sp>
    </p:spTree>
    <p:extLst>
      <p:ext uri="{BB962C8B-B14F-4D97-AF65-F5344CB8AC3E}">
        <p14:creationId xmlns:p14="http://schemas.microsoft.com/office/powerpoint/2010/main" val="294421239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p:spPr>
        <p:txBody>
          <a:bodyPr/>
          <a:lstStyle/>
          <a:p>
            <a:fld id="{0FB70219-AFC0-42B7-9005-2C9BA87A6BA1}" type="slidenum">
              <a:rPr lang="nl-NL" smtClean="0">
                <a:cs typeface="Arial" charset="0"/>
              </a:rPr>
              <a:pPr/>
              <a:t>1</a:t>
            </a:fld>
            <a:endParaRPr lang="nl-NL" smtClean="0">
              <a:cs typeface="Arial" charset="0"/>
            </a:endParaRPr>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Beslissingen</a:t>
            </a:r>
            <a:r>
              <a:rPr lang="nl-BE" baseline="0" dirty="0" smtClean="0"/>
              <a:t> op ideologische gronden of “buikgevoel”: bv. Recent legde de Vlaamse minister van Werk een vereenvoudiging van het doelgroepenbeleid aan de </a:t>
            </a:r>
            <a:r>
              <a:rPr lang="nl-BE" baseline="0" dirty="0" err="1" smtClean="0"/>
              <a:t>Serv</a:t>
            </a:r>
            <a:r>
              <a:rPr lang="nl-BE" baseline="0" dirty="0" smtClean="0"/>
              <a:t> voor advies voor. In het doelgroepenbeleid worden lastenverlagingen toegekend aan verschillende doelgroepen in hun inschakeling in de arbeidsmarkt te bevorderen.  Positief in het voorstel is dat het vereenvoudigt en het aantal doelgroepen vermindert van 36 naar drie: 55-plussers, min-25-jarigen en arbeidsgehandicapten. Ik ken echter geen wetenschappelijke studies die aantonen dat deze maatregelen effectief werken, en of de afschafte maatregelen niet werken. Ik ken er wel die het tegendeel aantonen. Dit is geen uniek voorbeeld, wel integendeel, dit is gewoon de manier waarop er in dit land beleid gevoerd wordt. En hierdoor verspillen we enorm veel geld dat veel doeltreffender ingezet kan worden.  </a:t>
            </a:r>
          </a:p>
          <a:p>
            <a:endParaRPr lang="nl-BE" baseline="0" dirty="0" smtClean="0"/>
          </a:p>
          <a:p>
            <a:r>
              <a:rPr lang="nl-BE" baseline="0" dirty="0" smtClean="0"/>
              <a:t>In het buitenland, ik verwijs hier i.h.b. naar onze buurlanden (het Verenigd Koninkrijk, Nederland, Frankrijk) gebruikt men meer en meer gecontroleerde experimenten om het beleid te evalueren en bij te sturen.  In deze bijdrage wil ik het belang van zulke meer wetenschappelijke werkwijze benadrukken en ook het risico dat we lopen als we in dit land deze werkwijze blijven afwijzen.  </a:t>
            </a:r>
            <a:endParaRPr lang="nl-BE" dirty="0"/>
          </a:p>
        </p:txBody>
      </p:sp>
      <p:sp>
        <p:nvSpPr>
          <p:cNvPr id="4" name="Slide Number Placeholder 3"/>
          <p:cNvSpPr>
            <a:spLocks noGrp="1"/>
          </p:cNvSpPr>
          <p:nvPr>
            <p:ph type="sldNum" sz="quarter" idx="10"/>
          </p:nvPr>
        </p:nvSpPr>
        <p:spPr/>
        <p:txBody>
          <a:bodyPr/>
          <a:lstStyle/>
          <a:p>
            <a:pPr>
              <a:defRPr/>
            </a:pPr>
            <a:fld id="{F83A2981-CB06-4A29-A100-FF5C44A71FCE}" type="slidenum">
              <a:rPr lang="nl-NL" smtClean="0"/>
              <a:pPr>
                <a:defRPr/>
              </a:pPr>
              <a:t>2</a:t>
            </a:fld>
            <a:endParaRPr lang="nl-NL"/>
          </a:p>
        </p:txBody>
      </p:sp>
    </p:spTree>
    <p:extLst>
      <p:ext uri="{BB962C8B-B14F-4D97-AF65-F5344CB8AC3E}">
        <p14:creationId xmlns:p14="http://schemas.microsoft.com/office/powerpoint/2010/main" val="20280524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10"/>
          </p:nvPr>
        </p:nvSpPr>
        <p:spPr/>
        <p:txBody>
          <a:bodyPr/>
          <a:lstStyle/>
          <a:p>
            <a:pPr>
              <a:defRPr/>
            </a:pPr>
            <a:fld id="{F83A2981-CB06-4A29-A100-FF5C44A71FCE}" type="slidenum">
              <a:rPr lang="nl-NL" smtClean="0"/>
              <a:pPr>
                <a:defRPr/>
              </a:pPr>
              <a:t>3</a:t>
            </a:fld>
            <a:endParaRPr lang="nl-NL"/>
          </a:p>
        </p:txBody>
      </p:sp>
    </p:spTree>
    <p:extLst>
      <p:ext uri="{BB962C8B-B14F-4D97-AF65-F5344CB8AC3E}">
        <p14:creationId xmlns:p14="http://schemas.microsoft.com/office/powerpoint/2010/main" val="2028052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nl-BE" dirty="0" smtClean="0"/>
              <a:t>Stel dat je een groep van potentiële</a:t>
            </a:r>
            <a:r>
              <a:rPr lang="nl-BE" baseline="0" dirty="0" smtClean="0"/>
              <a:t> deelnemers hebt aan een activeringsprogramma = groep links. Die ga je opdelen in 2 groepen: een behandelingsgroep die deelneemt aan het activeringsprogramma = de interventie en een andere groep die hier niet aan deelneemt = de controlegroep. </a:t>
            </a:r>
            <a:endParaRPr lang="nl-BE"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nl-BE" dirty="0" smtClean="0"/>
              <a:t>We willen ervoor zorgen</a:t>
            </a:r>
            <a:r>
              <a:rPr lang="nl-BE" baseline="0" dirty="0" smtClean="0"/>
              <a:t> dat de controlegroep vergelijkbaar is met de groep die de interventie ondergaat om ervoor te zorgen dat de uitkomsten van deze contolegroep de uitkomsten van de geactiveerde groep benadert in de “</a:t>
            </a:r>
            <a:r>
              <a:rPr lang="nl-BE" baseline="0" dirty="0" err="1" smtClean="0"/>
              <a:t>counterfactuele</a:t>
            </a:r>
            <a:r>
              <a:rPr lang="nl-BE" baseline="0" dirty="0" smtClean="0"/>
              <a:t>” situatie dat deze groep niet zou geactiveerd zijn. We doen dit door de initiële groep via lukrake trekking aselect aan de ene of de andere groep toe te wijzen. Door de Wet van Grote Getallen zullen de twee groepen gemiddeld genomen dezelfde samenstelling hebben. Waarom? </a:t>
            </a:r>
            <a:endParaRPr lang="nl-BE"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nl-BE" baseline="0" dirty="0" smtClean="0"/>
              <a:t>Stel dat je lukraak 100 ballen uit een urn trekt met 10.000 ballen waarvan de helft rood is en de andere helft blauw, dan zal je gemiddeld 50 rode ballen en 50 blauwe trekken. Afwijkingen zijn mogelijk, maar deze zullen klein zijn, en hoe groter de steekproef, hoe kleiner de afwijking = wet van grote getallen. </a:t>
            </a:r>
            <a:r>
              <a:rPr lang="nl-BE" baseline="0" dirty="0" err="1" smtClean="0"/>
              <a:t>Dwz</a:t>
            </a:r>
            <a:r>
              <a:rPr lang="nl-BE" baseline="0" dirty="0" smtClean="0"/>
              <a:t>., als je een voldoende grote groep van potentiële deelnemers hebt en die lukraak in twee groepen verdeelt, dan zorg je ervoor dat die twee groepen gemiddeld heel gelijkaardig zullen zijn: evenveel mannen als vrouwen in het voorbeeld. Als je dan één van de twee groepen aan een interventie onderwerpt, maar de andere niet (d.i. de controlegroep), dan weet je dat de verschillen in uitkomsten tussen deze twee groepen niet een gevolg zijn van een verschil in kenmerken (ook al zijn deze niet-waarneembaar, zoals motivatie), maar het gevolg van de interventie.  </a:t>
            </a:r>
            <a:endParaRPr lang="nl-BE" dirty="0" smtClean="0"/>
          </a:p>
          <a:p>
            <a:r>
              <a:rPr lang="nl-BE" dirty="0" smtClean="0"/>
              <a:t>Door lukrake</a:t>
            </a:r>
            <a:r>
              <a:rPr lang="nl-BE" baseline="0" dirty="0" smtClean="0"/>
              <a:t> toewijzing los je dus het “selectieprobleem” op. </a:t>
            </a:r>
            <a:endParaRPr lang="nl-BE" dirty="0" smtClean="0"/>
          </a:p>
          <a:p>
            <a:r>
              <a:rPr lang="nl-BE" baseline="0" dirty="0" smtClean="0"/>
              <a:t>In het voorbeeld nemen we een positief effect waar, want 4 op 8=1 op 2 mensen werken na de interventie, terwijl in de controle groep er maar 2 op 8 of 1 op 4 werken: verschil = effect (want door lukrake opdeling zijn groepen gelijk bij de start).</a:t>
            </a:r>
          </a:p>
          <a:p>
            <a:r>
              <a:rPr lang="nl-BE" baseline="0" dirty="0" smtClean="0"/>
              <a:t>Stel dat we geen controlegroep construeren, en we kijken enkel naar het aantal mensen die na de interventie werken =&gt; overschat het effect, want zonder de interventie werken er ook werken er ook 1 op 4 (2) mensen op hetzelfde tijdstip = dit is benadering van de uitkomst indien deze mensen niet aan de interventie onderworpen zouden zijn = de “</a:t>
            </a:r>
            <a:r>
              <a:rPr lang="nl-BE" baseline="0" dirty="0" err="1" smtClean="0"/>
              <a:t>counterfactuele</a:t>
            </a:r>
            <a:r>
              <a:rPr lang="nl-BE" baseline="0" dirty="0" smtClean="0"/>
              <a:t> uitkomst”. </a:t>
            </a:r>
          </a:p>
          <a:p>
            <a:endParaRPr lang="nl-BE" baseline="0" dirty="0" smtClean="0"/>
          </a:p>
          <a:p>
            <a:r>
              <a:rPr lang="nl-BE" baseline="0" dirty="0" smtClean="0"/>
              <a:t>Zonder lukraak toegewezen controle groep kunnen we dus geen effect meten, want we weten niet wat er zonder de interventie gebeurd zou zijn: stel dat er rechts onder 5 mannetjes groen gekleurd waren, dan zou het effect van de interventie zelfs negatief zijn, zelfs al stellen we vast dat 1 op de 2 na de interventie werk heeft gevonden. Een hoge plaatsingsratio zegt dus niets over het effect van de maatregel!!    </a:t>
            </a:r>
            <a:endParaRPr lang="nl-BE" dirty="0"/>
          </a:p>
        </p:txBody>
      </p:sp>
      <p:sp>
        <p:nvSpPr>
          <p:cNvPr id="4" name="Slide Number Placeholder 3"/>
          <p:cNvSpPr>
            <a:spLocks noGrp="1"/>
          </p:cNvSpPr>
          <p:nvPr>
            <p:ph type="sldNum" sz="quarter" idx="10"/>
          </p:nvPr>
        </p:nvSpPr>
        <p:spPr/>
        <p:txBody>
          <a:bodyPr/>
          <a:lstStyle/>
          <a:p>
            <a:pPr>
              <a:defRPr/>
            </a:pPr>
            <a:fld id="{F83A2981-CB06-4A29-A100-FF5C44A71FCE}" type="slidenum">
              <a:rPr lang="nl-NL" smtClean="0"/>
              <a:pPr>
                <a:defRPr/>
              </a:pPr>
              <a:t>4</a:t>
            </a:fld>
            <a:endParaRPr lang="nl-NL"/>
          </a:p>
        </p:txBody>
      </p:sp>
    </p:spTree>
    <p:extLst>
      <p:ext uri="{BB962C8B-B14F-4D97-AF65-F5344CB8AC3E}">
        <p14:creationId xmlns:p14="http://schemas.microsoft.com/office/powerpoint/2010/main" val="2028052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nl-BE" dirty="0" smtClean="0"/>
              <a:t>Experimenten in buitenland hebben vaak aangetoond</a:t>
            </a:r>
            <a:r>
              <a:rPr lang="nl-BE" baseline="0" dirty="0" smtClean="0"/>
              <a:t> dat interventies waarvan men dacht dat ze effectief zouden zijn in werkelijkheid geen effect of zelfs een schadelijk effect hebben. We maken vaak een verkeerde inschatting van wat werkt en niet werkt indien we ons enkel baseren op buikgevoel, theoretische inzichten of ervaring. Deze elementen kunnen ons wel helpen met opstellen van hypothesen, maar niet van conclusies.</a:t>
            </a:r>
          </a:p>
          <a:p>
            <a:pPr marL="228600" indent="-228600">
              <a:buAutoNum type="arabicPeriod"/>
            </a:pPr>
            <a:r>
              <a:rPr lang="nl-BE" baseline="0" dirty="0" smtClean="0"/>
              <a:t>Als je niet evalueert riskeer middelen te steken in beleid dat niet werkt, gewoon omdat je het niet weet: daarmee verlies je veel geld. Vb. een opleiding is zeer duur. Als dit geen of zelfs negatieve effecten oplevert, dan riskeer je heel veel geld te verspillen. [Noteer ook dat je niet noodzakelijk hoeft met enquêtes te werken. Je kan gebruik maken van bestaande registratiesystemen, zoals het cliëntenvolgsysteem van de VDAB. Daarmee kan je veel kosten uitsparen.]  </a:t>
            </a:r>
          </a:p>
          <a:p>
            <a:pPr marL="228600" indent="-228600">
              <a:buAutoNum type="arabicPeriod"/>
            </a:pPr>
            <a:r>
              <a:rPr lang="nl-BE" baseline="0" dirty="0" smtClean="0"/>
              <a:t>Met beperkte middelen moet je sowieso groepen het voordeel ontzeggen: vaak first </a:t>
            </a:r>
            <a:r>
              <a:rPr lang="nl-BE" baseline="0" dirty="0" err="1" smtClean="0"/>
              <a:t>come</a:t>
            </a:r>
            <a:r>
              <a:rPr lang="nl-BE" baseline="0" dirty="0" smtClean="0"/>
              <a:t>, first </a:t>
            </a:r>
            <a:r>
              <a:rPr lang="nl-BE" baseline="0" dirty="0" err="1" smtClean="0"/>
              <a:t>served</a:t>
            </a:r>
            <a:r>
              <a:rPr lang="nl-BE" baseline="0" dirty="0" smtClean="0"/>
              <a:t>, maar is dit rechtvaardig als je weet dat niet iedereen toegang heeft tot zelfde info =&gt; vaak diegenen die al veel voordelen hebben die best geïnformeerd zijn om meer voordelen te verwerven;</a:t>
            </a:r>
          </a:p>
          <a:p>
            <a:pPr marL="0" indent="0">
              <a:buNone/>
            </a:pPr>
            <a:r>
              <a:rPr lang="nl-BE" baseline="0" dirty="0" smtClean="0"/>
              <a:t>     aanmoediging kan er simpelweg in bestaan dat meer info verschaft aan ene groep dan aan andere</a:t>
            </a:r>
          </a:p>
          <a:p>
            <a:pPr marL="0" indent="0">
              <a:buNone/>
            </a:pPr>
            <a:r>
              <a:rPr lang="nl-BE" baseline="0" dirty="0" smtClean="0"/>
              <a:t>4. Onethisch om met mensenlevens te experimenteren. Het klopt dat dit niet zomaar mag en dat er een afweging moet gebeuren: het voordeel van het experiment moet in verhouding zijn met de baat. Daarom moet er, zoals in de geneeskunde, ethische gedragsregels afgesproken en het experimenteel opzet vooraf steeds voorgelegd aan een ethische commissie. Bovendien moet het individu geïnformeerd worden dat die aan een experiment deelneemt en de mogelijkheid hebben om deelname te weigeren. </a:t>
            </a:r>
          </a:p>
          <a:p>
            <a:pPr marL="0" indent="0">
              <a:buNone/>
            </a:pPr>
            <a:r>
              <a:rPr lang="nl-BE" baseline="0" dirty="0" smtClean="0"/>
              <a:t>5. Niet-experimenteel onderzoek is gebaseerd op complexe statistische methoden, wat het moeilijk maakt om zulke evaluaties goed uit te leggen. Bovendien is een niet-experimentele evaluatie niet steeds mogelijk omdat die impliciet steeds gebruik maakt van een “natuurlijk experiment”, d.w.z. een element dat ervoor zorgt dat de toewijzing tot de interventie gedeeltelijk door het lot bepaald wordt. Indien de toewijzing op geen enkel aspect door het lot bepaald wordt, dan is het ook niet mogelijk om een interventie met een niet-experimentele methode te evalueren.     </a:t>
            </a:r>
          </a:p>
          <a:p>
            <a:pPr marL="0" indent="0">
              <a:buNone/>
            </a:pPr>
            <a:r>
              <a:rPr lang="nl-BE" baseline="0" dirty="0" smtClean="0"/>
              <a:t> </a:t>
            </a:r>
          </a:p>
          <a:p>
            <a:pPr marL="228600" indent="-228600">
              <a:buAutoNum type="arabicPeriod"/>
            </a:pPr>
            <a:endParaRPr lang="nl-BE" baseline="0" dirty="0" smtClean="0"/>
          </a:p>
          <a:p>
            <a:pPr marL="228600" indent="-228600">
              <a:buAutoNum type="arabicPeriod"/>
            </a:pPr>
            <a:endParaRPr lang="nl-BE" dirty="0"/>
          </a:p>
        </p:txBody>
      </p:sp>
      <p:sp>
        <p:nvSpPr>
          <p:cNvPr id="4" name="Slide Number Placeholder 3"/>
          <p:cNvSpPr>
            <a:spLocks noGrp="1"/>
          </p:cNvSpPr>
          <p:nvPr>
            <p:ph type="sldNum" sz="quarter" idx="10"/>
          </p:nvPr>
        </p:nvSpPr>
        <p:spPr/>
        <p:txBody>
          <a:bodyPr/>
          <a:lstStyle/>
          <a:p>
            <a:pPr>
              <a:defRPr/>
            </a:pPr>
            <a:fld id="{F83A2981-CB06-4A29-A100-FF5C44A71FCE}" type="slidenum">
              <a:rPr lang="nl-NL" smtClean="0"/>
              <a:pPr>
                <a:defRPr/>
              </a:pPr>
              <a:t>5</a:t>
            </a:fld>
            <a:endParaRPr lang="nl-NL"/>
          </a:p>
        </p:txBody>
      </p:sp>
    </p:spTree>
    <p:extLst>
      <p:ext uri="{BB962C8B-B14F-4D97-AF65-F5344CB8AC3E}">
        <p14:creationId xmlns:p14="http://schemas.microsoft.com/office/powerpoint/2010/main" val="20280524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nl-BE" baseline="0" dirty="0" smtClean="0"/>
              <a:t>Loont de moeite om expertise uit te bouwen!</a:t>
            </a:r>
          </a:p>
          <a:p>
            <a:pPr marL="0" indent="0">
              <a:buNone/>
            </a:pPr>
            <a:endParaRPr lang="nl-BE" baseline="0" dirty="0" smtClean="0"/>
          </a:p>
          <a:p>
            <a:pPr marL="0" indent="0">
              <a:buNone/>
            </a:pPr>
            <a:r>
              <a:rPr lang="nl-BE" baseline="0" dirty="0" smtClean="0"/>
              <a:t>Wetenschappelijke experten hebben interesse omdat dit unieke publicatiemogelijkheden biedt.</a:t>
            </a:r>
          </a:p>
        </p:txBody>
      </p:sp>
      <p:sp>
        <p:nvSpPr>
          <p:cNvPr id="4" name="Slide Number Placeholder 3"/>
          <p:cNvSpPr>
            <a:spLocks noGrp="1"/>
          </p:cNvSpPr>
          <p:nvPr>
            <p:ph type="sldNum" sz="quarter" idx="10"/>
          </p:nvPr>
        </p:nvSpPr>
        <p:spPr/>
        <p:txBody>
          <a:bodyPr/>
          <a:lstStyle/>
          <a:p>
            <a:pPr>
              <a:defRPr/>
            </a:pPr>
            <a:fld id="{F83A2981-CB06-4A29-A100-FF5C44A71FCE}" type="slidenum">
              <a:rPr lang="nl-NL" smtClean="0"/>
              <a:pPr>
                <a:defRPr/>
              </a:pPr>
              <a:t>6</a:t>
            </a:fld>
            <a:endParaRPr lang="nl-NL"/>
          </a:p>
        </p:txBody>
      </p:sp>
    </p:spTree>
    <p:extLst>
      <p:ext uri="{BB962C8B-B14F-4D97-AF65-F5344CB8AC3E}">
        <p14:creationId xmlns:p14="http://schemas.microsoft.com/office/powerpoint/2010/main" val="20280524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nl-BE" baseline="0" dirty="0" smtClean="0"/>
          </a:p>
          <a:p>
            <a:pPr marL="228600" indent="-228600">
              <a:buAutoNum type="arabicPeriod"/>
            </a:pPr>
            <a:endParaRPr lang="nl-BE" dirty="0"/>
          </a:p>
        </p:txBody>
      </p:sp>
      <p:sp>
        <p:nvSpPr>
          <p:cNvPr id="4" name="Slide Number Placeholder 3"/>
          <p:cNvSpPr>
            <a:spLocks noGrp="1"/>
          </p:cNvSpPr>
          <p:nvPr>
            <p:ph type="sldNum" sz="quarter" idx="10"/>
          </p:nvPr>
        </p:nvSpPr>
        <p:spPr/>
        <p:txBody>
          <a:bodyPr/>
          <a:lstStyle/>
          <a:p>
            <a:pPr>
              <a:defRPr/>
            </a:pPr>
            <a:fld id="{F83A2981-CB06-4A29-A100-FF5C44A71FCE}" type="slidenum">
              <a:rPr lang="nl-NL" smtClean="0"/>
              <a:pPr>
                <a:defRPr/>
              </a:pPr>
              <a:t>7</a:t>
            </a:fld>
            <a:endParaRPr lang="nl-NL"/>
          </a:p>
        </p:txBody>
      </p:sp>
    </p:spTree>
    <p:extLst>
      <p:ext uri="{BB962C8B-B14F-4D97-AF65-F5344CB8AC3E}">
        <p14:creationId xmlns:p14="http://schemas.microsoft.com/office/powerpoint/2010/main" val="20280524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F83A2981-CB06-4A29-A100-FF5C44A71FCE}" type="slidenum">
              <a:rPr lang="nl-NL" smtClean="0"/>
              <a:pPr>
                <a:defRPr/>
              </a:pPr>
              <a:t>8</a:t>
            </a:fld>
            <a:endParaRPr lang="nl-NL"/>
          </a:p>
        </p:txBody>
      </p:sp>
    </p:spTree>
    <p:extLst>
      <p:ext uri="{BB962C8B-B14F-4D97-AF65-F5344CB8AC3E}">
        <p14:creationId xmlns:p14="http://schemas.microsoft.com/office/powerpoint/2010/main" val="20280524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4" name="Picture 13" descr="EB-juist"/>
          <p:cNvPicPr>
            <a:picLocks noChangeAspect="1" noChangeArrowheads="1"/>
          </p:cNvPicPr>
          <p:nvPr/>
        </p:nvPicPr>
        <p:blipFill>
          <a:blip r:embed="rId2"/>
          <a:srcRect/>
          <a:stretch>
            <a:fillRect/>
          </a:stretch>
        </p:blipFill>
        <p:spPr bwMode="auto">
          <a:xfrm>
            <a:off x="0" y="6092825"/>
            <a:ext cx="9144000" cy="765175"/>
          </a:xfrm>
          <a:prstGeom prst="rect">
            <a:avLst/>
          </a:prstGeom>
          <a:noFill/>
          <a:ln w="9525">
            <a:noFill/>
            <a:miter lim="800000"/>
            <a:headEnd/>
            <a:tailEnd/>
          </a:ln>
        </p:spPr>
      </p:pic>
      <p:pic>
        <p:nvPicPr>
          <p:cNvPr id="5" name="Picture 2"/>
          <p:cNvPicPr>
            <a:picLocks noChangeAspect="1" noChangeArrowheads="1"/>
          </p:cNvPicPr>
          <p:nvPr userDrawn="1"/>
        </p:nvPicPr>
        <p:blipFill>
          <a:blip r:embed="rId3" cstate="print"/>
          <a:srcRect/>
          <a:stretch>
            <a:fillRect/>
          </a:stretch>
        </p:blipFill>
        <p:spPr bwMode="auto">
          <a:xfrm>
            <a:off x="642938" y="214313"/>
            <a:ext cx="904875" cy="647700"/>
          </a:xfrm>
          <a:prstGeom prst="rect">
            <a:avLst/>
          </a:prstGeom>
          <a:noFill/>
          <a:ln w="9525">
            <a:noFill/>
            <a:miter lim="800000"/>
            <a:headEnd/>
            <a:tailEnd/>
          </a:ln>
        </p:spPr>
      </p:pic>
      <p:pic>
        <p:nvPicPr>
          <p:cNvPr id="7" name="Picture 4"/>
          <p:cNvPicPr>
            <a:picLocks noChangeAspect="1" noChangeArrowheads="1"/>
          </p:cNvPicPr>
          <p:nvPr userDrawn="1"/>
        </p:nvPicPr>
        <p:blipFill>
          <a:blip r:embed="rId4" cstate="print"/>
          <a:srcRect/>
          <a:stretch>
            <a:fillRect/>
          </a:stretch>
        </p:blipFill>
        <p:spPr bwMode="auto">
          <a:xfrm>
            <a:off x="7164288" y="125413"/>
            <a:ext cx="1500188" cy="736600"/>
          </a:xfrm>
          <a:prstGeom prst="rect">
            <a:avLst/>
          </a:prstGeom>
          <a:noFill/>
          <a:ln w="9525">
            <a:noFill/>
            <a:miter lim="800000"/>
            <a:headEnd/>
            <a:tailEnd/>
          </a:ln>
        </p:spPr>
      </p:pic>
      <p:sp>
        <p:nvSpPr>
          <p:cNvPr id="6146" name="Rectangle 2"/>
          <p:cNvSpPr>
            <a:spLocks noGrp="1" noChangeArrowheads="1"/>
          </p:cNvSpPr>
          <p:nvPr>
            <p:ph type="ctrTitle"/>
          </p:nvPr>
        </p:nvSpPr>
        <p:spPr>
          <a:xfrm>
            <a:off x="395288" y="2286000"/>
            <a:ext cx="8367712" cy="1143000"/>
          </a:xfrm>
        </p:spPr>
        <p:txBody>
          <a:bodyPr/>
          <a:lstStyle>
            <a:lvl1pPr>
              <a:defRPr sz="2800"/>
            </a:lvl1pPr>
          </a:lstStyle>
          <a:p>
            <a:r>
              <a:rPr lang="nl-NL"/>
              <a:t>KLIK OM HET OPMAAKPROFIEL VAN DE MODELTITEL</a:t>
            </a:r>
          </a:p>
        </p:txBody>
      </p:sp>
      <p:sp>
        <p:nvSpPr>
          <p:cNvPr id="6147" name="Rectangle 3"/>
          <p:cNvSpPr>
            <a:spLocks noGrp="1" noChangeArrowheads="1"/>
          </p:cNvSpPr>
          <p:nvPr>
            <p:ph type="subTitle" idx="1"/>
          </p:nvPr>
        </p:nvSpPr>
        <p:spPr>
          <a:xfrm>
            <a:off x="395288" y="3429000"/>
            <a:ext cx="8367712" cy="2209800"/>
          </a:xfrm>
        </p:spPr>
        <p:txBody>
          <a:bodyPr/>
          <a:lstStyle>
            <a:lvl1pPr algn="ctr">
              <a:defRPr b="1">
                <a:effectLst>
                  <a:outerShdw blurRad="38100" dist="38100" dir="2700000" algn="tl">
                    <a:srgbClr val="C0C0C0"/>
                  </a:outerShdw>
                </a:effectLst>
              </a:defRPr>
            </a:lvl1pPr>
          </a:lstStyle>
          <a:p>
            <a:endParaRPr lang="nl-NL"/>
          </a:p>
          <a:p>
            <a:r>
              <a:rPr lang="nl-NL"/>
              <a:t>Klik om het opmaakprofiel van de modelondertitel te bewerken</a:t>
            </a:r>
          </a:p>
        </p:txBody>
      </p:sp>
      <p:sp>
        <p:nvSpPr>
          <p:cNvPr id="11" name="Rectangle 8"/>
          <p:cNvSpPr>
            <a:spLocks noGrp="1" noChangeArrowheads="1"/>
          </p:cNvSpPr>
          <p:nvPr>
            <p:ph type="ftr" sz="quarter" idx="11"/>
          </p:nvPr>
        </p:nvSpPr>
        <p:spPr>
          <a:xfrm>
            <a:off x="51118" y="6597352"/>
            <a:ext cx="6537106" cy="260648"/>
          </a:xfrm>
        </p:spPr>
        <p:txBody>
          <a:bodyPr/>
          <a:lstStyle>
            <a:lvl1pPr>
              <a:defRPr/>
            </a:lvl1pPr>
          </a:lstStyle>
          <a:p>
            <a:pPr>
              <a:defRPr/>
            </a:pPr>
            <a:r>
              <a:rPr lang="nl-NL" dirty="0" err="1" smtClean="0"/>
              <a:t>Youth</a:t>
            </a:r>
            <a:r>
              <a:rPr lang="nl-NL" dirty="0" smtClean="0"/>
              <a:t> </a:t>
            </a:r>
            <a:r>
              <a:rPr lang="nl-NL" dirty="0" err="1" smtClean="0"/>
              <a:t>Unemployment</a:t>
            </a:r>
            <a:r>
              <a:rPr lang="nl-NL" dirty="0" smtClean="0"/>
              <a:t> in Belgium		Bart Cockx</a:t>
            </a:r>
            <a:endParaRPr lang="nl-BE" dirty="0" smtClean="0"/>
          </a:p>
          <a:p>
            <a:pPr>
              <a:defRPr/>
            </a:pPr>
            <a:endParaRPr lang="nl-NL" dirty="0"/>
          </a:p>
        </p:txBody>
      </p:sp>
      <p:sp>
        <p:nvSpPr>
          <p:cNvPr id="13" name="Rectangle 9"/>
          <p:cNvSpPr>
            <a:spLocks noGrp="1" noChangeArrowheads="1"/>
          </p:cNvSpPr>
          <p:nvPr>
            <p:ph type="sldNum" sz="quarter" idx="4"/>
          </p:nvPr>
        </p:nvSpPr>
        <p:spPr bwMode="auto">
          <a:xfrm>
            <a:off x="6574160" y="6597352"/>
            <a:ext cx="256984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bg1"/>
                </a:solidFill>
                <a:latin typeface="+mn-lt"/>
                <a:cs typeface="+mn-cs"/>
              </a:defRPr>
            </a:lvl1pPr>
          </a:lstStyle>
          <a:p>
            <a:pPr>
              <a:defRPr/>
            </a:pPr>
            <a:r>
              <a:rPr lang="en-US" dirty="0" smtClean="0"/>
              <a:t>ENEPRI/CEPS conference </a:t>
            </a:r>
            <a:r>
              <a:rPr lang="nl-NL" dirty="0" smtClean="0"/>
              <a:t>pag. </a:t>
            </a:r>
            <a:fld id="{62D15B44-C4A5-45E6-A4BC-E25F728E7842}" type="slidenum">
              <a:rPr lang="nl-NL" smtClean="0"/>
              <a:pPr>
                <a:defRPr/>
              </a:pPr>
              <a:t>‹#›</a:t>
            </a:fld>
            <a:r>
              <a:rPr lang="nl-NL" dirty="0" smtClean="0"/>
              <a:t> </a:t>
            </a:r>
            <a:endParaRPr lang="nl-NL"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6" name="Rectangle 8"/>
          <p:cNvSpPr txBox="1">
            <a:spLocks noChangeArrowheads="1"/>
          </p:cNvSpPr>
          <p:nvPr userDrawn="1"/>
        </p:nvSpPr>
        <p:spPr bwMode="auto">
          <a:xfrm>
            <a:off x="24056" y="6597352"/>
            <a:ext cx="6537106"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l" rtl="0" fontAlgn="base">
              <a:spcBef>
                <a:spcPct val="0"/>
              </a:spcBef>
              <a:spcAft>
                <a:spcPct val="0"/>
              </a:spcAft>
              <a:defRPr sz="1200" kern="1200">
                <a:solidFill>
                  <a:schemeClr val="bg1"/>
                </a:solidFill>
                <a:latin typeface="+mn-lt"/>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defRPr/>
            </a:pPr>
            <a:r>
              <a:rPr lang="nl-NL" dirty="0" err="1" smtClean="0"/>
              <a:t>Youth</a:t>
            </a:r>
            <a:r>
              <a:rPr lang="nl-NL" dirty="0" smtClean="0"/>
              <a:t> </a:t>
            </a:r>
            <a:r>
              <a:rPr lang="nl-NL" dirty="0" err="1" smtClean="0"/>
              <a:t>Unemployment</a:t>
            </a:r>
            <a:r>
              <a:rPr lang="nl-NL" dirty="0" smtClean="0"/>
              <a:t> in Belgium		Bart Cockx</a:t>
            </a:r>
            <a:endParaRPr lang="nl-BE" dirty="0" smtClean="0"/>
          </a:p>
          <a:p>
            <a:pPr>
              <a:defRPr/>
            </a:pPr>
            <a:endParaRPr lang="nl-NL" dirty="0"/>
          </a:p>
        </p:txBody>
      </p:sp>
      <p:sp>
        <p:nvSpPr>
          <p:cNvPr id="7" name="Rectangle 9"/>
          <p:cNvSpPr txBox="1">
            <a:spLocks noChangeArrowheads="1"/>
          </p:cNvSpPr>
          <p:nvPr userDrawn="1"/>
        </p:nvSpPr>
        <p:spPr bwMode="auto">
          <a:xfrm>
            <a:off x="6574160" y="6597352"/>
            <a:ext cx="256984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200" kern="1200">
                <a:solidFill>
                  <a:schemeClr val="bg1"/>
                </a:solidFill>
                <a:latin typeface="+mn-lt"/>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defRPr/>
            </a:pPr>
            <a:r>
              <a:rPr lang="en-US" dirty="0" smtClean="0"/>
              <a:t>ENEPRI/CEPS conference </a:t>
            </a:r>
            <a:r>
              <a:rPr lang="nl-NL" dirty="0" smtClean="0"/>
              <a:t>pag. </a:t>
            </a:r>
            <a:fld id="{62D15B44-C4A5-45E6-A4BC-E25F728E7842}" type="slidenum">
              <a:rPr lang="nl-NL" smtClean="0"/>
              <a:pPr>
                <a:defRPr/>
              </a:pPr>
              <a:t>‹#›</a:t>
            </a:fld>
            <a:r>
              <a:rPr lang="nl-NL" dirty="0" smtClean="0"/>
              <a:t> </a:t>
            </a:r>
            <a:endParaRPr lang="nl-NL"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934200" y="981075"/>
            <a:ext cx="1828800" cy="5184775"/>
          </a:xfrm>
        </p:spPr>
        <p:txBody>
          <a:bodyPr vert="eaVert"/>
          <a:lstStyle/>
          <a:p>
            <a:r>
              <a:rPr lang="nl-NL" smtClean="0"/>
              <a:t>Klik om de stijl te bewerken</a:t>
            </a:r>
            <a:endParaRPr lang="nl-BE"/>
          </a:p>
        </p:txBody>
      </p:sp>
      <p:sp>
        <p:nvSpPr>
          <p:cNvPr id="3" name="Tijdelijke aanduiding voor verticale tekst 2"/>
          <p:cNvSpPr>
            <a:spLocks noGrp="1"/>
          </p:cNvSpPr>
          <p:nvPr>
            <p:ph type="body" orient="vert" idx="1"/>
          </p:nvPr>
        </p:nvSpPr>
        <p:spPr>
          <a:xfrm>
            <a:off x="1447800" y="981075"/>
            <a:ext cx="5334000" cy="5184775"/>
          </a:xfrm>
        </p:spPr>
        <p:txBody>
          <a:bodyPr vert="eaVert"/>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6" name="Rectangle 8"/>
          <p:cNvSpPr txBox="1">
            <a:spLocks noChangeArrowheads="1"/>
          </p:cNvSpPr>
          <p:nvPr userDrawn="1"/>
        </p:nvSpPr>
        <p:spPr bwMode="auto">
          <a:xfrm>
            <a:off x="24056" y="6597352"/>
            <a:ext cx="6537106"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l" rtl="0" fontAlgn="base">
              <a:spcBef>
                <a:spcPct val="0"/>
              </a:spcBef>
              <a:spcAft>
                <a:spcPct val="0"/>
              </a:spcAft>
              <a:defRPr sz="1200" kern="1200">
                <a:solidFill>
                  <a:schemeClr val="bg1"/>
                </a:solidFill>
                <a:latin typeface="+mn-lt"/>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defRPr/>
            </a:pPr>
            <a:r>
              <a:rPr lang="nl-NL" dirty="0" err="1" smtClean="0"/>
              <a:t>Youth</a:t>
            </a:r>
            <a:r>
              <a:rPr lang="nl-NL" dirty="0" smtClean="0"/>
              <a:t> </a:t>
            </a:r>
            <a:r>
              <a:rPr lang="nl-NL" dirty="0" err="1" smtClean="0"/>
              <a:t>Unemployment</a:t>
            </a:r>
            <a:r>
              <a:rPr lang="nl-NL" dirty="0" smtClean="0"/>
              <a:t> in Belgium		Bart Cockx</a:t>
            </a:r>
            <a:endParaRPr lang="nl-BE" dirty="0" smtClean="0"/>
          </a:p>
          <a:p>
            <a:pPr>
              <a:defRPr/>
            </a:pPr>
            <a:endParaRPr lang="nl-NL" dirty="0"/>
          </a:p>
        </p:txBody>
      </p:sp>
      <p:sp>
        <p:nvSpPr>
          <p:cNvPr id="7" name="Rectangle 9"/>
          <p:cNvSpPr txBox="1">
            <a:spLocks noChangeArrowheads="1"/>
          </p:cNvSpPr>
          <p:nvPr userDrawn="1"/>
        </p:nvSpPr>
        <p:spPr bwMode="auto">
          <a:xfrm>
            <a:off x="6574160" y="6597352"/>
            <a:ext cx="256984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200" kern="1200">
                <a:solidFill>
                  <a:schemeClr val="bg1"/>
                </a:solidFill>
                <a:latin typeface="+mn-lt"/>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defRPr/>
            </a:pPr>
            <a:r>
              <a:rPr lang="en-US" dirty="0" smtClean="0"/>
              <a:t>ENEPRI/CEPS conference </a:t>
            </a:r>
            <a:r>
              <a:rPr lang="nl-NL" dirty="0" smtClean="0"/>
              <a:t>pag. </a:t>
            </a:r>
            <a:fld id="{62D15B44-C4A5-45E6-A4BC-E25F728E7842}" type="slidenum">
              <a:rPr lang="nl-NL" smtClean="0"/>
              <a:pPr>
                <a:defRPr/>
              </a:pPr>
              <a:t>‹#›</a:t>
            </a:fld>
            <a:r>
              <a:rPr lang="nl-NL" dirty="0" smtClean="0"/>
              <a:t> </a:t>
            </a:r>
            <a:endParaRPr lang="nl-NL"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Klik om de stijl te bewerken</a:t>
            </a:r>
            <a:endParaRPr lang="nl-BE" dirty="0"/>
          </a:p>
        </p:txBody>
      </p:sp>
      <p:sp>
        <p:nvSpPr>
          <p:cNvPr id="3" name="Tijdelijke aanduiding voor inhoud 2"/>
          <p:cNvSpPr>
            <a:spLocks noGrp="1"/>
          </p:cNvSpPr>
          <p:nvPr>
            <p:ph idx="1"/>
          </p:nvPr>
        </p:nvSpPr>
        <p:spPr/>
        <p:txBody>
          <a:body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6" name="Rectangle 8"/>
          <p:cNvSpPr>
            <a:spLocks noGrp="1" noChangeArrowheads="1"/>
          </p:cNvSpPr>
          <p:nvPr>
            <p:ph type="ftr" sz="quarter" idx="12"/>
          </p:nvPr>
        </p:nvSpPr>
        <p:spPr>
          <a:xfrm>
            <a:off x="51118" y="6597352"/>
            <a:ext cx="6537106" cy="260648"/>
          </a:xfrm>
        </p:spPr>
        <p:txBody>
          <a:bodyPr/>
          <a:lstStyle>
            <a:lvl1pPr>
              <a:defRPr/>
            </a:lvl1pPr>
          </a:lstStyle>
          <a:p>
            <a:pPr>
              <a:defRPr/>
            </a:pPr>
            <a:r>
              <a:rPr lang="nl-NL" dirty="0" err="1" smtClean="0"/>
              <a:t>Youth</a:t>
            </a:r>
            <a:r>
              <a:rPr lang="nl-NL" dirty="0" smtClean="0"/>
              <a:t> </a:t>
            </a:r>
            <a:r>
              <a:rPr lang="nl-NL" dirty="0" err="1" smtClean="0"/>
              <a:t>Unemployment</a:t>
            </a:r>
            <a:r>
              <a:rPr lang="nl-NL" dirty="0" smtClean="0"/>
              <a:t> in Belgium		Bart Cockx</a:t>
            </a:r>
            <a:endParaRPr lang="nl-BE" dirty="0" smtClean="0"/>
          </a:p>
          <a:p>
            <a:pPr>
              <a:defRPr/>
            </a:pPr>
            <a:endParaRPr lang="nl-NL" dirty="0"/>
          </a:p>
        </p:txBody>
      </p:sp>
      <p:sp>
        <p:nvSpPr>
          <p:cNvPr id="7" name="Rectangle 9"/>
          <p:cNvSpPr>
            <a:spLocks noGrp="1" noChangeArrowheads="1"/>
          </p:cNvSpPr>
          <p:nvPr>
            <p:ph type="sldNum" sz="quarter" idx="4"/>
          </p:nvPr>
        </p:nvSpPr>
        <p:spPr bwMode="auto">
          <a:xfrm>
            <a:off x="6574160" y="6597352"/>
            <a:ext cx="256984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bg1"/>
                </a:solidFill>
                <a:latin typeface="+mn-lt"/>
                <a:cs typeface="+mn-cs"/>
              </a:defRPr>
            </a:lvl1pPr>
          </a:lstStyle>
          <a:p>
            <a:pPr>
              <a:defRPr/>
            </a:pPr>
            <a:r>
              <a:rPr lang="en-US" dirty="0" smtClean="0"/>
              <a:t>ENEPRI/CEPS conference </a:t>
            </a:r>
            <a:r>
              <a:rPr lang="nl-NL" dirty="0" smtClean="0"/>
              <a:t>pag. </a:t>
            </a:r>
            <a:fld id="{62D15B44-C4A5-45E6-A4BC-E25F728E7842}" type="slidenum">
              <a:rPr lang="nl-NL" smtClean="0"/>
              <a:pPr>
                <a:defRPr/>
              </a:pPr>
              <a:t>‹#›</a:t>
            </a:fld>
            <a:r>
              <a:rPr lang="nl-NL" dirty="0" smtClean="0"/>
              <a:t> </a:t>
            </a:r>
            <a:endParaRPr lang="nl-NL"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BE"/>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6" name="Rectangle 9"/>
          <p:cNvSpPr txBox="1">
            <a:spLocks noChangeArrowheads="1"/>
          </p:cNvSpPr>
          <p:nvPr userDrawn="1"/>
        </p:nvSpPr>
        <p:spPr bwMode="auto">
          <a:xfrm>
            <a:off x="6574160" y="6597352"/>
            <a:ext cx="256984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200" kern="1200">
                <a:solidFill>
                  <a:schemeClr val="bg1"/>
                </a:solidFill>
                <a:latin typeface="+mn-lt"/>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defRPr/>
            </a:pPr>
            <a:r>
              <a:rPr lang="en-US" dirty="0" smtClean="0"/>
              <a:t>ENEPRI/CEPS conference </a:t>
            </a:r>
            <a:r>
              <a:rPr lang="nl-NL" dirty="0" smtClean="0"/>
              <a:t>pag. </a:t>
            </a:r>
            <a:fld id="{62D15B44-C4A5-45E6-A4BC-E25F728E7842}" type="slidenum">
              <a:rPr lang="nl-NL" smtClean="0"/>
              <a:pPr>
                <a:defRPr/>
              </a:pPr>
              <a:t>‹#›</a:t>
            </a:fld>
            <a:r>
              <a:rPr lang="nl-NL" dirty="0" smtClean="0"/>
              <a:t> </a:t>
            </a:r>
            <a:endParaRPr lang="nl-NL" dirty="0"/>
          </a:p>
        </p:txBody>
      </p:sp>
      <p:sp>
        <p:nvSpPr>
          <p:cNvPr id="7" name="Rectangle 8"/>
          <p:cNvSpPr>
            <a:spLocks noGrp="1" noChangeArrowheads="1"/>
          </p:cNvSpPr>
          <p:nvPr>
            <p:ph type="ftr" sz="quarter" idx="12"/>
          </p:nvPr>
        </p:nvSpPr>
        <p:spPr>
          <a:xfrm>
            <a:off x="51118" y="6597352"/>
            <a:ext cx="6537106" cy="260648"/>
          </a:xfrm>
        </p:spPr>
        <p:txBody>
          <a:bodyPr/>
          <a:lstStyle>
            <a:lvl1pPr>
              <a:defRPr/>
            </a:lvl1pPr>
          </a:lstStyle>
          <a:p>
            <a:pPr>
              <a:defRPr/>
            </a:pPr>
            <a:r>
              <a:rPr lang="nl-NL" dirty="0" err="1" smtClean="0"/>
              <a:t>Youth</a:t>
            </a:r>
            <a:r>
              <a:rPr lang="nl-NL" dirty="0" smtClean="0"/>
              <a:t> </a:t>
            </a:r>
            <a:r>
              <a:rPr lang="nl-NL" dirty="0" err="1" smtClean="0"/>
              <a:t>Unemployment</a:t>
            </a:r>
            <a:r>
              <a:rPr lang="nl-NL" dirty="0" smtClean="0"/>
              <a:t> in Belgium		Bart Cockx</a:t>
            </a:r>
            <a:endParaRPr lang="nl-BE" dirty="0" smtClean="0"/>
          </a:p>
          <a:p>
            <a:pPr>
              <a:defRPr/>
            </a:pPr>
            <a:endParaRPr lang="nl-NL"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inhoud 2"/>
          <p:cNvSpPr>
            <a:spLocks noGrp="1"/>
          </p:cNvSpPr>
          <p:nvPr>
            <p:ph sz="half" idx="1"/>
          </p:nvPr>
        </p:nvSpPr>
        <p:spPr>
          <a:xfrm>
            <a:off x="1447800" y="1916113"/>
            <a:ext cx="3581400" cy="42497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inhoud 3"/>
          <p:cNvSpPr>
            <a:spLocks noGrp="1"/>
          </p:cNvSpPr>
          <p:nvPr>
            <p:ph sz="half" idx="2"/>
          </p:nvPr>
        </p:nvSpPr>
        <p:spPr>
          <a:xfrm>
            <a:off x="5181600" y="1916113"/>
            <a:ext cx="3581400" cy="42497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7" name="Rectangle 8"/>
          <p:cNvSpPr txBox="1">
            <a:spLocks noChangeArrowheads="1"/>
          </p:cNvSpPr>
          <p:nvPr userDrawn="1"/>
        </p:nvSpPr>
        <p:spPr bwMode="auto">
          <a:xfrm>
            <a:off x="24056" y="6597352"/>
            <a:ext cx="6537106"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l" rtl="0" fontAlgn="base">
              <a:spcBef>
                <a:spcPct val="0"/>
              </a:spcBef>
              <a:spcAft>
                <a:spcPct val="0"/>
              </a:spcAft>
              <a:defRPr sz="1200" kern="1200">
                <a:solidFill>
                  <a:schemeClr val="bg1"/>
                </a:solidFill>
                <a:latin typeface="+mn-lt"/>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defRPr/>
            </a:pPr>
            <a:r>
              <a:rPr lang="nl-NL" dirty="0" err="1" smtClean="0"/>
              <a:t>Youth</a:t>
            </a:r>
            <a:r>
              <a:rPr lang="nl-NL" dirty="0" smtClean="0"/>
              <a:t> </a:t>
            </a:r>
            <a:r>
              <a:rPr lang="nl-NL" dirty="0" err="1" smtClean="0"/>
              <a:t>Unemployment</a:t>
            </a:r>
            <a:r>
              <a:rPr lang="nl-NL" dirty="0" smtClean="0"/>
              <a:t> in Belgium		Bart Cockx</a:t>
            </a:r>
            <a:endParaRPr lang="nl-BE" dirty="0" smtClean="0"/>
          </a:p>
          <a:p>
            <a:pPr>
              <a:defRPr/>
            </a:pPr>
            <a:endParaRPr lang="nl-NL" dirty="0"/>
          </a:p>
        </p:txBody>
      </p:sp>
      <p:sp>
        <p:nvSpPr>
          <p:cNvPr id="8" name="Rectangle 9"/>
          <p:cNvSpPr txBox="1">
            <a:spLocks noChangeArrowheads="1"/>
          </p:cNvSpPr>
          <p:nvPr userDrawn="1"/>
        </p:nvSpPr>
        <p:spPr bwMode="auto">
          <a:xfrm>
            <a:off x="6574160" y="6597352"/>
            <a:ext cx="256984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200" kern="1200">
                <a:solidFill>
                  <a:schemeClr val="bg1"/>
                </a:solidFill>
                <a:latin typeface="+mn-lt"/>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defRPr/>
            </a:pPr>
            <a:r>
              <a:rPr lang="en-US" dirty="0" smtClean="0"/>
              <a:t>ENEPRI/CEPS conference </a:t>
            </a:r>
            <a:r>
              <a:rPr lang="nl-NL" dirty="0" smtClean="0"/>
              <a:t>pag. </a:t>
            </a:r>
            <a:fld id="{62D15B44-C4A5-45E6-A4BC-E25F728E7842}" type="slidenum">
              <a:rPr lang="nl-NL" smtClean="0"/>
              <a:pPr>
                <a:defRPr/>
              </a:pPr>
              <a:t>‹#›</a:t>
            </a:fld>
            <a:r>
              <a:rPr lang="nl-NL" dirty="0" smtClean="0"/>
              <a:t> </a:t>
            </a:r>
            <a:endParaRPr lang="nl-NL"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BE"/>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10" name="Rectangle 8"/>
          <p:cNvSpPr txBox="1">
            <a:spLocks noChangeArrowheads="1"/>
          </p:cNvSpPr>
          <p:nvPr userDrawn="1"/>
        </p:nvSpPr>
        <p:spPr bwMode="auto">
          <a:xfrm>
            <a:off x="24056" y="6597352"/>
            <a:ext cx="6537106"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l" rtl="0" fontAlgn="base">
              <a:spcBef>
                <a:spcPct val="0"/>
              </a:spcBef>
              <a:spcAft>
                <a:spcPct val="0"/>
              </a:spcAft>
              <a:defRPr sz="1200" kern="1200">
                <a:solidFill>
                  <a:schemeClr val="bg1"/>
                </a:solidFill>
                <a:latin typeface="+mn-lt"/>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defRPr/>
            </a:pPr>
            <a:r>
              <a:rPr lang="nl-NL" dirty="0" err="1" smtClean="0"/>
              <a:t>Youth</a:t>
            </a:r>
            <a:r>
              <a:rPr lang="nl-NL" dirty="0" smtClean="0"/>
              <a:t> </a:t>
            </a:r>
            <a:r>
              <a:rPr lang="nl-NL" dirty="0" err="1" smtClean="0"/>
              <a:t>Unemployment</a:t>
            </a:r>
            <a:r>
              <a:rPr lang="nl-NL" dirty="0" smtClean="0"/>
              <a:t> in Belgium		Bart Cockx</a:t>
            </a:r>
            <a:endParaRPr lang="nl-BE" dirty="0" smtClean="0"/>
          </a:p>
          <a:p>
            <a:pPr>
              <a:defRPr/>
            </a:pPr>
            <a:endParaRPr lang="nl-NL" dirty="0"/>
          </a:p>
        </p:txBody>
      </p:sp>
      <p:sp>
        <p:nvSpPr>
          <p:cNvPr id="11" name="Rectangle 9"/>
          <p:cNvSpPr txBox="1">
            <a:spLocks noChangeArrowheads="1"/>
          </p:cNvSpPr>
          <p:nvPr userDrawn="1"/>
        </p:nvSpPr>
        <p:spPr bwMode="auto">
          <a:xfrm>
            <a:off x="6574160" y="6597352"/>
            <a:ext cx="256984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200" kern="1200">
                <a:solidFill>
                  <a:schemeClr val="bg1"/>
                </a:solidFill>
                <a:latin typeface="+mn-lt"/>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defRPr/>
            </a:pPr>
            <a:r>
              <a:rPr lang="en-US" dirty="0" smtClean="0"/>
              <a:t>ENEPRI/CEPS conference </a:t>
            </a:r>
            <a:r>
              <a:rPr lang="nl-NL" dirty="0" smtClean="0"/>
              <a:t>pag. </a:t>
            </a:r>
            <a:fld id="{62D15B44-C4A5-45E6-A4BC-E25F728E7842}" type="slidenum">
              <a:rPr lang="nl-NL" smtClean="0"/>
              <a:pPr>
                <a:defRPr/>
              </a:pPr>
              <a:t>‹#›</a:t>
            </a:fld>
            <a:r>
              <a:rPr lang="nl-NL" dirty="0" smtClean="0"/>
              <a:t> </a:t>
            </a:r>
            <a:endParaRPr lang="nl-NL"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5" name="Rectangle 9"/>
          <p:cNvSpPr txBox="1">
            <a:spLocks noChangeArrowheads="1"/>
          </p:cNvSpPr>
          <p:nvPr userDrawn="1"/>
        </p:nvSpPr>
        <p:spPr bwMode="auto">
          <a:xfrm>
            <a:off x="6579200" y="6590704"/>
            <a:ext cx="256984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200" kern="1200">
                <a:solidFill>
                  <a:schemeClr val="bg1"/>
                </a:solidFill>
                <a:latin typeface="+mn-lt"/>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defRPr/>
            </a:pPr>
            <a:r>
              <a:rPr lang="en-US" dirty="0" smtClean="0"/>
              <a:t>ENEPRI/CEPS conference </a:t>
            </a:r>
            <a:r>
              <a:rPr lang="nl-NL" dirty="0" smtClean="0"/>
              <a:t>pag. </a:t>
            </a:r>
            <a:fld id="{62D15B44-C4A5-45E6-A4BC-E25F728E7842}" type="slidenum">
              <a:rPr lang="nl-NL" smtClean="0"/>
              <a:pPr>
                <a:defRPr/>
              </a:pPr>
              <a:t>‹#›</a:t>
            </a:fld>
            <a:r>
              <a:rPr lang="nl-NL" dirty="0" smtClean="0"/>
              <a:t> </a:t>
            </a:r>
            <a:endParaRPr lang="nl-NL" dirty="0"/>
          </a:p>
        </p:txBody>
      </p:sp>
      <p:sp>
        <p:nvSpPr>
          <p:cNvPr id="6" name="Rectangle 8"/>
          <p:cNvSpPr txBox="1">
            <a:spLocks noChangeArrowheads="1"/>
          </p:cNvSpPr>
          <p:nvPr userDrawn="1"/>
        </p:nvSpPr>
        <p:spPr bwMode="auto">
          <a:xfrm>
            <a:off x="24056" y="6597352"/>
            <a:ext cx="6537106"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l" rtl="0" fontAlgn="base">
              <a:spcBef>
                <a:spcPct val="0"/>
              </a:spcBef>
              <a:spcAft>
                <a:spcPct val="0"/>
              </a:spcAft>
              <a:defRPr sz="1200" kern="1200">
                <a:solidFill>
                  <a:schemeClr val="bg1"/>
                </a:solidFill>
                <a:latin typeface="+mn-lt"/>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defRPr/>
            </a:pPr>
            <a:r>
              <a:rPr lang="nl-NL" dirty="0" err="1" smtClean="0"/>
              <a:t>Youth</a:t>
            </a:r>
            <a:r>
              <a:rPr lang="nl-NL" dirty="0" smtClean="0"/>
              <a:t> </a:t>
            </a:r>
            <a:r>
              <a:rPr lang="nl-NL" dirty="0" err="1" smtClean="0"/>
              <a:t>Unemployment</a:t>
            </a:r>
            <a:r>
              <a:rPr lang="nl-NL" dirty="0" smtClean="0"/>
              <a:t> in Belgium		Bart Cockx</a:t>
            </a:r>
            <a:endParaRPr lang="nl-BE" dirty="0" smtClean="0"/>
          </a:p>
          <a:p>
            <a:pPr>
              <a:defRPr/>
            </a:pPr>
            <a:endParaRPr lang="nl-N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4" name="Rectangle 8"/>
          <p:cNvSpPr txBox="1">
            <a:spLocks noChangeArrowheads="1"/>
          </p:cNvSpPr>
          <p:nvPr userDrawn="1"/>
        </p:nvSpPr>
        <p:spPr bwMode="auto">
          <a:xfrm>
            <a:off x="24056" y="6597352"/>
            <a:ext cx="6537106"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l" rtl="0" fontAlgn="base">
              <a:spcBef>
                <a:spcPct val="0"/>
              </a:spcBef>
              <a:spcAft>
                <a:spcPct val="0"/>
              </a:spcAft>
              <a:defRPr sz="1200" kern="1200">
                <a:solidFill>
                  <a:schemeClr val="bg1"/>
                </a:solidFill>
                <a:latin typeface="+mn-lt"/>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defRPr/>
            </a:pPr>
            <a:r>
              <a:rPr lang="nl-NL" dirty="0" err="1" smtClean="0"/>
              <a:t>Youth</a:t>
            </a:r>
            <a:r>
              <a:rPr lang="nl-NL" dirty="0" smtClean="0"/>
              <a:t> </a:t>
            </a:r>
            <a:r>
              <a:rPr lang="nl-NL" dirty="0" err="1" smtClean="0"/>
              <a:t>Unemployment</a:t>
            </a:r>
            <a:r>
              <a:rPr lang="nl-NL" dirty="0" smtClean="0"/>
              <a:t> in Belgium		Bart Cockx</a:t>
            </a:r>
            <a:endParaRPr lang="nl-BE" dirty="0" smtClean="0"/>
          </a:p>
          <a:p>
            <a:pPr>
              <a:defRPr/>
            </a:pPr>
            <a:endParaRPr lang="nl-NL" dirty="0"/>
          </a:p>
        </p:txBody>
      </p:sp>
      <p:sp>
        <p:nvSpPr>
          <p:cNvPr id="5" name="Rectangle 9"/>
          <p:cNvSpPr txBox="1">
            <a:spLocks noChangeArrowheads="1"/>
          </p:cNvSpPr>
          <p:nvPr userDrawn="1"/>
        </p:nvSpPr>
        <p:spPr bwMode="auto">
          <a:xfrm>
            <a:off x="6574160" y="6597352"/>
            <a:ext cx="256984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200" kern="1200">
                <a:solidFill>
                  <a:schemeClr val="bg1"/>
                </a:solidFill>
                <a:latin typeface="+mn-lt"/>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defRPr/>
            </a:pPr>
            <a:r>
              <a:rPr lang="en-US" dirty="0" smtClean="0"/>
              <a:t>ENEPRI/CEPS conference </a:t>
            </a:r>
            <a:r>
              <a:rPr lang="nl-NL" dirty="0" smtClean="0"/>
              <a:t>pag. </a:t>
            </a:r>
            <a:fld id="{62D15B44-C4A5-45E6-A4BC-E25F728E7842}" type="slidenum">
              <a:rPr lang="nl-NL" smtClean="0"/>
              <a:pPr>
                <a:defRPr/>
              </a:pPr>
              <a:t>‹#›</a:t>
            </a:fld>
            <a:r>
              <a:rPr lang="nl-NL" dirty="0" smtClean="0"/>
              <a:t> </a:t>
            </a:r>
            <a:endParaRPr lang="nl-NL"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BE"/>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7" name="Rectangle 8"/>
          <p:cNvSpPr txBox="1">
            <a:spLocks noChangeArrowheads="1"/>
          </p:cNvSpPr>
          <p:nvPr userDrawn="1"/>
        </p:nvSpPr>
        <p:spPr bwMode="auto">
          <a:xfrm>
            <a:off x="24056" y="6597352"/>
            <a:ext cx="6537106"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l" rtl="0" fontAlgn="base">
              <a:spcBef>
                <a:spcPct val="0"/>
              </a:spcBef>
              <a:spcAft>
                <a:spcPct val="0"/>
              </a:spcAft>
              <a:defRPr sz="1200" kern="1200">
                <a:solidFill>
                  <a:schemeClr val="bg1"/>
                </a:solidFill>
                <a:latin typeface="+mn-lt"/>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defRPr/>
            </a:pPr>
            <a:r>
              <a:rPr lang="nl-NL" dirty="0" err="1" smtClean="0"/>
              <a:t>Youth</a:t>
            </a:r>
            <a:r>
              <a:rPr lang="nl-NL" dirty="0" smtClean="0"/>
              <a:t> </a:t>
            </a:r>
            <a:r>
              <a:rPr lang="nl-NL" dirty="0" err="1" smtClean="0"/>
              <a:t>Unemployment</a:t>
            </a:r>
            <a:r>
              <a:rPr lang="nl-NL" dirty="0" smtClean="0"/>
              <a:t> in Belgium		Bart Cockx</a:t>
            </a:r>
            <a:endParaRPr lang="nl-BE" dirty="0" smtClean="0"/>
          </a:p>
          <a:p>
            <a:pPr>
              <a:defRPr/>
            </a:pPr>
            <a:endParaRPr lang="nl-NL" dirty="0"/>
          </a:p>
        </p:txBody>
      </p:sp>
      <p:sp>
        <p:nvSpPr>
          <p:cNvPr id="8" name="Rectangle 9"/>
          <p:cNvSpPr txBox="1">
            <a:spLocks noChangeArrowheads="1"/>
          </p:cNvSpPr>
          <p:nvPr userDrawn="1"/>
        </p:nvSpPr>
        <p:spPr bwMode="auto">
          <a:xfrm>
            <a:off x="6574160" y="6597352"/>
            <a:ext cx="256984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200" kern="1200">
                <a:solidFill>
                  <a:schemeClr val="bg1"/>
                </a:solidFill>
                <a:latin typeface="+mn-lt"/>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defRPr/>
            </a:pPr>
            <a:r>
              <a:rPr lang="en-US" dirty="0" smtClean="0"/>
              <a:t>ENEPRI/CEPS conference </a:t>
            </a:r>
            <a:r>
              <a:rPr lang="nl-NL" dirty="0" smtClean="0"/>
              <a:t>pag. </a:t>
            </a:r>
            <a:fld id="{62D15B44-C4A5-45E6-A4BC-E25F728E7842}" type="slidenum">
              <a:rPr lang="nl-NL" smtClean="0"/>
              <a:pPr>
                <a:defRPr/>
              </a:pPr>
              <a:t>‹#›</a:t>
            </a:fld>
            <a:r>
              <a:rPr lang="nl-NL" dirty="0" smtClean="0"/>
              <a:t> </a:t>
            </a:r>
            <a:endParaRPr lang="nl-NL"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BE"/>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BE"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7" name="Rectangle 8"/>
          <p:cNvSpPr txBox="1">
            <a:spLocks noChangeArrowheads="1"/>
          </p:cNvSpPr>
          <p:nvPr userDrawn="1"/>
        </p:nvSpPr>
        <p:spPr bwMode="auto">
          <a:xfrm>
            <a:off x="24056" y="6597352"/>
            <a:ext cx="6537106"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l" rtl="0" fontAlgn="base">
              <a:spcBef>
                <a:spcPct val="0"/>
              </a:spcBef>
              <a:spcAft>
                <a:spcPct val="0"/>
              </a:spcAft>
              <a:defRPr sz="1200" kern="1200">
                <a:solidFill>
                  <a:schemeClr val="bg1"/>
                </a:solidFill>
                <a:latin typeface="+mn-lt"/>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defRPr/>
            </a:pPr>
            <a:r>
              <a:rPr lang="nl-NL" dirty="0" err="1" smtClean="0"/>
              <a:t>Youth</a:t>
            </a:r>
            <a:r>
              <a:rPr lang="nl-NL" dirty="0" smtClean="0"/>
              <a:t> </a:t>
            </a:r>
            <a:r>
              <a:rPr lang="nl-NL" dirty="0" err="1" smtClean="0"/>
              <a:t>Unemployment</a:t>
            </a:r>
            <a:r>
              <a:rPr lang="nl-NL" dirty="0" smtClean="0"/>
              <a:t> in Belgium		Bart Cockx</a:t>
            </a:r>
            <a:endParaRPr lang="nl-BE" dirty="0" smtClean="0"/>
          </a:p>
          <a:p>
            <a:pPr>
              <a:defRPr/>
            </a:pPr>
            <a:endParaRPr lang="nl-NL" dirty="0"/>
          </a:p>
        </p:txBody>
      </p:sp>
      <p:sp>
        <p:nvSpPr>
          <p:cNvPr id="8" name="Rectangle 9"/>
          <p:cNvSpPr txBox="1">
            <a:spLocks noChangeArrowheads="1"/>
          </p:cNvSpPr>
          <p:nvPr userDrawn="1"/>
        </p:nvSpPr>
        <p:spPr bwMode="auto">
          <a:xfrm>
            <a:off x="6574160" y="6597352"/>
            <a:ext cx="256984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nl-NL"/>
            </a:defPPr>
            <a:lvl1pPr algn="r" rtl="0" fontAlgn="base">
              <a:spcBef>
                <a:spcPct val="0"/>
              </a:spcBef>
              <a:spcAft>
                <a:spcPct val="0"/>
              </a:spcAft>
              <a:defRPr sz="1200" kern="1200">
                <a:solidFill>
                  <a:schemeClr val="bg1"/>
                </a:solidFill>
                <a:latin typeface="+mn-lt"/>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defRPr/>
            </a:pPr>
            <a:r>
              <a:rPr lang="en-US" dirty="0" smtClean="0"/>
              <a:t>ENEPRI/CEPS conference </a:t>
            </a:r>
            <a:r>
              <a:rPr lang="nl-NL" dirty="0" smtClean="0"/>
              <a:t>pag. </a:t>
            </a:r>
            <a:fld id="{62D15B44-C4A5-45E6-A4BC-E25F728E7842}" type="slidenum">
              <a:rPr lang="nl-NL" smtClean="0"/>
              <a:pPr>
                <a:defRPr/>
              </a:pPr>
              <a:t>‹#›</a:t>
            </a:fld>
            <a:r>
              <a:rPr lang="nl-NL" dirty="0" smtClean="0"/>
              <a:t> </a:t>
            </a:r>
            <a:endParaRPr lang="nl-NL"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4" descr="EB-juist"/>
          <p:cNvPicPr>
            <a:picLocks noChangeAspect="1" noChangeArrowheads="1"/>
          </p:cNvPicPr>
          <p:nvPr userDrawn="1"/>
        </p:nvPicPr>
        <p:blipFill>
          <a:blip r:embed="rId13"/>
          <a:srcRect/>
          <a:stretch>
            <a:fillRect/>
          </a:stretch>
        </p:blipFill>
        <p:spPr bwMode="auto">
          <a:xfrm>
            <a:off x="0" y="6092825"/>
            <a:ext cx="9144000" cy="765175"/>
          </a:xfrm>
          <a:prstGeom prst="rect">
            <a:avLst/>
          </a:prstGeom>
          <a:noFill/>
          <a:ln w="9525">
            <a:noFill/>
            <a:miter lim="800000"/>
            <a:headEnd/>
            <a:tailEnd/>
          </a:ln>
        </p:spPr>
      </p:pic>
      <p:sp>
        <p:nvSpPr>
          <p:cNvPr id="2" name="Rectangle 2"/>
          <p:cNvSpPr>
            <a:spLocks noGrp="1" noChangeArrowheads="1"/>
          </p:cNvSpPr>
          <p:nvPr>
            <p:ph type="title"/>
          </p:nvPr>
        </p:nvSpPr>
        <p:spPr bwMode="auto">
          <a:xfrm>
            <a:off x="1447800" y="981075"/>
            <a:ext cx="7315200" cy="866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nl-NL" smtClean="0"/>
              <a:t>KLIK OM HET OPMAAKPROFIEL VAN DE MODELTITEL</a:t>
            </a:r>
          </a:p>
        </p:txBody>
      </p:sp>
      <p:sp>
        <p:nvSpPr>
          <p:cNvPr id="1028" name="Rectangle 3"/>
          <p:cNvSpPr>
            <a:spLocks noGrp="1" noChangeArrowheads="1"/>
          </p:cNvSpPr>
          <p:nvPr>
            <p:ph type="body" idx="1"/>
          </p:nvPr>
        </p:nvSpPr>
        <p:spPr bwMode="auto">
          <a:xfrm>
            <a:off x="1447800" y="1916113"/>
            <a:ext cx="7315200" cy="42497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p:txBody>
      </p:sp>
      <p:sp>
        <p:nvSpPr>
          <p:cNvPr id="1032" name="Rectangle 8"/>
          <p:cNvSpPr>
            <a:spLocks noGrp="1" noChangeArrowheads="1"/>
          </p:cNvSpPr>
          <p:nvPr>
            <p:ph type="ftr" sz="quarter" idx="3"/>
          </p:nvPr>
        </p:nvSpPr>
        <p:spPr bwMode="auto">
          <a:xfrm>
            <a:off x="51118" y="6597352"/>
            <a:ext cx="6537106"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chemeClr val="bg1"/>
                </a:solidFill>
                <a:latin typeface="+mn-lt"/>
                <a:cs typeface="+mn-cs"/>
              </a:defRPr>
            </a:lvl1pPr>
          </a:lstStyle>
          <a:p>
            <a:pPr>
              <a:defRPr/>
            </a:pPr>
            <a:r>
              <a:rPr lang="nl-NL" dirty="0" err="1" smtClean="0"/>
              <a:t>Youth</a:t>
            </a:r>
            <a:r>
              <a:rPr lang="nl-NL" dirty="0" smtClean="0"/>
              <a:t> </a:t>
            </a:r>
            <a:r>
              <a:rPr lang="nl-NL" dirty="0" err="1" smtClean="0"/>
              <a:t>Unemployment</a:t>
            </a:r>
            <a:r>
              <a:rPr lang="nl-NL" dirty="0" smtClean="0"/>
              <a:t> in Belgium		Bart Cockx</a:t>
            </a:r>
            <a:endParaRPr lang="nl-BE" dirty="0"/>
          </a:p>
        </p:txBody>
      </p:sp>
      <p:sp>
        <p:nvSpPr>
          <p:cNvPr id="1033" name="Rectangle 9"/>
          <p:cNvSpPr>
            <a:spLocks noGrp="1" noChangeArrowheads="1"/>
          </p:cNvSpPr>
          <p:nvPr>
            <p:ph type="sldNum" sz="quarter" idx="4"/>
          </p:nvPr>
        </p:nvSpPr>
        <p:spPr bwMode="auto">
          <a:xfrm>
            <a:off x="6574160" y="6597352"/>
            <a:ext cx="256984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bg1"/>
                </a:solidFill>
                <a:latin typeface="+mn-lt"/>
                <a:cs typeface="+mn-cs"/>
              </a:defRPr>
            </a:lvl1pPr>
          </a:lstStyle>
          <a:p>
            <a:pPr>
              <a:defRPr/>
            </a:pPr>
            <a:r>
              <a:rPr lang="en-US" dirty="0" smtClean="0"/>
              <a:t>ENEPRI/CEPS conference </a:t>
            </a:r>
            <a:r>
              <a:rPr lang="nl-NL" dirty="0" smtClean="0"/>
              <a:t>pag. </a:t>
            </a:r>
            <a:fld id="{62D15B44-C4A5-45E6-A4BC-E25F728E7842}" type="slidenum">
              <a:rPr lang="nl-NL" smtClean="0"/>
              <a:pPr>
                <a:defRPr/>
              </a:pPr>
              <a:t>‹#›</a:t>
            </a:fld>
            <a:r>
              <a:rPr lang="nl-NL" dirty="0" smtClean="0"/>
              <a:t> </a:t>
            </a:r>
            <a:endParaRPr lang="nl-NL" dirty="0"/>
          </a:p>
        </p:txBody>
      </p:sp>
      <p:pic>
        <p:nvPicPr>
          <p:cNvPr id="1031" name="Picture 2"/>
          <p:cNvPicPr>
            <a:picLocks noChangeAspect="1" noChangeArrowheads="1"/>
          </p:cNvPicPr>
          <p:nvPr userDrawn="1"/>
        </p:nvPicPr>
        <p:blipFill>
          <a:blip r:embed="rId14" cstate="print"/>
          <a:srcRect/>
          <a:stretch>
            <a:fillRect/>
          </a:stretch>
        </p:blipFill>
        <p:spPr bwMode="auto">
          <a:xfrm>
            <a:off x="642938" y="214313"/>
            <a:ext cx="904875" cy="647700"/>
          </a:xfrm>
          <a:prstGeom prst="rect">
            <a:avLst/>
          </a:prstGeom>
          <a:noFill/>
          <a:ln w="9525">
            <a:noFill/>
            <a:miter lim="800000"/>
            <a:headEnd/>
            <a:tailEnd/>
          </a:ln>
        </p:spPr>
      </p:pic>
      <p:pic>
        <p:nvPicPr>
          <p:cNvPr id="4" name="Picture 4"/>
          <p:cNvPicPr>
            <a:picLocks noChangeAspect="1" noChangeArrowheads="1"/>
          </p:cNvPicPr>
          <p:nvPr userDrawn="1"/>
        </p:nvPicPr>
        <p:blipFill>
          <a:blip r:embed="rId15" cstate="print"/>
          <a:srcRect/>
          <a:stretch>
            <a:fillRect/>
          </a:stretch>
        </p:blipFill>
        <p:spPr bwMode="auto">
          <a:xfrm>
            <a:off x="7380312" y="125413"/>
            <a:ext cx="1500188" cy="7366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0" r:id="rId1"/>
    <p:sldLayoutId id="2147483661"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sz="2400" b="1">
          <a:solidFill>
            <a:srgbClr val="77A377"/>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2400" b="1">
          <a:solidFill>
            <a:srgbClr val="77A377"/>
          </a:solidFill>
          <a:effectLst>
            <a:outerShdw blurRad="38100" dist="38100" dir="2700000" algn="tl">
              <a:srgbClr val="C0C0C0"/>
            </a:outerShdw>
          </a:effectLst>
          <a:latin typeface="Arial" charset="0"/>
        </a:defRPr>
      </a:lvl2pPr>
      <a:lvl3pPr algn="ctr" rtl="0" eaLnBrk="0" fontAlgn="base" hangingPunct="0">
        <a:spcBef>
          <a:spcPct val="0"/>
        </a:spcBef>
        <a:spcAft>
          <a:spcPct val="0"/>
        </a:spcAft>
        <a:defRPr sz="2400" b="1">
          <a:solidFill>
            <a:srgbClr val="77A377"/>
          </a:solidFill>
          <a:effectLst>
            <a:outerShdw blurRad="38100" dist="38100" dir="2700000" algn="tl">
              <a:srgbClr val="C0C0C0"/>
            </a:outerShdw>
          </a:effectLst>
          <a:latin typeface="Arial" charset="0"/>
        </a:defRPr>
      </a:lvl3pPr>
      <a:lvl4pPr algn="ctr" rtl="0" eaLnBrk="0" fontAlgn="base" hangingPunct="0">
        <a:spcBef>
          <a:spcPct val="0"/>
        </a:spcBef>
        <a:spcAft>
          <a:spcPct val="0"/>
        </a:spcAft>
        <a:defRPr sz="2400" b="1">
          <a:solidFill>
            <a:srgbClr val="77A377"/>
          </a:solidFill>
          <a:effectLst>
            <a:outerShdw blurRad="38100" dist="38100" dir="2700000" algn="tl">
              <a:srgbClr val="C0C0C0"/>
            </a:outerShdw>
          </a:effectLst>
          <a:latin typeface="Arial" charset="0"/>
        </a:defRPr>
      </a:lvl4pPr>
      <a:lvl5pPr algn="ctr" rtl="0" eaLnBrk="0" fontAlgn="base" hangingPunct="0">
        <a:spcBef>
          <a:spcPct val="0"/>
        </a:spcBef>
        <a:spcAft>
          <a:spcPct val="0"/>
        </a:spcAft>
        <a:defRPr sz="2400" b="1">
          <a:solidFill>
            <a:srgbClr val="77A377"/>
          </a:solidFill>
          <a:effectLst>
            <a:outerShdw blurRad="38100" dist="38100" dir="2700000" algn="tl">
              <a:srgbClr val="C0C0C0"/>
            </a:outerShdw>
          </a:effectLst>
          <a:latin typeface="Arial" charset="0"/>
        </a:defRPr>
      </a:lvl5pPr>
      <a:lvl6pPr marL="457200" algn="ctr" rtl="0" fontAlgn="base">
        <a:spcBef>
          <a:spcPct val="0"/>
        </a:spcBef>
        <a:spcAft>
          <a:spcPct val="0"/>
        </a:spcAft>
        <a:defRPr sz="2400" b="1">
          <a:solidFill>
            <a:srgbClr val="77A377"/>
          </a:solidFill>
          <a:effectLst>
            <a:outerShdw blurRad="38100" dist="38100" dir="2700000" algn="tl">
              <a:srgbClr val="C0C0C0"/>
            </a:outerShdw>
          </a:effectLst>
          <a:latin typeface="Arial" charset="0"/>
        </a:defRPr>
      </a:lvl6pPr>
      <a:lvl7pPr marL="914400" algn="ctr" rtl="0" fontAlgn="base">
        <a:spcBef>
          <a:spcPct val="0"/>
        </a:spcBef>
        <a:spcAft>
          <a:spcPct val="0"/>
        </a:spcAft>
        <a:defRPr sz="2400" b="1">
          <a:solidFill>
            <a:srgbClr val="77A377"/>
          </a:solidFill>
          <a:effectLst>
            <a:outerShdw blurRad="38100" dist="38100" dir="2700000" algn="tl">
              <a:srgbClr val="C0C0C0"/>
            </a:outerShdw>
          </a:effectLst>
          <a:latin typeface="Arial" charset="0"/>
        </a:defRPr>
      </a:lvl7pPr>
      <a:lvl8pPr marL="1371600" algn="ctr" rtl="0" fontAlgn="base">
        <a:spcBef>
          <a:spcPct val="0"/>
        </a:spcBef>
        <a:spcAft>
          <a:spcPct val="0"/>
        </a:spcAft>
        <a:defRPr sz="2400" b="1">
          <a:solidFill>
            <a:srgbClr val="77A377"/>
          </a:solidFill>
          <a:effectLst>
            <a:outerShdw blurRad="38100" dist="38100" dir="2700000" algn="tl">
              <a:srgbClr val="C0C0C0"/>
            </a:outerShdw>
          </a:effectLst>
          <a:latin typeface="Arial" charset="0"/>
        </a:defRPr>
      </a:lvl8pPr>
      <a:lvl9pPr marL="1828800" algn="ctr" rtl="0" fontAlgn="base">
        <a:spcBef>
          <a:spcPct val="0"/>
        </a:spcBef>
        <a:spcAft>
          <a:spcPct val="0"/>
        </a:spcAft>
        <a:defRPr sz="2400" b="1">
          <a:solidFill>
            <a:srgbClr val="77A377"/>
          </a:solidFill>
          <a:effectLst>
            <a:outerShdw blurRad="38100" dist="38100" dir="2700000" algn="tl">
              <a:srgbClr val="C0C0C0"/>
            </a:outerShdw>
          </a:effectLst>
          <a:latin typeface="Arial" charset="0"/>
        </a:defRPr>
      </a:lvl9pPr>
    </p:titleStyle>
    <p:bodyStyle>
      <a:lvl1pPr marL="342900" indent="-342900" algn="l" rtl="0" eaLnBrk="0" fontAlgn="base" hangingPunct="0">
        <a:spcBef>
          <a:spcPct val="20000"/>
        </a:spcBef>
        <a:spcAft>
          <a:spcPct val="0"/>
        </a:spcAft>
        <a:defRPr sz="2000">
          <a:solidFill>
            <a:srgbClr val="77A377"/>
          </a:solidFill>
          <a:latin typeface="+mn-lt"/>
          <a:ea typeface="+mn-ea"/>
          <a:cs typeface="+mn-cs"/>
        </a:defRPr>
      </a:lvl1pPr>
      <a:lvl2pPr marL="190500" indent="193675" algn="l" rtl="0" eaLnBrk="0" fontAlgn="base" hangingPunct="0">
        <a:spcBef>
          <a:spcPct val="20000"/>
        </a:spcBef>
        <a:spcAft>
          <a:spcPct val="0"/>
        </a:spcAft>
        <a:buFont typeface="Arial Unicode MS" pitchFamily="34" charset="-128"/>
        <a:buChar char="‣"/>
        <a:defRPr>
          <a:solidFill>
            <a:srgbClr val="77A377"/>
          </a:solidFill>
          <a:latin typeface="+mn-lt"/>
        </a:defRPr>
      </a:lvl2pPr>
      <a:lvl3pPr marL="574675" indent="192088" algn="l" rtl="0" eaLnBrk="0" fontAlgn="base" hangingPunct="0">
        <a:spcBef>
          <a:spcPct val="20000"/>
        </a:spcBef>
        <a:spcAft>
          <a:spcPct val="0"/>
        </a:spcAft>
        <a:buFont typeface="Arial Unicode MS" pitchFamily="34" charset="-128"/>
        <a:buChar char="‧"/>
        <a:defRPr sz="1600">
          <a:solidFill>
            <a:srgbClr val="77A377"/>
          </a:solidFill>
          <a:latin typeface="+mn-lt"/>
        </a:defRPr>
      </a:lvl3pPr>
      <a:lvl4pPr marL="1600200" indent="-228600" algn="l" rtl="0" eaLnBrk="0" fontAlgn="base" hangingPunct="0">
        <a:spcBef>
          <a:spcPct val="20000"/>
        </a:spcBef>
        <a:spcAft>
          <a:spcPct val="0"/>
        </a:spcAft>
        <a:buFont typeface="Times New Roman" pitchFamily="18" charset="0"/>
        <a:buChar char="–"/>
        <a:defRPr sz="1400">
          <a:solidFill>
            <a:srgbClr val="77A377"/>
          </a:solidFill>
          <a:latin typeface="+mn-lt"/>
        </a:defRPr>
      </a:lvl4pPr>
      <a:lvl5pPr marL="2057400" indent="-228600" algn="l" rtl="0" eaLnBrk="0" fontAlgn="base" hangingPunct="0">
        <a:spcBef>
          <a:spcPct val="20000"/>
        </a:spcBef>
        <a:spcAft>
          <a:spcPct val="0"/>
        </a:spcAft>
        <a:buChar char="»"/>
        <a:defRPr sz="2000">
          <a:solidFill>
            <a:srgbClr val="5F5F5F"/>
          </a:solidFill>
          <a:latin typeface="+mn-lt"/>
        </a:defRPr>
      </a:lvl5pPr>
      <a:lvl6pPr marL="2514600" indent="-228600" algn="l" rtl="0" fontAlgn="base">
        <a:spcBef>
          <a:spcPct val="20000"/>
        </a:spcBef>
        <a:spcAft>
          <a:spcPct val="0"/>
        </a:spcAft>
        <a:buChar char="»"/>
        <a:defRPr sz="2000">
          <a:solidFill>
            <a:srgbClr val="5F5F5F"/>
          </a:solidFill>
          <a:latin typeface="+mn-lt"/>
        </a:defRPr>
      </a:lvl6pPr>
      <a:lvl7pPr marL="2971800" indent="-228600" algn="l" rtl="0" fontAlgn="base">
        <a:spcBef>
          <a:spcPct val="20000"/>
        </a:spcBef>
        <a:spcAft>
          <a:spcPct val="0"/>
        </a:spcAft>
        <a:buChar char="»"/>
        <a:defRPr sz="2000">
          <a:solidFill>
            <a:srgbClr val="5F5F5F"/>
          </a:solidFill>
          <a:latin typeface="+mn-lt"/>
        </a:defRPr>
      </a:lvl7pPr>
      <a:lvl8pPr marL="3429000" indent="-228600" algn="l" rtl="0" fontAlgn="base">
        <a:spcBef>
          <a:spcPct val="20000"/>
        </a:spcBef>
        <a:spcAft>
          <a:spcPct val="0"/>
        </a:spcAft>
        <a:buChar char="»"/>
        <a:defRPr sz="2000">
          <a:solidFill>
            <a:srgbClr val="5F5F5F"/>
          </a:solidFill>
          <a:latin typeface="+mn-lt"/>
        </a:defRPr>
      </a:lvl8pPr>
      <a:lvl9pPr marL="3886200" indent="-228600" algn="l" rtl="0" fontAlgn="base">
        <a:spcBef>
          <a:spcPct val="20000"/>
        </a:spcBef>
        <a:spcAft>
          <a:spcPct val="0"/>
        </a:spcAft>
        <a:buChar char="»"/>
        <a:defRPr sz="2000">
          <a:solidFill>
            <a:srgbClr val="5F5F5F"/>
          </a:solidFill>
          <a:latin typeface="+mn-lt"/>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behaviouralinsights.co.uk/publications/test-learn-adapt-developing-public-policy-randomised-controlled-trial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runningres.com/" TargetMode="External"/><Relationship Id="rId4" Type="http://schemas.openxmlformats.org/officeDocument/2006/relationships/hyperlink" Target="http://www.povertyactionlab.org/"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6"/>
          <p:cNvSpPr>
            <a:spLocks noGrp="1" noChangeArrowheads="1"/>
          </p:cNvSpPr>
          <p:nvPr>
            <p:ph type="ctrTitle"/>
          </p:nvPr>
        </p:nvSpPr>
        <p:spPr>
          <a:xfrm>
            <a:off x="395536" y="1052736"/>
            <a:ext cx="8607425" cy="3456384"/>
          </a:xfrm>
        </p:spPr>
        <p:txBody>
          <a:bodyPr/>
          <a:lstStyle/>
          <a:p>
            <a:pPr eaLnBrk="1" hangingPunct="1"/>
            <a:r>
              <a:rPr lang="nl-BE" sz="3200" dirty="0">
                <a:effectLst/>
              </a:rPr>
              <a:t>Ontwikkelingen in het beleidsgericht onderzoek rond </a:t>
            </a:r>
            <a:r>
              <a:rPr lang="nl-BE" sz="3200" dirty="0" smtClean="0">
                <a:effectLst/>
              </a:rPr>
              <a:t>activering: </a:t>
            </a:r>
            <a:br>
              <a:rPr lang="nl-BE" sz="3200" dirty="0" smtClean="0">
                <a:effectLst/>
              </a:rPr>
            </a:br>
            <a:r>
              <a:rPr lang="nl-BE" sz="3200" dirty="0" smtClean="0">
                <a:solidFill>
                  <a:srgbClr val="5F5F5F"/>
                </a:solidFill>
                <a:effectLst/>
              </a:rPr>
              <a:t>Gecontroleerde experimenten </a:t>
            </a:r>
            <a:r>
              <a:rPr lang="nl-BE" sz="3600" b="0" dirty="0" smtClean="0">
                <a:effectLst/>
              </a:rPr>
              <a:t/>
            </a:r>
            <a:br>
              <a:rPr lang="nl-BE" sz="3600" b="0" dirty="0" smtClean="0">
                <a:effectLst/>
              </a:rPr>
            </a:br>
            <a:r>
              <a:rPr lang="nl-BE" sz="3600" b="0" dirty="0" smtClean="0">
                <a:effectLst/>
              </a:rPr>
              <a:t/>
            </a:r>
            <a:br>
              <a:rPr lang="nl-BE" sz="3600" b="0" dirty="0" smtClean="0">
                <a:effectLst/>
              </a:rPr>
            </a:br>
            <a:r>
              <a:rPr lang="nl-BE" b="0" dirty="0" smtClean="0">
                <a:effectLst/>
              </a:rPr>
              <a:t>Bart Cockx </a:t>
            </a:r>
            <a:br>
              <a:rPr lang="nl-BE" b="0" dirty="0" smtClean="0">
                <a:effectLst/>
              </a:rPr>
            </a:br>
            <a:r>
              <a:rPr lang="nl-BE" b="0" dirty="0" smtClean="0">
                <a:effectLst/>
              </a:rPr>
              <a:t>SHERPPA, Universiteit Gent</a:t>
            </a:r>
          </a:p>
        </p:txBody>
      </p:sp>
      <p:sp>
        <p:nvSpPr>
          <p:cNvPr id="3" name="Tekstvak 2"/>
          <p:cNvSpPr txBox="1"/>
          <p:nvPr/>
        </p:nvSpPr>
        <p:spPr>
          <a:xfrm>
            <a:off x="539552" y="5157192"/>
            <a:ext cx="7786688" cy="1015663"/>
          </a:xfrm>
          <a:prstGeom prst="rect">
            <a:avLst/>
          </a:prstGeom>
          <a:noFill/>
        </p:spPr>
        <p:txBody>
          <a:bodyPr>
            <a:spAutoFit/>
          </a:bodyPr>
          <a:lstStyle/>
          <a:p>
            <a:pPr algn="ctr">
              <a:spcBef>
                <a:spcPct val="50000"/>
              </a:spcBef>
              <a:defRPr/>
            </a:pPr>
            <a:r>
              <a:rPr lang="nl-BE" dirty="0" smtClean="0">
                <a:latin typeface="+mn-lt"/>
              </a:rPr>
              <a:t>Arbeidsmarktcongres 2015 van het Steunpunt WSE</a:t>
            </a:r>
          </a:p>
          <a:p>
            <a:pPr algn="ctr">
              <a:spcBef>
                <a:spcPct val="50000"/>
              </a:spcBef>
              <a:defRPr/>
            </a:pPr>
            <a:r>
              <a:rPr lang="nl-BE" dirty="0" smtClean="0">
                <a:latin typeface="+mn-lt"/>
              </a:rPr>
              <a:t>Leuven</a:t>
            </a:r>
            <a:r>
              <a:rPr lang="nl-BE" dirty="0" smtClean="0">
                <a:latin typeface="+mn-lt"/>
                <a:cs typeface="+mn-cs"/>
              </a:rPr>
              <a:t>, 11 februari 2015</a:t>
            </a:r>
            <a:endParaRPr lang="nl-BE" dirty="0">
              <a:latin typeface="+mn-lt"/>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jdelijke aanduiding voor inhoud 2"/>
          <p:cNvSpPr>
            <a:spLocks noGrp="1"/>
          </p:cNvSpPr>
          <p:nvPr>
            <p:ph idx="1"/>
          </p:nvPr>
        </p:nvSpPr>
        <p:spPr>
          <a:xfrm>
            <a:off x="107504" y="980728"/>
            <a:ext cx="8928992" cy="5328592"/>
          </a:xfrm>
        </p:spPr>
        <p:txBody>
          <a:bodyPr/>
          <a:lstStyle/>
          <a:p>
            <a:pPr>
              <a:spcBef>
                <a:spcPct val="0"/>
              </a:spcBef>
              <a:buFont typeface="Wingdings" pitchFamily="2" charset="2"/>
              <a:buChar char="§"/>
            </a:pPr>
            <a:r>
              <a:rPr lang="nl-BE" sz="2800" dirty="0" smtClean="0">
                <a:cs typeface="Times New Roman" pitchFamily="18" charset="0"/>
              </a:rPr>
              <a:t>Bestedingen aan werkgelegenheidsbeleid in België: </a:t>
            </a:r>
          </a:p>
          <a:p>
            <a:pPr marL="0" indent="0">
              <a:spcBef>
                <a:spcPct val="0"/>
              </a:spcBef>
            </a:pPr>
            <a:r>
              <a:rPr lang="nl-BE" sz="2800" dirty="0" smtClean="0">
                <a:cs typeface="Times New Roman" pitchFamily="18" charset="0"/>
              </a:rPr>
              <a:t> </a:t>
            </a:r>
          </a:p>
          <a:p>
            <a:pPr lvl="1">
              <a:spcBef>
                <a:spcPct val="0"/>
              </a:spcBef>
              <a:buSzPct val="70000"/>
              <a:buFont typeface="Wingdings" pitchFamily="2" charset="2"/>
              <a:buChar char="q"/>
            </a:pPr>
            <a:r>
              <a:rPr lang="nl-BE" sz="2600" dirty="0" smtClean="0">
                <a:solidFill>
                  <a:srgbClr val="5F5F5F"/>
                </a:solidFill>
                <a:cs typeface="Times New Roman" pitchFamily="18" charset="0"/>
              </a:rPr>
              <a:t> Actief (ALMP): 3,0 </a:t>
            </a:r>
            <a:r>
              <a:rPr lang="nl-BE" sz="2600" dirty="0" err="1" smtClean="0">
                <a:solidFill>
                  <a:srgbClr val="5F5F5F"/>
                </a:solidFill>
                <a:cs typeface="Times New Roman" pitchFamily="18" charset="0"/>
              </a:rPr>
              <a:t>mia</a:t>
            </a:r>
            <a:r>
              <a:rPr lang="nl-BE" sz="2600" dirty="0" smtClean="0">
                <a:solidFill>
                  <a:srgbClr val="5F5F5F"/>
                </a:solidFill>
                <a:cs typeface="Times New Roman" pitchFamily="18" charset="0"/>
              </a:rPr>
              <a:t> € = 0,8% BBP</a:t>
            </a:r>
          </a:p>
          <a:p>
            <a:pPr lvl="1">
              <a:spcBef>
                <a:spcPct val="0"/>
              </a:spcBef>
              <a:buSzPct val="70000"/>
              <a:buFont typeface="Wingdings" pitchFamily="2" charset="2"/>
              <a:buChar char="q"/>
            </a:pPr>
            <a:r>
              <a:rPr lang="nl-BE" sz="2600" dirty="0" smtClean="0">
                <a:solidFill>
                  <a:srgbClr val="5F5F5F"/>
                </a:solidFill>
                <a:cs typeface="Times New Roman" pitchFamily="18" charset="0"/>
              </a:rPr>
              <a:t> Passief (PLMP): 7,8 </a:t>
            </a:r>
            <a:r>
              <a:rPr lang="nl-BE" sz="2600" dirty="0" err="1" smtClean="0">
                <a:solidFill>
                  <a:srgbClr val="5F5F5F"/>
                </a:solidFill>
                <a:cs typeface="Times New Roman" pitchFamily="18" charset="0"/>
              </a:rPr>
              <a:t>mia</a:t>
            </a:r>
            <a:r>
              <a:rPr lang="nl-BE" sz="2600" dirty="0" smtClean="0">
                <a:solidFill>
                  <a:srgbClr val="5F5F5F"/>
                </a:solidFill>
                <a:cs typeface="Times New Roman" pitchFamily="18" charset="0"/>
              </a:rPr>
              <a:t> € = 2,1% BBP 	(2012, OESO)	</a:t>
            </a:r>
            <a:endParaRPr lang="nl-BE" sz="2600" dirty="0">
              <a:solidFill>
                <a:srgbClr val="5F5F5F"/>
              </a:solidFill>
              <a:cs typeface="Times New Roman" pitchFamily="18" charset="0"/>
            </a:endParaRPr>
          </a:p>
          <a:p>
            <a:pPr>
              <a:spcBef>
                <a:spcPct val="0"/>
              </a:spcBef>
              <a:buFont typeface="Wingdings" pitchFamily="2" charset="2"/>
              <a:buChar char="§"/>
            </a:pPr>
            <a:r>
              <a:rPr lang="nl-BE" sz="2800" dirty="0" smtClean="0">
                <a:cs typeface="Times New Roman" pitchFamily="18" charset="0"/>
              </a:rPr>
              <a:t>Nauwelijks evaluatie of middelen goed besteed:</a:t>
            </a:r>
          </a:p>
          <a:p>
            <a:pPr>
              <a:spcBef>
                <a:spcPct val="0"/>
              </a:spcBef>
              <a:buFont typeface="Wingdings" pitchFamily="2" charset="2"/>
              <a:buChar char="§"/>
            </a:pPr>
            <a:endParaRPr lang="nl-BE" sz="2800" dirty="0" smtClean="0">
              <a:cs typeface="Times New Roman" pitchFamily="18" charset="0"/>
            </a:endParaRPr>
          </a:p>
          <a:p>
            <a:pPr lvl="1">
              <a:spcBef>
                <a:spcPct val="0"/>
              </a:spcBef>
              <a:buSzPct val="70000"/>
              <a:buFont typeface="Wingdings" pitchFamily="2" charset="2"/>
              <a:buChar char="q"/>
            </a:pPr>
            <a:r>
              <a:rPr lang="nl-BE" sz="2600" dirty="0" smtClean="0">
                <a:solidFill>
                  <a:srgbClr val="5F5F5F"/>
                </a:solidFill>
                <a:cs typeface="Times New Roman" pitchFamily="18" charset="0"/>
              </a:rPr>
              <a:t> </a:t>
            </a:r>
            <a:r>
              <a:rPr lang="nl-BE" sz="2600" dirty="0">
                <a:solidFill>
                  <a:srgbClr val="5F5F5F"/>
                </a:solidFill>
                <a:cs typeface="Times New Roman" pitchFamily="18" charset="0"/>
              </a:rPr>
              <a:t>Evaluatie effect ≠ aantal deelnemers of </a:t>
            </a:r>
            <a:r>
              <a:rPr lang="nl-BE" sz="2600" dirty="0" smtClean="0">
                <a:solidFill>
                  <a:srgbClr val="5F5F5F"/>
                </a:solidFill>
                <a:cs typeface="Times New Roman" pitchFamily="18" charset="0"/>
              </a:rPr>
              <a:t>plaatsingsratio!</a:t>
            </a:r>
          </a:p>
          <a:p>
            <a:pPr lvl="1">
              <a:spcBef>
                <a:spcPct val="0"/>
              </a:spcBef>
              <a:buSzPct val="70000"/>
              <a:buFont typeface="Wingdings" pitchFamily="2" charset="2"/>
              <a:buChar char="q"/>
            </a:pPr>
            <a:r>
              <a:rPr lang="nl-BE" sz="2600" dirty="0">
                <a:solidFill>
                  <a:srgbClr val="5F5F5F"/>
                </a:solidFill>
                <a:cs typeface="Times New Roman" pitchFamily="18" charset="0"/>
              </a:rPr>
              <a:t> </a:t>
            </a:r>
            <a:r>
              <a:rPr lang="nl-BE" sz="2600" dirty="0" smtClean="0">
                <a:solidFill>
                  <a:srgbClr val="5F5F5F"/>
                </a:solidFill>
                <a:cs typeface="Times New Roman" pitchFamily="18" charset="0"/>
              </a:rPr>
              <a:t>Beslissingen </a:t>
            </a:r>
            <a:r>
              <a:rPr lang="nl-BE" sz="2600" dirty="0">
                <a:solidFill>
                  <a:srgbClr val="5F5F5F"/>
                </a:solidFill>
                <a:cs typeface="Times New Roman" pitchFamily="18" charset="0"/>
              </a:rPr>
              <a:t>op ideologische gronden of “buikgevoel</a:t>
            </a:r>
            <a:r>
              <a:rPr lang="nl-BE" sz="2600" dirty="0" smtClean="0">
                <a:solidFill>
                  <a:srgbClr val="5F5F5F"/>
                </a:solidFill>
                <a:cs typeface="Times New Roman" pitchFamily="18" charset="0"/>
              </a:rPr>
              <a:t>”.</a:t>
            </a:r>
            <a:endParaRPr lang="nl-BE" sz="2600" dirty="0" smtClean="0">
              <a:cs typeface="Times New Roman" pitchFamily="18" charset="0"/>
            </a:endParaRPr>
          </a:p>
          <a:p>
            <a:pPr>
              <a:spcBef>
                <a:spcPct val="0"/>
              </a:spcBef>
              <a:buFont typeface="Wingdings" pitchFamily="2" charset="2"/>
              <a:buChar char="§"/>
            </a:pPr>
            <a:endParaRPr lang="nl-BE" sz="2800" dirty="0" smtClean="0">
              <a:cs typeface="Times New Roman" pitchFamily="18" charset="0"/>
            </a:endParaRPr>
          </a:p>
          <a:p>
            <a:pPr>
              <a:spcBef>
                <a:spcPct val="0"/>
              </a:spcBef>
              <a:buFont typeface="Wingdings" pitchFamily="2" charset="2"/>
              <a:buChar char="§"/>
            </a:pPr>
            <a:r>
              <a:rPr lang="nl-BE" sz="2800" dirty="0" smtClean="0">
                <a:cs typeface="Times New Roman" pitchFamily="18" charset="0"/>
              </a:rPr>
              <a:t>Buitenland: </a:t>
            </a:r>
            <a:r>
              <a:rPr lang="nl-BE" sz="2800" b="1" dirty="0" smtClean="0">
                <a:cs typeface="Times New Roman" pitchFamily="18" charset="0"/>
              </a:rPr>
              <a:t>gecontroleerde experimenten (“RCT”)</a:t>
            </a:r>
          </a:p>
          <a:p>
            <a:pPr lvl="3">
              <a:spcBef>
                <a:spcPct val="0"/>
              </a:spcBef>
              <a:buFont typeface="Wingdings" pitchFamily="2" charset="2"/>
              <a:buChar char="§"/>
            </a:pPr>
            <a:endParaRPr lang="nl-BE" sz="2200" dirty="0" smtClean="0">
              <a:cs typeface="Times New Roman" pitchFamily="18" charset="0"/>
            </a:endParaRPr>
          </a:p>
          <a:p>
            <a:pPr lvl="1">
              <a:spcBef>
                <a:spcPct val="0"/>
              </a:spcBef>
              <a:buSzPct val="70000"/>
              <a:buFont typeface="Wingdings" pitchFamily="2" charset="2"/>
              <a:buChar char="q"/>
            </a:pPr>
            <a:r>
              <a:rPr lang="nl-BE" sz="2400" dirty="0" smtClean="0">
                <a:solidFill>
                  <a:srgbClr val="5F5F5F"/>
                </a:solidFill>
                <a:cs typeface="Times New Roman" pitchFamily="18" charset="0"/>
              </a:rPr>
              <a:t> </a:t>
            </a:r>
            <a:r>
              <a:rPr lang="nl-BE" sz="2600" dirty="0" smtClean="0">
                <a:solidFill>
                  <a:srgbClr val="5F5F5F"/>
                </a:solidFill>
                <a:cs typeface="Times New Roman" pitchFamily="18" charset="0"/>
              </a:rPr>
              <a:t>Wat? Waarom? (Hoe?)</a:t>
            </a:r>
            <a:endParaRPr lang="en-US" sz="2600" b="1" dirty="0" smtClean="0">
              <a:cs typeface="Times New Roman" pitchFamily="18" charset="0"/>
            </a:endParaRPr>
          </a:p>
          <a:p>
            <a:pPr>
              <a:spcBef>
                <a:spcPct val="0"/>
              </a:spcBef>
              <a:buFont typeface="Wingdings" pitchFamily="2" charset="2"/>
              <a:buChar char="§"/>
            </a:pPr>
            <a:endParaRPr lang="en-US" sz="2400" b="1" dirty="0" smtClean="0">
              <a:cs typeface="Times New Roman" pitchFamily="18" charset="0"/>
            </a:endParaRPr>
          </a:p>
          <a:p>
            <a:pPr>
              <a:spcBef>
                <a:spcPct val="0"/>
              </a:spcBef>
              <a:buFont typeface="Wingdings" pitchFamily="2" charset="2"/>
              <a:buChar char="§"/>
            </a:pPr>
            <a:endParaRPr lang="en-US" sz="2400" b="1" dirty="0" smtClean="0">
              <a:cs typeface="Times New Roman" pitchFamily="18" charset="0"/>
            </a:endParaRPr>
          </a:p>
          <a:p>
            <a:pPr>
              <a:spcBef>
                <a:spcPct val="0"/>
              </a:spcBef>
              <a:buFont typeface="Wingdings" pitchFamily="2" charset="2"/>
              <a:buChar char="§"/>
            </a:pPr>
            <a:endParaRPr lang="en-US" sz="2400" b="1" dirty="0" smtClean="0">
              <a:cs typeface="Times New Roman" pitchFamily="18" charset="0"/>
            </a:endParaRPr>
          </a:p>
          <a:p>
            <a:pPr marL="457200" indent="-457200">
              <a:spcBef>
                <a:spcPct val="0"/>
              </a:spcBef>
            </a:pPr>
            <a:endParaRPr lang="en-US" dirty="0" smtClean="0">
              <a:cs typeface="Times New Roman" pitchFamily="18" charset="0"/>
            </a:endParaRPr>
          </a:p>
          <a:p>
            <a:pPr marL="457200" indent="-457200">
              <a:spcBef>
                <a:spcPct val="0"/>
              </a:spcBef>
              <a:buFontTx/>
              <a:buAutoNum type="arabicPeriod" startAt="2"/>
            </a:pPr>
            <a:endParaRPr lang="en-US" dirty="0" smtClean="0">
              <a:cs typeface="Times New Roman" pitchFamily="18" charset="0"/>
            </a:endParaRPr>
          </a:p>
          <a:p>
            <a:pPr marL="457200" indent="-457200">
              <a:buFontTx/>
              <a:buAutoNum type="arabicPeriod" startAt="2"/>
            </a:pPr>
            <a:endParaRPr lang="en-US" dirty="0" smtClean="0"/>
          </a:p>
        </p:txBody>
      </p:sp>
      <p:sp>
        <p:nvSpPr>
          <p:cNvPr id="5" name="Tijdelijke aanduiding voor dianummer 4"/>
          <p:cNvSpPr>
            <a:spLocks noGrp="1"/>
          </p:cNvSpPr>
          <p:nvPr>
            <p:ph type="sldNum" sz="quarter" idx="4"/>
          </p:nvPr>
        </p:nvSpPr>
        <p:spPr>
          <a:xfrm>
            <a:off x="6574160" y="6597352"/>
            <a:ext cx="2569840" cy="260648"/>
          </a:xfrm>
        </p:spPr>
        <p:txBody>
          <a:bodyPr/>
          <a:lstStyle/>
          <a:p>
            <a:pPr>
              <a:defRPr/>
            </a:pPr>
            <a:r>
              <a:rPr lang="nl-NL"/>
              <a:t> </a:t>
            </a:r>
            <a:fld id="{93A03BF7-06A1-4C94-BA58-D47700627E21}" type="slidenum">
              <a:rPr lang="nl-NL"/>
              <a:pPr>
                <a:defRPr/>
              </a:pPr>
              <a:t>2</a:t>
            </a:fld>
            <a:r>
              <a:rPr lang="nl-NL"/>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458">
                                            <p:txEl>
                                              <p:pRg st="0" end="0"/>
                                            </p:txEl>
                                          </p:spTgt>
                                        </p:tgtEl>
                                        <p:attrNameLst>
                                          <p:attrName>style.visibility</p:attrName>
                                        </p:attrNameLst>
                                      </p:cBhvr>
                                      <p:to>
                                        <p:strVal val="visible"/>
                                      </p:to>
                                    </p:set>
                                    <p:animEffect transition="in" filter="fade">
                                      <p:cBhvr>
                                        <p:cTn id="7" dur="1000"/>
                                        <p:tgtEl>
                                          <p:spTgt spid="19458">
                                            <p:txEl>
                                              <p:pRg st="0" end="0"/>
                                            </p:txEl>
                                          </p:spTgt>
                                        </p:tgtEl>
                                      </p:cBhvr>
                                    </p:animEffect>
                                    <p:anim calcmode="lin" valueType="num">
                                      <p:cBhvr>
                                        <p:cTn id="8" dur="1000" fill="hold"/>
                                        <p:tgtEl>
                                          <p:spTgt spid="1945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945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458">
                                            <p:txEl>
                                              <p:pRg st="1" end="1"/>
                                            </p:txEl>
                                          </p:spTgt>
                                        </p:tgtEl>
                                        <p:attrNameLst>
                                          <p:attrName>style.visibility</p:attrName>
                                        </p:attrNameLst>
                                      </p:cBhvr>
                                      <p:to>
                                        <p:strVal val="visible"/>
                                      </p:to>
                                    </p:set>
                                    <p:animEffect transition="in" filter="fade">
                                      <p:cBhvr>
                                        <p:cTn id="12" dur="1000"/>
                                        <p:tgtEl>
                                          <p:spTgt spid="19458">
                                            <p:txEl>
                                              <p:pRg st="1" end="1"/>
                                            </p:txEl>
                                          </p:spTgt>
                                        </p:tgtEl>
                                      </p:cBhvr>
                                    </p:animEffect>
                                    <p:anim calcmode="lin" valueType="num">
                                      <p:cBhvr>
                                        <p:cTn id="13" dur="1000" fill="hold"/>
                                        <p:tgtEl>
                                          <p:spTgt spid="19458">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9458">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9458">
                                            <p:txEl>
                                              <p:pRg st="2" end="2"/>
                                            </p:txEl>
                                          </p:spTgt>
                                        </p:tgtEl>
                                        <p:attrNameLst>
                                          <p:attrName>style.visibility</p:attrName>
                                        </p:attrNameLst>
                                      </p:cBhvr>
                                      <p:to>
                                        <p:strVal val="visible"/>
                                      </p:to>
                                    </p:set>
                                    <p:animEffect transition="in" filter="fade">
                                      <p:cBhvr>
                                        <p:cTn id="17" dur="1000"/>
                                        <p:tgtEl>
                                          <p:spTgt spid="19458">
                                            <p:txEl>
                                              <p:pRg st="2" end="2"/>
                                            </p:txEl>
                                          </p:spTgt>
                                        </p:tgtEl>
                                      </p:cBhvr>
                                    </p:animEffect>
                                    <p:anim calcmode="lin" valueType="num">
                                      <p:cBhvr>
                                        <p:cTn id="18" dur="1000" fill="hold"/>
                                        <p:tgtEl>
                                          <p:spTgt spid="19458">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9458">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9458">
                                            <p:txEl>
                                              <p:pRg st="3" end="3"/>
                                            </p:txEl>
                                          </p:spTgt>
                                        </p:tgtEl>
                                        <p:attrNameLst>
                                          <p:attrName>style.visibility</p:attrName>
                                        </p:attrNameLst>
                                      </p:cBhvr>
                                      <p:to>
                                        <p:strVal val="visible"/>
                                      </p:to>
                                    </p:set>
                                    <p:animEffect transition="in" filter="fade">
                                      <p:cBhvr>
                                        <p:cTn id="22" dur="1000"/>
                                        <p:tgtEl>
                                          <p:spTgt spid="19458">
                                            <p:txEl>
                                              <p:pRg st="3" end="3"/>
                                            </p:txEl>
                                          </p:spTgt>
                                        </p:tgtEl>
                                      </p:cBhvr>
                                    </p:animEffect>
                                    <p:anim calcmode="lin" valueType="num">
                                      <p:cBhvr>
                                        <p:cTn id="23" dur="1000" fill="hold"/>
                                        <p:tgtEl>
                                          <p:spTgt spid="19458">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945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9458">
                                            <p:txEl>
                                              <p:pRg st="4" end="4"/>
                                            </p:txEl>
                                          </p:spTgt>
                                        </p:tgtEl>
                                        <p:attrNameLst>
                                          <p:attrName>style.visibility</p:attrName>
                                        </p:attrNameLst>
                                      </p:cBhvr>
                                      <p:to>
                                        <p:strVal val="visible"/>
                                      </p:to>
                                    </p:set>
                                    <p:animEffect transition="in" filter="fade">
                                      <p:cBhvr>
                                        <p:cTn id="29" dur="1000"/>
                                        <p:tgtEl>
                                          <p:spTgt spid="19458">
                                            <p:txEl>
                                              <p:pRg st="4" end="4"/>
                                            </p:txEl>
                                          </p:spTgt>
                                        </p:tgtEl>
                                      </p:cBhvr>
                                    </p:animEffect>
                                    <p:anim calcmode="lin" valueType="num">
                                      <p:cBhvr>
                                        <p:cTn id="30" dur="1000" fill="hold"/>
                                        <p:tgtEl>
                                          <p:spTgt spid="19458">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19458">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9458">
                                            <p:txEl>
                                              <p:pRg st="6" end="6"/>
                                            </p:txEl>
                                          </p:spTgt>
                                        </p:tgtEl>
                                        <p:attrNameLst>
                                          <p:attrName>style.visibility</p:attrName>
                                        </p:attrNameLst>
                                      </p:cBhvr>
                                      <p:to>
                                        <p:strVal val="visible"/>
                                      </p:to>
                                    </p:set>
                                    <p:animEffect transition="in" filter="fade">
                                      <p:cBhvr>
                                        <p:cTn id="34" dur="1000"/>
                                        <p:tgtEl>
                                          <p:spTgt spid="19458">
                                            <p:txEl>
                                              <p:pRg st="6" end="6"/>
                                            </p:txEl>
                                          </p:spTgt>
                                        </p:tgtEl>
                                      </p:cBhvr>
                                    </p:animEffect>
                                    <p:anim calcmode="lin" valueType="num">
                                      <p:cBhvr>
                                        <p:cTn id="35" dur="1000" fill="hold"/>
                                        <p:tgtEl>
                                          <p:spTgt spid="19458">
                                            <p:txEl>
                                              <p:pRg st="6" end="6"/>
                                            </p:txEl>
                                          </p:spTgt>
                                        </p:tgtEl>
                                        <p:attrNameLst>
                                          <p:attrName>ppt_x</p:attrName>
                                        </p:attrNameLst>
                                      </p:cBhvr>
                                      <p:tavLst>
                                        <p:tav tm="0">
                                          <p:val>
                                            <p:strVal val="#ppt_x"/>
                                          </p:val>
                                        </p:tav>
                                        <p:tav tm="100000">
                                          <p:val>
                                            <p:strVal val="#ppt_x"/>
                                          </p:val>
                                        </p:tav>
                                      </p:tavLst>
                                    </p:anim>
                                    <p:anim calcmode="lin" valueType="num">
                                      <p:cBhvr>
                                        <p:cTn id="36" dur="1000" fill="hold"/>
                                        <p:tgtEl>
                                          <p:spTgt spid="19458">
                                            <p:txEl>
                                              <p:pRg st="6" end="6"/>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9458">
                                            <p:txEl>
                                              <p:pRg st="7" end="7"/>
                                            </p:txEl>
                                          </p:spTgt>
                                        </p:tgtEl>
                                        <p:attrNameLst>
                                          <p:attrName>style.visibility</p:attrName>
                                        </p:attrNameLst>
                                      </p:cBhvr>
                                      <p:to>
                                        <p:strVal val="visible"/>
                                      </p:to>
                                    </p:set>
                                    <p:animEffect transition="in" filter="fade">
                                      <p:cBhvr>
                                        <p:cTn id="39" dur="1000"/>
                                        <p:tgtEl>
                                          <p:spTgt spid="19458">
                                            <p:txEl>
                                              <p:pRg st="7" end="7"/>
                                            </p:txEl>
                                          </p:spTgt>
                                        </p:tgtEl>
                                      </p:cBhvr>
                                    </p:animEffect>
                                    <p:anim calcmode="lin" valueType="num">
                                      <p:cBhvr>
                                        <p:cTn id="40" dur="1000" fill="hold"/>
                                        <p:tgtEl>
                                          <p:spTgt spid="19458">
                                            <p:txEl>
                                              <p:pRg st="7" end="7"/>
                                            </p:txEl>
                                          </p:spTgt>
                                        </p:tgtEl>
                                        <p:attrNameLst>
                                          <p:attrName>ppt_x</p:attrName>
                                        </p:attrNameLst>
                                      </p:cBhvr>
                                      <p:tavLst>
                                        <p:tav tm="0">
                                          <p:val>
                                            <p:strVal val="#ppt_x"/>
                                          </p:val>
                                        </p:tav>
                                        <p:tav tm="100000">
                                          <p:val>
                                            <p:strVal val="#ppt_x"/>
                                          </p:val>
                                        </p:tav>
                                      </p:tavLst>
                                    </p:anim>
                                    <p:anim calcmode="lin" valueType="num">
                                      <p:cBhvr>
                                        <p:cTn id="41" dur="1000" fill="hold"/>
                                        <p:tgtEl>
                                          <p:spTgt spid="19458">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19458">
                                            <p:txEl>
                                              <p:pRg st="9" end="9"/>
                                            </p:txEl>
                                          </p:spTgt>
                                        </p:tgtEl>
                                        <p:attrNameLst>
                                          <p:attrName>style.visibility</p:attrName>
                                        </p:attrNameLst>
                                      </p:cBhvr>
                                      <p:to>
                                        <p:strVal val="visible"/>
                                      </p:to>
                                    </p:set>
                                    <p:animEffect transition="in" filter="fade">
                                      <p:cBhvr>
                                        <p:cTn id="46" dur="1000"/>
                                        <p:tgtEl>
                                          <p:spTgt spid="19458">
                                            <p:txEl>
                                              <p:pRg st="9" end="9"/>
                                            </p:txEl>
                                          </p:spTgt>
                                        </p:tgtEl>
                                      </p:cBhvr>
                                    </p:animEffect>
                                    <p:anim calcmode="lin" valueType="num">
                                      <p:cBhvr>
                                        <p:cTn id="47" dur="1000" fill="hold"/>
                                        <p:tgtEl>
                                          <p:spTgt spid="19458">
                                            <p:txEl>
                                              <p:pRg st="9" end="9"/>
                                            </p:txEl>
                                          </p:spTgt>
                                        </p:tgtEl>
                                        <p:attrNameLst>
                                          <p:attrName>ppt_x</p:attrName>
                                        </p:attrNameLst>
                                      </p:cBhvr>
                                      <p:tavLst>
                                        <p:tav tm="0">
                                          <p:val>
                                            <p:strVal val="#ppt_x"/>
                                          </p:val>
                                        </p:tav>
                                        <p:tav tm="100000">
                                          <p:val>
                                            <p:strVal val="#ppt_x"/>
                                          </p:val>
                                        </p:tav>
                                      </p:tavLst>
                                    </p:anim>
                                    <p:anim calcmode="lin" valueType="num">
                                      <p:cBhvr>
                                        <p:cTn id="48" dur="1000" fill="hold"/>
                                        <p:tgtEl>
                                          <p:spTgt spid="19458">
                                            <p:txEl>
                                              <p:pRg st="9" end="9"/>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9458">
                                            <p:txEl>
                                              <p:pRg st="11" end="11"/>
                                            </p:txEl>
                                          </p:spTgt>
                                        </p:tgtEl>
                                        <p:attrNameLst>
                                          <p:attrName>style.visibility</p:attrName>
                                        </p:attrNameLst>
                                      </p:cBhvr>
                                      <p:to>
                                        <p:strVal val="visible"/>
                                      </p:to>
                                    </p:set>
                                    <p:animEffect transition="in" filter="fade">
                                      <p:cBhvr>
                                        <p:cTn id="51" dur="1000"/>
                                        <p:tgtEl>
                                          <p:spTgt spid="19458">
                                            <p:txEl>
                                              <p:pRg st="11" end="11"/>
                                            </p:txEl>
                                          </p:spTgt>
                                        </p:tgtEl>
                                      </p:cBhvr>
                                    </p:animEffect>
                                    <p:anim calcmode="lin" valueType="num">
                                      <p:cBhvr>
                                        <p:cTn id="52" dur="1000" fill="hold"/>
                                        <p:tgtEl>
                                          <p:spTgt spid="19458">
                                            <p:txEl>
                                              <p:pRg st="11" end="11"/>
                                            </p:txEl>
                                          </p:spTgt>
                                        </p:tgtEl>
                                        <p:attrNameLst>
                                          <p:attrName>ppt_x</p:attrName>
                                        </p:attrNameLst>
                                      </p:cBhvr>
                                      <p:tavLst>
                                        <p:tav tm="0">
                                          <p:val>
                                            <p:strVal val="#ppt_x"/>
                                          </p:val>
                                        </p:tav>
                                        <p:tav tm="100000">
                                          <p:val>
                                            <p:strVal val="#ppt_x"/>
                                          </p:val>
                                        </p:tav>
                                      </p:tavLst>
                                    </p:anim>
                                    <p:anim calcmode="lin" valueType="num">
                                      <p:cBhvr>
                                        <p:cTn id="53" dur="1000" fill="hold"/>
                                        <p:tgtEl>
                                          <p:spTgt spid="19458">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5576" y="404664"/>
            <a:ext cx="8007424" cy="647725"/>
          </a:xfrm>
        </p:spPr>
        <p:txBody>
          <a:bodyPr/>
          <a:lstStyle/>
          <a:p>
            <a:r>
              <a:rPr lang="nl-BE" sz="2800" dirty="0" smtClean="0">
                <a:effectLst/>
              </a:rPr>
              <a:t>Wat?</a:t>
            </a:r>
            <a:endParaRPr lang="nl-BE" sz="2800" b="0" dirty="0" smtClean="0">
              <a:effectLst/>
            </a:endParaRPr>
          </a:p>
        </p:txBody>
      </p:sp>
      <p:sp>
        <p:nvSpPr>
          <p:cNvPr id="19458" name="Tijdelijke aanduiding voor inhoud 2"/>
          <p:cNvSpPr>
            <a:spLocks noGrp="1"/>
          </p:cNvSpPr>
          <p:nvPr>
            <p:ph idx="1"/>
          </p:nvPr>
        </p:nvSpPr>
        <p:spPr>
          <a:xfrm>
            <a:off x="323528" y="1484784"/>
            <a:ext cx="8640960" cy="4968552"/>
          </a:xfrm>
        </p:spPr>
        <p:txBody>
          <a:bodyPr/>
          <a:lstStyle/>
          <a:p>
            <a:pPr>
              <a:spcBef>
                <a:spcPct val="0"/>
              </a:spcBef>
              <a:buFont typeface="Wingdings" pitchFamily="2" charset="2"/>
              <a:buChar char="§"/>
            </a:pPr>
            <a:r>
              <a:rPr lang="nl-BE" sz="2400" dirty="0" err="1" smtClean="0">
                <a:cs typeface="Times New Roman" pitchFamily="18" charset="0"/>
              </a:rPr>
              <a:t>RCT’s</a:t>
            </a:r>
            <a:r>
              <a:rPr lang="nl-BE" sz="2400" dirty="0" smtClean="0">
                <a:cs typeface="Times New Roman" pitchFamily="18" charset="0"/>
              </a:rPr>
              <a:t> testen reeds 60 jaar effectiviteit van medicijnen</a:t>
            </a:r>
          </a:p>
          <a:p>
            <a:pPr>
              <a:spcBef>
                <a:spcPct val="0"/>
              </a:spcBef>
              <a:buFont typeface="Wingdings" pitchFamily="2" charset="2"/>
              <a:buChar char="§"/>
            </a:pPr>
            <a:endParaRPr lang="nl-BE" sz="2400" b="1" dirty="0">
              <a:cs typeface="Times New Roman" pitchFamily="18" charset="0"/>
            </a:endParaRPr>
          </a:p>
          <a:p>
            <a:pPr>
              <a:spcBef>
                <a:spcPct val="0"/>
              </a:spcBef>
              <a:buFont typeface="Wingdings" pitchFamily="2" charset="2"/>
              <a:buChar char="§"/>
            </a:pPr>
            <a:r>
              <a:rPr lang="nl-BE" sz="2400" dirty="0" smtClean="0">
                <a:cs typeface="Times New Roman" pitchFamily="18" charset="0"/>
              </a:rPr>
              <a:t>Recent voor evaluatie van </a:t>
            </a:r>
            <a:r>
              <a:rPr lang="nl-BE" sz="2400" b="1" dirty="0" smtClean="0">
                <a:cs typeface="Times New Roman" pitchFamily="18" charset="0"/>
              </a:rPr>
              <a:t>effect </a:t>
            </a:r>
            <a:r>
              <a:rPr lang="nl-BE" sz="2400" dirty="0" smtClean="0">
                <a:cs typeface="Times New Roman" pitchFamily="18" charset="0"/>
              </a:rPr>
              <a:t>van (</a:t>
            </a:r>
            <a:r>
              <a:rPr lang="nl-BE" sz="2400" dirty="0" err="1" smtClean="0">
                <a:cs typeface="Times New Roman" pitchFamily="18" charset="0"/>
              </a:rPr>
              <a:t>activerings</a:t>
            </a:r>
            <a:r>
              <a:rPr lang="nl-BE" sz="2400" dirty="0" smtClean="0">
                <a:cs typeface="Times New Roman" pitchFamily="18" charset="0"/>
              </a:rPr>
              <a:t>)beleid</a:t>
            </a:r>
          </a:p>
          <a:p>
            <a:pPr>
              <a:spcBef>
                <a:spcPct val="0"/>
              </a:spcBef>
              <a:buFont typeface="Wingdings" pitchFamily="2" charset="2"/>
              <a:buChar char="§"/>
            </a:pPr>
            <a:endParaRPr lang="nl-BE" sz="2400" b="1" dirty="0" smtClean="0">
              <a:cs typeface="Times New Roman" pitchFamily="18" charset="0"/>
            </a:endParaRPr>
          </a:p>
          <a:p>
            <a:pPr lvl="1" indent="0">
              <a:spcBef>
                <a:spcPct val="0"/>
              </a:spcBef>
              <a:buClr>
                <a:schemeClr val="bg2"/>
              </a:buClr>
              <a:buSzPct val="70000"/>
              <a:buNone/>
            </a:pPr>
            <a:r>
              <a:rPr lang="nl-BE" sz="2000" b="1" dirty="0" smtClean="0">
                <a:solidFill>
                  <a:srgbClr val="5F5F5F"/>
                </a:solidFill>
                <a:cs typeface="Times New Roman" pitchFamily="18" charset="0"/>
              </a:rPr>
              <a:t>Effect</a:t>
            </a:r>
            <a:r>
              <a:rPr lang="nl-BE" sz="2000" dirty="0" smtClean="0">
                <a:solidFill>
                  <a:srgbClr val="5F5F5F"/>
                </a:solidFill>
                <a:cs typeface="Times New Roman" pitchFamily="18" charset="0"/>
              </a:rPr>
              <a:t> = het verschil tussen twee uitkomsten (bv. werk vinden):</a:t>
            </a:r>
          </a:p>
          <a:p>
            <a:pPr lvl="1">
              <a:spcBef>
                <a:spcPct val="0"/>
              </a:spcBef>
              <a:buClr>
                <a:schemeClr val="bg2"/>
              </a:buClr>
              <a:buSzPct val="70000"/>
              <a:buFont typeface="Wingdings" pitchFamily="2" charset="2"/>
              <a:buChar char="q"/>
            </a:pPr>
            <a:endParaRPr lang="nl-BE" sz="2000" dirty="0" smtClean="0">
              <a:solidFill>
                <a:srgbClr val="5F5F5F"/>
              </a:solidFill>
              <a:cs typeface="Times New Roman" pitchFamily="18" charset="0"/>
            </a:endParaRPr>
          </a:p>
          <a:p>
            <a:pPr marL="647700" lvl="1" indent="-457200">
              <a:spcBef>
                <a:spcPct val="0"/>
              </a:spcBef>
              <a:buClr>
                <a:schemeClr val="bg2"/>
              </a:buClr>
              <a:buSzPct val="70000"/>
              <a:buFont typeface="+mj-lt"/>
              <a:buAutoNum type="arabicPeriod"/>
            </a:pPr>
            <a:r>
              <a:rPr lang="nl-BE" sz="2000" dirty="0" smtClean="0">
                <a:solidFill>
                  <a:srgbClr val="5F5F5F"/>
                </a:solidFill>
                <a:cs typeface="Times New Roman" pitchFamily="18" charset="0"/>
              </a:rPr>
              <a:t>De uitkomst een aantal maanden na deelname aan activering</a:t>
            </a:r>
          </a:p>
          <a:p>
            <a:pPr marL="647700" lvl="1" indent="-457200">
              <a:spcBef>
                <a:spcPct val="0"/>
              </a:spcBef>
              <a:buClr>
                <a:schemeClr val="bg2"/>
              </a:buClr>
              <a:buSzPct val="70000"/>
              <a:buFont typeface="+mj-lt"/>
              <a:buAutoNum type="arabicPeriod"/>
            </a:pPr>
            <a:r>
              <a:rPr lang="nl-BE" sz="2000" dirty="0" smtClean="0">
                <a:solidFill>
                  <a:srgbClr val="5F5F5F"/>
                </a:solidFill>
                <a:cs typeface="Times New Roman" pitchFamily="18" charset="0"/>
              </a:rPr>
              <a:t>De uitkomst indien niet deelneemt aan activeringsprogramma</a:t>
            </a:r>
          </a:p>
          <a:p>
            <a:pPr lvl="1" indent="0">
              <a:spcBef>
                <a:spcPct val="0"/>
              </a:spcBef>
              <a:buClr>
                <a:schemeClr val="bg2"/>
              </a:buClr>
              <a:buSzPct val="70000"/>
              <a:buNone/>
            </a:pPr>
            <a:r>
              <a:rPr lang="nl-BE" sz="2000" dirty="0" smtClean="0">
                <a:solidFill>
                  <a:srgbClr val="5F5F5F"/>
                </a:solidFill>
                <a:cs typeface="Times New Roman" pitchFamily="18" charset="0"/>
              </a:rPr>
              <a:t>      	= de “</a:t>
            </a:r>
            <a:r>
              <a:rPr lang="nl-BE" sz="2000" b="1" dirty="0" err="1" smtClean="0">
                <a:solidFill>
                  <a:srgbClr val="5F5F5F"/>
                </a:solidFill>
                <a:cs typeface="Times New Roman" pitchFamily="18" charset="0"/>
              </a:rPr>
              <a:t>counterfactuele</a:t>
            </a:r>
            <a:r>
              <a:rPr lang="nl-BE" sz="2000" dirty="0" smtClean="0">
                <a:solidFill>
                  <a:srgbClr val="5F5F5F"/>
                </a:solidFill>
                <a:cs typeface="Times New Roman" pitchFamily="18" charset="0"/>
              </a:rPr>
              <a:t>” uitkomst	</a:t>
            </a:r>
            <a:endParaRPr lang="nl-BE" sz="2000" b="1" dirty="0" smtClean="0">
              <a:cs typeface="Times New Roman" pitchFamily="18" charset="0"/>
            </a:endParaRPr>
          </a:p>
          <a:p>
            <a:pPr marL="0" indent="0">
              <a:spcBef>
                <a:spcPct val="0"/>
              </a:spcBef>
            </a:pPr>
            <a:r>
              <a:rPr lang="nl-BE" sz="2400" b="1" dirty="0" smtClean="0">
                <a:cs typeface="Times New Roman" pitchFamily="18" charset="0"/>
              </a:rPr>
              <a:t>   </a:t>
            </a:r>
          </a:p>
          <a:p>
            <a:pPr marL="0" indent="0">
              <a:spcBef>
                <a:spcPct val="0"/>
              </a:spcBef>
            </a:pPr>
            <a:r>
              <a:rPr lang="nl-BE" sz="2400" b="1" dirty="0" smtClean="0">
                <a:cs typeface="Times New Roman" pitchFamily="18" charset="0"/>
              </a:rPr>
              <a:t>   </a:t>
            </a:r>
            <a:r>
              <a:rPr lang="nl-BE" b="1" dirty="0" smtClean="0">
                <a:solidFill>
                  <a:srgbClr val="5F5F5F"/>
                </a:solidFill>
                <a:cs typeface="Times New Roman" pitchFamily="18" charset="0"/>
              </a:rPr>
              <a:t>Probleem</a:t>
            </a:r>
            <a:r>
              <a:rPr lang="nl-BE" dirty="0" smtClean="0">
                <a:solidFill>
                  <a:srgbClr val="5F5F5F"/>
                </a:solidFill>
                <a:cs typeface="Times New Roman" pitchFamily="18" charset="0"/>
              </a:rPr>
              <a:t>: 2 = niet-waarneembaar </a:t>
            </a:r>
          </a:p>
          <a:p>
            <a:pPr marL="0" indent="0">
              <a:spcBef>
                <a:spcPct val="0"/>
              </a:spcBef>
            </a:pPr>
            <a:endParaRPr lang="nl-BE" b="1" dirty="0" smtClean="0">
              <a:solidFill>
                <a:srgbClr val="5F5F5F"/>
              </a:solidFill>
              <a:cs typeface="Times New Roman" pitchFamily="18" charset="0"/>
            </a:endParaRPr>
          </a:p>
          <a:p>
            <a:pPr marL="0" indent="0">
              <a:spcBef>
                <a:spcPct val="0"/>
              </a:spcBef>
            </a:pPr>
            <a:r>
              <a:rPr lang="nl-BE" b="1" dirty="0" smtClean="0">
                <a:solidFill>
                  <a:srgbClr val="5F5F5F"/>
                </a:solidFill>
                <a:cs typeface="Times New Roman" pitchFamily="18" charset="0"/>
              </a:rPr>
              <a:t>   Oplossing</a:t>
            </a:r>
            <a:r>
              <a:rPr lang="nl-BE" dirty="0" smtClean="0">
                <a:solidFill>
                  <a:srgbClr val="5F5F5F"/>
                </a:solidFill>
                <a:cs typeface="Times New Roman" pitchFamily="18" charset="0"/>
              </a:rPr>
              <a:t>: via lukrake trekking een controlegroep construeren</a:t>
            </a:r>
            <a:r>
              <a:rPr lang="nl-BE" b="1" dirty="0" smtClean="0">
                <a:cs typeface="Times New Roman" pitchFamily="18" charset="0"/>
              </a:rPr>
              <a:t> </a:t>
            </a:r>
          </a:p>
          <a:p>
            <a:pPr>
              <a:spcBef>
                <a:spcPct val="0"/>
              </a:spcBef>
              <a:buFont typeface="Wingdings" pitchFamily="2" charset="2"/>
              <a:buChar char="§"/>
            </a:pPr>
            <a:endParaRPr lang="nl-BE" sz="2400" b="1" dirty="0" smtClean="0">
              <a:cs typeface="Times New Roman" pitchFamily="18" charset="0"/>
            </a:endParaRPr>
          </a:p>
          <a:p>
            <a:pPr>
              <a:spcBef>
                <a:spcPct val="0"/>
              </a:spcBef>
              <a:buFont typeface="Wingdings" pitchFamily="2" charset="2"/>
              <a:buChar char="§"/>
            </a:pPr>
            <a:endParaRPr lang="en-US" sz="2400" b="1" dirty="0" smtClean="0">
              <a:cs typeface="Times New Roman" pitchFamily="18" charset="0"/>
            </a:endParaRPr>
          </a:p>
          <a:p>
            <a:pPr>
              <a:spcBef>
                <a:spcPct val="0"/>
              </a:spcBef>
              <a:buFont typeface="Wingdings" pitchFamily="2" charset="2"/>
              <a:buChar char="§"/>
            </a:pPr>
            <a:endParaRPr lang="en-US" sz="2400" b="1" dirty="0" smtClean="0">
              <a:cs typeface="Times New Roman" pitchFamily="18" charset="0"/>
            </a:endParaRPr>
          </a:p>
          <a:p>
            <a:pPr marL="457200" indent="-457200">
              <a:spcBef>
                <a:spcPct val="0"/>
              </a:spcBef>
            </a:pPr>
            <a:endParaRPr lang="en-US" dirty="0" smtClean="0">
              <a:cs typeface="Times New Roman" pitchFamily="18" charset="0"/>
            </a:endParaRPr>
          </a:p>
          <a:p>
            <a:pPr marL="457200" indent="-457200">
              <a:spcBef>
                <a:spcPct val="0"/>
              </a:spcBef>
              <a:buFontTx/>
              <a:buAutoNum type="arabicPeriod" startAt="2"/>
            </a:pPr>
            <a:endParaRPr lang="en-US" dirty="0" smtClean="0">
              <a:cs typeface="Times New Roman" pitchFamily="18" charset="0"/>
            </a:endParaRPr>
          </a:p>
          <a:p>
            <a:pPr marL="457200" indent="-457200">
              <a:buFontTx/>
              <a:buAutoNum type="arabicPeriod" startAt="2"/>
            </a:pPr>
            <a:endParaRPr lang="en-US" dirty="0" smtClean="0"/>
          </a:p>
        </p:txBody>
      </p:sp>
      <p:sp>
        <p:nvSpPr>
          <p:cNvPr id="5" name="Tijdelijke aanduiding voor dianummer 4"/>
          <p:cNvSpPr>
            <a:spLocks noGrp="1"/>
          </p:cNvSpPr>
          <p:nvPr>
            <p:ph type="sldNum" sz="quarter" idx="4"/>
          </p:nvPr>
        </p:nvSpPr>
        <p:spPr>
          <a:xfrm>
            <a:off x="6574160" y="6597352"/>
            <a:ext cx="2569840" cy="260648"/>
          </a:xfrm>
        </p:spPr>
        <p:txBody>
          <a:bodyPr/>
          <a:lstStyle/>
          <a:p>
            <a:pPr>
              <a:defRPr/>
            </a:pPr>
            <a:r>
              <a:rPr lang="nl-NL"/>
              <a:t> </a:t>
            </a:r>
            <a:fld id="{93A03BF7-06A1-4C94-BA58-D47700627E21}" type="slidenum">
              <a:rPr lang="nl-NL"/>
              <a:pPr>
                <a:defRPr/>
              </a:pPr>
              <a:t>3</a:t>
            </a:fld>
            <a:r>
              <a:rPr lang="nl-NL"/>
              <a:t> </a:t>
            </a:r>
          </a:p>
        </p:txBody>
      </p:sp>
    </p:spTree>
    <p:extLst>
      <p:ext uri="{BB962C8B-B14F-4D97-AF65-F5344CB8AC3E}">
        <p14:creationId xmlns:p14="http://schemas.microsoft.com/office/powerpoint/2010/main" val="3863978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9458">
                                            <p:txEl>
                                              <p:pRg st="0" end="0"/>
                                            </p:txEl>
                                          </p:spTgt>
                                        </p:tgtEl>
                                        <p:attrNameLst>
                                          <p:attrName>style.visibility</p:attrName>
                                        </p:attrNameLst>
                                      </p:cBhvr>
                                      <p:to>
                                        <p:strVal val="visible"/>
                                      </p:to>
                                    </p:set>
                                    <p:anim calcmode="lin" valueType="num">
                                      <p:cBhvr additive="base">
                                        <p:cTn id="7" dur="500" fill="hold"/>
                                        <p:tgtEl>
                                          <p:spTgt spid="1945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45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458">
                                            <p:txEl>
                                              <p:pRg st="2" end="2"/>
                                            </p:txEl>
                                          </p:spTgt>
                                        </p:tgtEl>
                                        <p:attrNameLst>
                                          <p:attrName>style.visibility</p:attrName>
                                        </p:attrNameLst>
                                      </p:cBhvr>
                                      <p:to>
                                        <p:strVal val="visible"/>
                                      </p:to>
                                    </p:set>
                                    <p:anim calcmode="lin" valueType="num">
                                      <p:cBhvr additive="base">
                                        <p:cTn id="13" dur="500" fill="hold"/>
                                        <p:tgtEl>
                                          <p:spTgt spid="1945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45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458">
                                            <p:txEl>
                                              <p:pRg st="4" end="4"/>
                                            </p:txEl>
                                          </p:spTgt>
                                        </p:tgtEl>
                                        <p:attrNameLst>
                                          <p:attrName>style.visibility</p:attrName>
                                        </p:attrNameLst>
                                      </p:cBhvr>
                                      <p:to>
                                        <p:strVal val="visible"/>
                                      </p:to>
                                    </p:set>
                                    <p:anim calcmode="lin" valueType="num">
                                      <p:cBhvr additive="base">
                                        <p:cTn id="19" dur="500" fill="hold"/>
                                        <p:tgtEl>
                                          <p:spTgt spid="19458">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458">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9458">
                                            <p:txEl>
                                              <p:pRg st="6" end="6"/>
                                            </p:txEl>
                                          </p:spTgt>
                                        </p:tgtEl>
                                        <p:attrNameLst>
                                          <p:attrName>style.visibility</p:attrName>
                                        </p:attrNameLst>
                                      </p:cBhvr>
                                      <p:to>
                                        <p:strVal val="visible"/>
                                      </p:to>
                                    </p:set>
                                    <p:anim calcmode="lin" valueType="num">
                                      <p:cBhvr additive="base">
                                        <p:cTn id="23" dur="500" fill="hold"/>
                                        <p:tgtEl>
                                          <p:spTgt spid="19458">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9458">
                                            <p:txEl>
                                              <p:pRg st="6" end="6"/>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458">
                                            <p:txEl>
                                              <p:pRg st="7" end="7"/>
                                            </p:txEl>
                                          </p:spTgt>
                                        </p:tgtEl>
                                        <p:attrNameLst>
                                          <p:attrName>style.visibility</p:attrName>
                                        </p:attrNameLst>
                                      </p:cBhvr>
                                      <p:to>
                                        <p:strVal val="visible"/>
                                      </p:to>
                                    </p:set>
                                    <p:anim calcmode="lin" valueType="num">
                                      <p:cBhvr additive="base">
                                        <p:cTn id="27" dur="500" fill="hold"/>
                                        <p:tgtEl>
                                          <p:spTgt spid="19458">
                                            <p:txEl>
                                              <p:pRg st="7" end="7"/>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9458">
                                            <p:txEl>
                                              <p:pRg st="7" end="7"/>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9458">
                                            <p:txEl>
                                              <p:pRg st="8" end="8"/>
                                            </p:txEl>
                                          </p:spTgt>
                                        </p:tgtEl>
                                        <p:attrNameLst>
                                          <p:attrName>style.visibility</p:attrName>
                                        </p:attrNameLst>
                                      </p:cBhvr>
                                      <p:to>
                                        <p:strVal val="visible"/>
                                      </p:to>
                                    </p:set>
                                    <p:anim calcmode="lin" valueType="num">
                                      <p:cBhvr additive="base">
                                        <p:cTn id="31" dur="500" fill="hold"/>
                                        <p:tgtEl>
                                          <p:spTgt spid="19458">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458">
                                            <p:txEl>
                                              <p:pRg st="8" end="8"/>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9458">
                                            <p:txEl>
                                              <p:pRg st="9" end="9"/>
                                            </p:txEl>
                                          </p:spTgt>
                                        </p:tgtEl>
                                        <p:attrNameLst>
                                          <p:attrName>style.visibility</p:attrName>
                                        </p:attrNameLst>
                                      </p:cBhvr>
                                      <p:to>
                                        <p:strVal val="visible"/>
                                      </p:to>
                                    </p:set>
                                    <p:anim calcmode="lin" valueType="num">
                                      <p:cBhvr additive="base">
                                        <p:cTn id="35" dur="500" fill="hold"/>
                                        <p:tgtEl>
                                          <p:spTgt spid="19458">
                                            <p:txEl>
                                              <p:pRg st="9" end="9"/>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9458">
                                            <p:txEl>
                                              <p:pRg st="9" end="9"/>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9458">
                                            <p:txEl>
                                              <p:pRg st="10" end="10"/>
                                            </p:txEl>
                                          </p:spTgt>
                                        </p:tgtEl>
                                        <p:attrNameLst>
                                          <p:attrName>style.visibility</p:attrName>
                                        </p:attrNameLst>
                                      </p:cBhvr>
                                      <p:to>
                                        <p:strVal val="visible"/>
                                      </p:to>
                                    </p:set>
                                    <p:anim calcmode="lin" valueType="num">
                                      <p:cBhvr additive="base">
                                        <p:cTn id="39" dur="500" fill="hold"/>
                                        <p:tgtEl>
                                          <p:spTgt spid="19458">
                                            <p:txEl>
                                              <p:pRg st="10" end="1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9458">
                                            <p:txEl>
                                              <p:pRg st="10" end="10"/>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9458">
                                            <p:txEl>
                                              <p:pRg st="12" end="12"/>
                                            </p:txEl>
                                          </p:spTgt>
                                        </p:tgtEl>
                                        <p:attrNameLst>
                                          <p:attrName>style.visibility</p:attrName>
                                        </p:attrNameLst>
                                      </p:cBhvr>
                                      <p:to>
                                        <p:strVal val="visible"/>
                                      </p:to>
                                    </p:set>
                                    <p:anim calcmode="lin" valueType="num">
                                      <p:cBhvr additive="base">
                                        <p:cTn id="43" dur="500" fill="hold"/>
                                        <p:tgtEl>
                                          <p:spTgt spid="19458">
                                            <p:txEl>
                                              <p:pRg st="12" end="1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9458">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p:cNvSpPr>
            <a:spLocks noGrp="1"/>
          </p:cNvSpPr>
          <p:nvPr>
            <p:ph type="sldNum" sz="quarter" idx="4"/>
          </p:nvPr>
        </p:nvSpPr>
        <p:spPr>
          <a:xfrm>
            <a:off x="6574160" y="6597352"/>
            <a:ext cx="2569840" cy="260648"/>
          </a:xfrm>
        </p:spPr>
        <p:txBody>
          <a:bodyPr/>
          <a:lstStyle/>
          <a:p>
            <a:pPr>
              <a:defRPr/>
            </a:pPr>
            <a:r>
              <a:rPr lang="nl-NL"/>
              <a:t> </a:t>
            </a:r>
            <a:fld id="{93A03BF7-06A1-4C94-BA58-D47700627E21}" type="slidenum">
              <a:rPr lang="nl-NL"/>
              <a:pPr>
                <a:defRPr/>
              </a:pPr>
              <a:t>4</a:t>
            </a:fld>
            <a:r>
              <a:rPr lang="nl-NL"/>
              <a:t>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936381"/>
            <a:ext cx="8928992" cy="55342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007516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552" y="332656"/>
            <a:ext cx="8223448" cy="647725"/>
          </a:xfrm>
        </p:spPr>
        <p:txBody>
          <a:bodyPr/>
          <a:lstStyle/>
          <a:p>
            <a:r>
              <a:rPr lang="nl-BE" sz="2800" dirty="0" smtClean="0">
                <a:effectLst/>
              </a:rPr>
              <a:t>Waarom? </a:t>
            </a:r>
            <a:endParaRPr lang="nl-BE" sz="2800" b="0" dirty="0" smtClean="0">
              <a:effectLst/>
            </a:endParaRPr>
          </a:p>
        </p:txBody>
      </p:sp>
      <p:sp>
        <p:nvSpPr>
          <p:cNvPr id="19458" name="Tijdelijke aanduiding voor inhoud 2"/>
          <p:cNvSpPr>
            <a:spLocks noGrp="1"/>
          </p:cNvSpPr>
          <p:nvPr>
            <p:ph idx="1"/>
          </p:nvPr>
        </p:nvSpPr>
        <p:spPr>
          <a:xfrm>
            <a:off x="323528" y="1196752"/>
            <a:ext cx="8640960" cy="5400600"/>
          </a:xfrm>
        </p:spPr>
        <p:txBody>
          <a:bodyPr/>
          <a:lstStyle/>
          <a:p>
            <a:pPr>
              <a:spcBef>
                <a:spcPct val="0"/>
              </a:spcBef>
              <a:buFont typeface="Wingdings" pitchFamily="2" charset="2"/>
              <a:buChar char="§"/>
            </a:pPr>
            <a:r>
              <a:rPr lang="nl-BE" sz="2400" dirty="0" smtClean="0">
                <a:cs typeface="Times New Roman" pitchFamily="18" charset="0"/>
              </a:rPr>
              <a:t>Advies van experten vaak verkeerd: </a:t>
            </a:r>
            <a:r>
              <a:rPr lang="nl-BE" sz="2400" dirty="0" smtClean="0">
                <a:solidFill>
                  <a:srgbClr val="5F5F5F"/>
                </a:solidFill>
                <a:cs typeface="Times New Roman" pitchFamily="18" charset="0"/>
              </a:rPr>
              <a:t>laat </a:t>
            </a:r>
            <a:r>
              <a:rPr lang="nl-BE" sz="2400" dirty="0" err="1" smtClean="0">
                <a:solidFill>
                  <a:srgbClr val="5F5F5F"/>
                </a:solidFill>
                <a:cs typeface="Times New Roman" pitchFamily="18" charset="0"/>
              </a:rPr>
              <a:t>obj</a:t>
            </a:r>
            <a:r>
              <a:rPr lang="nl-BE" sz="2400" dirty="0" smtClean="0">
                <a:solidFill>
                  <a:srgbClr val="5F5F5F"/>
                </a:solidFill>
                <a:cs typeface="Times New Roman" pitchFamily="18" charset="0"/>
              </a:rPr>
              <a:t>. feiten spreken</a:t>
            </a:r>
          </a:p>
          <a:p>
            <a:pPr>
              <a:spcBef>
                <a:spcPct val="0"/>
              </a:spcBef>
              <a:buFont typeface="Wingdings" pitchFamily="2" charset="2"/>
              <a:buChar char="§"/>
            </a:pPr>
            <a:endParaRPr lang="nl-BE" sz="2400" dirty="0" smtClean="0">
              <a:cs typeface="Times New Roman" pitchFamily="18" charset="0"/>
            </a:endParaRPr>
          </a:p>
          <a:p>
            <a:pPr>
              <a:spcBef>
                <a:spcPct val="0"/>
              </a:spcBef>
              <a:buFont typeface="Wingdings" pitchFamily="2" charset="2"/>
              <a:buChar char="§"/>
            </a:pPr>
            <a:r>
              <a:rPr lang="nl-BE" sz="2400" dirty="0" smtClean="0">
                <a:cs typeface="Times New Roman" pitchFamily="18" charset="0"/>
              </a:rPr>
              <a:t>Kost te veel ↔ </a:t>
            </a:r>
            <a:r>
              <a:rPr lang="nl-BE" sz="2400" dirty="0" smtClean="0">
                <a:solidFill>
                  <a:srgbClr val="5F5F5F"/>
                </a:solidFill>
                <a:cs typeface="Times New Roman" pitchFamily="18" charset="0"/>
              </a:rPr>
              <a:t>Experiment </a:t>
            </a:r>
            <a:r>
              <a:rPr lang="nl-BE" sz="2400" b="1" dirty="0" smtClean="0">
                <a:solidFill>
                  <a:srgbClr val="5F5F5F"/>
                </a:solidFill>
                <a:cs typeface="Times New Roman" pitchFamily="18" charset="0"/>
              </a:rPr>
              <a:t>niet</a:t>
            </a:r>
            <a:r>
              <a:rPr lang="nl-BE" sz="2400" dirty="0" smtClean="0">
                <a:solidFill>
                  <a:srgbClr val="5F5F5F"/>
                </a:solidFill>
                <a:cs typeface="Times New Roman" pitchFamily="18" charset="0"/>
              </a:rPr>
              <a:t> uitvoeren kost geld!</a:t>
            </a:r>
          </a:p>
          <a:p>
            <a:pPr>
              <a:spcBef>
                <a:spcPct val="0"/>
              </a:spcBef>
              <a:buFont typeface="Wingdings" pitchFamily="2" charset="2"/>
              <a:buChar char="§"/>
            </a:pPr>
            <a:endParaRPr lang="nl-BE" sz="2400" dirty="0" smtClean="0">
              <a:cs typeface="Times New Roman" pitchFamily="18" charset="0"/>
            </a:endParaRPr>
          </a:p>
          <a:p>
            <a:pPr>
              <a:spcBef>
                <a:spcPct val="0"/>
              </a:spcBef>
              <a:buFont typeface="Wingdings" pitchFamily="2" charset="2"/>
              <a:buChar char="§"/>
            </a:pPr>
            <a:r>
              <a:rPr lang="nl-BE" sz="2400" dirty="0" smtClean="0">
                <a:cs typeface="Times New Roman" pitchFamily="18" charset="0"/>
              </a:rPr>
              <a:t>Onethisch om voordeel te ontzeggen ↔</a:t>
            </a:r>
          </a:p>
          <a:p>
            <a:pPr>
              <a:spcBef>
                <a:spcPct val="0"/>
              </a:spcBef>
              <a:buFont typeface="Wingdings" pitchFamily="2" charset="2"/>
              <a:buChar char="§"/>
            </a:pPr>
            <a:endParaRPr lang="nl-BE" sz="1200" dirty="0" smtClean="0">
              <a:cs typeface="Times New Roman" pitchFamily="18" charset="0"/>
            </a:endParaRPr>
          </a:p>
          <a:p>
            <a:pPr lvl="1">
              <a:spcBef>
                <a:spcPct val="0"/>
              </a:spcBef>
              <a:buSzPct val="70000"/>
              <a:buFont typeface="Wingdings" pitchFamily="2" charset="2"/>
              <a:buChar char="q"/>
            </a:pPr>
            <a:r>
              <a:rPr lang="nl-BE" sz="2200" dirty="0" smtClean="0">
                <a:solidFill>
                  <a:srgbClr val="5F5F5F"/>
                </a:solidFill>
                <a:cs typeface="Times New Roman" pitchFamily="18" charset="0"/>
              </a:rPr>
              <a:t> Enkel juist als </a:t>
            </a:r>
            <a:r>
              <a:rPr lang="nl-BE" sz="2200" b="1" dirty="0" smtClean="0">
                <a:solidFill>
                  <a:srgbClr val="5F5F5F"/>
                </a:solidFill>
                <a:cs typeface="Times New Roman" pitchFamily="18" charset="0"/>
              </a:rPr>
              <a:t>weet </a:t>
            </a:r>
            <a:r>
              <a:rPr lang="nl-BE" sz="2200" dirty="0" smtClean="0">
                <a:solidFill>
                  <a:srgbClr val="5F5F5F"/>
                </a:solidFill>
                <a:cs typeface="Times New Roman" pitchFamily="18" charset="0"/>
              </a:rPr>
              <a:t>dat er een voordeel is</a:t>
            </a:r>
          </a:p>
          <a:p>
            <a:pPr lvl="1">
              <a:spcBef>
                <a:spcPct val="0"/>
              </a:spcBef>
              <a:buSzPct val="70000"/>
              <a:buFont typeface="Wingdings" pitchFamily="2" charset="2"/>
              <a:buChar char="q"/>
            </a:pPr>
            <a:r>
              <a:rPr lang="nl-BE" sz="2200" dirty="0" smtClean="0">
                <a:solidFill>
                  <a:srgbClr val="5F5F5F"/>
                </a:solidFill>
                <a:cs typeface="Times New Roman" pitchFamily="18" charset="0"/>
              </a:rPr>
              <a:t> Beperkte middelen =&gt; lukraak ontzeggen = rechtvaardiger! </a:t>
            </a:r>
          </a:p>
          <a:p>
            <a:pPr lvl="1">
              <a:spcBef>
                <a:spcPct val="0"/>
              </a:spcBef>
              <a:buSzPct val="70000"/>
              <a:buFont typeface="Wingdings" pitchFamily="2" charset="2"/>
              <a:buChar char="q"/>
            </a:pPr>
            <a:r>
              <a:rPr lang="nl-BE" sz="2200" dirty="0" smtClean="0">
                <a:solidFill>
                  <a:srgbClr val="5F5F5F"/>
                </a:solidFill>
                <a:cs typeface="Times New Roman" pitchFamily="18" charset="0"/>
              </a:rPr>
              <a:t> Hoeft niet ontzeggen: controlegroep kan minder aangemoedigd  </a:t>
            </a:r>
          </a:p>
          <a:p>
            <a:pPr lvl="1">
              <a:spcBef>
                <a:spcPct val="0"/>
              </a:spcBef>
              <a:buSzPct val="70000"/>
              <a:buFont typeface="Wingdings" pitchFamily="2" charset="2"/>
              <a:buChar char="q"/>
            </a:pPr>
            <a:r>
              <a:rPr lang="nl-BE" sz="2200" dirty="0" smtClean="0">
                <a:solidFill>
                  <a:srgbClr val="5F5F5F"/>
                </a:solidFill>
                <a:cs typeface="Times New Roman" pitchFamily="18" charset="0"/>
              </a:rPr>
              <a:t> Bij gefaseerde interventie: laat lot bepalen wie eerst  </a:t>
            </a:r>
          </a:p>
          <a:p>
            <a:pPr>
              <a:spcBef>
                <a:spcPct val="0"/>
              </a:spcBef>
              <a:buFont typeface="Wingdings" pitchFamily="2" charset="2"/>
              <a:buChar char="§"/>
            </a:pPr>
            <a:endParaRPr lang="nl-BE" sz="2400" dirty="0" smtClean="0">
              <a:cs typeface="Times New Roman" pitchFamily="18" charset="0"/>
            </a:endParaRPr>
          </a:p>
          <a:p>
            <a:pPr>
              <a:spcBef>
                <a:spcPct val="0"/>
              </a:spcBef>
              <a:buFont typeface="Wingdings" pitchFamily="2" charset="2"/>
              <a:buChar char="§"/>
            </a:pPr>
            <a:r>
              <a:rPr lang="nl-BE" sz="2400" dirty="0" smtClean="0">
                <a:cs typeface="Times New Roman" pitchFamily="18" charset="0"/>
              </a:rPr>
              <a:t>Experiment = onethisch ↔ </a:t>
            </a:r>
            <a:r>
              <a:rPr lang="nl-BE" sz="2400" dirty="0" smtClean="0">
                <a:solidFill>
                  <a:srgbClr val="5F5F5F"/>
                </a:solidFill>
                <a:cs typeface="Times New Roman" pitchFamily="18" charset="0"/>
              </a:rPr>
              <a:t>Geneeskunde + gedragsregels </a:t>
            </a:r>
            <a:endParaRPr lang="nl-BE" sz="2400" dirty="0" smtClean="0">
              <a:cs typeface="Times New Roman" pitchFamily="18" charset="0"/>
            </a:endParaRPr>
          </a:p>
          <a:p>
            <a:pPr>
              <a:spcBef>
                <a:spcPct val="0"/>
              </a:spcBef>
              <a:buFont typeface="Wingdings" pitchFamily="2" charset="2"/>
              <a:buChar char="§"/>
            </a:pPr>
            <a:endParaRPr lang="nl-BE" sz="2400" dirty="0" smtClean="0">
              <a:cs typeface="Times New Roman" pitchFamily="18" charset="0"/>
            </a:endParaRPr>
          </a:p>
          <a:p>
            <a:pPr>
              <a:spcBef>
                <a:spcPct val="0"/>
              </a:spcBef>
              <a:buFont typeface="Wingdings" pitchFamily="2" charset="2"/>
              <a:buChar char="§"/>
            </a:pPr>
            <a:r>
              <a:rPr lang="nl-BE" sz="2400" dirty="0">
                <a:cs typeface="Times New Roman" pitchFamily="18" charset="0"/>
              </a:rPr>
              <a:t>Niet-experimenteel = vaak complex + niet steeds </a:t>
            </a:r>
            <a:r>
              <a:rPr lang="nl-BE" sz="2400" dirty="0" smtClean="0">
                <a:cs typeface="Times New Roman" pitchFamily="18" charset="0"/>
              </a:rPr>
              <a:t>mogelijk </a:t>
            </a:r>
            <a:r>
              <a:rPr lang="nl-BE" sz="2400" dirty="0">
                <a:cs typeface="Times New Roman" pitchFamily="18" charset="0"/>
              </a:rPr>
              <a:t>↔ </a:t>
            </a:r>
            <a:r>
              <a:rPr lang="nl-BE" sz="2400" dirty="0" smtClean="0">
                <a:solidFill>
                  <a:srgbClr val="5F5F5F"/>
                </a:solidFill>
                <a:cs typeface="Times New Roman" pitchFamily="18" charset="0"/>
              </a:rPr>
              <a:t>Experiment = eenvoudig, makkelijk uit te </a:t>
            </a:r>
            <a:r>
              <a:rPr lang="nl-BE" sz="2400" dirty="0">
                <a:solidFill>
                  <a:srgbClr val="5F5F5F"/>
                </a:solidFill>
                <a:cs typeface="Times New Roman" pitchFamily="18" charset="0"/>
              </a:rPr>
              <a:t>leggen </a:t>
            </a:r>
            <a:endParaRPr lang="en-US" dirty="0" smtClean="0">
              <a:cs typeface="Times New Roman" pitchFamily="18" charset="0"/>
            </a:endParaRPr>
          </a:p>
          <a:p>
            <a:pPr marL="457200" indent="-457200">
              <a:spcBef>
                <a:spcPct val="0"/>
              </a:spcBef>
              <a:buFontTx/>
              <a:buAutoNum type="arabicPeriod" startAt="2"/>
            </a:pPr>
            <a:endParaRPr lang="en-US" dirty="0" smtClean="0">
              <a:cs typeface="Times New Roman" pitchFamily="18" charset="0"/>
            </a:endParaRPr>
          </a:p>
          <a:p>
            <a:pPr marL="457200" indent="-457200">
              <a:buFontTx/>
              <a:buAutoNum type="arabicPeriod" startAt="2"/>
            </a:pPr>
            <a:endParaRPr lang="en-US" dirty="0" smtClean="0"/>
          </a:p>
        </p:txBody>
      </p:sp>
      <p:sp>
        <p:nvSpPr>
          <p:cNvPr id="5" name="Tijdelijke aanduiding voor dianummer 4"/>
          <p:cNvSpPr>
            <a:spLocks noGrp="1"/>
          </p:cNvSpPr>
          <p:nvPr>
            <p:ph type="sldNum" sz="quarter" idx="4"/>
          </p:nvPr>
        </p:nvSpPr>
        <p:spPr>
          <a:xfrm>
            <a:off x="6574160" y="6597352"/>
            <a:ext cx="2569840" cy="260648"/>
          </a:xfrm>
        </p:spPr>
        <p:txBody>
          <a:bodyPr/>
          <a:lstStyle/>
          <a:p>
            <a:pPr>
              <a:defRPr/>
            </a:pPr>
            <a:r>
              <a:rPr lang="nl-NL"/>
              <a:t> </a:t>
            </a:r>
            <a:fld id="{93A03BF7-06A1-4C94-BA58-D47700627E21}" type="slidenum">
              <a:rPr lang="nl-NL"/>
              <a:pPr>
                <a:defRPr/>
              </a:pPr>
              <a:t>5</a:t>
            </a:fld>
            <a:r>
              <a:rPr lang="nl-NL"/>
              <a:t> </a:t>
            </a:r>
          </a:p>
        </p:txBody>
      </p:sp>
    </p:spTree>
    <p:extLst>
      <p:ext uri="{BB962C8B-B14F-4D97-AF65-F5344CB8AC3E}">
        <p14:creationId xmlns:p14="http://schemas.microsoft.com/office/powerpoint/2010/main" val="2613231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9458">
                                            <p:txEl>
                                              <p:pRg st="0" end="0"/>
                                            </p:txEl>
                                          </p:spTgt>
                                        </p:tgtEl>
                                        <p:attrNameLst>
                                          <p:attrName>style.visibility</p:attrName>
                                        </p:attrNameLst>
                                      </p:cBhvr>
                                      <p:to>
                                        <p:strVal val="visible"/>
                                      </p:to>
                                    </p:set>
                                    <p:anim calcmode="lin" valueType="num">
                                      <p:cBhvr additive="base">
                                        <p:cTn id="7" dur="500" fill="hold"/>
                                        <p:tgtEl>
                                          <p:spTgt spid="1945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45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458">
                                            <p:txEl>
                                              <p:pRg st="2" end="2"/>
                                            </p:txEl>
                                          </p:spTgt>
                                        </p:tgtEl>
                                        <p:attrNameLst>
                                          <p:attrName>style.visibility</p:attrName>
                                        </p:attrNameLst>
                                      </p:cBhvr>
                                      <p:to>
                                        <p:strVal val="visible"/>
                                      </p:to>
                                    </p:set>
                                    <p:anim calcmode="lin" valueType="num">
                                      <p:cBhvr additive="base">
                                        <p:cTn id="13" dur="500" fill="hold"/>
                                        <p:tgtEl>
                                          <p:spTgt spid="1945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45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458">
                                            <p:txEl>
                                              <p:pRg st="4" end="4"/>
                                            </p:txEl>
                                          </p:spTgt>
                                        </p:tgtEl>
                                        <p:attrNameLst>
                                          <p:attrName>style.visibility</p:attrName>
                                        </p:attrNameLst>
                                      </p:cBhvr>
                                      <p:to>
                                        <p:strVal val="visible"/>
                                      </p:to>
                                    </p:set>
                                    <p:anim calcmode="lin" valueType="num">
                                      <p:cBhvr additive="base">
                                        <p:cTn id="19" dur="500" fill="hold"/>
                                        <p:tgtEl>
                                          <p:spTgt spid="19458">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458">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9458">
                                            <p:txEl>
                                              <p:pRg st="6" end="6"/>
                                            </p:txEl>
                                          </p:spTgt>
                                        </p:tgtEl>
                                        <p:attrNameLst>
                                          <p:attrName>style.visibility</p:attrName>
                                        </p:attrNameLst>
                                      </p:cBhvr>
                                      <p:to>
                                        <p:strVal val="visible"/>
                                      </p:to>
                                    </p:set>
                                    <p:anim calcmode="lin" valueType="num">
                                      <p:cBhvr additive="base">
                                        <p:cTn id="23" dur="500" fill="hold"/>
                                        <p:tgtEl>
                                          <p:spTgt spid="19458">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9458">
                                            <p:txEl>
                                              <p:pRg st="6" end="6"/>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458">
                                            <p:txEl>
                                              <p:pRg st="7" end="7"/>
                                            </p:txEl>
                                          </p:spTgt>
                                        </p:tgtEl>
                                        <p:attrNameLst>
                                          <p:attrName>style.visibility</p:attrName>
                                        </p:attrNameLst>
                                      </p:cBhvr>
                                      <p:to>
                                        <p:strVal val="visible"/>
                                      </p:to>
                                    </p:set>
                                    <p:anim calcmode="lin" valueType="num">
                                      <p:cBhvr additive="base">
                                        <p:cTn id="27" dur="500" fill="hold"/>
                                        <p:tgtEl>
                                          <p:spTgt spid="19458">
                                            <p:txEl>
                                              <p:pRg st="7" end="7"/>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9458">
                                            <p:txEl>
                                              <p:pRg st="7" end="7"/>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9458">
                                            <p:txEl>
                                              <p:pRg st="8" end="8"/>
                                            </p:txEl>
                                          </p:spTgt>
                                        </p:tgtEl>
                                        <p:attrNameLst>
                                          <p:attrName>style.visibility</p:attrName>
                                        </p:attrNameLst>
                                      </p:cBhvr>
                                      <p:to>
                                        <p:strVal val="visible"/>
                                      </p:to>
                                    </p:set>
                                    <p:anim calcmode="lin" valueType="num">
                                      <p:cBhvr additive="base">
                                        <p:cTn id="31" dur="500" fill="hold"/>
                                        <p:tgtEl>
                                          <p:spTgt spid="19458">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458">
                                            <p:txEl>
                                              <p:pRg st="8" end="8"/>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9458">
                                            <p:txEl>
                                              <p:pRg st="9" end="9"/>
                                            </p:txEl>
                                          </p:spTgt>
                                        </p:tgtEl>
                                        <p:attrNameLst>
                                          <p:attrName>style.visibility</p:attrName>
                                        </p:attrNameLst>
                                      </p:cBhvr>
                                      <p:to>
                                        <p:strVal val="visible"/>
                                      </p:to>
                                    </p:set>
                                    <p:anim calcmode="lin" valueType="num">
                                      <p:cBhvr additive="base">
                                        <p:cTn id="35" dur="500" fill="hold"/>
                                        <p:tgtEl>
                                          <p:spTgt spid="19458">
                                            <p:txEl>
                                              <p:pRg st="9" end="9"/>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9458">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19458">
                                            <p:txEl>
                                              <p:pRg st="11" end="11"/>
                                            </p:txEl>
                                          </p:spTgt>
                                        </p:tgtEl>
                                        <p:attrNameLst>
                                          <p:attrName>style.visibility</p:attrName>
                                        </p:attrNameLst>
                                      </p:cBhvr>
                                      <p:to>
                                        <p:strVal val="visible"/>
                                      </p:to>
                                    </p:set>
                                    <p:anim calcmode="lin" valueType="num">
                                      <p:cBhvr additive="base">
                                        <p:cTn id="41" dur="500" fill="hold"/>
                                        <p:tgtEl>
                                          <p:spTgt spid="19458">
                                            <p:txEl>
                                              <p:pRg st="11" end="11"/>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9458">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9458">
                                            <p:txEl>
                                              <p:pRg st="13" end="13"/>
                                            </p:txEl>
                                          </p:spTgt>
                                        </p:tgtEl>
                                        <p:attrNameLst>
                                          <p:attrName>style.visibility</p:attrName>
                                        </p:attrNameLst>
                                      </p:cBhvr>
                                      <p:to>
                                        <p:strVal val="visible"/>
                                      </p:to>
                                    </p:set>
                                    <p:anim calcmode="lin" valueType="num">
                                      <p:cBhvr additive="base">
                                        <p:cTn id="47" dur="500" fill="hold"/>
                                        <p:tgtEl>
                                          <p:spTgt spid="19458">
                                            <p:txEl>
                                              <p:pRg st="13" end="1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9458">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552" y="332656"/>
            <a:ext cx="8223448" cy="647725"/>
          </a:xfrm>
        </p:spPr>
        <p:txBody>
          <a:bodyPr/>
          <a:lstStyle/>
          <a:p>
            <a:r>
              <a:rPr lang="nl-BE" sz="2800" dirty="0" smtClean="0">
                <a:effectLst/>
              </a:rPr>
              <a:t>Hoe? </a:t>
            </a:r>
            <a:endParaRPr lang="nl-BE" sz="2800" b="0" dirty="0" smtClean="0">
              <a:effectLst/>
            </a:endParaRPr>
          </a:p>
        </p:txBody>
      </p:sp>
      <p:sp>
        <p:nvSpPr>
          <p:cNvPr id="5" name="Tijdelijke aanduiding voor dianummer 4"/>
          <p:cNvSpPr>
            <a:spLocks noGrp="1"/>
          </p:cNvSpPr>
          <p:nvPr>
            <p:ph type="sldNum" sz="quarter" idx="4"/>
          </p:nvPr>
        </p:nvSpPr>
        <p:spPr>
          <a:xfrm>
            <a:off x="6574160" y="6597352"/>
            <a:ext cx="2569840" cy="260648"/>
          </a:xfrm>
        </p:spPr>
        <p:txBody>
          <a:bodyPr/>
          <a:lstStyle/>
          <a:p>
            <a:pPr>
              <a:defRPr/>
            </a:pPr>
            <a:r>
              <a:rPr lang="nl-NL"/>
              <a:t> </a:t>
            </a:r>
            <a:fld id="{93A03BF7-06A1-4C94-BA58-D47700627E21}" type="slidenum">
              <a:rPr lang="nl-NL"/>
              <a:pPr>
                <a:defRPr/>
              </a:pPr>
              <a:t>6</a:t>
            </a:fld>
            <a:r>
              <a:rPr lang="nl-NL"/>
              <a:t> </a:t>
            </a:r>
          </a:p>
        </p:txBody>
      </p:sp>
      <p:sp>
        <p:nvSpPr>
          <p:cNvPr id="19458" name="Tijdelijke aanduiding voor inhoud 2"/>
          <p:cNvSpPr>
            <a:spLocks noGrp="1"/>
          </p:cNvSpPr>
          <p:nvPr>
            <p:ph idx="1"/>
          </p:nvPr>
        </p:nvSpPr>
        <p:spPr>
          <a:xfrm>
            <a:off x="179512" y="1196752"/>
            <a:ext cx="8712968" cy="5400600"/>
          </a:xfrm>
          <a:ln>
            <a:noFill/>
          </a:ln>
        </p:spPr>
        <p:txBody>
          <a:bodyPr/>
          <a:lstStyle/>
          <a:p>
            <a:pPr marL="457200" indent="-457200">
              <a:spcBef>
                <a:spcPct val="0"/>
              </a:spcBef>
              <a:buFont typeface="Wingdings" pitchFamily="2" charset="2"/>
              <a:buChar char="§"/>
            </a:pPr>
            <a:r>
              <a:rPr lang="nl-BE" sz="2400" dirty="0" smtClean="0">
                <a:cs typeface="Times New Roman" pitchFamily="18" charset="0"/>
              </a:rPr>
              <a:t>Gecontroleerd experiment opzetten vraagt enige expertise</a:t>
            </a:r>
            <a:r>
              <a:rPr lang="en-US" sz="2400" dirty="0" smtClean="0">
                <a:cs typeface="Times New Roman" pitchFamily="18" charset="0"/>
              </a:rPr>
              <a:t>:</a:t>
            </a:r>
            <a:r>
              <a:rPr lang="en-US" dirty="0" smtClean="0">
                <a:cs typeface="Times New Roman" pitchFamily="18" charset="0"/>
              </a:rPr>
              <a:t> </a:t>
            </a:r>
          </a:p>
          <a:p>
            <a:pPr marL="457200" indent="-457200">
              <a:buFontTx/>
              <a:buAutoNum type="arabicPeriod" startAt="2"/>
            </a:pPr>
            <a:endParaRPr lang="en-US" dirty="0" smtClean="0"/>
          </a:p>
          <a:p>
            <a:pPr marL="688975" lvl="2" indent="-457200">
              <a:buSzPct val="70000"/>
              <a:buFont typeface="Wingdings" pitchFamily="2" charset="2"/>
              <a:buChar char="q"/>
            </a:pPr>
            <a:r>
              <a:rPr lang="nl-BE" sz="2200" dirty="0" smtClean="0">
                <a:solidFill>
                  <a:srgbClr val="5F5F5F"/>
                </a:solidFill>
              </a:rPr>
              <a:t>Excellente introductie door “</a:t>
            </a:r>
            <a:r>
              <a:rPr lang="nl-BE" sz="2200" b="1" dirty="0" err="1" smtClean="0">
                <a:solidFill>
                  <a:srgbClr val="5F5F5F"/>
                </a:solidFill>
              </a:rPr>
              <a:t>Behavioural</a:t>
            </a:r>
            <a:r>
              <a:rPr lang="nl-BE" sz="2200" b="1" dirty="0" smtClean="0">
                <a:solidFill>
                  <a:srgbClr val="5F5F5F"/>
                </a:solidFill>
              </a:rPr>
              <a:t> </a:t>
            </a:r>
            <a:r>
              <a:rPr lang="nl-BE" sz="2200" b="1" dirty="0" err="1" smtClean="0">
                <a:solidFill>
                  <a:srgbClr val="5F5F5F"/>
                </a:solidFill>
              </a:rPr>
              <a:t>Insight</a:t>
            </a:r>
            <a:r>
              <a:rPr lang="nl-BE" sz="2200" b="1" dirty="0" smtClean="0">
                <a:solidFill>
                  <a:srgbClr val="5F5F5F"/>
                </a:solidFill>
              </a:rPr>
              <a:t> Team</a:t>
            </a:r>
            <a:r>
              <a:rPr lang="nl-BE" sz="2200" dirty="0" smtClean="0">
                <a:solidFill>
                  <a:srgbClr val="5F5F5F"/>
                </a:solidFill>
              </a:rPr>
              <a:t>” van het cabinet van de eerste minister in het V.K.: </a:t>
            </a:r>
          </a:p>
          <a:p>
            <a:pPr marL="1257300" lvl="3" indent="0">
              <a:buSzPct val="70000"/>
              <a:buNone/>
            </a:pPr>
            <a:r>
              <a:rPr lang="fr-BE" sz="2000" u="sng" dirty="0">
                <a:solidFill>
                  <a:srgbClr val="0070C0"/>
                </a:solidFill>
                <a:uFill>
                  <a:solidFill>
                    <a:srgbClr val="0070C0"/>
                  </a:solidFill>
                </a:uFill>
                <a:hlinkClick r:id="rId3"/>
              </a:rPr>
              <a:t>http://</a:t>
            </a:r>
            <a:r>
              <a:rPr lang="fr-BE" sz="2000" u="sng" dirty="0" smtClean="0">
                <a:solidFill>
                  <a:srgbClr val="0070C0"/>
                </a:solidFill>
                <a:uFill>
                  <a:solidFill>
                    <a:srgbClr val="0070C0"/>
                  </a:solidFill>
                </a:uFill>
                <a:hlinkClick r:id="rId3"/>
              </a:rPr>
              <a:t>www.behaviouralinsights.co.uk/publications/test-learn-adapt-developing-public-policy-randomised-controlled-trials </a:t>
            </a:r>
            <a:endParaRPr lang="nl-BE" sz="2000" dirty="0" smtClean="0">
              <a:solidFill>
                <a:srgbClr val="0070C0"/>
              </a:solidFill>
              <a:uFill>
                <a:solidFill>
                  <a:srgbClr val="0070C0"/>
                </a:solidFill>
              </a:uFill>
            </a:endParaRPr>
          </a:p>
          <a:p>
            <a:pPr marL="688975" lvl="2" indent="-457200">
              <a:buSzPct val="70000"/>
              <a:buFont typeface="Wingdings" pitchFamily="2" charset="2"/>
              <a:buChar char="q"/>
            </a:pPr>
            <a:endParaRPr lang="nl-BE" sz="2200" dirty="0" smtClean="0">
              <a:solidFill>
                <a:srgbClr val="5F5F5F"/>
              </a:solidFill>
            </a:endParaRPr>
          </a:p>
          <a:p>
            <a:pPr marL="688975" lvl="2" indent="-457200">
              <a:buClr>
                <a:srgbClr val="5F5F5F"/>
              </a:buClr>
              <a:buSzPct val="70000"/>
              <a:buFont typeface="Wingdings" pitchFamily="2" charset="2"/>
              <a:buChar char="q"/>
            </a:pPr>
            <a:r>
              <a:rPr lang="nl-BE" sz="2200" dirty="0" smtClean="0">
                <a:solidFill>
                  <a:srgbClr val="5F5F5F"/>
                </a:solidFill>
              </a:rPr>
              <a:t>De </a:t>
            </a:r>
            <a:r>
              <a:rPr lang="nl-BE" sz="2200" b="1" dirty="0" err="1" smtClean="0">
                <a:solidFill>
                  <a:srgbClr val="5F5F5F"/>
                </a:solidFill>
              </a:rPr>
              <a:t>Abdulatif</a:t>
            </a:r>
            <a:r>
              <a:rPr lang="nl-BE" sz="2200" b="1" dirty="0" smtClean="0">
                <a:solidFill>
                  <a:srgbClr val="5F5F5F"/>
                </a:solidFill>
              </a:rPr>
              <a:t> </a:t>
            </a:r>
            <a:r>
              <a:rPr lang="nl-BE" sz="2200" b="1" dirty="0" err="1" smtClean="0">
                <a:solidFill>
                  <a:srgbClr val="5F5F5F"/>
                </a:solidFill>
              </a:rPr>
              <a:t>Jameel</a:t>
            </a:r>
            <a:r>
              <a:rPr lang="nl-BE" sz="2200" b="1" dirty="0" smtClean="0">
                <a:solidFill>
                  <a:srgbClr val="5F5F5F"/>
                </a:solidFill>
              </a:rPr>
              <a:t> </a:t>
            </a:r>
            <a:r>
              <a:rPr lang="nl-BE" sz="2200" b="1" dirty="0" err="1" smtClean="0">
                <a:solidFill>
                  <a:srgbClr val="5F5F5F"/>
                </a:solidFill>
              </a:rPr>
              <a:t>Poverty</a:t>
            </a:r>
            <a:r>
              <a:rPr lang="nl-BE" sz="2200" b="1" dirty="0" smtClean="0">
                <a:solidFill>
                  <a:srgbClr val="5F5F5F"/>
                </a:solidFill>
              </a:rPr>
              <a:t> Action Lab (JPAL) </a:t>
            </a:r>
            <a:r>
              <a:rPr lang="nl-BE" sz="2200" dirty="0" smtClean="0">
                <a:solidFill>
                  <a:srgbClr val="5F5F5F"/>
                </a:solidFill>
              </a:rPr>
              <a:t>betrokken bij meer dan 600 experimentele beleidsevaluaties in 61 lande</a:t>
            </a:r>
            <a:r>
              <a:rPr lang="fr-BE" sz="2200" dirty="0" smtClean="0">
                <a:solidFill>
                  <a:srgbClr val="5F5F5F"/>
                </a:solidFill>
              </a:rPr>
              <a:t>n:</a:t>
            </a:r>
          </a:p>
          <a:p>
            <a:pPr marL="1257300" lvl="3" indent="0">
              <a:buClr>
                <a:srgbClr val="5F5F5F"/>
              </a:buClr>
              <a:buSzPct val="70000"/>
              <a:buNone/>
            </a:pPr>
            <a:r>
              <a:rPr lang="fr-BE" sz="2000" dirty="0" smtClean="0">
                <a:solidFill>
                  <a:srgbClr val="5F5F5F"/>
                </a:solidFill>
              </a:rPr>
              <a:t>   </a:t>
            </a:r>
            <a:r>
              <a:rPr lang="nl-BE" sz="2000" dirty="0">
                <a:solidFill>
                  <a:srgbClr val="5F5F5F"/>
                </a:solidFill>
              </a:rPr>
              <a:t> </a:t>
            </a:r>
            <a:r>
              <a:rPr lang="nl-BE" sz="2000" u="sng" dirty="0">
                <a:solidFill>
                  <a:srgbClr val="5F5F5F"/>
                </a:solidFill>
                <a:hlinkClick r:id="rId4"/>
              </a:rPr>
              <a:t>http://www.povertyactionlab.org</a:t>
            </a:r>
            <a:r>
              <a:rPr lang="nl-BE" sz="2200" u="sng" dirty="0" smtClean="0">
                <a:solidFill>
                  <a:srgbClr val="5F5F5F"/>
                </a:solidFill>
                <a:hlinkClick r:id="rId4"/>
              </a:rPr>
              <a:t>/</a:t>
            </a:r>
            <a:r>
              <a:rPr lang="nl-BE" sz="2200" u="sng" dirty="0" smtClean="0">
                <a:solidFill>
                  <a:srgbClr val="5F5F5F"/>
                </a:solidFill>
              </a:rPr>
              <a:t> </a:t>
            </a:r>
          </a:p>
          <a:p>
            <a:pPr marL="1257300" lvl="3" indent="0">
              <a:buClr>
                <a:srgbClr val="5F5F5F"/>
              </a:buClr>
              <a:buSzPct val="70000"/>
              <a:buNone/>
            </a:pPr>
            <a:endParaRPr lang="nl-BE" sz="2000" dirty="0">
              <a:solidFill>
                <a:srgbClr val="0070C0"/>
              </a:solidFill>
            </a:endParaRPr>
          </a:p>
          <a:p>
            <a:pPr lvl="2" indent="-342900">
              <a:buClr>
                <a:srgbClr val="5F5F5F"/>
              </a:buClr>
              <a:buSzPct val="70000"/>
              <a:buFont typeface="Wingdings" pitchFamily="2" charset="2"/>
              <a:buChar char="q"/>
            </a:pPr>
            <a:r>
              <a:rPr lang="nl-BE" sz="2200" dirty="0" smtClean="0">
                <a:solidFill>
                  <a:srgbClr val="5F5F5F"/>
                </a:solidFill>
              </a:rPr>
              <a:t> Boek met </a:t>
            </a:r>
            <a:r>
              <a:rPr lang="nl-BE" sz="2200" dirty="0">
                <a:solidFill>
                  <a:srgbClr val="5F5F5F"/>
                </a:solidFill>
              </a:rPr>
              <a:t>ondersteunende website: </a:t>
            </a:r>
            <a:r>
              <a:rPr lang="nl-BE" sz="2000" dirty="0">
                <a:solidFill>
                  <a:srgbClr val="5F5F5F"/>
                </a:solidFill>
                <a:hlinkClick r:id="rId5"/>
              </a:rPr>
              <a:t>http://runningres.com</a:t>
            </a:r>
            <a:r>
              <a:rPr lang="nl-BE" sz="2000" dirty="0" smtClean="0">
                <a:solidFill>
                  <a:srgbClr val="5F5F5F"/>
                </a:solidFill>
                <a:hlinkClick r:id="rId5"/>
              </a:rPr>
              <a:t>/</a:t>
            </a:r>
            <a:r>
              <a:rPr lang="nl-BE" sz="2000" dirty="0" smtClean="0">
                <a:solidFill>
                  <a:srgbClr val="5F5F5F"/>
                </a:solidFill>
              </a:rPr>
              <a:t> </a:t>
            </a:r>
          </a:p>
          <a:p>
            <a:pPr lvl="2" indent="-342900">
              <a:buClr>
                <a:srgbClr val="5F5F5F"/>
              </a:buClr>
              <a:buSzPct val="70000"/>
              <a:buFont typeface="Wingdings" pitchFamily="2" charset="2"/>
              <a:buChar char="q"/>
            </a:pPr>
            <a:endParaRPr lang="nl-BE" sz="2200" dirty="0">
              <a:solidFill>
                <a:srgbClr val="5F5F5F"/>
              </a:solidFill>
            </a:endParaRPr>
          </a:p>
          <a:p>
            <a:pPr lvl="2" indent="-342900">
              <a:buClr>
                <a:srgbClr val="5F5F5F"/>
              </a:buClr>
              <a:buSzPct val="70000"/>
              <a:buFont typeface="Wingdings" pitchFamily="2" charset="2"/>
              <a:buChar char="q"/>
            </a:pPr>
            <a:r>
              <a:rPr lang="nl-BE" sz="2200" dirty="0" smtClean="0">
                <a:solidFill>
                  <a:srgbClr val="5F5F5F"/>
                </a:solidFill>
              </a:rPr>
              <a:t> Wetenschappelijke experten bieden met plezier ondersteuning</a:t>
            </a:r>
            <a:endParaRPr lang="nl-BE" sz="2200" dirty="0">
              <a:solidFill>
                <a:srgbClr val="5F5F5F"/>
              </a:solidFill>
            </a:endParaRPr>
          </a:p>
          <a:p>
            <a:pPr marL="688975" lvl="2" indent="-457200">
              <a:buSzPct val="70000"/>
              <a:buFont typeface="Wingdings" pitchFamily="2" charset="2"/>
              <a:buChar char="q"/>
            </a:pPr>
            <a:endParaRPr lang="nl-BE" sz="2200" dirty="0" smtClean="0"/>
          </a:p>
        </p:txBody>
      </p:sp>
    </p:spTree>
    <p:extLst>
      <p:ext uri="{BB962C8B-B14F-4D97-AF65-F5344CB8AC3E}">
        <p14:creationId xmlns:p14="http://schemas.microsoft.com/office/powerpoint/2010/main" val="2208569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552" y="332656"/>
            <a:ext cx="8223448" cy="647725"/>
          </a:xfrm>
        </p:spPr>
        <p:txBody>
          <a:bodyPr/>
          <a:lstStyle/>
          <a:p>
            <a:r>
              <a:rPr lang="nl-BE" sz="2800" dirty="0" smtClean="0">
                <a:effectLst/>
              </a:rPr>
              <a:t>Conclusie </a:t>
            </a:r>
            <a:endParaRPr lang="nl-BE" sz="2800" b="0" dirty="0" smtClean="0">
              <a:effectLst/>
            </a:endParaRPr>
          </a:p>
        </p:txBody>
      </p:sp>
      <p:sp>
        <p:nvSpPr>
          <p:cNvPr id="5" name="Tijdelijke aanduiding voor dianummer 4"/>
          <p:cNvSpPr>
            <a:spLocks noGrp="1"/>
          </p:cNvSpPr>
          <p:nvPr>
            <p:ph type="sldNum" sz="quarter" idx="4"/>
          </p:nvPr>
        </p:nvSpPr>
        <p:spPr>
          <a:xfrm>
            <a:off x="6574160" y="6597352"/>
            <a:ext cx="2569840" cy="260648"/>
          </a:xfrm>
        </p:spPr>
        <p:txBody>
          <a:bodyPr/>
          <a:lstStyle/>
          <a:p>
            <a:pPr>
              <a:defRPr/>
            </a:pPr>
            <a:r>
              <a:rPr lang="nl-NL"/>
              <a:t> </a:t>
            </a:r>
            <a:fld id="{93A03BF7-06A1-4C94-BA58-D47700627E21}" type="slidenum">
              <a:rPr lang="nl-NL"/>
              <a:pPr>
                <a:defRPr/>
              </a:pPr>
              <a:t>7</a:t>
            </a:fld>
            <a:r>
              <a:rPr lang="nl-NL"/>
              <a:t> </a:t>
            </a:r>
          </a:p>
        </p:txBody>
      </p:sp>
      <p:sp>
        <p:nvSpPr>
          <p:cNvPr id="19458" name="Tijdelijke aanduiding voor inhoud 2"/>
          <p:cNvSpPr>
            <a:spLocks noGrp="1"/>
          </p:cNvSpPr>
          <p:nvPr>
            <p:ph idx="1"/>
          </p:nvPr>
        </p:nvSpPr>
        <p:spPr>
          <a:xfrm>
            <a:off x="179512" y="1196752"/>
            <a:ext cx="8712968" cy="5400600"/>
          </a:xfrm>
          <a:ln>
            <a:noFill/>
          </a:ln>
        </p:spPr>
        <p:txBody>
          <a:bodyPr/>
          <a:lstStyle/>
          <a:p>
            <a:pPr marL="457200" indent="-457200">
              <a:spcBef>
                <a:spcPct val="0"/>
              </a:spcBef>
              <a:buFont typeface="Wingdings" pitchFamily="2" charset="2"/>
              <a:buChar char="§"/>
            </a:pPr>
            <a:r>
              <a:rPr lang="nl-BE" sz="2400" dirty="0" smtClean="0">
                <a:cs typeface="Times New Roman" pitchFamily="18" charset="0"/>
              </a:rPr>
              <a:t>Ontwikkeling in beleidsgericht onderzoek rond activering: </a:t>
            </a:r>
            <a:r>
              <a:rPr lang="nl-BE" sz="2400" b="1" dirty="0" smtClean="0">
                <a:cs typeface="Times New Roman" pitchFamily="18" charset="0"/>
              </a:rPr>
              <a:t>het gecontroleerd experiment als standaard</a:t>
            </a:r>
          </a:p>
          <a:p>
            <a:pPr marL="457200" indent="-457200">
              <a:spcBef>
                <a:spcPct val="0"/>
              </a:spcBef>
              <a:buFont typeface="Wingdings" pitchFamily="2" charset="2"/>
              <a:buChar char="§"/>
            </a:pPr>
            <a:endParaRPr lang="nl-BE" sz="2400" dirty="0">
              <a:cs typeface="Times New Roman" pitchFamily="18" charset="0"/>
            </a:endParaRPr>
          </a:p>
          <a:p>
            <a:pPr marL="457200" indent="-457200">
              <a:spcBef>
                <a:spcPct val="0"/>
              </a:spcBef>
              <a:buFont typeface="Wingdings" pitchFamily="2" charset="2"/>
              <a:buChar char="§"/>
            </a:pPr>
            <a:r>
              <a:rPr lang="nl-BE" sz="2400" dirty="0" smtClean="0">
                <a:cs typeface="Times New Roman" pitchFamily="18" charset="0"/>
              </a:rPr>
              <a:t>Essentieel om </a:t>
            </a:r>
            <a:r>
              <a:rPr lang="nl-BE" sz="2400" b="1" dirty="0" smtClean="0">
                <a:cs typeface="Times New Roman" pitchFamily="18" charset="0"/>
              </a:rPr>
              <a:t>zuivere effecten </a:t>
            </a:r>
            <a:r>
              <a:rPr lang="nl-BE" sz="2400" dirty="0" smtClean="0">
                <a:cs typeface="Times New Roman" pitchFamily="18" charset="0"/>
              </a:rPr>
              <a:t>te meten</a:t>
            </a:r>
          </a:p>
          <a:p>
            <a:pPr marL="457200" indent="-457200">
              <a:spcBef>
                <a:spcPct val="0"/>
              </a:spcBef>
              <a:buFont typeface="Wingdings" pitchFamily="2" charset="2"/>
              <a:buChar char="§"/>
            </a:pPr>
            <a:endParaRPr lang="nl-BE" sz="2400" dirty="0">
              <a:cs typeface="Times New Roman" pitchFamily="18" charset="0"/>
            </a:endParaRPr>
          </a:p>
          <a:p>
            <a:pPr marL="457200" indent="-457200">
              <a:spcBef>
                <a:spcPct val="0"/>
              </a:spcBef>
              <a:buFont typeface="Wingdings" pitchFamily="2" charset="2"/>
              <a:buChar char="§"/>
            </a:pPr>
            <a:r>
              <a:rPr lang="nl-BE" sz="2400" dirty="0" smtClean="0">
                <a:cs typeface="Times New Roman" pitchFamily="18" charset="0"/>
              </a:rPr>
              <a:t>Afwijzen van dit instrument = </a:t>
            </a:r>
            <a:r>
              <a:rPr lang="nl-BE" sz="2400" b="1" dirty="0" smtClean="0">
                <a:cs typeface="Times New Roman" pitchFamily="18" charset="0"/>
              </a:rPr>
              <a:t>miljoenen Euro’s verspillen</a:t>
            </a:r>
            <a:r>
              <a:rPr lang="nl-BE" sz="2400" dirty="0" smtClean="0">
                <a:cs typeface="Times New Roman" pitchFamily="18" charset="0"/>
              </a:rPr>
              <a:t>! </a:t>
            </a:r>
            <a:r>
              <a:rPr lang="nl-BE" dirty="0" smtClean="0">
                <a:cs typeface="Times New Roman" pitchFamily="18" charset="0"/>
              </a:rPr>
              <a:t> </a:t>
            </a:r>
          </a:p>
          <a:p>
            <a:pPr marL="457200" indent="-457200">
              <a:spcBef>
                <a:spcPct val="0"/>
              </a:spcBef>
              <a:buFont typeface="Wingdings" pitchFamily="2" charset="2"/>
              <a:buChar char="§"/>
            </a:pPr>
            <a:endParaRPr lang="nl-BE" dirty="0">
              <a:cs typeface="Times New Roman" pitchFamily="18" charset="0"/>
            </a:endParaRPr>
          </a:p>
          <a:p>
            <a:pPr marL="457200" indent="-457200">
              <a:spcBef>
                <a:spcPct val="0"/>
              </a:spcBef>
              <a:buFont typeface="Wingdings" pitchFamily="2" charset="2"/>
              <a:buChar char="§"/>
            </a:pPr>
            <a:r>
              <a:rPr lang="nl-BE" sz="2400" b="1" dirty="0" smtClean="0">
                <a:cs typeface="Times New Roman" pitchFamily="18" charset="0"/>
              </a:rPr>
              <a:t>Omringende landen</a:t>
            </a:r>
            <a:r>
              <a:rPr lang="nl-BE" sz="2400" dirty="0" smtClean="0">
                <a:cs typeface="Times New Roman" pitchFamily="18" charset="0"/>
              </a:rPr>
              <a:t> hebben boodschap begrepen.</a:t>
            </a:r>
          </a:p>
          <a:p>
            <a:pPr marL="457200" indent="-457200">
              <a:spcBef>
                <a:spcPct val="0"/>
              </a:spcBef>
              <a:buFont typeface="Wingdings" pitchFamily="2" charset="2"/>
              <a:buChar char="§"/>
            </a:pPr>
            <a:endParaRPr lang="nl-BE" sz="2400" dirty="0">
              <a:cs typeface="Times New Roman" pitchFamily="18" charset="0"/>
            </a:endParaRPr>
          </a:p>
          <a:p>
            <a:pPr marL="457200" indent="-457200">
              <a:spcBef>
                <a:spcPct val="0"/>
              </a:spcBef>
              <a:buFont typeface="Wingdings" pitchFamily="2" charset="2"/>
              <a:buChar char="§"/>
            </a:pPr>
            <a:r>
              <a:rPr lang="nl-BE" sz="2400" dirty="0" smtClean="0">
                <a:cs typeface="Times New Roman" pitchFamily="18" charset="0"/>
              </a:rPr>
              <a:t>Vlaanderen </a:t>
            </a:r>
            <a:r>
              <a:rPr lang="nl-BE" sz="2400" b="1" dirty="0" smtClean="0">
                <a:cs typeface="Times New Roman" pitchFamily="18" charset="0"/>
              </a:rPr>
              <a:t>dreigt de boot te missen </a:t>
            </a:r>
            <a:r>
              <a:rPr lang="nl-BE" sz="2400" dirty="0" smtClean="0">
                <a:cs typeface="Times New Roman" pitchFamily="18" charset="0"/>
              </a:rPr>
              <a:t>en hierdoor dreigt sociaal bloedbad, want besparingen komen er sowieso!</a:t>
            </a:r>
          </a:p>
          <a:p>
            <a:pPr marL="457200" indent="-457200">
              <a:spcBef>
                <a:spcPct val="0"/>
              </a:spcBef>
              <a:buFont typeface="Wingdings" pitchFamily="2" charset="2"/>
              <a:buChar char="§"/>
            </a:pPr>
            <a:endParaRPr lang="nl-BE" sz="2400" dirty="0">
              <a:cs typeface="Times New Roman" pitchFamily="18" charset="0"/>
            </a:endParaRPr>
          </a:p>
          <a:p>
            <a:pPr marL="457200" indent="-457200">
              <a:spcBef>
                <a:spcPct val="0"/>
              </a:spcBef>
              <a:buFont typeface="Wingdings" pitchFamily="2" charset="2"/>
              <a:buChar char="§"/>
            </a:pPr>
            <a:r>
              <a:rPr lang="nl-BE" sz="2400" dirty="0" smtClean="0">
                <a:cs typeface="Times New Roman" pitchFamily="18" charset="0"/>
              </a:rPr>
              <a:t>Als we weten wat werkt en wat niet, dan kunnen we gericht snoeien en gericht middelen inzetten op </a:t>
            </a:r>
            <a:r>
              <a:rPr lang="nl-BE" sz="2400" b="1" dirty="0" smtClean="0">
                <a:cs typeface="Times New Roman" pitchFamily="18" charset="0"/>
              </a:rPr>
              <a:t>beleid dat werkt</a:t>
            </a:r>
            <a:r>
              <a:rPr lang="nl-BE" sz="2400" dirty="0" smtClean="0">
                <a:cs typeface="Times New Roman" pitchFamily="18" charset="0"/>
              </a:rPr>
              <a:t>!</a:t>
            </a:r>
            <a:endParaRPr lang="nl-BE" sz="2400" dirty="0" smtClean="0">
              <a:cs typeface="Times New Roman" pitchFamily="18" charset="0"/>
            </a:endParaRPr>
          </a:p>
          <a:p>
            <a:pPr marL="457200" indent="-457200">
              <a:buFontTx/>
              <a:buAutoNum type="arabicPeriod" startAt="2"/>
            </a:pPr>
            <a:endParaRPr lang="en-US" dirty="0" smtClean="0"/>
          </a:p>
          <a:p>
            <a:pPr marL="688975" lvl="2" indent="-457200">
              <a:buSzPct val="70000"/>
              <a:buFont typeface="Wingdings" pitchFamily="2" charset="2"/>
              <a:buChar char="q"/>
            </a:pPr>
            <a:endParaRPr lang="nl-BE" sz="2200" dirty="0" smtClean="0"/>
          </a:p>
        </p:txBody>
      </p:sp>
    </p:spTree>
    <p:extLst>
      <p:ext uri="{BB962C8B-B14F-4D97-AF65-F5344CB8AC3E}">
        <p14:creationId xmlns:p14="http://schemas.microsoft.com/office/powerpoint/2010/main" val="1351914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9458">
                                            <p:txEl>
                                              <p:pRg st="0" end="0"/>
                                            </p:txEl>
                                          </p:spTgt>
                                        </p:tgtEl>
                                        <p:attrNameLst>
                                          <p:attrName>style.visibility</p:attrName>
                                        </p:attrNameLst>
                                      </p:cBhvr>
                                      <p:to>
                                        <p:strVal val="visible"/>
                                      </p:to>
                                    </p:set>
                                    <p:anim calcmode="lin" valueType="num">
                                      <p:cBhvr additive="base">
                                        <p:cTn id="7" dur="500" fill="hold"/>
                                        <p:tgtEl>
                                          <p:spTgt spid="1945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45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458">
                                            <p:txEl>
                                              <p:pRg st="2" end="2"/>
                                            </p:txEl>
                                          </p:spTgt>
                                        </p:tgtEl>
                                        <p:attrNameLst>
                                          <p:attrName>style.visibility</p:attrName>
                                        </p:attrNameLst>
                                      </p:cBhvr>
                                      <p:to>
                                        <p:strVal val="visible"/>
                                      </p:to>
                                    </p:set>
                                    <p:anim calcmode="lin" valueType="num">
                                      <p:cBhvr additive="base">
                                        <p:cTn id="13" dur="500" fill="hold"/>
                                        <p:tgtEl>
                                          <p:spTgt spid="1945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45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458">
                                            <p:txEl>
                                              <p:pRg st="4" end="4"/>
                                            </p:txEl>
                                          </p:spTgt>
                                        </p:tgtEl>
                                        <p:attrNameLst>
                                          <p:attrName>style.visibility</p:attrName>
                                        </p:attrNameLst>
                                      </p:cBhvr>
                                      <p:to>
                                        <p:strVal val="visible"/>
                                      </p:to>
                                    </p:set>
                                    <p:anim calcmode="lin" valueType="num">
                                      <p:cBhvr additive="base">
                                        <p:cTn id="19" dur="500" fill="hold"/>
                                        <p:tgtEl>
                                          <p:spTgt spid="19458">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45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458">
                                            <p:txEl>
                                              <p:pRg st="6" end="6"/>
                                            </p:txEl>
                                          </p:spTgt>
                                        </p:tgtEl>
                                        <p:attrNameLst>
                                          <p:attrName>style.visibility</p:attrName>
                                        </p:attrNameLst>
                                      </p:cBhvr>
                                      <p:to>
                                        <p:strVal val="visible"/>
                                      </p:to>
                                    </p:set>
                                    <p:anim calcmode="lin" valueType="num">
                                      <p:cBhvr additive="base">
                                        <p:cTn id="25" dur="500" fill="hold"/>
                                        <p:tgtEl>
                                          <p:spTgt spid="19458">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45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458">
                                            <p:txEl>
                                              <p:pRg st="8" end="8"/>
                                            </p:txEl>
                                          </p:spTgt>
                                        </p:tgtEl>
                                        <p:attrNameLst>
                                          <p:attrName>style.visibility</p:attrName>
                                        </p:attrNameLst>
                                      </p:cBhvr>
                                      <p:to>
                                        <p:strVal val="visible"/>
                                      </p:to>
                                    </p:set>
                                    <p:anim calcmode="lin" valueType="num">
                                      <p:cBhvr additive="base">
                                        <p:cTn id="31" dur="500" fill="hold"/>
                                        <p:tgtEl>
                                          <p:spTgt spid="19458">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458">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458">
                                            <p:txEl>
                                              <p:pRg st="10" end="10"/>
                                            </p:txEl>
                                          </p:spTgt>
                                        </p:tgtEl>
                                        <p:attrNameLst>
                                          <p:attrName>style.visibility</p:attrName>
                                        </p:attrNameLst>
                                      </p:cBhvr>
                                      <p:to>
                                        <p:strVal val="visible"/>
                                      </p:to>
                                    </p:set>
                                    <p:anim calcmode="lin" valueType="num">
                                      <p:cBhvr additive="base">
                                        <p:cTn id="37" dur="500" fill="hold"/>
                                        <p:tgtEl>
                                          <p:spTgt spid="19458">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9458">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3568" y="548680"/>
            <a:ext cx="8007424" cy="4824536"/>
          </a:xfrm>
        </p:spPr>
        <p:txBody>
          <a:bodyPr/>
          <a:lstStyle/>
          <a:p>
            <a:r>
              <a:rPr lang="nl-NL" sz="3600" smtClean="0"/>
              <a:t>DANK U VOOR UW AANDACHT!</a:t>
            </a:r>
            <a:endParaRPr lang="nl-BE" sz="3600" dirty="0" smtClean="0"/>
          </a:p>
        </p:txBody>
      </p:sp>
      <p:sp>
        <p:nvSpPr>
          <p:cNvPr id="19458" name="Tijdelijke aanduiding voor inhoud 2"/>
          <p:cNvSpPr>
            <a:spLocks noGrp="1"/>
          </p:cNvSpPr>
          <p:nvPr>
            <p:ph idx="1"/>
          </p:nvPr>
        </p:nvSpPr>
        <p:spPr>
          <a:xfrm>
            <a:off x="0" y="6021288"/>
            <a:ext cx="9144000" cy="576064"/>
          </a:xfrm>
        </p:spPr>
        <p:txBody>
          <a:bodyPr/>
          <a:lstStyle/>
          <a:p>
            <a:pPr marL="342900" lvl="1" indent="-342900">
              <a:spcBef>
                <a:spcPct val="0"/>
              </a:spcBef>
              <a:buSzPct val="100000"/>
              <a:buFont typeface="Wingdings" pitchFamily="2" charset="2"/>
              <a:buChar char="§"/>
            </a:pPr>
            <a:endParaRPr lang="nl-BE" sz="1000" b="1" dirty="0" smtClean="0">
              <a:cs typeface="Times New Roman" pitchFamily="18" charset="0"/>
            </a:endParaRPr>
          </a:p>
        </p:txBody>
      </p:sp>
      <p:sp>
        <p:nvSpPr>
          <p:cNvPr id="5" name="Tijdelijke aanduiding voor dianummer 4"/>
          <p:cNvSpPr>
            <a:spLocks noGrp="1"/>
          </p:cNvSpPr>
          <p:nvPr>
            <p:ph type="sldNum" sz="quarter" idx="4"/>
          </p:nvPr>
        </p:nvSpPr>
        <p:spPr>
          <a:xfrm>
            <a:off x="6574160" y="6597352"/>
            <a:ext cx="2569840" cy="260648"/>
          </a:xfrm>
        </p:spPr>
        <p:txBody>
          <a:bodyPr/>
          <a:lstStyle/>
          <a:p>
            <a:pPr>
              <a:defRPr/>
            </a:pPr>
            <a:r>
              <a:rPr lang="nl-NL"/>
              <a:t> </a:t>
            </a:r>
            <a:fld id="{93A03BF7-06A1-4C94-BA58-D47700627E21}" type="slidenum">
              <a:rPr lang="nl-NL"/>
              <a:pPr>
                <a:defRPr/>
              </a:pPr>
              <a:t>8</a:t>
            </a:fld>
            <a:r>
              <a:rPr lang="nl-NL"/>
              <a:t> </a:t>
            </a:r>
          </a:p>
        </p:txBody>
      </p:sp>
    </p:spTree>
    <p:extLst>
      <p:ext uri="{BB962C8B-B14F-4D97-AF65-F5344CB8AC3E}">
        <p14:creationId xmlns:p14="http://schemas.microsoft.com/office/powerpoint/2010/main" val="2852506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9458">
                                            <p:txEl>
                                              <p:pRg st="0" end="0"/>
                                            </p:txEl>
                                          </p:spTgt>
                                        </p:tgtEl>
                                        <p:attrNameLst>
                                          <p:attrName>style.visibility</p:attrName>
                                        </p:attrNameLst>
                                      </p:cBhvr>
                                      <p:to>
                                        <p:strVal val="visible"/>
                                      </p:to>
                                    </p:set>
                                    <p:animEffect transition="in" filter="fade">
                                      <p:cBhvr>
                                        <p:cTn id="7" dur="500"/>
                                        <p:tgtEl>
                                          <p:spTgt spid="194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build="p"/>
    </p:bldLst>
  </p:timing>
</p:sld>
</file>

<file path=ppt/theme/theme1.xml><?xml version="1.0" encoding="utf-8"?>
<a:theme xmlns:a="http://schemas.openxmlformats.org/drawingml/2006/main" name="eb_hsstijl">
  <a:themeElements>
    <a:clrScheme name="eb_hsstijl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b_hsstijl">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b_hsstijl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b_hsstijl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b_hsstijl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b_hsstijl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b_hsstijl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b_hsstijl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b_hsstijl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14868</TotalTime>
  <Words>1500</Words>
  <Application>Microsoft Office PowerPoint</Application>
  <PresentationFormat>On-screen Show (4:3)</PresentationFormat>
  <Paragraphs>113</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eb_hsstijl</vt:lpstr>
      <vt:lpstr>Ontwikkelingen in het beleidsgericht onderzoek rond activering:  Gecontroleerde experimenten   Bart Cockx  SHERPPA, Universiteit Gent</vt:lpstr>
      <vt:lpstr>PowerPoint Presentation</vt:lpstr>
      <vt:lpstr>Wat?</vt:lpstr>
      <vt:lpstr>PowerPoint Presentation</vt:lpstr>
      <vt:lpstr>Waarom? </vt:lpstr>
      <vt:lpstr>Hoe? </vt:lpstr>
      <vt:lpstr>Conclusie </vt:lpstr>
      <vt:lpstr>DANK U VOOR UW AANDACHT!</vt:lpstr>
    </vt:vector>
  </TitlesOfParts>
  <Company>UGent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Brossé Luc</dc:creator>
  <cp:lastModifiedBy>Bart Cockx</cp:lastModifiedBy>
  <cp:revision>277</cp:revision>
  <cp:lastPrinted>2014-10-16T07:47:15Z</cp:lastPrinted>
  <dcterms:created xsi:type="dcterms:W3CDTF">2006-02-10T12:00:06Z</dcterms:created>
  <dcterms:modified xsi:type="dcterms:W3CDTF">2015-02-11T08:29:16Z</dcterms:modified>
</cp:coreProperties>
</file>