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7" r:id="rId2"/>
    <p:sldId id="258" r:id="rId3"/>
    <p:sldId id="280" r:id="rId4"/>
    <p:sldId id="259" r:id="rId5"/>
    <p:sldId id="268" r:id="rId6"/>
    <p:sldId id="282" r:id="rId7"/>
    <p:sldId id="298" r:id="rId8"/>
    <p:sldId id="297" r:id="rId9"/>
    <p:sldId id="299" r:id="rId10"/>
    <p:sldId id="281" r:id="rId11"/>
    <p:sldId id="260" r:id="rId12"/>
    <p:sldId id="264" r:id="rId13"/>
    <p:sldId id="261" r:id="rId14"/>
    <p:sldId id="262" r:id="rId15"/>
    <p:sldId id="266" r:id="rId16"/>
    <p:sldId id="267" r:id="rId17"/>
    <p:sldId id="273" r:id="rId18"/>
    <p:sldId id="272" r:id="rId19"/>
    <p:sldId id="271" r:id="rId20"/>
    <p:sldId id="274" r:id="rId21"/>
    <p:sldId id="279" r:id="rId22"/>
    <p:sldId id="278" r:id="rId23"/>
    <p:sldId id="295" r:id="rId24"/>
    <p:sldId id="285" r:id="rId25"/>
    <p:sldId id="277" r:id="rId26"/>
    <p:sldId id="286" r:id="rId27"/>
    <p:sldId id="276" r:id="rId28"/>
    <p:sldId id="287" r:id="rId29"/>
    <p:sldId id="290" r:id="rId30"/>
    <p:sldId id="300" r:id="rId31"/>
    <p:sldId id="283" r:id="rId32"/>
    <p:sldId id="302" r:id="rId33"/>
    <p:sldId id="294" r:id="rId34"/>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295" autoAdjust="0"/>
  </p:normalViewPr>
  <p:slideViewPr>
    <p:cSldViewPr snapToObjects="1">
      <p:cViewPr varScale="1">
        <p:scale>
          <a:sx n="46" d="100"/>
          <a:sy n="46" d="100"/>
        </p:scale>
        <p:origin x="-1522" y="-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86FE02-60B4-DC4D-B594-75CC965552F7}" type="datetimeFigureOut">
              <a:rPr lang="fr-FR" smtClean="0"/>
              <a:pPr/>
              <a:t>19/01/2015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4EC952-5EC4-9441-9364-6926C9BC96D4}" type="slidenum">
              <a:rPr lang="fr-FR" smtClean="0"/>
              <a:pPr/>
              <a:t>‹#›</a:t>
            </a:fld>
            <a:endParaRPr lang="fr-FR"/>
          </a:p>
        </p:txBody>
      </p:sp>
    </p:spTree>
    <p:extLst>
      <p:ext uri="{BB962C8B-B14F-4D97-AF65-F5344CB8AC3E}">
        <p14:creationId xmlns:p14="http://schemas.microsoft.com/office/powerpoint/2010/main" val="222868480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p:txBody>
          <a:bodyPr/>
          <a:lstStyle/>
          <a:p>
            <a:fld id="{F2890EAB-CF3E-4A03-903F-54DB3D5E7382}" type="slidenum">
              <a:rPr lang="en-US" smtClean="0"/>
              <a:pPr/>
              <a:t>1</a:t>
            </a:fld>
            <a:endParaRPr lang="en-US" smtClean="0"/>
          </a:p>
        </p:txBody>
      </p:sp>
      <p:sp>
        <p:nvSpPr>
          <p:cNvPr id="9" name="Espace réservé de l'image des diapositives 8"/>
          <p:cNvSpPr>
            <a:spLocks noGrp="1" noRot="1" noChangeAspect="1"/>
          </p:cNvSpPr>
          <p:nvPr>
            <p:ph type="sldImg"/>
          </p:nvPr>
        </p:nvSpPr>
        <p:spPr>
          <a:xfrm>
            <a:off x="1131888" y="690563"/>
            <a:ext cx="4586287" cy="3440112"/>
          </a:xfrm>
        </p:spPr>
      </p:sp>
      <p:sp>
        <p:nvSpPr>
          <p:cNvPr id="10" name="Espace réservé des commentaires 9"/>
          <p:cNvSpPr>
            <a:spLocks noGrp="1"/>
          </p:cNvSpPr>
          <p:nvPr>
            <p:ph type="body" idx="1"/>
          </p:nvPr>
        </p:nvSpPr>
        <p:spPr/>
        <p:txBody>
          <a:bodyPr>
            <a:normAutofit/>
          </a:bodyPr>
          <a:lstStyle/>
          <a:p>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eaLnBrk="1" hangingPunct="1">
              <a:buFontTx/>
              <a:buChar char="•"/>
            </a:pPr>
            <a:r>
              <a:rPr lang="fr-FR" sz="1050" b="1" dirty="0" smtClean="0"/>
              <a:t>Comment est-ce que le programme va répondre aux besoins identifiés dans votre évaluation des besoins ?</a:t>
            </a:r>
          </a:p>
          <a:p>
            <a:pPr lvl="1" eaLnBrk="1" hangingPunct="1">
              <a:buFont typeface="Arial" charset="0"/>
              <a:buChar char="–"/>
            </a:pPr>
            <a:r>
              <a:rPr lang="fr-FR" sz="1050" b="1" dirty="0" smtClean="0"/>
              <a:t>Quelles sont les conditions nécessaires pour répondre aux besoins ?</a:t>
            </a:r>
          </a:p>
          <a:p>
            <a:pPr lvl="2" eaLnBrk="1" hangingPunct="1">
              <a:buFont typeface="Arial" charset="0"/>
              <a:buChar char="–"/>
            </a:pPr>
            <a:r>
              <a:rPr lang="fr-FR" sz="1050" dirty="0" smtClean="0"/>
              <a:t> Les enseignants doivent être présents et enseigner</a:t>
            </a:r>
          </a:p>
          <a:p>
            <a:pPr lvl="2" eaLnBrk="1" hangingPunct="1">
              <a:buFont typeface="Arial" charset="0"/>
              <a:buChar char="–"/>
            </a:pPr>
            <a:r>
              <a:rPr lang="fr-FR" sz="1050" dirty="0" smtClean="0"/>
              <a:t> La participation des parents a un impact positif</a:t>
            </a:r>
          </a:p>
          <a:p>
            <a:pPr lvl="2" eaLnBrk="1" hangingPunct="1">
              <a:buFont typeface="Arial" charset="0"/>
              <a:buChar char="–"/>
            </a:pPr>
            <a:r>
              <a:rPr lang="fr-FR" sz="1050" dirty="0" smtClean="0"/>
              <a:t> Les parents pensent qu’ils doivent participer</a:t>
            </a:r>
          </a:p>
          <a:p>
            <a:pPr lvl="2" eaLnBrk="1" hangingPunct="1">
              <a:buFont typeface="Arial" charset="0"/>
              <a:buChar char="–"/>
            </a:pPr>
            <a:r>
              <a:rPr lang="fr-FR" sz="1050" dirty="0" smtClean="0"/>
              <a:t> Des mécanismes institutionnels sont bien en place pour permettre la participation des parents</a:t>
            </a:r>
          </a:p>
          <a:p>
            <a:pPr lvl="1" eaLnBrk="1" hangingPunct="1">
              <a:buFont typeface="Arial" charset="0"/>
              <a:buChar char="–"/>
            </a:pPr>
            <a:r>
              <a:rPr lang="fr-FR" sz="1050" b="1" dirty="0" smtClean="0"/>
              <a:t>Dans quelle mesure, et pourquoi, ces conditions nécessaires ne sont-elles pas remplies aujourd’hui ?</a:t>
            </a:r>
          </a:p>
          <a:p>
            <a:pPr lvl="2" eaLnBrk="1" hangingPunct="1">
              <a:buFont typeface="Arial" charset="0"/>
              <a:buChar char="–"/>
            </a:pPr>
            <a:r>
              <a:rPr lang="fr-FR" sz="1050" dirty="0" smtClean="0"/>
              <a:t> On ne peut pas compter sur les enseignants</a:t>
            </a:r>
          </a:p>
          <a:p>
            <a:pPr lvl="2" eaLnBrk="1" hangingPunct="1">
              <a:buFont typeface="Arial" charset="0"/>
              <a:buChar char="–"/>
            </a:pPr>
            <a:r>
              <a:rPr lang="fr-FR" sz="1050" dirty="0" smtClean="0"/>
              <a:t> Les parents ne sont pas conscients du manque de qualité de l’enseignement dispensé à leurs enfants</a:t>
            </a:r>
          </a:p>
          <a:p>
            <a:pPr lvl="2" eaLnBrk="1" hangingPunct="1">
              <a:buFont typeface="Arial" charset="0"/>
              <a:buChar char="–"/>
            </a:pPr>
            <a:r>
              <a:rPr lang="fr-FR" sz="1050" dirty="0" smtClean="0"/>
              <a:t> Les parents ne savent pas qu’ils ont un rôle à jouer</a:t>
            </a:r>
          </a:p>
          <a:p>
            <a:pPr lvl="2" eaLnBrk="1" hangingPunct="1">
              <a:buFont typeface="Arial" charset="0"/>
              <a:buChar char="–"/>
            </a:pPr>
            <a:r>
              <a:rPr lang="fr-FR" sz="1050" dirty="0" smtClean="0"/>
              <a:t> Les parents ne connaissent pas les mécanismes</a:t>
            </a:r>
          </a:p>
          <a:p>
            <a:pPr lvl="1" eaLnBrk="1" hangingPunct="1">
              <a:buFont typeface="Arial" charset="0"/>
              <a:buChar char="–"/>
            </a:pPr>
            <a:r>
              <a:rPr lang="fr-FR" sz="1050" b="1" dirty="0" smtClean="0"/>
              <a:t>Comment le programme entend-il cibler ou résoudre les problèmes ? </a:t>
            </a:r>
          </a:p>
          <a:p>
            <a:pPr lvl="2" eaLnBrk="1" hangingPunct="1">
              <a:buFont typeface="Arial" charset="0"/>
              <a:buChar char="–"/>
            </a:pPr>
            <a:r>
              <a:rPr lang="fr-FR" sz="1050" dirty="0" smtClean="0"/>
              <a:t> Encourager les parents à s’engager auprès de leurs enfants et des écoles</a:t>
            </a:r>
          </a:p>
          <a:p>
            <a:pPr lvl="2" eaLnBrk="1" hangingPunct="1">
              <a:buFont typeface="Arial" charset="0"/>
              <a:buChar char="–"/>
            </a:pPr>
            <a:r>
              <a:rPr lang="fr-FR" sz="1050" dirty="0" smtClean="0"/>
              <a:t> Fournir aux parents des informations sur les mécanismes leur permettant de participer</a:t>
            </a:r>
          </a:p>
          <a:p>
            <a:pPr lvl="1" eaLnBrk="1" hangingPunct="1">
              <a:buFont typeface="Arial" charset="0"/>
              <a:buChar char="–"/>
            </a:pPr>
            <a:r>
              <a:rPr lang="fr-FR" sz="1050" b="1" dirty="0" smtClean="0"/>
              <a:t> Quels seront les services offerts ?</a:t>
            </a:r>
          </a:p>
          <a:p>
            <a:pPr lvl="2" eaLnBrk="1" hangingPunct="1">
              <a:buFont typeface="Arial" charset="0"/>
              <a:buChar char="–"/>
            </a:pPr>
            <a:r>
              <a:rPr lang="fr-FR" sz="1050" dirty="0" smtClean="0"/>
              <a:t>Campagnes d’information et de promotion par l’intermédiaire de : </a:t>
            </a:r>
          </a:p>
          <a:p>
            <a:pPr lvl="3" eaLnBrk="1" hangingPunct="1">
              <a:buFont typeface="Arial" charset="0"/>
              <a:buChar char="–"/>
            </a:pPr>
            <a:r>
              <a:rPr lang="fr-FR" sz="1050" dirty="0" smtClean="0"/>
              <a:t> réunions communautaires</a:t>
            </a:r>
          </a:p>
          <a:p>
            <a:pPr lvl="3" eaLnBrk="1" hangingPunct="1">
              <a:buFont typeface="Arial" charset="0"/>
              <a:buChar char="–"/>
            </a:pPr>
            <a:r>
              <a:rPr lang="fr-FR" sz="1050" dirty="0" smtClean="0"/>
              <a:t> documents imprimés donnant des informations et des explications</a:t>
            </a:r>
          </a:p>
          <a:p>
            <a:endParaRPr lang="fr-FR" dirty="0" smtClean="0"/>
          </a:p>
          <a:p>
            <a:endParaRPr lang="fr-FR" smtClean="0"/>
          </a:p>
          <a:p>
            <a:endParaRPr lang="fr-FR"/>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23</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24</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eaLnBrk="1" hangingPunct="1"/>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27</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228600" indent="-228600">
              <a:buFont typeface="Arial" pitchFamily="34" charset="0"/>
              <a:buChar char="•"/>
            </a:pPr>
            <a:r>
              <a:rPr lang="fr-FR" dirty="0" smtClean="0"/>
              <a:t>Les problèmes de base liés au processus ont été éliminés : une évaluation du procédé va mettre en évidence les nombreux problèmes logistiques qui doivent être résolus.</a:t>
            </a:r>
          </a:p>
          <a:p>
            <a:pPr marL="228600" indent="-228600">
              <a:buFont typeface="Arial" pitchFamily="34" charset="0"/>
              <a:buChar char="•"/>
            </a:pPr>
            <a:r>
              <a:rPr lang="fr-FR" dirty="0" smtClean="0"/>
              <a:t>Il s’agit là d’un problème de taille d’échantillon : nous en reparlerons au cours de la troisième journée</a:t>
            </a:r>
          </a:p>
          <a:p>
            <a:pPr marL="228600" indent="-228600">
              <a:buFont typeface="Arial" pitchFamily="34" charset="0"/>
              <a:buChar char="•"/>
            </a:pPr>
            <a:r>
              <a:rPr lang="fr-FR" dirty="0" smtClean="0"/>
              <a:t>Il s’agit là d’un problème éthique. Nous avons besoin d’un groupe témoin. L’objectif n’est pas de refuser à qui que ce soit des services dont l’utilité a été prouvée scientifiquement aux motifs que nous voulons faire une expérience (c’est ce dont nous reparlerons demain, lors de notre deuxième leçon)</a:t>
            </a:r>
          </a:p>
          <a:p>
            <a:pPr marL="228600" indent="-228600">
              <a:buFont typeface="Arial" pitchFamily="34" charset="0"/>
              <a:buChar char="•"/>
            </a:pPr>
            <a:r>
              <a:rPr lang="fr-FR" dirty="0" smtClean="0"/>
              <a:t>Si une sélection a déjà eu lieu, le tirage au sort n’est plus possible</a:t>
            </a:r>
          </a:p>
          <a:p>
            <a:pPr marL="228600" indent="-228600"/>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28</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Font typeface="Arial" pitchFamily="34" charset="0"/>
              <a:buChar char="•"/>
            </a:pPr>
            <a:r>
              <a:rPr lang="fr-FR" b="1" dirty="0" smtClean="0"/>
              <a:t>Dès qu’il existe une question importante pour laquelle vous voulez/vous avez besoin d’obtenir une réponse</a:t>
            </a:r>
          </a:p>
          <a:p>
            <a:pPr lvl="1"/>
            <a:r>
              <a:rPr lang="fr-FR" dirty="0" smtClean="0"/>
              <a:t>Programme commun avec peu d’éléments tangibles</a:t>
            </a:r>
          </a:p>
          <a:p>
            <a:pPr lvl="1"/>
            <a:r>
              <a:rPr lang="fr-FR" dirty="0" smtClean="0"/>
              <a:t>Incertitudes quant aux différentes stratégies pouvant être utilisées</a:t>
            </a:r>
          </a:p>
          <a:p>
            <a:pPr lvl="1"/>
            <a:r>
              <a:rPr lang="fr-FR" dirty="0" smtClean="0"/>
              <a:t>Question clé qui ressort dans de nombreux programmes</a:t>
            </a:r>
          </a:p>
          <a:p>
            <a:pPr lvl="1"/>
            <a:r>
              <a:rPr lang="fr-FR" dirty="0" smtClean="0"/>
              <a:t>Questions importantes de conception juste avant le déploiement d’un nouveau programme d’envergure</a:t>
            </a:r>
          </a:p>
          <a:p>
            <a:pPr>
              <a:buFont typeface="Arial" pitchFamily="34" charset="0"/>
              <a:buChar char="•"/>
            </a:pPr>
            <a:r>
              <a:rPr lang="fr-FR" b="1" dirty="0" smtClean="0"/>
              <a:t>Quand ? Pas trop tôt ni trop tard </a:t>
            </a:r>
            <a:r>
              <a:rPr lang="fr-FR" dirty="0" smtClean="0"/>
              <a:t>:</a:t>
            </a:r>
          </a:p>
          <a:p>
            <a:pPr lvl="1"/>
            <a:r>
              <a:rPr lang="fr-FR" dirty="0" smtClean="0"/>
              <a:t> Ne tester d’une fois les problèmes de base éliminés</a:t>
            </a:r>
          </a:p>
          <a:p>
            <a:pPr lvl="1"/>
            <a:r>
              <a:rPr lang="fr-FR" dirty="0" smtClean="0"/>
              <a:t> Tester avant que le programme ne soit déployer à grande échelle</a:t>
            </a:r>
          </a:p>
          <a:p>
            <a:pPr>
              <a:buFont typeface="Arial" pitchFamily="34" charset="0"/>
              <a:buChar char="•"/>
            </a:pPr>
            <a:r>
              <a:rPr lang="fr-FR" b="1" dirty="0" smtClean="0"/>
              <a:t>Le programme est représentatif : ce n’est pas une solution miracle </a:t>
            </a:r>
          </a:p>
          <a:p>
            <a:pPr lvl="1"/>
            <a:r>
              <a:rPr lang="fr-FR" dirty="0" smtClean="0"/>
              <a:t>Sauf dans les cas où le test porte sur la preuve d’un concept</a:t>
            </a:r>
          </a:p>
          <a:p>
            <a:pPr>
              <a:buFont typeface="Arial" pitchFamily="34" charset="0"/>
              <a:buChar char="•"/>
            </a:pPr>
            <a:r>
              <a:rPr lang="fr-FR" b="1" dirty="0" smtClean="0"/>
              <a:t>Pour bien faire les choses, il faut du temps et de l’argent</a:t>
            </a:r>
          </a:p>
          <a:p>
            <a:endParaRPr lang="fr-FR" dirty="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29</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buFont typeface="Arial" pitchFamily="34" charset="0"/>
              <a:buChar char="–"/>
              <a:defRPr/>
            </a:pPr>
            <a:endParaRPr lang="fr-FR" dirty="0" smtClean="0"/>
          </a:p>
          <a:p>
            <a:pPr eaLnBrk="1" hangingPunct="1"/>
            <a:r>
              <a:rPr lang="fr-FR" sz="1050" b="1" dirty="0" smtClean="0"/>
              <a:t>Rendre compte</a:t>
            </a:r>
          </a:p>
          <a:p>
            <a:pPr lvl="1" eaLnBrk="1" hangingPunct="1">
              <a:buFont typeface="Arial" charset="0"/>
              <a:buChar char="–"/>
            </a:pPr>
            <a:r>
              <a:rPr lang="fr-FR" sz="1050" dirty="0" smtClean="0"/>
              <a:t> Avons-nous fait ce que nous avions annoncé ?</a:t>
            </a:r>
          </a:p>
          <a:p>
            <a:pPr lvl="2" eaLnBrk="1" hangingPunct="1">
              <a:buFont typeface="Arial" charset="0"/>
              <a:buChar char="–"/>
            </a:pPr>
            <a:r>
              <a:rPr lang="fr-FR" sz="1050" dirty="0" smtClean="0"/>
              <a:t>L’évaluation du processus détermine si les réunions communautaires se sont tenues et si l’information a été fournie</a:t>
            </a:r>
          </a:p>
          <a:p>
            <a:pPr lvl="1" eaLnBrk="1" hangingPunct="1">
              <a:buFont typeface="Arial" charset="0"/>
              <a:buChar char="–"/>
            </a:pPr>
            <a:r>
              <a:rPr lang="fr-FR" sz="1050" dirty="0" smtClean="0"/>
              <a:t> Avons-nous obtenu un impact positif sur la vie des personnes ?</a:t>
            </a:r>
          </a:p>
          <a:p>
            <a:pPr lvl="2" eaLnBrk="1" hangingPunct="1">
              <a:buFont typeface="Arial" charset="0"/>
              <a:buChar char="–"/>
            </a:pPr>
            <a:r>
              <a:rPr lang="fr-FR" sz="1050" dirty="0" smtClean="0"/>
              <a:t> Evaluation d’impact sur le lien entre la campagne d’information et les résultats aux examens</a:t>
            </a:r>
          </a:p>
          <a:p>
            <a:pPr eaLnBrk="1" hangingPunct="1"/>
            <a:r>
              <a:rPr lang="fr-FR" sz="1050" b="1" dirty="0" smtClean="0"/>
              <a:t>Enseignements</a:t>
            </a:r>
          </a:p>
          <a:p>
            <a:pPr lvl="1" eaLnBrk="1" hangingPunct="1">
              <a:buFont typeface="Arial" charset="0"/>
              <a:buChar char="–"/>
            </a:pPr>
            <a:r>
              <a:rPr lang="fr-FR" sz="1050" dirty="0" smtClean="0"/>
              <a:t> Certains programmes marchent, d’autres non</a:t>
            </a:r>
          </a:p>
          <a:p>
            <a:pPr lvl="1" eaLnBrk="1" hangingPunct="1">
              <a:buFont typeface="Arial" charset="0"/>
              <a:buChar char="–"/>
            </a:pPr>
            <a:r>
              <a:rPr lang="fr-FR" sz="1050" dirty="0" smtClean="0"/>
              <a:t> Evaluation de l’impact de programmes similaires dans différentes situations</a:t>
            </a:r>
          </a:p>
          <a:p>
            <a:pPr lvl="1" eaLnBrk="1" hangingPunct="1">
              <a:buFont typeface="Arial" charset="0"/>
              <a:buChar char="–"/>
            </a:pPr>
            <a:r>
              <a:rPr lang="fr-FR" sz="1050" dirty="0" smtClean="0"/>
              <a:t> Quelle est la voie la plus efficace pour parvenir à certains résultats ?</a:t>
            </a:r>
          </a:p>
          <a:p>
            <a:pPr lvl="1" eaLnBrk="1" hangingPunct="1">
              <a:buFont typeface="Arial" charset="0"/>
              <a:buChar char="–"/>
            </a:pPr>
            <a:r>
              <a:rPr lang="fr-FR" sz="1050" dirty="0" smtClean="0"/>
              <a:t> Analyse </a:t>
            </a:r>
            <a:r>
              <a:rPr lang="fr-FR" sz="1050" dirty="0" err="1" smtClean="0"/>
              <a:t>coûts-bénéfices</a:t>
            </a:r>
            <a:r>
              <a:rPr lang="fr-FR" sz="1050" dirty="0" smtClean="0"/>
              <a:t> par la comparaison de plusieurs programmes</a:t>
            </a:r>
          </a:p>
          <a:p>
            <a:pPr lvl="1" eaLnBrk="1" hangingPunct="1">
              <a:buFont typeface="Arial" charset="0"/>
              <a:buChar char="–"/>
            </a:pPr>
            <a:r>
              <a:rPr lang="fr-FR" sz="1050" dirty="0" smtClean="0"/>
              <a:t> Quelles sont les similitudes entre les stratégies qui marchent, par exemple pour entraîner un changement de comparaison, même dans des domaines différents ?</a:t>
            </a:r>
          </a:p>
          <a:p>
            <a:pPr lvl="1" eaLnBrk="1" hangingPunct="1">
              <a:buFont typeface="Arial" charset="0"/>
              <a:buChar char="–"/>
            </a:pPr>
            <a:r>
              <a:rPr lang="fr-FR" sz="1050" dirty="0" smtClean="0"/>
              <a:t> Etablir le lien entre les résultats et la théorie</a:t>
            </a:r>
          </a:p>
          <a:p>
            <a:pPr lvl="1" eaLnBrk="1" hangingPunct="1">
              <a:buFont typeface="Arial" charset="0"/>
              <a:buChar char="–"/>
            </a:pPr>
            <a:endParaRPr lang="fr-FR" sz="1050" dirty="0" smtClean="0"/>
          </a:p>
          <a:p>
            <a:pPr eaLnBrk="1" hangingPunct="1"/>
            <a:r>
              <a:rPr lang="fr-FR" sz="1050" b="1" dirty="0" smtClean="0"/>
              <a:t>Réduction de la pauvreté grâce à des programmes plus efficaces</a:t>
            </a:r>
          </a:p>
          <a:p>
            <a:pPr lvl="1" eaLnBrk="1" hangingPunct="1">
              <a:buFont typeface="Arial" charset="0"/>
              <a:buChar char="–"/>
            </a:pPr>
            <a:r>
              <a:rPr lang="fr-FR" sz="1050" dirty="0" smtClean="0"/>
              <a:t> Les décisions prises à l’avenir sont fonction des enseignements tirés des précédentes évaluations</a:t>
            </a:r>
          </a:p>
          <a:p>
            <a:pPr lvl="1" eaLnBrk="1" hangingPunct="1"/>
            <a:endParaRPr lang="fr-FR" sz="1050" dirty="0" smtClean="0"/>
          </a:p>
          <a:p>
            <a:pPr eaLnBrk="1" hangingPunct="1"/>
            <a:r>
              <a:rPr lang="fr-FR" sz="1050" b="1" dirty="0" smtClean="0"/>
              <a:t>Les évaluations d’impact solides et fiables sont des éléments très importants qui permettent de tirer des enseignements généraux</a:t>
            </a:r>
          </a:p>
          <a:p>
            <a:pPr eaLnBrk="1" hangingPunct="1"/>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33</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Description de l'expérimentation</a:t>
            </a:r>
            <a:endParaRPr lang="fr-FR" dirty="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12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Font typeface="Arial"/>
              <a:buChar char="•"/>
            </a:pPr>
            <a:r>
              <a:rPr lang="fr-FR" b="1" dirty="0" smtClean="0"/>
              <a:t>Définition claire de la population visée</a:t>
            </a:r>
          </a:p>
          <a:p>
            <a:r>
              <a:rPr lang="fr-FR" b="0" dirty="0" smtClean="0"/>
              <a:t>- Tous les enfants?</a:t>
            </a:r>
          </a:p>
          <a:p>
            <a:pPr lvl="1" eaLnBrk="1" hangingPunct="1">
              <a:buFont typeface="Arial" charset="0"/>
              <a:buChar char="–"/>
            </a:pPr>
            <a:r>
              <a:rPr lang="fr-FR" dirty="0" smtClean="0"/>
              <a:t>Elèves inscrits dans les écoles publiques?</a:t>
            </a:r>
          </a:p>
          <a:p>
            <a:pPr lvl="1" eaLnBrk="1" hangingPunct="1">
              <a:buFont typeface="Arial" charset="0"/>
              <a:buChar char="–"/>
            </a:pPr>
            <a:r>
              <a:rPr lang="fr-FR" dirty="0" smtClean="0"/>
              <a:t>Elèves ne sachant ni lire ni écrire?</a:t>
            </a:r>
          </a:p>
          <a:p>
            <a:pPr lvl="0" eaLnBrk="1" hangingPunct="1">
              <a:buFont typeface="Arial"/>
              <a:buChar char="•"/>
            </a:pPr>
            <a:r>
              <a:rPr lang="fr-FR" b="1" dirty="0" smtClean="0"/>
              <a:t>Définition précise du problème à résoudre, des besoins auxquels va répondre le programme</a:t>
            </a:r>
          </a:p>
          <a:p>
            <a:pPr lvl="2" eaLnBrk="1" hangingPunct="1">
              <a:buFont typeface="Arial" charset="0"/>
              <a:buChar char="–"/>
            </a:pPr>
            <a:r>
              <a:rPr lang="fr-FR" dirty="0" smtClean="0"/>
              <a:t>L'action prévue va t elle permettre de résoudre le problème?</a:t>
            </a:r>
          </a:p>
          <a:p>
            <a:pPr lvl="2" eaLnBrk="1" hangingPunct="1">
              <a:buFont typeface="Arial" charset="0"/>
              <a:buChar char="–"/>
            </a:pPr>
            <a:r>
              <a:rPr lang="fr-FR" dirty="0" smtClean="0"/>
              <a:t>Les professeurs sont ils paresseux?</a:t>
            </a:r>
          </a:p>
          <a:p>
            <a:pPr lvl="2" eaLnBrk="1" hangingPunct="1">
              <a:buFont typeface="Arial" charset="0"/>
              <a:buChar char="–"/>
            </a:pPr>
            <a:r>
              <a:rPr lang="fr-FR" dirty="0" smtClean="0"/>
              <a:t>Les parents sont ils suffisamment informés?</a:t>
            </a:r>
          </a:p>
          <a:p>
            <a:pPr eaLnBrk="1" hangingPunct="1">
              <a:buFontTx/>
              <a:buChar char="•"/>
            </a:pPr>
            <a:r>
              <a:rPr lang="fr-FR" b="1" dirty="0" smtClean="0"/>
              <a:t> Bonne compréhension des alternatives</a:t>
            </a:r>
          </a:p>
          <a:p>
            <a:pPr lvl="1" eaLnBrk="1" hangingPunct="1">
              <a:buFont typeface="Arial" charset="0"/>
              <a:buChar char="–"/>
            </a:pPr>
            <a:r>
              <a:rPr lang="fr-FR" dirty="0" smtClean="0"/>
              <a:t> S’agit-il de la méthode la plus efficace, la meilleure et la plus économique de répondre aux besoins des enseignants et des élèves ?</a:t>
            </a:r>
          </a:p>
          <a:p>
            <a:pPr lvl="1" eaLnBrk="1" hangingPunct="1">
              <a:buFont typeface="Arial" charset="0"/>
              <a:buNone/>
            </a:pPr>
            <a:endParaRPr lang="fr-FR" dirty="0" smtClean="0"/>
          </a:p>
          <a:p>
            <a:pPr eaLnBrk="1" hangingPunct="1">
              <a:buFontTx/>
              <a:buChar char="•"/>
            </a:pPr>
            <a:r>
              <a:rPr lang="fr-FR" b="1" dirty="0" smtClean="0"/>
              <a:t>Articulation claire des bénéfices du programme </a:t>
            </a:r>
          </a:p>
          <a:p>
            <a:pPr lvl="1" eaLnBrk="1" hangingPunct="1">
              <a:buFont typeface="Arial" charset="0"/>
              <a:buChar char="–"/>
            </a:pPr>
            <a:r>
              <a:rPr lang="fr-FR" dirty="0" smtClean="0"/>
              <a:t> Le programme met-il fin à une injustice ? Développe t’il un droit ?</a:t>
            </a:r>
          </a:p>
          <a:p>
            <a:pPr lvl="1" eaLnBrk="1" hangingPunct="1">
              <a:buFont typeface="Arial" charset="0"/>
              <a:buChar char="–"/>
            </a:pPr>
            <a:r>
              <a:rPr lang="fr-FR" dirty="0" smtClean="0"/>
              <a:t> Comment le contrôle par la communauté va t il résoudre le problème</a:t>
            </a:r>
          </a:p>
          <a:p>
            <a:pPr lvl="1" eaLnBrk="1" hangingPunct="1">
              <a:buFont typeface="Arial" charset="0"/>
              <a:buChar char="–"/>
            </a:pPr>
            <a:r>
              <a:rPr lang="fr-FR" dirty="0" smtClean="0"/>
              <a:t> Est-il suffisant d’augmenter l’assiduité  des enseignants?</a:t>
            </a:r>
          </a:p>
          <a:p>
            <a:pPr lvl="1" eaLnBrk="1" hangingPunct="1">
              <a:buFont typeface="Arial" charset="0"/>
              <a:buChar char="–"/>
            </a:pPr>
            <a:endParaRPr lang="fr-FR" dirty="0" smtClean="0"/>
          </a:p>
          <a:p>
            <a:pPr lvl="1" eaLnBrk="1" hangingPunct="1"/>
            <a:endParaRPr lang="fr-FR" dirty="0" smtClean="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13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eaLnBrk="1" hangingPunct="1">
              <a:buFontTx/>
              <a:buChar char="•"/>
            </a:pPr>
            <a:r>
              <a:rPr lang="fr-FR" b="1" dirty="0" smtClean="0"/>
              <a:t>Les taches de base sont-elles réalisées ?</a:t>
            </a:r>
          </a:p>
          <a:p>
            <a:pPr lvl="1" eaLnBrk="1" hangingPunct="1">
              <a:buFont typeface="Arial" charset="0"/>
              <a:buChar char="–"/>
            </a:pPr>
            <a:r>
              <a:rPr lang="fr-FR" dirty="0" smtClean="0"/>
              <a:t> Lesinformations concernant l’apprentissage des enfants sont-elles collectées ?</a:t>
            </a:r>
          </a:p>
          <a:p>
            <a:pPr lvl="1" eaLnBrk="1" hangingPunct="1">
              <a:buFont typeface="Arial" charset="0"/>
              <a:buChar char="–"/>
            </a:pPr>
            <a:r>
              <a:rPr lang="fr-FR" dirty="0" smtClean="0"/>
              <a:t> A t’on recruté des bénévoles chargés d’encourager la mobilisation au sein de la communauté ?</a:t>
            </a:r>
          </a:p>
          <a:p>
            <a:pPr lvl="1" eaLnBrk="1" hangingPunct="1">
              <a:buFont typeface="Arial" charset="0"/>
              <a:buChar char="–"/>
            </a:pPr>
            <a:r>
              <a:rPr lang="fr-FR" dirty="0" smtClean="0"/>
              <a:t> L’offre d'emploi est-elle</a:t>
            </a:r>
            <a:r>
              <a:rPr lang="fr-FR" baseline="0" dirty="0" smtClean="0"/>
              <a:t> publiée?</a:t>
            </a:r>
            <a:endParaRPr lang="fr-FR" dirty="0" smtClean="0"/>
          </a:p>
          <a:p>
            <a:pPr lvl="1" eaLnBrk="1" hangingPunct="1">
              <a:buFont typeface="Arial" charset="0"/>
              <a:buChar char="–"/>
            </a:pPr>
            <a:r>
              <a:rPr lang="fr-FR" dirty="0" smtClean="0"/>
              <a:t> Les employés de l’ONG ont-ils passé un entretien ? Ont-ils été recrutés ? Ont-ils été formés ?</a:t>
            </a:r>
          </a:p>
          <a:p>
            <a:pPr lvl="1" eaLnBrk="1" hangingPunct="1">
              <a:buFont typeface="Arial" charset="0"/>
              <a:buChar char="–"/>
            </a:pPr>
            <a:r>
              <a:rPr lang="fr-FR" dirty="0" smtClean="0"/>
              <a:t> Les affiches sont-elles imprimées ? Distribuées ? Affichées ?</a:t>
            </a:r>
          </a:p>
          <a:p>
            <a:pPr lvl="1" eaLnBrk="1" hangingPunct="1">
              <a:buFont typeface="Arial" charset="0"/>
              <a:buChar char="–"/>
            </a:pPr>
            <a:r>
              <a:rPr lang="fr-FR" dirty="0" smtClean="0"/>
              <a:t> Le projet correspond-il avec le budget ?</a:t>
            </a:r>
          </a:p>
          <a:p>
            <a:pPr eaLnBrk="1" hangingPunct="1">
              <a:buFontTx/>
              <a:buChar char="•"/>
            </a:pPr>
            <a:r>
              <a:rPr lang="fr-FR" b="1" dirty="0" smtClean="0"/>
              <a:t>Les services sont-ils rendus ?</a:t>
            </a:r>
          </a:p>
          <a:p>
            <a:pPr lvl="1" eaLnBrk="1" hangingPunct="1">
              <a:buFont typeface="Arial" charset="0"/>
              <a:buChar char="–"/>
            </a:pPr>
            <a:r>
              <a:rPr lang="fr-FR" dirty="0" smtClean="0"/>
              <a:t>les employés de l’ONG vont-ils bien dans les villages ?</a:t>
            </a:r>
          </a:p>
          <a:p>
            <a:pPr lvl="1" eaLnBrk="1" hangingPunct="1">
              <a:buFont typeface="Arial" charset="0"/>
              <a:buChar char="–"/>
            </a:pPr>
            <a:r>
              <a:rPr lang="fr-FR" dirty="0" smtClean="0"/>
              <a:t> Combien de villages sont concernés?</a:t>
            </a:r>
          </a:p>
          <a:p>
            <a:pPr lvl="1" eaLnBrk="1" hangingPunct="1">
              <a:buFont typeface="Arial" charset="0"/>
              <a:buChar char="–"/>
            </a:pPr>
            <a:r>
              <a:rPr lang="fr-FR" dirty="0" smtClean="0"/>
              <a:t>les employés de l’ONG organisent-ils bien les réunions ?</a:t>
            </a:r>
          </a:p>
          <a:p>
            <a:pPr lvl="1" eaLnBrk="1" hangingPunct="1">
              <a:buFont typeface="Arial" charset="0"/>
              <a:buChar char="–"/>
            </a:pPr>
            <a:r>
              <a:rPr lang="fr-FR" dirty="0" smtClean="0"/>
              <a:t> Les villageois assistent-ils aux réunions ?</a:t>
            </a:r>
          </a:p>
          <a:p>
            <a:pPr lvl="1" eaLnBrk="1" hangingPunct="1">
              <a:buFont typeface="Arial" charset="0"/>
              <a:buChar char="–"/>
            </a:pPr>
            <a:r>
              <a:rPr lang="fr-FR" dirty="0" smtClean="0"/>
              <a:t> Combien de villageois? Qui sont-ils ?</a:t>
            </a:r>
          </a:p>
          <a:p>
            <a:pPr lvl="1" eaLnBrk="1" hangingPunct="1">
              <a:buFont typeface="Arial" charset="0"/>
              <a:buChar char="–"/>
            </a:pPr>
            <a:r>
              <a:rPr lang="fr-FR" dirty="0" smtClean="0"/>
              <a:t> L’information diffusée est-elle exacte ?</a:t>
            </a:r>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14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eaLnBrk="1" hangingPunct="1">
              <a:buFontTx/>
              <a:buChar char="•"/>
            </a:pPr>
            <a:endParaRPr lang="fr-FR" dirty="0" smtClean="0"/>
          </a:p>
          <a:p>
            <a:pPr marL="0" marR="0" indent="0" algn="l" defTabSz="914400" rtl="0" eaLnBrk="1" fontAlgn="base" latinLnBrk="0" hangingPunct="1">
              <a:lnSpc>
                <a:spcPct val="100000"/>
              </a:lnSpc>
              <a:spcBef>
                <a:spcPct val="30000"/>
              </a:spcBef>
              <a:spcAft>
                <a:spcPct val="0"/>
              </a:spcAft>
              <a:buClrTx/>
              <a:buSzTx/>
              <a:buFontTx/>
              <a:buChar char="•"/>
              <a:tabLst/>
              <a:defRPr/>
            </a:pPr>
            <a:r>
              <a:rPr lang="fr-FR" sz="1200" b="1" dirty="0" smtClean="0">
                <a:solidFill>
                  <a:schemeClr val="tx1"/>
                </a:solidFill>
              </a:rPr>
              <a:t>Quels changements étaient prévus par la théorie du changement</a:t>
            </a:r>
            <a:r>
              <a:rPr lang="fr-FR" b="1" dirty="0" smtClean="0"/>
              <a:t> ?</a:t>
            </a:r>
          </a:p>
          <a:p>
            <a:pPr lvl="1" eaLnBrk="1" hangingPunct="1">
              <a:buFont typeface="Arial" charset="0"/>
              <a:buChar char="–"/>
            </a:pPr>
            <a:r>
              <a:rPr lang="fr-FR" dirty="0" smtClean="0"/>
              <a:t>Indicateurs intermédiaires </a:t>
            </a:r>
          </a:p>
          <a:p>
            <a:pPr lvl="2" eaLnBrk="1" hangingPunct="1">
              <a:buFont typeface="Arial" charset="0"/>
              <a:buChar char="–"/>
            </a:pPr>
            <a:r>
              <a:rPr lang="fr-FR" dirty="0" smtClean="0"/>
              <a:t> Les parents ont une</a:t>
            </a:r>
            <a:r>
              <a:rPr lang="fr-FR" baseline="0" dirty="0" smtClean="0"/>
              <a:t> meilleure connaissance </a:t>
            </a:r>
            <a:r>
              <a:rPr lang="fr-FR" dirty="0" smtClean="0"/>
              <a:t>du niveau d’apprentissage de leurs enfants</a:t>
            </a:r>
          </a:p>
          <a:p>
            <a:pPr lvl="2" eaLnBrk="1" hangingPunct="1">
              <a:buFont typeface="Arial" charset="0"/>
              <a:buChar char="–"/>
            </a:pPr>
            <a:r>
              <a:rPr lang="fr-FR" dirty="0" smtClean="0"/>
              <a:t> les parents sont conscients</a:t>
            </a:r>
            <a:r>
              <a:rPr lang="fr-FR" baseline="0" dirty="0" smtClean="0"/>
              <a:t> de leur droit à participer</a:t>
            </a:r>
            <a:endParaRPr lang="fr-FR" dirty="0" smtClean="0"/>
          </a:p>
          <a:p>
            <a:pPr lvl="2" eaLnBrk="1" hangingPunct="1">
              <a:buFont typeface="Arial" charset="0"/>
              <a:buChar char="–"/>
            </a:pPr>
            <a:r>
              <a:rPr lang="fr-FR" dirty="0" smtClean="0"/>
              <a:t> Les parents se rendent à l’école et rencontrent les enseignants plus souvent</a:t>
            </a:r>
          </a:p>
          <a:p>
            <a:pPr lvl="2" eaLnBrk="1" hangingPunct="1">
              <a:buFont typeface="Arial" charset="0"/>
              <a:buChar char="–"/>
            </a:pPr>
            <a:r>
              <a:rPr lang="fr-FR" dirty="0" smtClean="0"/>
              <a:t> L’assiduité des enseignants augmente</a:t>
            </a:r>
          </a:p>
          <a:p>
            <a:pPr lvl="2" eaLnBrk="1" hangingPunct="1">
              <a:buFont typeface="Arial" charset="0"/>
              <a:buChar char="–"/>
            </a:pPr>
            <a:r>
              <a:rPr lang="fr-FR" dirty="0" smtClean="0"/>
              <a:t> on constate que les enseignants enseignent …</a:t>
            </a:r>
          </a:p>
          <a:p>
            <a:pPr lvl="1" eaLnBrk="1" hangingPunct="1">
              <a:buFont typeface="Arial" charset="0"/>
              <a:buChar char="–"/>
            </a:pPr>
            <a:r>
              <a:rPr lang="fr-FR" dirty="0" smtClean="0"/>
              <a:t>Résultats finaux</a:t>
            </a:r>
          </a:p>
          <a:p>
            <a:pPr lvl="2" eaLnBrk="1" hangingPunct="1">
              <a:buFont typeface="Arial" charset="0"/>
              <a:buChar char="–"/>
            </a:pPr>
            <a:r>
              <a:rPr lang="fr-FR" dirty="0" smtClean="0"/>
              <a:t> Meilleure assiduité des élèves</a:t>
            </a:r>
          </a:p>
          <a:p>
            <a:pPr lvl="2" eaLnBrk="1" hangingPunct="1">
              <a:buFont typeface="Arial" charset="0"/>
              <a:buChar char="–"/>
            </a:pPr>
            <a:r>
              <a:rPr lang="fr-FR" dirty="0" smtClean="0"/>
              <a:t> Meilleur apprentissage des enfants</a:t>
            </a:r>
          </a:p>
          <a:p>
            <a:pPr eaLnBrk="1" hangingPunct="1">
              <a:buFontTx/>
              <a:buChar char="•"/>
            </a:pPr>
            <a:r>
              <a:rPr lang="fr-FR" b="1" dirty="0" smtClean="0"/>
              <a:t>Questions distributives</a:t>
            </a:r>
          </a:p>
          <a:p>
            <a:pPr lvl="1" eaLnBrk="1" hangingPunct="1">
              <a:buFont typeface="Arial" charset="0"/>
              <a:buChar char="–"/>
            </a:pPr>
            <a:r>
              <a:rPr lang="fr-FR" dirty="0" smtClean="0"/>
              <a:t>En dépit de la plus forte assiduité des enseignants, y a t’il des enfants qui restent à la traîne (par exemple ceux issus des classes inférieures) ?</a:t>
            </a:r>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15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just" defTabSz="914400" rtl="0" eaLnBrk="1" fontAlgn="base" latinLnBrk="0" hangingPunct="1">
              <a:lnSpc>
                <a:spcPct val="100000"/>
              </a:lnSpc>
              <a:spcBef>
                <a:spcPct val="30000"/>
              </a:spcBef>
              <a:spcAft>
                <a:spcPct val="0"/>
              </a:spcAft>
              <a:buClrTx/>
              <a:buSzTx/>
              <a:buFontTx/>
              <a:buChar char="•"/>
              <a:tabLst/>
              <a:defRPr/>
            </a:pPr>
            <a:r>
              <a:rPr lang="fr-FR" dirty="0" smtClean="0">
                <a:solidFill>
                  <a:schemeClr val="tx1"/>
                </a:solidFill>
              </a:rPr>
              <a:t>Pour répondre à une question portant sur le processus, il faut décrire ce qui s’est passé.</a:t>
            </a:r>
          </a:p>
          <a:p>
            <a:pPr algn="just" eaLnBrk="1" hangingPunct="1">
              <a:buFontTx/>
              <a:buNone/>
            </a:pPr>
            <a:r>
              <a:rPr lang="fr-FR" baseline="0" dirty="0" smtClean="0">
                <a:solidFill>
                  <a:schemeClr val="tx1"/>
                </a:solidFill>
              </a:rPr>
              <a:t>    - </a:t>
            </a:r>
            <a:r>
              <a:rPr lang="fr-FR" dirty="0" smtClean="0"/>
              <a:t> Ceci peut être fait à partir de la lecture de documents, d’entretiens avec les personnes, de la consultation d’archives administratives, etc.</a:t>
            </a:r>
          </a:p>
          <a:p>
            <a:pPr lvl="1" algn="just" eaLnBrk="1" hangingPunct="1">
              <a:buFont typeface="Arial" charset="0"/>
              <a:buChar char="–"/>
            </a:pPr>
            <a:r>
              <a:rPr lang="fr-FR" dirty="0" smtClean="0"/>
              <a:t> Pour ce faire, un groupe de comparaison n’est pas nécessaire</a:t>
            </a:r>
          </a:p>
          <a:p>
            <a:pPr lvl="1" algn="just" eaLnBrk="1" hangingPunct="1">
              <a:buFont typeface="Arial" charset="0"/>
              <a:buChar char="–"/>
            </a:pPr>
            <a:endParaRPr lang="fr-FR" dirty="0" smtClean="0"/>
          </a:p>
          <a:p>
            <a:pPr eaLnBrk="1" hangingPunct="1">
              <a:buFont typeface="Arial"/>
              <a:buChar char="•"/>
            </a:pPr>
            <a:r>
              <a:rPr lang="fr-FR" dirty="0" smtClean="0">
                <a:solidFill>
                  <a:schemeClr val="tx1"/>
                </a:solidFill>
              </a:rPr>
              <a:t> Pour répondre à une question portant sur l’impact, il faut comparer ce qui s’est passé à ce qui se serait passé sans le programme.</a:t>
            </a:r>
          </a:p>
          <a:p>
            <a:pPr lvl="1" algn="just" eaLnBrk="1" hangingPunct="1">
              <a:buFont typeface="Arial" charset="0"/>
              <a:buChar char="–"/>
            </a:pPr>
            <a:r>
              <a:rPr lang="fr-FR" dirty="0" smtClean="0"/>
              <a:t> Il existe différentes manières de le faire, mais toutes ont un point commun : elles requièrent que l’on recrée ce qui ne s’est pas produit</a:t>
            </a:r>
          </a:p>
          <a:p>
            <a:pPr lvl="1" algn="just" eaLnBrk="1" hangingPunct="1">
              <a:buFont typeface="Arial" charset="0"/>
              <a:buChar char="–"/>
            </a:pPr>
            <a:r>
              <a:rPr lang="fr-FR" dirty="0" smtClean="0"/>
              <a:t> C’est pour cela que les évaluateurs créent un groupe de comparaison</a:t>
            </a:r>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16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fr-FR" dirty="0" smtClean="0"/>
              <a:t> L’objectif le plus critique d’une évaluation d’impact est d’établir un groupe de comparaison crédible – un groupe de personnes qui, </a:t>
            </a:r>
            <a:r>
              <a:rPr lang="fr-FR" b="1" dirty="0" smtClean="0"/>
              <a:t>enl’absence du programme</a:t>
            </a:r>
            <a:r>
              <a:rPr lang="fr-FR" dirty="0" smtClean="0"/>
              <a:t>, se serait comporté de façon similaire </a:t>
            </a:r>
            <a:r>
              <a:rPr lang="fr-FR" baseline="0" dirty="0" smtClean="0"/>
              <a:t> au groupe des personnes </a:t>
            </a:r>
            <a:r>
              <a:rPr lang="fr-FR" dirty="0" smtClean="0"/>
              <a:t>touchées par le programme.</a:t>
            </a:r>
          </a:p>
          <a:p>
            <a:endParaRPr lang="fr-FR" dirty="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18</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Font typeface="Arial" pitchFamily="34" charset="0"/>
              <a:buChar char="•"/>
              <a:defRPr/>
            </a:pPr>
            <a:r>
              <a:rPr lang="fr-FR" noProof="0" dirty="0" err="1" smtClean="0"/>
              <a:t>Non-expérimentales</a:t>
            </a:r>
            <a:endParaRPr lang="fr-FR" noProof="0" dirty="0" smtClean="0"/>
          </a:p>
          <a:p>
            <a:pPr lvl="1">
              <a:buFont typeface="Arial" pitchFamily="34" charset="0"/>
              <a:buChar char="–"/>
              <a:defRPr/>
            </a:pPr>
            <a:r>
              <a:rPr lang="fr-FR" noProof="0" dirty="0" err="1" smtClean="0"/>
              <a:t>Avant-Après</a:t>
            </a:r>
            <a:r>
              <a:rPr lang="fr-FR" noProof="0" dirty="0" smtClean="0"/>
              <a:t> (</a:t>
            </a:r>
            <a:r>
              <a:rPr lang="fr-FR" noProof="0" dirty="0" err="1" smtClean="0"/>
              <a:t>Pre-Post</a:t>
            </a:r>
            <a:r>
              <a:rPr lang="fr-FR" noProof="0" dirty="0" smtClean="0"/>
              <a:t>)</a:t>
            </a:r>
          </a:p>
          <a:p>
            <a:pPr lvl="1">
              <a:buFont typeface="Arial" pitchFamily="34" charset="0"/>
              <a:buChar char="–"/>
              <a:defRPr/>
            </a:pPr>
            <a:r>
              <a:rPr lang="fr-FR" noProof="0" dirty="0" smtClean="0"/>
              <a:t>Double différences (</a:t>
            </a:r>
            <a:r>
              <a:rPr lang="fr-FR" noProof="0" dirty="0" err="1" smtClean="0"/>
              <a:t>Diff</a:t>
            </a:r>
            <a:r>
              <a:rPr lang="fr-FR" noProof="0" dirty="0" smtClean="0"/>
              <a:t> in </a:t>
            </a:r>
            <a:r>
              <a:rPr lang="fr-FR" noProof="0" dirty="0" err="1" smtClean="0"/>
              <a:t>Diff</a:t>
            </a:r>
            <a:r>
              <a:rPr lang="fr-FR" noProof="0" dirty="0" smtClean="0"/>
              <a:t>)</a:t>
            </a:r>
          </a:p>
          <a:p>
            <a:pPr lvl="1">
              <a:buFont typeface="Arial" pitchFamily="34" charset="0"/>
              <a:buChar char="–"/>
              <a:defRPr/>
            </a:pPr>
            <a:r>
              <a:rPr lang="fr-FR" noProof="0" dirty="0" smtClean="0"/>
              <a:t>Régression</a:t>
            </a:r>
          </a:p>
          <a:p>
            <a:pPr lvl="1">
              <a:buFont typeface="Arial" pitchFamily="34" charset="0"/>
              <a:buChar char="–"/>
              <a:defRPr/>
            </a:pPr>
            <a:r>
              <a:rPr lang="fr-FR" noProof="0" dirty="0" smtClean="0"/>
              <a:t>Appariement (</a:t>
            </a:r>
            <a:r>
              <a:rPr lang="fr-FR" noProof="0" dirty="0" err="1" smtClean="0"/>
              <a:t>Matching</a:t>
            </a:r>
            <a:r>
              <a:rPr lang="fr-FR" noProof="0" dirty="0" smtClean="0"/>
              <a:t>)</a:t>
            </a:r>
          </a:p>
          <a:p>
            <a:pPr>
              <a:buFont typeface="Arial" pitchFamily="34" charset="0"/>
              <a:buChar char="•"/>
              <a:defRPr/>
            </a:pPr>
            <a:r>
              <a:rPr lang="fr-FR" noProof="0" dirty="0" err="1" smtClean="0"/>
              <a:t>Quasi-expérimentales</a:t>
            </a:r>
            <a:r>
              <a:rPr lang="fr-FR" noProof="0" dirty="0" smtClean="0"/>
              <a:t> :</a:t>
            </a:r>
          </a:p>
          <a:p>
            <a:pPr lvl="1">
              <a:buFont typeface="Arial" pitchFamily="34" charset="0"/>
              <a:buChar char="–"/>
              <a:defRPr/>
            </a:pPr>
            <a:r>
              <a:rPr lang="fr-FR" noProof="0" dirty="0" smtClean="0"/>
              <a:t>Variables instrumentales</a:t>
            </a:r>
          </a:p>
          <a:p>
            <a:pPr lvl="1">
              <a:buFont typeface="Arial" pitchFamily="34" charset="0"/>
              <a:buChar char="–"/>
              <a:defRPr/>
            </a:pPr>
            <a:r>
              <a:rPr lang="fr-FR" noProof="0" dirty="0" smtClean="0"/>
              <a:t>Méthode de régression par discontinuité</a:t>
            </a:r>
          </a:p>
          <a:p>
            <a:pPr>
              <a:buFont typeface="Arial" pitchFamily="34" charset="0"/>
              <a:buChar char="•"/>
              <a:defRPr/>
            </a:pPr>
            <a:r>
              <a:rPr lang="fr-FR" noProof="0" dirty="0" smtClean="0"/>
              <a:t>Expérimentales :</a:t>
            </a:r>
          </a:p>
          <a:p>
            <a:pPr lvl="1">
              <a:buFont typeface="Arial" pitchFamily="34" charset="0"/>
              <a:buChar char="–"/>
              <a:defRPr/>
            </a:pPr>
            <a:r>
              <a:rPr lang="fr-FR" noProof="0" dirty="0" smtClean="0"/>
              <a:t>Evaluations aléatoires</a:t>
            </a:r>
          </a:p>
          <a:p>
            <a:pPr>
              <a:buNone/>
              <a:defRPr/>
            </a:pPr>
            <a:endParaRPr lang="fr-FR" dirty="0" smtClean="0"/>
          </a:p>
          <a:p>
            <a:pPr lvl="1">
              <a:buFont typeface="Arial" pitchFamily="34" charset="0"/>
              <a:buChar char="–"/>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20</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Il s'agit </a:t>
            </a:r>
          </a:p>
          <a:p>
            <a:pPr lvl="2"/>
            <a:r>
              <a:rPr lang="fr-FR" dirty="0" smtClean="0"/>
              <a:t>D'identifier un ensemble suffisamment large de personnes qui satisfont toutes aux critères de sélection établis pour le programme</a:t>
            </a:r>
          </a:p>
          <a:p>
            <a:pPr lvl="2"/>
            <a:r>
              <a:rPr lang="fr-FR" dirty="0" smtClean="0"/>
              <a:t>De choisir aléatoirement la moitié des personnes qui bénéficiera du programme (le groupe test ou traitement)</a:t>
            </a:r>
          </a:p>
          <a:p>
            <a:pPr lvl="2"/>
            <a:r>
              <a:rPr lang="fr-FR" dirty="0" smtClean="0"/>
              <a:t>L'autre moitié (le groupe témoin ou contrôle) participera au programme plus tard et entre temps, sert de point de comparaison</a:t>
            </a:r>
          </a:p>
          <a:p>
            <a:r>
              <a:rPr lang="fr-FR" dirty="0" smtClean="0"/>
              <a:t>Cela permet d'avoir un groupe témoin vraiment similaire au groupe test.</a:t>
            </a:r>
          </a:p>
          <a:p>
            <a:r>
              <a:rPr lang="fr-FR" dirty="0" smtClean="0"/>
              <a:t>Cette méthode repose sur la loi des grands nombres</a:t>
            </a:r>
          </a:p>
          <a:p>
            <a:r>
              <a:rPr lang="fr-FR" dirty="0" smtClean="0"/>
              <a:t>Les deux groupes (test et témoin) ont les mêmes caractéristiques au départ et auront</a:t>
            </a:r>
            <a:r>
              <a:rPr lang="fr-FR" baseline="0" dirty="0" smtClean="0"/>
              <a:t> les mêmes</a:t>
            </a:r>
            <a:r>
              <a:rPr lang="fr-FR" dirty="0" smtClean="0"/>
              <a:t> trajectoires sauf en ce qui concerne le programme)</a:t>
            </a:r>
          </a:p>
          <a:p>
            <a:r>
              <a:rPr lang="fr-FR" dirty="0" smtClean="0"/>
              <a:t>Ainsi, toute différence ultérieure peut être attribué au programme</a:t>
            </a:r>
          </a:p>
          <a:p>
            <a:endParaRPr lang="fr-FR" dirty="0"/>
          </a:p>
        </p:txBody>
      </p:sp>
      <p:sp>
        <p:nvSpPr>
          <p:cNvPr id="4" name="Espace réservé du numéro de diapositive 3"/>
          <p:cNvSpPr>
            <a:spLocks noGrp="1"/>
          </p:cNvSpPr>
          <p:nvPr>
            <p:ph type="sldNum" sz="quarter" idx="10"/>
          </p:nvPr>
        </p:nvSpPr>
        <p:spPr/>
        <p:txBody>
          <a:bodyPr/>
          <a:lstStyle/>
          <a:p>
            <a:fld id="{FA4EC952-5EC4-9441-9364-6926C9BC96D4}" type="slidenum">
              <a:rPr lang="fr-FR" smtClean="0"/>
              <a:pPr/>
              <a:t>22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FC2700-A03B-3E49-9F47-2E669132C9D3}" type="slidenum">
              <a:rPr lang="fr-FR" smtClean="0"/>
              <a:pPr/>
              <a:t>‹#›</a:t>
            </a:fld>
            <a:endParaRPr lang="fr-FR"/>
          </a:p>
        </p:txBody>
      </p:sp>
      <p:pic>
        <p:nvPicPr>
          <p:cNvPr id="7" name="Picture 3"/>
          <p:cNvPicPr>
            <a:picLocks noChangeAspect="1" noChangeArrowheads="1"/>
          </p:cNvPicPr>
          <p:nvPr/>
        </p:nvPicPr>
        <p:blipFill>
          <a:blip r:embed="rId2" cstate="print"/>
          <a:srcRect r="53271"/>
          <a:stretch>
            <a:fillRect/>
          </a:stretch>
        </p:blipFill>
        <p:spPr bwMode="auto">
          <a:xfrm>
            <a:off x="533400" y="152400"/>
            <a:ext cx="3810000" cy="955675"/>
          </a:xfrm>
          <a:prstGeom prst="rect">
            <a:avLst/>
          </a:prstGeom>
          <a:noFill/>
          <a:ln w="9525">
            <a:noFill/>
            <a:miter lim="800000"/>
            <a:headEnd/>
            <a:tailEnd/>
          </a:ln>
        </p:spPr>
      </p:pic>
      <p:sp>
        <p:nvSpPr>
          <p:cNvPr id="8" name="Rectangle 7"/>
          <p:cNvSpPr/>
          <p:nvPr/>
        </p:nvSpPr>
        <p:spPr>
          <a:xfrm>
            <a:off x="4572000" y="759023"/>
            <a:ext cx="4572000" cy="307777"/>
          </a:xfrm>
          <a:prstGeom prst="rect">
            <a:avLst/>
          </a:prstGeom>
        </p:spPr>
        <p:txBody>
          <a:bodyPr>
            <a:spAutoFit/>
          </a:bodyPr>
          <a:lstStyle/>
          <a:p>
            <a:pPr>
              <a:spcAft>
                <a:spcPts val="1000"/>
              </a:spcAft>
              <a:defRPr/>
            </a:pPr>
            <a:r>
              <a:rPr lang="en-US" sz="1400" b="1" spc="130" dirty="0" smtClean="0">
                <a:solidFill>
                  <a:schemeClr val="bg1">
                    <a:lumMod val="65000"/>
                  </a:schemeClr>
                </a:solidFill>
                <a:latin typeface="Arial" pitchFamily="34" charset="0"/>
                <a:cs typeface="Arial" pitchFamily="34" charset="0"/>
              </a:rPr>
              <a:t>TRADUIRE</a:t>
            </a:r>
            <a:r>
              <a:rPr lang="en-US" sz="1400" b="1" spc="130" baseline="0" dirty="0" smtClean="0">
                <a:solidFill>
                  <a:schemeClr val="bg1">
                    <a:lumMod val="65000"/>
                  </a:schemeClr>
                </a:solidFill>
                <a:latin typeface="Arial" pitchFamily="34" charset="0"/>
                <a:cs typeface="Arial" pitchFamily="34" charset="0"/>
              </a:rPr>
              <a:t> LA RECHERCHE EN </a:t>
            </a:r>
            <a:r>
              <a:rPr lang="en-US" sz="1400" b="1" spc="130" dirty="0" smtClean="0">
                <a:solidFill>
                  <a:schemeClr val="bg1">
                    <a:lumMod val="65000"/>
                  </a:schemeClr>
                </a:solidFill>
                <a:latin typeface="Arial" pitchFamily="34" charset="0"/>
                <a:cs typeface="Arial" pitchFamily="34" charset="0"/>
              </a:rPr>
              <a:t>ACTION</a:t>
            </a:r>
            <a:endParaRPr lang="en-US" sz="1400" spc="130" dirty="0">
              <a:solidFill>
                <a:schemeClr val="bg1">
                  <a:lumMod val="65000"/>
                </a:schemeClr>
              </a:solidFill>
              <a:latin typeface="Arial" pitchFamily="34" charset="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6654C6E-3F2E-8A43-9E81-C79A2FF83BAD}" type="datetimeFigureOut">
              <a:rPr lang="fr-FR" smtClean="0"/>
              <a:pPr/>
              <a:t>19/01/2015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9FC2700-A03B-3E49-9F47-2E669132C9D3}"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Cliquez et modifiez le titre</a:t>
            </a:r>
            <a:endParaRPr lang="fr-FR"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654C6E-3F2E-8A43-9E81-C79A2FF83BAD}" type="datetimeFigureOut">
              <a:rPr lang="fr-FR" smtClean="0"/>
              <a:pPr/>
              <a:t>19/01/2015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C2700-A03B-3E49-9F47-2E669132C9D3}" type="slidenum">
              <a:rPr lang="fr-FR" smtClean="0"/>
              <a:pPr/>
              <a:t>‹#›</a:t>
            </a:fld>
            <a:endParaRPr lang="fr-FR"/>
          </a:p>
        </p:txBody>
      </p:sp>
      <p:cxnSp>
        <p:nvCxnSpPr>
          <p:cNvPr id="7" name="Straight Connector 8"/>
          <p:cNvCxnSpPr/>
          <p:nvPr/>
        </p:nvCxnSpPr>
        <p:spPr>
          <a:xfrm>
            <a:off x="457200" y="1217612"/>
            <a:ext cx="8229600" cy="1588"/>
          </a:xfrm>
          <a:prstGeom prst="line">
            <a:avLst/>
          </a:prstGeom>
          <a:ln/>
        </p:spPr>
        <p:style>
          <a:lnRef idx="2">
            <a:schemeClr val="accent2"/>
          </a:lnRef>
          <a:fillRef idx="0">
            <a:schemeClr val="accent2"/>
          </a:fillRef>
          <a:effectRef idx="1">
            <a:schemeClr val="accent2"/>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ctrTitle"/>
          </p:nvPr>
        </p:nvSpPr>
        <p:spPr>
          <a:xfrm>
            <a:off x="685800" y="2263775"/>
            <a:ext cx="7772400" cy="1470025"/>
          </a:xfrm>
        </p:spPr>
        <p:txBody>
          <a:bodyPr>
            <a:normAutofit fontScale="90000"/>
          </a:bodyPr>
          <a:lstStyle/>
          <a:p>
            <a:pPr algn="ctr"/>
            <a:r>
              <a:rPr lang="fr-FR" sz="4800" dirty="0" smtClean="0">
                <a:solidFill>
                  <a:schemeClr val="tx1"/>
                </a:solidFill>
              </a:rPr>
              <a:t>Pourquoi évaluer ?</a:t>
            </a:r>
            <a:r>
              <a:rPr lang="fr-FR" dirty="0" smtClean="0">
                <a:solidFill>
                  <a:schemeClr val="tx1"/>
                </a:solidFill>
              </a:rPr>
              <a:t/>
            </a:r>
            <a:br>
              <a:rPr lang="fr-FR" dirty="0" smtClean="0">
                <a:solidFill>
                  <a:schemeClr val="tx1"/>
                </a:solidFill>
              </a:rPr>
            </a:br>
            <a:endParaRPr lang="fr-FR" dirty="0" smtClean="0">
              <a:solidFill>
                <a:schemeClr val="tx1"/>
              </a:solidFill>
            </a:endParaRPr>
          </a:p>
        </p:txBody>
      </p:sp>
      <p:sp>
        <p:nvSpPr>
          <p:cNvPr id="18434" name="Rectangle 3"/>
          <p:cNvSpPr>
            <a:spLocks noGrp="1" noChangeArrowheads="1"/>
          </p:cNvSpPr>
          <p:nvPr>
            <p:ph type="subTitle" idx="1"/>
          </p:nvPr>
        </p:nvSpPr>
        <p:spPr>
          <a:xfrm>
            <a:off x="1219200" y="4114800"/>
            <a:ext cx="6553200" cy="1752600"/>
          </a:xfrm>
        </p:spPr>
        <p:txBody>
          <a:bodyPr/>
          <a:lstStyle/>
          <a:p>
            <a:pPr algn="ctr"/>
            <a:r>
              <a:rPr lang="en-US" dirty="0" smtClean="0">
                <a:solidFill>
                  <a:schemeClr val="tx1"/>
                </a:solidFill>
              </a:rPr>
              <a:t>Hélène Giacobino</a:t>
            </a:r>
          </a:p>
          <a:p>
            <a:pPr algn="ctr"/>
            <a:r>
              <a:rPr lang="fr-FR" sz="2400" dirty="0" smtClean="0">
                <a:solidFill>
                  <a:schemeClr val="tx1"/>
                </a:solidFill>
              </a:rPr>
              <a:t>Directrice Générale</a:t>
            </a:r>
          </a:p>
          <a:p>
            <a:pPr algn="ctr"/>
            <a:r>
              <a:rPr lang="fr-FR" sz="2400" dirty="0" smtClean="0">
                <a:solidFill>
                  <a:schemeClr val="tx1"/>
                </a:solidFill>
              </a:rPr>
              <a:t>J-PAL Europe</a:t>
            </a:r>
          </a:p>
        </p:txBody>
      </p:sp>
      <p:sp>
        <p:nvSpPr>
          <p:cNvPr id="18435" name="Rectangle 4"/>
          <p:cNvSpPr>
            <a:spLocks noChangeArrowheads="1"/>
          </p:cNvSpPr>
          <p:nvPr/>
        </p:nvSpPr>
        <p:spPr bwMode="auto">
          <a:xfrm>
            <a:off x="3429000" y="6096000"/>
            <a:ext cx="2241550" cy="366713"/>
          </a:xfrm>
          <a:prstGeom prst="rect">
            <a:avLst/>
          </a:prstGeom>
          <a:noFill/>
          <a:ln w="9525">
            <a:noFill/>
            <a:miter lim="800000"/>
            <a:headEnd/>
            <a:tailEnd/>
          </a:ln>
        </p:spPr>
        <p:txBody>
          <a:bodyPr wrap="none">
            <a:spAutoFit/>
          </a:bodyPr>
          <a:lstStyle/>
          <a:p>
            <a:pPr>
              <a:spcBef>
                <a:spcPct val="50000"/>
              </a:spcBef>
            </a:pPr>
            <a:r>
              <a:rPr lang="en-US">
                <a:solidFill>
                  <a:srgbClr val="E22B01"/>
                </a:solidFill>
              </a:rPr>
              <a:t>povertyactionlab.org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 du cours</a:t>
            </a:r>
            <a:endParaRPr lang="fr-FR" dirty="0"/>
          </a:p>
        </p:txBody>
      </p:sp>
      <p:sp>
        <p:nvSpPr>
          <p:cNvPr id="3" name="Espace réservé du contenu 2"/>
          <p:cNvSpPr>
            <a:spLocks noGrp="1"/>
          </p:cNvSpPr>
          <p:nvPr>
            <p:ph idx="1"/>
          </p:nvPr>
        </p:nvSpPr>
        <p:spPr/>
        <p:txBody>
          <a:bodyPr>
            <a:normAutofit/>
          </a:bodyPr>
          <a:lstStyle/>
          <a:p>
            <a:endParaRPr lang="fr-FR" dirty="0" smtClean="0">
              <a:solidFill>
                <a:srgbClr val="7F7F7F"/>
              </a:solidFill>
            </a:endParaRPr>
          </a:p>
          <a:p>
            <a:r>
              <a:rPr lang="fr-FR" dirty="0" smtClean="0">
                <a:solidFill>
                  <a:srgbClr val="7F7F7F"/>
                </a:solidFill>
              </a:rPr>
              <a:t>Pourquoi évaluer?</a:t>
            </a:r>
          </a:p>
          <a:p>
            <a:r>
              <a:rPr lang="fr-FR" dirty="0" smtClean="0"/>
              <a:t>Qu'est ce qu'une évaluation d'impact?</a:t>
            </a:r>
          </a:p>
          <a:p>
            <a:r>
              <a:rPr lang="fr-FR" dirty="0" smtClean="0">
                <a:solidFill>
                  <a:schemeClr val="bg1">
                    <a:lumMod val="50000"/>
                  </a:schemeClr>
                </a:solidFill>
              </a:rPr>
              <a:t>L'évaluation aléatoire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Qu'est ce qu'une évaluation?</a:t>
            </a:r>
            <a:endParaRPr lang="fr-FR" dirty="0"/>
          </a:p>
        </p:txBody>
      </p:sp>
      <p:grpSp>
        <p:nvGrpSpPr>
          <p:cNvPr id="4" name="Grouper 3"/>
          <p:cNvGrpSpPr/>
          <p:nvPr/>
        </p:nvGrpSpPr>
        <p:grpSpPr>
          <a:xfrm>
            <a:off x="992679" y="4267200"/>
            <a:ext cx="3257111" cy="1676400"/>
            <a:chOff x="766175" y="2286017"/>
            <a:chExt cx="3257111" cy="1676400"/>
          </a:xfrm>
        </p:grpSpPr>
        <p:sp>
          <p:nvSpPr>
            <p:cNvPr id="11" name="Rectangle 10"/>
            <p:cNvSpPr/>
            <p:nvPr/>
          </p:nvSpPr>
          <p:spPr>
            <a:xfrm>
              <a:off x="766175" y="2321205"/>
              <a:ext cx="3257111" cy="1641212"/>
            </a:xfrm>
            <a:prstGeom prst="rect">
              <a:avLst/>
            </a:prstGeom>
            <a:solidFill>
              <a:srgbClr val="FF000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2" name="Rectangle 11"/>
            <p:cNvSpPr/>
            <p:nvPr/>
          </p:nvSpPr>
          <p:spPr>
            <a:xfrm>
              <a:off x="766175" y="2286017"/>
              <a:ext cx="3257111" cy="16412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fr-FR" sz="4000" kern="1200" dirty="0" smtClean="0">
                  <a:solidFill>
                    <a:srgbClr val="000000"/>
                  </a:solidFill>
                </a:rPr>
                <a:t>Evaluation du processus</a:t>
              </a:r>
              <a:endParaRPr lang="fr-FR" sz="4000" kern="1200" dirty="0">
                <a:solidFill>
                  <a:srgbClr val="000000"/>
                </a:solidFill>
              </a:endParaRPr>
            </a:p>
          </p:txBody>
        </p:sp>
      </p:grpSp>
      <p:grpSp>
        <p:nvGrpSpPr>
          <p:cNvPr id="5" name="Grouper 4"/>
          <p:cNvGrpSpPr/>
          <p:nvPr/>
        </p:nvGrpSpPr>
        <p:grpSpPr>
          <a:xfrm>
            <a:off x="2588682" y="1639244"/>
            <a:ext cx="2745318" cy="1713556"/>
            <a:chOff x="2819378" y="39041"/>
            <a:chExt cx="2745318" cy="1713556"/>
          </a:xfrm>
        </p:grpSpPr>
        <p:sp>
          <p:nvSpPr>
            <p:cNvPr id="9" name="Rectangle 8"/>
            <p:cNvSpPr/>
            <p:nvPr/>
          </p:nvSpPr>
          <p:spPr>
            <a:xfrm>
              <a:off x="2819378" y="50107"/>
              <a:ext cx="2738975" cy="1702490"/>
            </a:xfrm>
            <a:prstGeom prst="rect">
              <a:avLst/>
            </a:prstGeom>
            <a:solidFill>
              <a:srgbClr val="FF000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0" name="Rectangle 9"/>
            <p:cNvSpPr/>
            <p:nvPr/>
          </p:nvSpPr>
          <p:spPr>
            <a:xfrm>
              <a:off x="2825721" y="39041"/>
              <a:ext cx="2738975" cy="17024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fr-FR" sz="4000" kern="1200" dirty="0" smtClean="0">
                  <a:solidFill>
                    <a:schemeClr val="tx1"/>
                  </a:solidFill>
                </a:rPr>
                <a:t>Evaluation des besoins</a:t>
              </a:r>
              <a:endParaRPr lang="fr-FR" sz="4000" kern="1200" dirty="0">
                <a:solidFill>
                  <a:schemeClr val="tx1"/>
                </a:solidFill>
              </a:endParaRPr>
            </a:p>
          </p:txBody>
        </p:sp>
      </p:grpSp>
      <p:grpSp>
        <p:nvGrpSpPr>
          <p:cNvPr id="6" name="Grouper 5"/>
          <p:cNvGrpSpPr/>
          <p:nvPr/>
        </p:nvGrpSpPr>
        <p:grpSpPr>
          <a:xfrm>
            <a:off x="5148080" y="3763204"/>
            <a:ext cx="3386320" cy="1646996"/>
            <a:chOff x="4769176" y="2354445"/>
            <a:chExt cx="3386320" cy="1646996"/>
          </a:xfrm>
        </p:grpSpPr>
        <p:sp>
          <p:nvSpPr>
            <p:cNvPr id="7" name="Rectangle 6"/>
            <p:cNvSpPr/>
            <p:nvPr/>
          </p:nvSpPr>
          <p:spPr>
            <a:xfrm>
              <a:off x="4769176" y="2354445"/>
              <a:ext cx="3155640" cy="1635929"/>
            </a:xfrm>
            <a:prstGeom prst="rect">
              <a:avLst/>
            </a:prstGeom>
            <a:solidFill>
              <a:srgbClr val="FF000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8" name="Rectangle 7"/>
            <p:cNvSpPr/>
            <p:nvPr/>
          </p:nvSpPr>
          <p:spPr>
            <a:xfrm>
              <a:off x="4769176" y="2365512"/>
              <a:ext cx="3386320" cy="16359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fr-FR" sz="4000" kern="1200" dirty="0" smtClean="0">
                  <a:solidFill>
                    <a:srgbClr val="000000"/>
                  </a:solidFill>
                </a:rPr>
                <a:t>Evaluation d'impact</a:t>
              </a:r>
              <a:endParaRPr lang="fr-FR" sz="4000" kern="1200" dirty="0">
                <a:solidFill>
                  <a:srgbClr val="000000"/>
                </a:solidFil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Mobiliser les parents pour l'école</a:t>
            </a:r>
            <a:endParaRPr lang="fr-FR" dirty="0"/>
          </a:p>
        </p:txBody>
      </p:sp>
      <p:pic>
        <p:nvPicPr>
          <p:cNvPr id="4" name="Picture 2" descr="C:\JPAL\ExecEd and Training\Course Content\2010 Course Revision\Slides\backup\Version 2010-04-28\6047530-R1-046-21A.jpg"/>
          <p:cNvPicPr>
            <a:picLocks noGrp="1" noChangeAspect="1" noChangeArrowheads="1"/>
          </p:cNvPicPr>
          <p:nvPr/>
        </p:nvPicPr>
        <p:blipFill>
          <a:blip r:embed="rId3" cstate="print"/>
          <a:srcRect/>
          <a:stretch>
            <a:fillRect/>
          </a:stretch>
        </p:blipFill>
        <p:spPr bwMode="auto">
          <a:xfrm>
            <a:off x="762000" y="1600200"/>
            <a:ext cx="7543800" cy="4953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Evaluer </a:t>
            </a:r>
            <a:r>
              <a:rPr lang="fr-FR" dirty="0"/>
              <a:t>l</a:t>
            </a:r>
            <a:r>
              <a:rPr lang="fr-FR" dirty="0" smtClean="0"/>
              <a:t>es besoins</a:t>
            </a:r>
            <a:endParaRPr lang="fr-FR" dirty="0"/>
          </a:p>
        </p:txBody>
      </p:sp>
      <p:sp>
        <p:nvSpPr>
          <p:cNvPr id="3" name="Espace réservé du contenu 2"/>
          <p:cNvSpPr>
            <a:spLocks noGrp="1"/>
          </p:cNvSpPr>
          <p:nvPr>
            <p:ph idx="1"/>
          </p:nvPr>
        </p:nvSpPr>
        <p:spPr/>
        <p:txBody>
          <a:bodyPr>
            <a:normAutofit/>
          </a:bodyPr>
          <a:lstStyle/>
          <a:p>
            <a:r>
              <a:rPr lang="fr-FR" dirty="0" smtClean="0">
                <a:solidFill>
                  <a:srgbClr val="000000"/>
                </a:solidFill>
              </a:rPr>
              <a:t>Quelle est la population visée?</a:t>
            </a:r>
          </a:p>
          <a:p>
            <a:pPr lvl="1"/>
            <a:r>
              <a:rPr lang="fr-FR" dirty="0" smtClean="0">
                <a:solidFill>
                  <a:srgbClr val="000000"/>
                </a:solidFill>
              </a:rPr>
              <a:t>Tous les enfants? Ceux qui ne savent pas lire? </a:t>
            </a:r>
          </a:p>
          <a:p>
            <a:r>
              <a:rPr lang="fr-FR" dirty="0" smtClean="0">
                <a:solidFill>
                  <a:srgbClr val="000000"/>
                </a:solidFill>
              </a:rPr>
              <a:t>Quelle est la question?</a:t>
            </a:r>
          </a:p>
          <a:p>
            <a:pPr lvl="1"/>
            <a:r>
              <a:rPr lang="fr-FR" dirty="0" smtClean="0">
                <a:solidFill>
                  <a:srgbClr val="000000"/>
                </a:solidFill>
              </a:rPr>
              <a:t>La mise en œuvre des conseils de parents va-t-elle résoudre le problème?</a:t>
            </a:r>
          </a:p>
          <a:p>
            <a:r>
              <a:rPr lang="fr-FR" dirty="0" smtClean="0">
                <a:solidFill>
                  <a:srgbClr val="000000"/>
                </a:solidFill>
              </a:rPr>
              <a:t>Dans quel contexte s'insère le programme?</a:t>
            </a:r>
          </a:p>
          <a:p>
            <a:pPr lvl="1"/>
            <a:r>
              <a:rPr lang="fr-FR" dirty="0" smtClean="0">
                <a:solidFill>
                  <a:srgbClr val="000000"/>
                </a:solidFill>
              </a:rPr>
              <a:t>Les enseignants sont-ils à l'aise avec?</a:t>
            </a:r>
          </a:p>
          <a:p>
            <a:pPr lvl="1"/>
            <a:r>
              <a:rPr lang="fr-FR" dirty="0" smtClean="0">
                <a:solidFill>
                  <a:srgbClr val="000000"/>
                </a:solidFill>
              </a:rPr>
              <a:t>Ce besoin est-il déjà satisfait par d'autres moyens?</a:t>
            </a:r>
          </a:p>
          <a:p>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Évaluer le processus</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solidFill>
                  <a:schemeClr val="tx1"/>
                </a:solidFill>
              </a:rPr>
              <a:t>L’intervention atteint-elle la population ciblée ?</a:t>
            </a:r>
          </a:p>
          <a:p>
            <a:pPr lvl="1"/>
            <a:r>
              <a:rPr lang="fr-FR" dirty="0" smtClean="0"/>
              <a:t>Les parents et les élèves?</a:t>
            </a:r>
            <a:endParaRPr lang="fr-FR" dirty="0" smtClean="0">
              <a:solidFill>
                <a:schemeClr val="tx1"/>
              </a:solidFill>
            </a:endParaRPr>
          </a:p>
          <a:p>
            <a:r>
              <a:rPr lang="fr-FR" dirty="0" smtClean="0"/>
              <a:t>Les services prévus sont-ils rendus?</a:t>
            </a:r>
          </a:p>
          <a:p>
            <a:pPr lvl="1">
              <a:buNone/>
            </a:pPr>
            <a:r>
              <a:rPr lang="fr-FR" dirty="0" smtClean="0"/>
              <a:t>les réunions d'information ont-elles lieu ?</a:t>
            </a:r>
          </a:p>
          <a:p>
            <a:pPr lvl="1">
              <a:buNone/>
            </a:pPr>
            <a:r>
              <a:rPr lang="fr-FR" dirty="0" smtClean="0"/>
              <a:t>Les professeurs sont ils plus efficaces?</a:t>
            </a:r>
            <a:endParaRPr lang="fr-FR" dirty="0" smtClean="0">
              <a:solidFill>
                <a:schemeClr val="tx1"/>
              </a:solidFill>
            </a:endParaRPr>
          </a:p>
          <a:p>
            <a:r>
              <a:rPr lang="fr-FR" dirty="0" smtClean="0">
                <a:solidFill>
                  <a:schemeClr val="tx1"/>
                </a:solidFill>
              </a:rPr>
              <a:t>L’intervention est-elle bien menée et donne t’elle satisfaction aux bénéficiaires ?</a:t>
            </a:r>
          </a:p>
          <a:p>
            <a:r>
              <a:rPr lang="fr-FR" dirty="0" smtClean="0"/>
              <a:t>Le budget est-il respecté?</a:t>
            </a:r>
            <a:endParaRPr lang="fr-FR" dirty="0" smtClean="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Evaluer l'impact</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solidFill>
                  <a:schemeClr val="tx1"/>
                </a:solidFill>
              </a:rPr>
              <a:t>Le programme a t’il changé la vie des personnes ? Comment?</a:t>
            </a:r>
          </a:p>
          <a:p>
            <a:r>
              <a:rPr lang="fr-FR" dirty="0" smtClean="0">
                <a:solidFill>
                  <a:schemeClr val="tx1"/>
                </a:solidFill>
              </a:rPr>
              <a:t>Les changements prévus sont-ils constatés? </a:t>
            </a:r>
          </a:p>
          <a:p>
            <a:pPr lvl="1"/>
            <a:r>
              <a:rPr lang="fr-FR" dirty="0" smtClean="0">
                <a:solidFill>
                  <a:schemeClr val="tx1"/>
                </a:solidFill>
              </a:rPr>
              <a:t>Impact principal : le contrôle communautaire a t’il eu pour conséquence un meilleur apprentissage des enfants? (constaté par les résultats aux examens).</a:t>
            </a:r>
          </a:p>
          <a:p>
            <a:pPr lvl="1"/>
            <a:r>
              <a:rPr lang="fr-FR" dirty="0" smtClean="0"/>
              <a:t>Résultats intermédiaires: les parents exercent-ils mieux leurs droits?</a:t>
            </a:r>
            <a:endParaRPr lang="fr-FR" dirty="0" smtClean="0">
              <a:solidFill>
                <a:schemeClr val="tx1"/>
              </a:solidFill>
            </a:endParaRPr>
          </a:p>
          <a:p>
            <a:r>
              <a:rPr lang="fr-FR" dirty="0" smtClean="0">
                <a:solidFill>
                  <a:schemeClr val="tx1"/>
                </a:solidFill>
              </a:rPr>
              <a:t>Questions distributives: le programme a-t-il  eu plus d'effets sur certains enfants que sur d'autres?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Processus et impact</a:t>
            </a:r>
            <a:endParaRPr lang="fr-FR" dirty="0"/>
          </a:p>
        </p:txBody>
      </p:sp>
      <p:sp>
        <p:nvSpPr>
          <p:cNvPr id="3" name="Espace réservé du contenu 2"/>
          <p:cNvSpPr>
            <a:spLocks noGrp="1"/>
          </p:cNvSpPr>
          <p:nvPr>
            <p:ph idx="1"/>
          </p:nvPr>
        </p:nvSpPr>
        <p:spPr/>
        <p:txBody>
          <a:bodyPr/>
          <a:lstStyle/>
          <a:p>
            <a:r>
              <a:rPr lang="fr-FR" dirty="0" smtClean="0">
                <a:solidFill>
                  <a:schemeClr val="tx1"/>
                </a:solidFill>
              </a:rPr>
              <a:t>Pour répondre à une question portant sur le </a:t>
            </a:r>
            <a:r>
              <a:rPr lang="fr-FR" b="1" dirty="0" smtClean="0">
                <a:solidFill>
                  <a:schemeClr val="tx1"/>
                </a:solidFill>
              </a:rPr>
              <a:t>processus</a:t>
            </a:r>
            <a:r>
              <a:rPr lang="fr-FR" dirty="0" smtClean="0">
                <a:solidFill>
                  <a:schemeClr val="tx1"/>
                </a:solidFill>
              </a:rPr>
              <a:t>, il faut décrire ce qui s’est passé.</a:t>
            </a:r>
          </a:p>
          <a:p>
            <a:endParaRPr lang="fr-FR" dirty="0" smtClean="0">
              <a:solidFill>
                <a:schemeClr val="tx1"/>
              </a:solidFill>
            </a:endParaRPr>
          </a:p>
          <a:p>
            <a:r>
              <a:rPr lang="fr-FR" dirty="0" smtClean="0">
                <a:solidFill>
                  <a:schemeClr val="tx1"/>
                </a:solidFill>
              </a:rPr>
              <a:t>Pour répondre à une question portant sur </a:t>
            </a:r>
            <a:r>
              <a:rPr lang="fr-FR" b="1" dirty="0" smtClean="0">
                <a:solidFill>
                  <a:schemeClr val="tx1"/>
                </a:solidFill>
              </a:rPr>
              <a:t>l’impact</a:t>
            </a:r>
            <a:r>
              <a:rPr lang="fr-FR" dirty="0" smtClean="0">
                <a:solidFill>
                  <a:schemeClr val="tx1"/>
                </a:solidFill>
              </a:rPr>
              <a:t>, il faut comparer ce qui s’est passé à ce qui se serait passé sans le programme.</a:t>
            </a:r>
          </a:p>
          <a:p>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Comment mesurer l'impact?</a:t>
            </a:r>
            <a:endParaRPr lang="fr-FR" dirty="0"/>
          </a:p>
        </p:txBody>
      </p:sp>
      <p:sp>
        <p:nvSpPr>
          <p:cNvPr id="3" name="Espace réservé du contenu 2"/>
          <p:cNvSpPr>
            <a:spLocks noGrp="1"/>
          </p:cNvSpPr>
          <p:nvPr>
            <p:ph idx="1"/>
          </p:nvPr>
        </p:nvSpPr>
        <p:spPr/>
        <p:txBody>
          <a:bodyPr/>
          <a:lstStyle/>
          <a:p>
            <a:r>
              <a:rPr lang="fr-FR" dirty="0" smtClean="0">
                <a:solidFill>
                  <a:schemeClr val="tx1"/>
                </a:solidFill>
              </a:rPr>
              <a:t>L'impact, c'est ce qu'il se serait passé en l’absence du programme </a:t>
            </a:r>
          </a:p>
          <a:p>
            <a:endParaRPr lang="fr-FR" dirty="0" smtClean="0">
              <a:solidFill>
                <a:schemeClr val="tx1"/>
              </a:solidFill>
            </a:endParaRPr>
          </a:p>
          <a:p>
            <a:r>
              <a:rPr lang="fr-FR" dirty="0" smtClean="0">
                <a:solidFill>
                  <a:schemeClr val="tx1"/>
                </a:solidFill>
              </a:rPr>
              <a:t>C'est donc la différence entre </a:t>
            </a:r>
          </a:p>
          <a:p>
            <a:pPr lvl="1">
              <a:buFont typeface="Arial" charset="0"/>
              <a:buNone/>
            </a:pPr>
            <a:r>
              <a:rPr lang="fr-FR" dirty="0" smtClean="0">
                <a:solidFill>
                  <a:schemeClr val="tx1"/>
                </a:solidFill>
              </a:rPr>
              <a:t>	    ce qui s’est passé (avec le programme)</a:t>
            </a:r>
          </a:p>
          <a:p>
            <a:pPr lvl="1"/>
            <a:r>
              <a:rPr lang="fr-FR" dirty="0" smtClean="0">
                <a:solidFill>
                  <a:schemeClr val="tx1"/>
                </a:solidFill>
              </a:rPr>
              <a:t>    ce qui se serait passé (sans le programme)</a:t>
            </a:r>
          </a:p>
          <a:p>
            <a:pPr lvl="1">
              <a:buNone/>
            </a:pPr>
            <a:r>
              <a:rPr lang="fr-FR" dirty="0" smtClean="0">
                <a:solidFill>
                  <a:schemeClr val="tx1"/>
                </a:solidFill>
              </a:rPr>
              <a:t>____________________________________</a:t>
            </a:r>
          </a:p>
          <a:p>
            <a:pPr lvl="1">
              <a:buFont typeface="Arial" charset="0"/>
              <a:buNone/>
            </a:pPr>
            <a:r>
              <a:rPr lang="fr-FR" dirty="0" smtClean="0">
                <a:solidFill>
                  <a:schemeClr val="tx1"/>
                </a:solidFill>
              </a:rPr>
              <a:t> =     IMPACT du programme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bwMode="auto">
          <a:xfrm>
            <a:off x="457200" y="76200"/>
            <a:ext cx="8229600" cy="1143000"/>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4000" b="0" i="0" u="none" strike="noStrike" kern="1200" cap="none" spc="0" normalizeH="0" baseline="0" noProof="0" dirty="0" smtClean="0">
                <a:ln>
                  <a:noFill/>
                </a:ln>
                <a:solidFill>
                  <a:schemeClr val="tx1"/>
                </a:solidFill>
                <a:effectLst/>
                <a:uLnTx/>
                <a:uFillTx/>
                <a:latin typeface="+mj-lt"/>
                <a:ea typeface="+mj-ea"/>
                <a:cs typeface="+mj-cs"/>
              </a:rPr>
              <a:t>L'impact, c'est quoi?</a:t>
            </a:r>
          </a:p>
        </p:txBody>
      </p:sp>
      <p:cxnSp>
        <p:nvCxnSpPr>
          <p:cNvPr id="5" name="Straight Connector 68"/>
          <p:cNvCxnSpPr/>
          <p:nvPr/>
        </p:nvCxnSpPr>
        <p:spPr>
          <a:xfrm rot="5400000">
            <a:off x="2210594" y="3732212"/>
            <a:ext cx="4267200" cy="1588"/>
          </a:xfrm>
          <a:prstGeom prst="line">
            <a:avLst/>
          </a:prstGeom>
          <a:ln w="508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20"/>
          <p:cNvCxnSpPr/>
          <p:nvPr/>
        </p:nvCxnSpPr>
        <p:spPr>
          <a:xfrm flipV="1">
            <a:off x="1529082" y="4885479"/>
            <a:ext cx="914400" cy="152400"/>
          </a:xfrm>
          <a:prstGeom prst="line">
            <a:avLst/>
          </a:prstGeom>
          <a:ln w="76200"/>
          <a:effectLst/>
        </p:spPr>
        <p:style>
          <a:lnRef idx="2">
            <a:schemeClr val="accent1"/>
          </a:lnRef>
          <a:fillRef idx="0">
            <a:schemeClr val="accent1"/>
          </a:fillRef>
          <a:effectRef idx="1">
            <a:schemeClr val="accent1"/>
          </a:effectRef>
          <a:fontRef idx="minor">
            <a:schemeClr val="tx1"/>
          </a:fontRef>
        </p:style>
      </p:cxnSp>
      <p:cxnSp>
        <p:nvCxnSpPr>
          <p:cNvPr id="7" name="Straight Connector 22"/>
          <p:cNvCxnSpPr/>
          <p:nvPr/>
        </p:nvCxnSpPr>
        <p:spPr>
          <a:xfrm flipV="1">
            <a:off x="2443482" y="4504479"/>
            <a:ext cx="914400" cy="381000"/>
          </a:xfrm>
          <a:prstGeom prst="line">
            <a:avLst/>
          </a:prstGeom>
          <a:ln w="76200"/>
          <a:effectLst/>
        </p:spPr>
        <p:style>
          <a:lnRef idx="2">
            <a:schemeClr val="accent1"/>
          </a:lnRef>
          <a:fillRef idx="0">
            <a:schemeClr val="accent1"/>
          </a:fillRef>
          <a:effectRef idx="1">
            <a:schemeClr val="accent1"/>
          </a:effectRef>
          <a:fontRef idx="minor">
            <a:schemeClr val="tx1"/>
          </a:fontRef>
        </p:style>
      </p:cxnSp>
      <p:cxnSp>
        <p:nvCxnSpPr>
          <p:cNvPr id="8" name="Straight Connector 24"/>
          <p:cNvCxnSpPr/>
          <p:nvPr/>
        </p:nvCxnSpPr>
        <p:spPr>
          <a:xfrm flipV="1">
            <a:off x="3357882" y="4275879"/>
            <a:ext cx="914400" cy="228600"/>
          </a:xfrm>
          <a:prstGeom prst="line">
            <a:avLst/>
          </a:prstGeom>
          <a:ln w="76200"/>
          <a:effectLst/>
        </p:spPr>
        <p:style>
          <a:lnRef idx="2">
            <a:schemeClr val="accent1"/>
          </a:lnRef>
          <a:fillRef idx="0">
            <a:schemeClr val="accent1"/>
          </a:fillRef>
          <a:effectRef idx="1">
            <a:schemeClr val="accent1"/>
          </a:effectRef>
          <a:fontRef idx="minor">
            <a:schemeClr val="tx1"/>
          </a:fontRef>
        </p:style>
      </p:cxnSp>
      <p:cxnSp>
        <p:nvCxnSpPr>
          <p:cNvPr id="9" name="Straight Connector 26"/>
          <p:cNvCxnSpPr/>
          <p:nvPr/>
        </p:nvCxnSpPr>
        <p:spPr>
          <a:xfrm flipV="1">
            <a:off x="4272282" y="3971079"/>
            <a:ext cx="914400" cy="304800"/>
          </a:xfrm>
          <a:prstGeom prst="line">
            <a:avLst/>
          </a:prstGeom>
          <a:ln w="76200"/>
          <a:effectLst/>
        </p:spPr>
        <p:style>
          <a:lnRef idx="2">
            <a:schemeClr val="accent1"/>
          </a:lnRef>
          <a:fillRef idx="0">
            <a:schemeClr val="accent1"/>
          </a:fillRef>
          <a:effectRef idx="1">
            <a:schemeClr val="accent1"/>
          </a:effectRef>
          <a:fontRef idx="minor">
            <a:schemeClr val="tx1"/>
          </a:fontRef>
        </p:style>
      </p:cxnSp>
      <p:cxnSp>
        <p:nvCxnSpPr>
          <p:cNvPr id="10" name="Straight Connector 28"/>
          <p:cNvCxnSpPr/>
          <p:nvPr/>
        </p:nvCxnSpPr>
        <p:spPr>
          <a:xfrm flipV="1">
            <a:off x="5186682" y="3742479"/>
            <a:ext cx="914400" cy="228600"/>
          </a:xfrm>
          <a:prstGeom prst="line">
            <a:avLst/>
          </a:prstGeom>
          <a:ln w="76200"/>
          <a:effectLst/>
        </p:spPr>
        <p:style>
          <a:lnRef idx="2">
            <a:schemeClr val="accent1"/>
          </a:lnRef>
          <a:fillRef idx="0">
            <a:schemeClr val="accent1"/>
          </a:fillRef>
          <a:effectRef idx="1">
            <a:schemeClr val="accent1"/>
          </a:effectRef>
          <a:fontRef idx="minor">
            <a:schemeClr val="tx1"/>
          </a:fontRef>
        </p:style>
      </p:cxnSp>
      <p:cxnSp>
        <p:nvCxnSpPr>
          <p:cNvPr id="11" name="Straight Connector 30"/>
          <p:cNvCxnSpPr/>
          <p:nvPr/>
        </p:nvCxnSpPr>
        <p:spPr>
          <a:xfrm flipV="1">
            <a:off x="6101082" y="3361479"/>
            <a:ext cx="914400" cy="381000"/>
          </a:xfrm>
          <a:prstGeom prst="line">
            <a:avLst/>
          </a:prstGeom>
          <a:ln w="76200"/>
          <a:effectLst/>
        </p:spPr>
        <p:style>
          <a:lnRef idx="2">
            <a:schemeClr val="accent1"/>
          </a:lnRef>
          <a:fillRef idx="0">
            <a:schemeClr val="accent1"/>
          </a:fillRef>
          <a:effectRef idx="1">
            <a:schemeClr val="accent1"/>
          </a:effectRef>
          <a:fontRef idx="minor">
            <a:schemeClr val="tx1"/>
          </a:fontRef>
        </p:style>
      </p:cxnSp>
      <p:sp>
        <p:nvSpPr>
          <p:cNvPr id="12" name="Oval 17"/>
          <p:cNvSpPr/>
          <p:nvPr/>
        </p:nvSpPr>
        <p:spPr>
          <a:xfrm>
            <a:off x="6863082" y="3209079"/>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13" name="Oval 34"/>
          <p:cNvSpPr/>
          <p:nvPr/>
        </p:nvSpPr>
        <p:spPr>
          <a:xfrm>
            <a:off x="5034282" y="3818679"/>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14" name="Oval 35"/>
          <p:cNvSpPr/>
          <p:nvPr/>
        </p:nvSpPr>
        <p:spPr>
          <a:xfrm>
            <a:off x="5948682" y="3590079"/>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15" name="Rectangle 14"/>
          <p:cNvSpPr/>
          <p:nvPr/>
        </p:nvSpPr>
        <p:spPr>
          <a:xfrm>
            <a:off x="4424682" y="3132879"/>
            <a:ext cx="3276600" cy="1295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cxnSp>
        <p:nvCxnSpPr>
          <p:cNvPr id="16" name="Straight Connector 57"/>
          <p:cNvCxnSpPr/>
          <p:nvPr/>
        </p:nvCxnSpPr>
        <p:spPr>
          <a:xfrm rot="5400000" flipH="1" flipV="1">
            <a:off x="4234182" y="3323379"/>
            <a:ext cx="990600" cy="9144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60"/>
          <p:cNvCxnSpPr/>
          <p:nvPr/>
        </p:nvCxnSpPr>
        <p:spPr>
          <a:xfrm flipV="1">
            <a:off x="5186682" y="2751879"/>
            <a:ext cx="914400" cy="5334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62"/>
          <p:cNvCxnSpPr/>
          <p:nvPr/>
        </p:nvCxnSpPr>
        <p:spPr>
          <a:xfrm flipV="1">
            <a:off x="6101082" y="1989879"/>
            <a:ext cx="914400" cy="7620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4"/>
          <p:cNvCxnSpPr/>
          <p:nvPr/>
        </p:nvCxnSpPr>
        <p:spPr>
          <a:xfrm rot="5400000">
            <a:off x="-534194" y="3885406"/>
            <a:ext cx="3962400"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6"/>
          <p:cNvCxnSpPr/>
          <p:nvPr/>
        </p:nvCxnSpPr>
        <p:spPr>
          <a:xfrm>
            <a:off x="1447800" y="5866606"/>
            <a:ext cx="7162800"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 name="TextBox 7"/>
          <p:cNvSpPr txBox="1"/>
          <p:nvPr/>
        </p:nvSpPr>
        <p:spPr>
          <a:xfrm>
            <a:off x="3510282" y="5876079"/>
            <a:ext cx="1153831" cy="461665"/>
          </a:xfrm>
          <a:prstGeom prst="rect">
            <a:avLst/>
          </a:prstGeom>
          <a:noFill/>
        </p:spPr>
        <p:txBody>
          <a:bodyPr wrap="none" rtlCol="0">
            <a:spAutoFit/>
          </a:bodyPr>
          <a:lstStyle/>
          <a:p>
            <a:r>
              <a:rPr lang="en-US" sz="2400" b="1" dirty="0" smtClean="0">
                <a:solidFill>
                  <a:srgbClr val="000090"/>
                </a:solidFill>
              </a:rPr>
              <a:t>Temps</a:t>
            </a:r>
            <a:endParaRPr lang="en-US" sz="2400" b="1" dirty="0">
              <a:solidFill>
                <a:srgbClr val="000090"/>
              </a:solidFill>
            </a:endParaRPr>
          </a:p>
        </p:txBody>
      </p:sp>
      <p:sp>
        <p:nvSpPr>
          <p:cNvPr id="22" name="TextBox 8"/>
          <p:cNvSpPr txBox="1"/>
          <p:nvPr/>
        </p:nvSpPr>
        <p:spPr>
          <a:xfrm rot="16200000">
            <a:off x="701549" y="2896185"/>
            <a:ext cx="1039768" cy="461665"/>
          </a:xfrm>
          <a:prstGeom prst="rect">
            <a:avLst/>
          </a:prstGeom>
          <a:noFill/>
        </p:spPr>
        <p:txBody>
          <a:bodyPr wrap="none" rtlCol="0">
            <a:spAutoFit/>
          </a:bodyPr>
          <a:lstStyle/>
          <a:p>
            <a:r>
              <a:rPr lang="fr-FR" sz="2400" b="1" dirty="0" smtClean="0">
                <a:solidFill>
                  <a:srgbClr val="000090"/>
                </a:solidFill>
              </a:rPr>
              <a:t>Effets</a:t>
            </a:r>
            <a:endParaRPr lang="fr-FR" sz="2400" b="1" dirty="0">
              <a:solidFill>
                <a:srgbClr val="000090"/>
              </a:solidFill>
            </a:endParaRPr>
          </a:p>
        </p:txBody>
      </p:sp>
      <p:sp>
        <p:nvSpPr>
          <p:cNvPr id="23" name="Oval 11"/>
          <p:cNvSpPr/>
          <p:nvPr/>
        </p:nvSpPr>
        <p:spPr>
          <a:xfrm>
            <a:off x="1376682" y="4885479"/>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24" name="Oval 12"/>
          <p:cNvSpPr/>
          <p:nvPr/>
        </p:nvSpPr>
        <p:spPr>
          <a:xfrm>
            <a:off x="2291082" y="4733079"/>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25" name="Oval 13"/>
          <p:cNvSpPr/>
          <p:nvPr/>
        </p:nvSpPr>
        <p:spPr>
          <a:xfrm>
            <a:off x="3124200" y="4342606"/>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26" name="Oval 14"/>
          <p:cNvSpPr/>
          <p:nvPr/>
        </p:nvSpPr>
        <p:spPr>
          <a:xfrm>
            <a:off x="4191000" y="4114006"/>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27" name="Oval 15"/>
          <p:cNvSpPr/>
          <p:nvPr/>
        </p:nvSpPr>
        <p:spPr>
          <a:xfrm>
            <a:off x="5034282" y="3132879"/>
            <a:ext cx="304800" cy="304800"/>
          </a:xfrm>
          <a:prstGeom prst="ellipse">
            <a:avLst/>
          </a:prstGeom>
          <a:solidFill>
            <a:srgbClr val="FDD62D"/>
          </a:solidFill>
          <a:ln>
            <a:solidFill>
              <a:srgbClr val="A78D00"/>
            </a:solid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28" name="Oval 16"/>
          <p:cNvSpPr/>
          <p:nvPr/>
        </p:nvSpPr>
        <p:spPr>
          <a:xfrm>
            <a:off x="5948682" y="2599479"/>
            <a:ext cx="304800" cy="304800"/>
          </a:xfrm>
          <a:prstGeom prst="ellipse">
            <a:avLst/>
          </a:prstGeom>
          <a:solidFill>
            <a:srgbClr val="FDD62D"/>
          </a:solidFill>
          <a:ln>
            <a:solidFill>
              <a:srgbClr val="A78D00"/>
            </a:solid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29" name="Oval 36"/>
          <p:cNvSpPr/>
          <p:nvPr/>
        </p:nvSpPr>
        <p:spPr>
          <a:xfrm>
            <a:off x="6863082" y="1837479"/>
            <a:ext cx="304800" cy="304800"/>
          </a:xfrm>
          <a:prstGeom prst="ellipse">
            <a:avLst/>
          </a:prstGeom>
          <a:solidFill>
            <a:srgbClr val="FDD62D"/>
          </a:solidFill>
          <a:ln>
            <a:solidFill>
              <a:srgbClr val="A78D00"/>
            </a:solid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cxnSp>
        <p:nvCxnSpPr>
          <p:cNvPr id="30" name="Straight Arrow Connector 70"/>
          <p:cNvCxnSpPr/>
          <p:nvPr/>
        </p:nvCxnSpPr>
        <p:spPr>
          <a:xfrm rot="5400000">
            <a:off x="6330476" y="2675679"/>
            <a:ext cx="1371600" cy="1588"/>
          </a:xfrm>
          <a:prstGeom prst="straightConnector1">
            <a:avLst/>
          </a:prstGeom>
          <a:ln w="101600">
            <a:solidFill>
              <a:schemeClr val="bg1"/>
            </a:solidFill>
            <a:headEnd type="stealth" w="med" len="med"/>
            <a:tailEnd type="none" w="med" len="med"/>
          </a:ln>
          <a:effectLst>
            <a:outerShdw blurRad="127000" dir="5400000" rotWithShape="0">
              <a:srgbClr val="000000"/>
            </a:outerShdw>
          </a:effectLst>
        </p:spPr>
        <p:style>
          <a:lnRef idx="2">
            <a:schemeClr val="accent1"/>
          </a:lnRef>
          <a:fillRef idx="0">
            <a:schemeClr val="accent1"/>
          </a:fillRef>
          <a:effectRef idx="1">
            <a:schemeClr val="accent1"/>
          </a:effectRef>
          <a:fontRef idx="minor">
            <a:schemeClr val="tx1"/>
          </a:fontRef>
        </p:style>
      </p:cxnSp>
      <p:sp>
        <p:nvSpPr>
          <p:cNvPr id="31" name="TextBox 73"/>
          <p:cNvSpPr txBox="1"/>
          <p:nvPr/>
        </p:nvSpPr>
        <p:spPr>
          <a:xfrm>
            <a:off x="7239000" y="2590006"/>
            <a:ext cx="1176674" cy="461665"/>
          </a:xfrm>
          <a:prstGeom prst="rect">
            <a:avLst/>
          </a:prstGeom>
          <a:noFill/>
        </p:spPr>
        <p:txBody>
          <a:bodyPr wrap="none" rtlCol="0">
            <a:spAutoFit/>
          </a:bodyPr>
          <a:lstStyle/>
          <a:p>
            <a:r>
              <a:rPr lang="en-US" sz="2400" b="1" dirty="0" smtClean="0">
                <a:solidFill>
                  <a:srgbClr val="000090"/>
                </a:solidFill>
              </a:rPr>
              <a:t>Impact</a:t>
            </a:r>
            <a:endParaRPr lang="en-US" sz="2400" b="1" dirty="0">
              <a:solidFill>
                <a:srgbClr val="000090"/>
              </a:solidFill>
            </a:endParaRPr>
          </a:p>
        </p:txBody>
      </p:sp>
      <p:sp>
        <p:nvSpPr>
          <p:cNvPr id="32" name="TextBox 74"/>
          <p:cNvSpPr txBox="1"/>
          <p:nvPr/>
        </p:nvSpPr>
        <p:spPr>
          <a:xfrm rot="20699119">
            <a:off x="4989579" y="3865412"/>
            <a:ext cx="2168382" cy="461665"/>
          </a:xfrm>
          <a:prstGeom prst="rect">
            <a:avLst/>
          </a:prstGeom>
          <a:noFill/>
        </p:spPr>
        <p:txBody>
          <a:bodyPr wrap="none" rtlCol="0">
            <a:spAutoFit/>
          </a:bodyPr>
          <a:lstStyle/>
          <a:p>
            <a:r>
              <a:rPr lang="fr-FR" sz="2400" b="1" dirty="0" smtClean="0">
                <a:solidFill>
                  <a:srgbClr val="000090"/>
                </a:solidFill>
              </a:rPr>
              <a:t>Contrefactuel</a:t>
            </a:r>
            <a:endParaRPr lang="fr-FR" sz="2400" b="1" dirty="0">
              <a:solidFill>
                <a:srgbClr val="000090"/>
              </a:solidFill>
            </a:endParaRPr>
          </a:p>
        </p:txBody>
      </p:sp>
      <p:sp>
        <p:nvSpPr>
          <p:cNvPr id="33" name="TextBox 75"/>
          <p:cNvSpPr txBox="1"/>
          <p:nvPr/>
        </p:nvSpPr>
        <p:spPr>
          <a:xfrm>
            <a:off x="3357882" y="1837479"/>
            <a:ext cx="1792979"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400" dirty="0" smtClean="0">
                <a:solidFill>
                  <a:srgbClr val="FF0000"/>
                </a:solidFill>
              </a:rPr>
              <a:t>Intervention</a:t>
            </a:r>
            <a:endParaRPr lang="en-US" sz="2400"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 du cours</a:t>
            </a:r>
            <a:endParaRPr lang="fr-FR" dirty="0"/>
          </a:p>
        </p:txBody>
      </p:sp>
      <p:sp>
        <p:nvSpPr>
          <p:cNvPr id="3" name="Espace réservé du contenu 2"/>
          <p:cNvSpPr>
            <a:spLocks noGrp="1"/>
          </p:cNvSpPr>
          <p:nvPr>
            <p:ph idx="1"/>
          </p:nvPr>
        </p:nvSpPr>
        <p:spPr/>
        <p:txBody>
          <a:bodyPr>
            <a:normAutofit/>
          </a:bodyPr>
          <a:lstStyle/>
          <a:p>
            <a:endParaRPr lang="fr-FR" dirty="0" smtClean="0">
              <a:solidFill>
                <a:schemeClr val="bg1">
                  <a:lumMod val="50000"/>
                </a:schemeClr>
              </a:solidFill>
            </a:endParaRPr>
          </a:p>
          <a:p>
            <a:r>
              <a:rPr lang="fr-FR" dirty="0" smtClean="0">
                <a:solidFill>
                  <a:schemeClr val="bg1">
                    <a:lumMod val="50000"/>
                  </a:schemeClr>
                </a:solidFill>
              </a:rPr>
              <a:t>Pourquoi évaluer?</a:t>
            </a:r>
          </a:p>
          <a:p>
            <a:r>
              <a:rPr lang="fr-FR" dirty="0" smtClean="0">
                <a:solidFill>
                  <a:schemeClr val="bg1">
                    <a:lumMod val="50000"/>
                  </a:schemeClr>
                </a:solidFill>
              </a:rPr>
              <a:t>Qu'est ce qu'une évaluation d'impact?</a:t>
            </a:r>
          </a:p>
          <a:p>
            <a:r>
              <a:rPr lang="fr-FR" dirty="0" smtClean="0"/>
              <a:t>L'évaluation aléatoire</a:t>
            </a:r>
          </a:p>
          <a:p>
            <a:pPr>
              <a:buNone/>
            </a:pP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smtClean="0"/>
              <a:t>Plan de la semaine</a:t>
            </a:r>
            <a:endParaRPr lang="fr-FR" dirty="0"/>
          </a:p>
        </p:txBody>
      </p:sp>
      <p:sp>
        <p:nvSpPr>
          <p:cNvPr id="3" name="Espace réservé du contenu 2"/>
          <p:cNvSpPr>
            <a:spLocks noGrp="1"/>
          </p:cNvSpPr>
          <p:nvPr>
            <p:ph idx="1"/>
          </p:nvPr>
        </p:nvSpPr>
        <p:spPr/>
        <p:txBody>
          <a:bodyPr>
            <a:normAutofit fontScale="92500"/>
          </a:bodyPr>
          <a:lstStyle/>
          <a:p>
            <a:pPr marL="514350" indent="-514350">
              <a:buFont typeface="Calibri" pitchFamily="34" charset="0"/>
              <a:buAutoNum type="arabicPeriod"/>
            </a:pPr>
            <a:r>
              <a:rPr lang="fr-FR" b="1" dirty="0" smtClean="0">
                <a:solidFill>
                  <a:srgbClr val="000000"/>
                </a:solidFill>
              </a:rPr>
              <a:t>Qu’est-ce qu’une évaluation ?</a:t>
            </a:r>
          </a:p>
          <a:p>
            <a:pPr marL="514350" indent="-514350">
              <a:buFont typeface="Calibri" pitchFamily="34" charset="0"/>
              <a:buAutoNum type="arabicPeriod"/>
            </a:pPr>
            <a:r>
              <a:rPr lang="fr-FR" dirty="0" smtClean="0">
                <a:solidFill>
                  <a:schemeClr val="tx1">
                    <a:lumMod val="50000"/>
                    <a:lumOff val="50000"/>
                  </a:schemeClr>
                </a:solidFill>
              </a:rPr>
              <a:t>Comment mesurer l’impact?</a:t>
            </a:r>
          </a:p>
          <a:p>
            <a:pPr marL="514350" indent="-514350">
              <a:buFont typeface="Calibri" pitchFamily="34" charset="0"/>
              <a:buAutoNum type="arabicPeriod"/>
            </a:pPr>
            <a:r>
              <a:rPr lang="fr-FR" dirty="0" smtClean="0">
                <a:solidFill>
                  <a:schemeClr val="tx1">
                    <a:lumMod val="50000"/>
                    <a:lumOff val="50000"/>
                  </a:schemeClr>
                </a:solidFill>
              </a:rPr>
              <a:t>Pourquoi tirer au sort?</a:t>
            </a:r>
          </a:p>
          <a:p>
            <a:pPr marL="514350" indent="-514350">
              <a:buFont typeface="Calibri" pitchFamily="34" charset="0"/>
              <a:buAutoNum type="arabicPeriod"/>
            </a:pPr>
            <a:r>
              <a:rPr lang="fr-FR" dirty="0" smtClean="0">
                <a:solidFill>
                  <a:schemeClr val="tx1">
                    <a:lumMod val="50000"/>
                    <a:lumOff val="50000"/>
                  </a:schemeClr>
                </a:solidFill>
              </a:rPr>
              <a:t>Comment tirer au sort?</a:t>
            </a:r>
          </a:p>
          <a:p>
            <a:pPr marL="514350" indent="-514350">
              <a:buFont typeface="Calibri" pitchFamily="34" charset="0"/>
              <a:buAutoNum type="arabicPeriod"/>
            </a:pPr>
            <a:r>
              <a:rPr lang="fr-FR" dirty="0" smtClean="0">
                <a:solidFill>
                  <a:schemeClr val="tx1">
                    <a:lumMod val="50000"/>
                    <a:lumOff val="50000"/>
                  </a:schemeClr>
                </a:solidFill>
              </a:rPr>
              <a:t>Comment déterminer la taille de l'échantillon?</a:t>
            </a:r>
          </a:p>
          <a:p>
            <a:pPr marL="514350" indent="-514350">
              <a:buFont typeface="Calibri" pitchFamily="34" charset="0"/>
              <a:buAutoNum type="arabicPeriod"/>
            </a:pPr>
            <a:r>
              <a:rPr lang="fr-FR" dirty="0" smtClean="0">
                <a:solidFill>
                  <a:schemeClr val="tx1">
                    <a:lumMod val="50000"/>
                    <a:lumOff val="50000"/>
                  </a:schemeClr>
                </a:solidFill>
              </a:rPr>
              <a:t>Collecte des données et pièges</a:t>
            </a:r>
          </a:p>
          <a:p>
            <a:pPr marL="514350" indent="-514350">
              <a:buFont typeface="Calibri" pitchFamily="34" charset="0"/>
              <a:buAutoNum type="arabicPeriod"/>
            </a:pPr>
            <a:r>
              <a:rPr lang="fr-FR" dirty="0" smtClean="0">
                <a:solidFill>
                  <a:schemeClr val="tx1">
                    <a:lumMod val="50000"/>
                    <a:lumOff val="50000"/>
                  </a:schemeClr>
                </a:solidFill>
              </a:rPr>
              <a:t>Les risques sur la validité</a:t>
            </a:r>
          </a:p>
          <a:p>
            <a:pPr marL="514350" indent="-514350">
              <a:buFont typeface="Calibri" pitchFamily="34" charset="0"/>
              <a:buAutoNum type="arabicPeriod"/>
            </a:pPr>
            <a:r>
              <a:rPr lang="fr-FR" dirty="0" smtClean="0">
                <a:solidFill>
                  <a:schemeClr val="tx1">
                    <a:lumMod val="50000"/>
                    <a:lumOff val="50000"/>
                  </a:schemeClr>
                </a:solidFill>
              </a:rPr>
              <a:t>L'histoire d'une évaluation de A à Z</a:t>
            </a:r>
          </a:p>
          <a:p>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contrefactuel</a:t>
            </a:r>
            <a:endParaRPr lang="fr-FR" dirty="0"/>
          </a:p>
        </p:txBody>
      </p:sp>
      <p:sp>
        <p:nvSpPr>
          <p:cNvPr id="3" name="Espace réservé du contenu 2"/>
          <p:cNvSpPr>
            <a:spLocks noGrp="1"/>
          </p:cNvSpPr>
          <p:nvPr>
            <p:ph idx="1"/>
          </p:nvPr>
        </p:nvSpPr>
        <p:spPr/>
        <p:txBody>
          <a:bodyPr>
            <a:normAutofit lnSpcReduction="10000"/>
          </a:bodyPr>
          <a:lstStyle/>
          <a:p>
            <a:pPr>
              <a:lnSpc>
                <a:spcPct val="80000"/>
              </a:lnSpc>
            </a:pPr>
            <a:r>
              <a:rPr lang="fr-FR" sz="3000" dirty="0" smtClean="0">
                <a:solidFill>
                  <a:schemeClr val="tx1"/>
                </a:solidFill>
              </a:rPr>
              <a:t>Souvent, on construit le scénario contrefactuel en sélectionnant un groupe de personnes ne bénéficiant pas du programme</a:t>
            </a:r>
          </a:p>
          <a:p>
            <a:pPr>
              <a:lnSpc>
                <a:spcPct val="80000"/>
              </a:lnSpc>
            </a:pPr>
            <a:endParaRPr lang="fr-FR" sz="3000" dirty="0" smtClean="0">
              <a:solidFill>
                <a:schemeClr val="tx1"/>
              </a:solidFill>
            </a:endParaRPr>
          </a:p>
          <a:p>
            <a:pPr>
              <a:lnSpc>
                <a:spcPct val="80000"/>
              </a:lnSpc>
            </a:pPr>
            <a:r>
              <a:rPr lang="fr-FR" sz="3000" dirty="0" smtClean="0">
                <a:solidFill>
                  <a:schemeClr val="tx1"/>
                </a:solidFill>
              </a:rPr>
              <a:t>Non aléatoire:</a:t>
            </a:r>
          </a:p>
          <a:p>
            <a:pPr lvl="1">
              <a:lnSpc>
                <a:spcPct val="80000"/>
              </a:lnSpc>
            </a:pPr>
            <a:r>
              <a:rPr lang="fr-FR" sz="2600" dirty="0" smtClean="0">
                <a:solidFill>
                  <a:schemeClr val="tx1"/>
                </a:solidFill>
              </a:rPr>
              <a:t>On considère simplement qu’un groupe ne bénéficiant pas du programme imite le contrefactuel.</a:t>
            </a:r>
          </a:p>
          <a:p>
            <a:pPr>
              <a:lnSpc>
                <a:spcPct val="80000"/>
              </a:lnSpc>
            </a:pPr>
            <a:endParaRPr lang="fr-FR" sz="3000" dirty="0" smtClean="0">
              <a:solidFill>
                <a:schemeClr val="tx1"/>
              </a:solidFill>
            </a:endParaRPr>
          </a:p>
          <a:p>
            <a:pPr>
              <a:lnSpc>
                <a:spcPct val="80000"/>
              </a:lnSpc>
            </a:pPr>
            <a:r>
              <a:rPr lang="fr-FR" sz="3000" dirty="0" smtClean="0">
                <a:solidFill>
                  <a:schemeClr val="tx1"/>
                </a:solidFill>
              </a:rPr>
              <a:t>Aléatoire :</a:t>
            </a:r>
          </a:p>
          <a:p>
            <a:pPr lvl="1">
              <a:lnSpc>
                <a:spcPct val="80000"/>
              </a:lnSpc>
            </a:pPr>
            <a:r>
              <a:rPr lang="fr-FR" sz="2600" dirty="0" smtClean="0">
                <a:solidFill>
                  <a:schemeClr val="tx1"/>
                </a:solidFill>
              </a:rPr>
              <a:t>Le programme est affecté de manière aléatoire afin de créer un groupe Témoin qui soit réellement semblable au groupe Test.</a:t>
            </a:r>
          </a:p>
          <a:p>
            <a:pPr lvl="1">
              <a:lnSpc>
                <a:spcPct val="80000"/>
              </a:lnSpc>
            </a:pPr>
            <a:endParaRPr lang="fr-FR" sz="2600" dirty="0" smtClean="0">
              <a:solidFill>
                <a:schemeClr val="tx1"/>
              </a:solidFill>
            </a:endParaRPr>
          </a:p>
          <a:p>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Picture 3"/>
          <p:cNvPicPr>
            <a:picLocks noChangeAspect="1"/>
          </p:cNvPicPr>
          <p:nvPr/>
        </p:nvPicPr>
        <p:blipFill>
          <a:blip r:embed="rId2" cstate="print"/>
          <a:srcRect r="5551"/>
          <a:stretch>
            <a:fillRect/>
          </a:stretch>
        </p:blipFill>
        <p:spPr bwMode="auto">
          <a:xfrm>
            <a:off x="1588" y="0"/>
            <a:ext cx="9142412" cy="6858000"/>
          </a:xfrm>
          <a:prstGeom prst="rect">
            <a:avLst/>
          </a:prstGeom>
          <a:noFill/>
          <a:ln w="9525">
            <a:noFill/>
            <a:miter lim="800000"/>
            <a:headEnd/>
            <a:tailEnd/>
          </a:ln>
        </p:spPr>
      </p:pic>
      <p:sp>
        <p:nvSpPr>
          <p:cNvPr id="5" name="Content Placeholder 1"/>
          <p:cNvSpPr txBox="1">
            <a:spLocks/>
          </p:cNvSpPr>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fr-FR" sz="3200" b="0" i="0" u="none" strike="noStrike" kern="1200" cap="none" spc="0" normalizeH="0" baseline="0" noProof="0" smtClean="0">
                <a:ln>
                  <a:noFill/>
                </a:ln>
                <a:solidFill>
                  <a:schemeClr val="tx1"/>
                </a:solidFill>
                <a:effectLst/>
                <a:uLnTx/>
                <a:uFillTx/>
                <a:latin typeface="+mn-lt"/>
                <a:ea typeface="+mn-ea"/>
                <a:cs typeface="+mn-cs"/>
              </a:rPr>
              <a:t>Graphique de l’affectation aléatoire</a:t>
            </a:r>
            <a:endParaRPr kumimoji="0" lang="fr-FR"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Title 2"/>
          <p:cNvSpPr txBox="1">
            <a:spLocks/>
          </p:cNvSpPr>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4400" b="0" i="0" u="none" strike="noStrike" kern="1200" cap="none" spc="0" normalizeH="0" baseline="0" noProof="0" smtClean="0">
                <a:ln>
                  <a:noFill/>
                </a:ln>
                <a:solidFill>
                  <a:schemeClr val="tx1"/>
                </a:solidFill>
                <a:effectLst/>
                <a:uLnTx/>
                <a:uFillTx/>
                <a:latin typeface="+mj-lt"/>
                <a:ea typeface="+mj-ea"/>
                <a:cs typeface="+mj-cs"/>
              </a:rPr>
              <a:t>Qu’est-ce que la randomisation ?</a:t>
            </a:r>
            <a:endParaRPr kumimoji="0" lang="fr-FR" sz="4400" b="0"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7" name="Picture 3"/>
          <p:cNvPicPr>
            <a:picLocks noChangeAspect="1"/>
          </p:cNvPicPr>
          <p:nvPr/>
        </p:nvPicPr>
        <p:blipFill>
          <a:blip r:embed="rId2" cstate="print"/>
          <a:srcRect r="5551"/>
          <a:stretch>
            <a:fillRect/>
          </a:stretch>
        </p:blipFill>
        <p:spPr bwMode="auto">
          <a:xfrm>
            <a:off x="0" y="0"/>
            <a:ext cx="9142412" cy="6858000"/>
          </a:xfrm>
          <a:prstGeom prst="rect">
            <a:avLst/>
          </a:prstGeom>
          <a:noFill/>
          <a:ln w="9525">
            <a:noFill/>
            <a:miter lim="800000"/>
            <a:headEnd/>
            <a:tailEnd/>
          </a:ln>
        </p:spPr>
      </p:pic>
      <p:sp>
        <p:nvSpPr>
          <p:cNvPr id="8" name="Hexagon 127"/>
          <p:cNvSpPr>
            <a:spLocks noChangeArrowheads="1"/>
          </p:cNvSpPr>
          <p:nvPr/>
        </p:nvSpPr>
        <p:spPr bwMode="auto">
          <a:xfrm>
            <a:off x="5043487" y="17526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9" name="Hexagon 128"/>
          <p:cNvSpPr>
            <a:spLocks noChangeArrowheads="1"/>
          </p:cNvSpPr>
          <p:nvPr/>
        </p:nvSpPr>
        <p:spPr bwMode="auto">
          <a:xfrm>
            <a:off x="3886200" y="25146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 name="Hexagon 117"/>
          <p:cNvSpPr>
            <a:spLocks noChangeArrowheads="1"/>
          </p:cNvSpPr>
          <p:nvPr/>
        </p:nvSpPr>
        <p:spPr bwMode="auto">
          <a:xfrm>
            <a:off x="4648200" y="17526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 name="Hexagon 118"/>
          <p:cNvSpPr>
            <a:spLocks noChangeArrowheads="1"/>
          </p:cNvSpPr>
          <p:nvPr/>
        </p:nvSpPr>
        <p:spPr bwMode="auto">
          <a:xfrm>
            <a:off x="5486400" y="19812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2" name="Hexagon 61"/>
          <p:cNvSpPr>
            <a:spLocks noChangeArrowheads="1"/>
          </p:cNvSpPr>
          <p:nvPr/>
        </p:nvSpPr>
        <p:spPr bwMode="auto">
          <a:xfrm>
            <a:off x="3657600" y="13716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3" name="Hexagon 62"/>
          <p:cNvSpPr>
            <a:spLocks noChangeArrowheads="1"/>
          </p:cNvSpPr>
          <p:nvPr/>
        </p:nvSpPr>
        <p:spPr bwMode="auto">
          <a:xfrm>
            <a:off x="3978275" y="3352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4" name="Hexagon 63"/>
          <p:cNvSpPr>
            <a:spLocks noChangeArrowheads="1"/>
          </p:cNvSpPr>
          <p:nvPr/>
        </p:nvSpPr>
        <p:spPr bwMode="auto">
          <a:xfrm>
            <a:off x="3978275" y="48006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5" name="Hexagon 64"/>
          <p:cNvSpPr>
            <a:spLocks noChangeArrowheads="1"/>
          </p:cNvSpPr>
          <p:nvPr/>
        </p:nvSpPr>
        <p:spPr bwMode="auto">
          <a:xfrm>
            <a:off x="6096000" y="2971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6" name="Hexagon 65"/>
          <p:cNvSpPr>
            <a:spLocks noChangeArrowheads="1"/>
          </p:cNvSpPr>
          <p:nvPr/>
        </p:nvSpPr>
        <p:spPr bwMode="auto">
          <a:xfrm>
            <a:off x="4549775" y="5257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7" name="Hexagon 66"/>
          <p:cNvSpPr>
            <a:spLocks noChangeArrowheads="1"/>
          </p:cNvSpPr>
          <p:nvPr/>
        </p:nvSpPr>
        <p:spPr bwMode="auto">
          <a:xfrm>
            <a:off x="7788275" y="19812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8" name="Hexagon 67"/>
          <p:cNvSpPr>
            <a:spLocks noChangeArrowheads="1"/>
          </p:cNvSpPr>
          <p:nvPr/>
        </p:nvSpPr>
        <p:spPr bwMode="auto">
          <a:xfrm>
            <a:off x="3756025" y="21717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9" name="Hexagon 68"/>
          <p:cNvSpPr>
            <a:spLocks noChangeArrowheads="1"/>
          </p:cNvSpPr>
          <p:nvPr/>
        </p:nvSpPr>
        <p:spPr bwMode="auto">
          <a:xfrm>
            <a:off x="5432425" y="23622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0" name="Hexagon 69"/>
          <p:cNvSpPr>
            <a:spLocks noChangeArrowheads="1"/>
          </p:cNvSpPr>
          <p:nvPr/>
        </p:nvSpPr>
        <p:spPr bwMode="auto">
          <a:xfrm>
            <a:off x="4740275" y="43053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1" name="Hexagon 70"/>
          <p:cNvSpPr>
            <a:spLocks noChangeArrowheads="1"/>
          </p:cNvSpPr>
          <p:nvPr/>
        </p:nvSpPr>
        <p:spPr bwMode="auto">
          <a:xfrm>
            <a:off x="4991100" y="2971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2" name="Hexagon 71"/>
          <p:cNvSpPr>
            <a:spLocks noChangeArrowheads="1"/>
          </p:cNvSpPr>
          <p:nvPr/>
        </p:nvSpPr>
        <p:spPr bwMode="auto">
          <a:xfrm>
            <a:off x="4518025" y="15240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3" name="Hexagon 72"/>
          <p:cNvSpPr>
            <a:spLocks noChangeArrowheads="1"/>
          </p:cNvSpPr>
          <p:nvPr/>
        </p:nvSpPr>
        <p:spPr bwMode="auto">
          <a:xfrm>
            <a:off x="5875338" y="13335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4" name="Hexagon 73"/>
          <p:cNvSpPr>
            <a:spLocks noChangeArrowheads="1"/>
          </p:cNvSpPr>
          <p:nvPr/>
        </p:nvSpPr>
        <p:spPr bwMode="auto">
          <a:xfrm>
            <a:off x="5432425" y="17145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5" name="Hexagon 74"/>
          <p:cNvSpPr>
            <a:spLocks noChangeArrowheads="1"/>
          </p:cNvSpPr>
          <p:nvPr/>
        </p:nvSpPr>
        <p:spPr bwMode="auto">
          <a:xfrm>
            <a:off x="5654675" y="46101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6" name="Hexagon 75"/>
          <p:cNvSpPr>
            <a:spLocks noChangeArrowheads="1"/>
          </p:cNvSpPr>
          <p:nvPr/>
        </p:nvSpPr>
        <p:spPr bwMode="auto">
          <a:xfrm>
            <a:off x="8008938" y="2590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7" name="Hexagon 76"/>
          <p:cNvSpPr>
            <a:spLocks noChangeArrowheads="1"/>
          </p:cNvSpPr>
          <p:nvPr/>
        </p:nvSpPr>
        <p:spPr bwMode="auto">
          <a:xfrm>
            <a:off x="6316663" y="1295400"/>
            <a:ext cx="442912"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8" name="Hexagon 77"/>
          <p:cNvSpPr>
            <a:spLocks noChangeArrowheads="1"/>
          </p:cNvSpPr>
          <p:nvPr/>
        </p:nvSpPr>
        <p:spPr bwMode="auto">
          <a:xfrm>
            <a:off x="4419600" y="1990725"/>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9" name="Hexagon 78"/>
          <p:cNvSpPr>
            <a:spLocks noChangeArrowheads="1"/>
          </p:cNvSpPr>
          <p:nvPr/>
        </p:nvSpPr>
        <p:spPr bwMode="auto">
          <a:xfrm>
            <a:off x="3589338" y="3733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0" name="Hexagon 79"/>
          <p:cNvSpPr>
            <a:spLocks noChangeArrowheads="1"/>
          </p:cNvSpPr>
          <p:nvPr/>
        </p:nvSpPr>
        <p:spPr bwMode="auto">
          <a:xfrm>
            <a:off x="3535363" y="4876800"/>
            <a:ext cx="442912"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1" name="Hexagon 80"/>
          <p:cNvSpPr>
            <a:spLocks noChangeArrowheads="1"/>
          </p:cNvSpPr>
          <p:nvPr/>
        </p:nvSpPr>
        <p:spPr bwMode="auto">
          <a:xfrm>
            <a:off x="5181600" y="1951038"/>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2" name="Hexagon 81"/>
          <p:cNvSpPr>
            <a:spLocks noChangeArrowheads="1"/>
          </p:cNvSpPr>
          <p:nvPr/>
        </p:nvSpPr>
        <p:spPr bwMode="auto">
          <a:xfrm>
            <a:off x="5211763" y="4876800"/>
            <a:ext cx="442912"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3" name="Hexagon 82"/>
          <p:cNvSpPr>
            <a:spLocks noChangeArrowheads="1"/>
          </p:cNvSpPr>
          <p:nvPr/>
        </p:nvSpPr>
        <p:spPr bwMode="auto">
          <a:xfrm>
            <a:off x="5654675" y="3352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4" name="Hexagon 83"/>
          <p:cNvSpPr>
            <a:spLocks noChangeArrowheads="1"/>
          </p:cNvSpPr>
          <p:nvPr/>
        </p:nvSpPr>
        <p:spPr bwMode="auto">
          <a:xfrm>
            <a:off x="5875338" y="24003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5" name="Hexagon 84"/>
          <p:cNvSpPr>
            <a:spLocks noChangeArrowheads="1"/>
          </p:cNvSpPr>
          <p:nvPr/>
        </p:nvSpPr>
        <p:spPr bwMode="auto">
          <a:xfrm>
            <a:off x="4297363" y="4114800"/>
            <a:ext cx="442912"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6" name="Hexagon 85"/>
          <p:cNvSpPr>
            <a:spLocks noChangeArrowheads="1"/>
          </p:cNvSpPr>
          <p:nvPr/>
        </p:nvSpPr>
        <p:spPr bwMode="auto">
          <a:xfrm>
            <a:off x="3314700" y="1801813"/>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7" name="Hexagon 86"/>
          <p:cNvSpPr>
            <a:spLocks noChangeArrowheads="1"/>
          </p:cNvSpPr>
          <p:nvPr/>
        </p:nvSpPr>
        <p:spPr bwMode="auto">
          <a:xfrm>
            <a:off x="3756025" y="27813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8" name="Hexagon 87"/>
          <p:cNvSpPr>
            <a:spLocks noChangeArrowheads="1"/>
          </p:cNvSpPr>
          <p:nvPr/>
        </p:nvSpPr>
        <p:spPr bwMode="auto">
          <a:xfrm>
            <a:off x="4892675" y="57150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9" name="Hexagon 88"/>
          <p:cNvSpPr>
            <a:spLocks noChangeArrowheads="1"/>
          </p:cNvSpPr>
          <p:nvPr/>
        </p:nvSpPr>
        <p:spPr bwMode="auto">
          <a:xfrm>
            <a:off x="4670425" y="25908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0" name="Hexagon 32"/>
          <p:cNvSpPr>
            <a:spLocks noChangeArrowheads="1"/>
          </p:cNvSpPr>
          <p:nvPr/>
        </p:nvSpPr>
        <p:spPr bwMode="auto">
          <a:xfrm>
            <a:off x="5426075" y="5638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1" name="Hexagon 34"/>
          <p:cNvSpPr>
            <a:spLocks noChangeArrowheads="1"/>
          </p:cNvSpPr>
          <p:nvPr/>
        </p:nvSpPr>
        <p:spPr bwMode="auto">
          <a:xfrm>
            <a:off x="5257800" y="4343400"/>
            <a:ext cx="442912"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2" name="Hexagon 35"/>
          <p:cNvSpPr>
            <a:spLocks noChangeArrowheads="1"/>
          </p:cNvSpPr>
          <p:nvPr/>
        </p:nvSpPr>
        <p:spPr bwMode="auto">
          <a:xfrm>
            <a:off x="5807075" y="49530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3" name="Hexagon 36"/>
          <p:cNvSpPr>
            <a:spLocks noChangeArrowheads="1"/>
          </p:cNvSpPr>
          <p:nvPr/>
        </p:nvSpPr>
        <p:spPr bwMode="auto">
          <a:xfrm>
            <a:off x="4892675" y="38862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4" name="Hexagon 37"/>
          <p:cNvSpPr>
            <a:spLocks noChangeArrowheads="1"/>
          </p:cNvSpPr>
          <p:nvPr/>
        </p:nvSpPr>
        <p:spPr bwMode="auto">
          <a:xfrm>
            <a:off x="4359275" y="49530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5" name="Hexagon 38"/>
          <p:cNvSpPr>
            <a:spLocks noChangeArrowheads="1"/>
          </p:cNvSpPr>
          <p:nvPr/>
        </p:nvSpPr>
        <p:spPr bwMode="auto">
          <a:xfrm>
            <a:off x="3687763" y="4572000"/>
            <a:ext cx="442912"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6" name="Hexagon 39"/>
          <p:cNvSpPr>
            <a:spLocks noChangeArrowheads="1"/>
          </p:cNvSpPr>
          <p:nvPr/>
        </p:nvSpPr>
        <p:spPr bwMode="auto">
          <a:xfrm>
            <a:off x="3741738" y="40386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7" name="Hexagon 40"/>
          <p:cNvSpPr>
            <a:spLocks noChangeArrowheads="1"/>
          </p:cNvSpPr>
          <p:nvPr/>
        </p:nvSpPr>
        <p:spPr bwMode="auto">
          <a:xfrm>
            <a:off x="4359275" y="36576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8" name="Hexagon 41"/>
          <p:cNvSpPr>
            <a:spLocks noChangeArrowheads="1"/>
          </p:cNvSpPr>
          <p:nvPr/>
        </p:nvSpPr>
        <p:spPr bwMode="auto">
          <a:xfrm>
            <a:off x="5426075" y="28194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9" name="Hexagon 42"/>
          <p:cNvSpPr>
            <a:spLocks noChangeArrowheads="1"/>
          </p:cNvSpPr>
          <p:nvPr/>
        </p:nvSpPr>
        <p:spPr bwMode="auto">
          <a:xfrm>
            <a:off x="5257800" y="3352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0" name="Hexagon 43"/>
          <p:cNvSpPr>
            <a:spLocks noChangeArrowheads="1"/>
          </p:cNvSpPr>
          <p:nvPr/>
        </p:nvSpPr>
        <p:spPr bwMode="auto">
          <a:xfrm>
            <a:off x="6264275" y="32766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1" name="Hexagon 44"/>
          <p:cNvSpPr>
            <a:spLocks noChangeArrowheads="1"/>
          </p:cNvSpPr>
          <p:nvPr/>
        </p:nvSpPr>
        <p:spPr bwMode="auto">
          <a:xfrm>
            <a:off x="6019800" y="20574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2" name="Hexagon 45"/>
          <p:cNvSpPr>
            <a:spLocks noChangeArrowheads="1"/>
          </p:cNvSpPr>
          <p:nvPr/>
        </p:nvSpPr>
        <p:spPr bwMode="auto">
          <a:xfrm>
            <a:off x="5029200" y="23622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3" name="Hexagon 46"/>
          <p:cNvSpPr>
            <a:spLocks noChangeArrowheads="1"/>
          </p:cNvSpPr>
          <p:nvPr/>
        </p:nvSpPr>
        <p:spPr bwMode="auto">
          <a:xfrm>
            <a:off x="4343400" y="28956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4" name="Hexagon 47"/>
          <p:cNvSpPr>
            <a:spLocks noChangeArrowheads="1"/>
          </p:cNvSpPr>
          <p:nvPr/>
        </p:nvSpPr>
        <p:spPr bwMode="auto">
          <a:xfrm>
            <a:off x="3352800" y="29718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5" name="Hexagon 48"/>
          <p:cNvSpPr>
            <a:spLocks noChangeArrowheads="1"/>
          </p:cNvSpPr>
          <p:nvPr/>
        </p:nvSpPr>
        <p:spPr bwMode="auto">
          <a:xfrm>
            <a:off x="3976687" y="17526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6" name="Hexagon 49"/>
          <p:cNvSpPr>
            <a:spLocks noChangeArrowheads="1"/>
          </p:cNvSpPr>
          <p:nvPr/>
        </p:nvSpPr>
        <p:spPr bwMode="auto">
          <a:xfrm>
            <a:off x="3124200" y="13716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7" name="Hexagon 50"/>
          <p:cNvSpPr>
            <a:spLocks noChangeArrowheads="1"/>
          </p:cNvSpPr>
          <p:nvPr/>
        </p:nvSpPr>
        <p:spPr bwMode="auto">
          <a:xfrm>
            <a:off x="4054475" y="11430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8" name="Hexagon 51"/>
          <p:cNvSpPr>
            <a:spLocks noChangeArrowheads="1"/>
          </p:cNvSpPr>
          <p:nvPr/>
        </p:nvSpPr>
        <p:spPr bwMode="auto">
          <a:xfrm>
            <a:off x="6027738" y="8382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9" name="Hexagon 52"/>
          <p:cNvSpPr>
            <a:spLocks noChangeArrowheads="1"/>
          </p:cNvSpPr>
          <p:nvPr/>
        </p:nvSpPr>
        <p:spPr bwMode="auto">
          <a:xfrm>
            <a:off x="6469063" y="1828800"/>
            <a:ext cx="442912"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60" name="Hexagon 53"/>
          <p:cNvSpPr>
            <a:spLocks noChangeArrowheads="1"/>
          </p:cNvSpPr>
          <p:nvPr/>
        </p:nvSpPr>
        <p:spPr bwMode="auto">
          <a:xfrm>
            <a:off x="8321675" y="20574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61" name="Hexagon 54"/>
          <p:cNvSpPr>
            <a:spLocks noChangeArrowheads="1"/>
          </p:cNvSpPr>
          <p:nvPr/>
        </p:nvSpPr>
        <p:spPr bwMode="auto">
          <a:xfrm>
            <a:off x="7620000" y="2971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62" name="Hexagon 55"/>
          <p:cNvSpPr>
            <a:spLocks noChangeArrowheads="1"/>
          </p:cNvSpPr>
          <p:nvPr/>
        </p:nvSpPr>
        <p:spPr bwMode="auto">
          <a:xfrm>
            <a:off x="3673475" y="13716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63" name="Hexagon 56"/>
          <p:cNvSpPr>
            <a:spLocks noChangeArrowheads="1"/>
          </p:cNvSpPr>
          <p:nvPr/>
        </p:nvSpPr>
        <p:spPr bwMode="auto">
          <a:xfrm>
            <a:off x="3986212" y="33528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64" name="Hexagon 57"/>
          <p:cNvSpPr>
            <a:spLocks noChangeArrowheads="1"/>
          </p:cNvSpPr>
          <p:nvPr/>
        </p:nvSpPr>
        <p:spPr bwMode="auto">
          <a:xfrm>
            <a:off x="3986212" y="48006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65" name="Hexagon 58"/>
          <p:cNvSpPr>
            <a:spLocks noChangeArrowheads="1"/>
          </p:cNvSpPr>
          <p:nvPr/>
        </p:nvSpPr>
        <p:spPr bwMode="auto">
          <a:xfrm>
            <a:off x="6103937" y="29718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66" name="Hexagon 59"/>
          <p:cNvSpPr>
            <a:spLocks noChangeArrowheads="1"/>
          </p:cNvSpPr>
          <p:nvPr/>
        </p:nvSpPr>
        <p:spPr bwMode="auto">
          <a:xfrm>
            <a:off x="4557712" y="52578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67" name="Hexagon 89"/>
          <p:cNvSpPr>
            <a:spLocks noChangeArrowheads="1"/>
          </p:cNvSpPr>
          <p:nvPr/>
        </p:nvSpPr>
        <p:spPr bwMode="auto">
          <a:xfrm>
            <a:off x="7796212" y="19812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68" name="Hexagon 90"/>
          <p:cNvSpPr>
            <a:spLocks noChangeArrowheads="1"/>
          </p:cNvSpPr>
          <p:nvPr/>
        </p:nvSpPr>
        <p:spPr bwMode="auto">
          <a:xfrm>
            <a:off x="3763962" y="2171700"/>
            <a:ext cx="442913"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69" name="Hexagon 91"/>
          <p:cNvSpPr>
            <a:spLocks noChangeArrowheads="1"/>
          </p:cNvSpPr>
          <p:nvPr/>
        </p:nvSpPr>
        <p:spPr bwMode="auto">
          <a:xfrm>
            <a:off x="5440362" y="2362200"/>
            <a:ext cx="442913"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0" name="Hexagon 92"/>
          <p:cNvSpPr>
            <a:spLocks noChangeArrowheads="1"/>
          </p:cNvSpPr>
          <p:nvPr/>
        </p:nvSpPr>
        <p:spPr bwMode="auto">
          <a:xfrm>
            <a:off x="4748212" y="43053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1" name="Hexagon 93"/>
          <p:cNvSpPr>
            <a:spLocks noChangeArrowheads="1"/>
          </p:cNvSpPr>
          <p:nvPr/>
        </p:nvSpPr>
        <p:spPr bwMode="auto">
          <a:xfrm>
            <a:off x="4999037" y="29718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2" name="Hexagon 94"/>
          <p:cNvSpPr>
            <a:spLocks noChangeArrowheads="1"/>
          </p:cNvSpPr>
          <p:nvPr/>
        </p:nvSpPr>
        <p:spPr bwMode="auto">
          <a:xfrm>
            <a:off x="4525962" y="1524000"/>
            <a:ext cx="442913"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3" name="Hexagon 95"/>
          <p:cNvSpPr>
            <a:spLocks noChangeArrowheads="1"/>
          </p:cNvSpPr>
          <p:nvPr/>
        </p:nvSpPr>
        <p:spPr bwMode="auto">
          <a:xfrm>
            <a:off x="5883275" y="13335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4" name="Hexagon 96"/>
          <p:cNvSpPr>
            <a:spLocks noChangeArrowheads="1"/>
          </p:cNvSpPr>
          <p:nvPr/>
        </p:nvSpPr>
        <p:spPr bwMode="auto">
          <a:xfrm>
            <a:off x="5440362" y="1714500"/>
            <a:ext cx="442913"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5" name="Hexagon 97"/>
          <p:cNvSpPr>
            <a:spLocks noChangeArrowheads="1"/>
          </p:cNvSpPr>
          <p:nvPr/>
        </p:nvSpPr>
        <p:spPr bwMode="auto">
          <a:xfrm>
            <a:off x="5662612" y="46101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6" name="Hexagon 98"/>
          <p:cNvSpPr>
            <a:spLocks noChangeArrowheads="1"/>
          </p:cNvSpPr>
          <p:nvPr/>
        </p:nvSpPr>
        <p:spPr bwMode="auto">
          <a:xfrm>
            <a:off x="8016875" y="25908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7" name="Hexagon 99"/>
          <p:cNvSpPr>
            <a:spLocks noChangeArrowheads="1"/>
          </p:cNvSpPr>
          <p:nvPr/>
        </p:nvSpPr>
        <p:spPr bwMode="auto">
          <a:xfrm>
            <a:off x="6324600" y="1295400"/>
            <a:ext cx="442912"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8" name="Hexagon 100"/>
          <p:cNvSpPr>
            <a:spLocks noChangeArrowheads="1"/>
          </p:cNvSpPr>
          <p:nvPr/>
        </p:nvSpPr>
        <p:spPr bwMode="auto">
          <a:xfrm>
            <a:off x="4427537" y="1990725"/>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79" name="Hexagon 101"/>
          <p:cNvSpPr>
            <a:spLocks noChangeArrowheads="1"/>
          </p:cNvSpPr>
          <p:nvPr/>
        </p:nvSpPr>
        <p:spPr bwMode="auto">
          <a:xfrm>
            <a:off x="3597275" y="37338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0" name="Hexagon 102"/>
          <p:cNvSpPr>
            <a:spLocks noChangeArrowheads="1"/>
          </p:cNvSpPr>
          <p:nvPr/>
        </p:nvSpPr>
        <p:spPr bwMode="auto">
          <a:xfrm>
            <a:off x="3543300" y="4876800"/>
            <a:ext cx="442912"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1" name="Hexagon 103"/>
          <p:cNvSpPr>
            <a:spLocks noChangeArrowheads="1"/>
          </p:cNvSpPr>
          <p:nvPr/>
        </p:nvSpPr>
        <p:spPr bwMode="auto">
          <a:xfrm>
            <a:off x="5189537" y="1951038"/>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2" name="Hexagon 104"/>
          <p:cNvSpPr>
            <a:spLocks noChangeArrowheads="1"/>
          </p:cNvSpPr>
          <p:nvPr/>
        </p:nvSpPr>
        <p:spPr bwMode="auto">
          <a:xfrm>
            <a:off x="5219700" y="4876800"/>
            <a:ext cx="442912"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3" name="Hexagon 105"/>
          <p:cNvSpPr>
            <a:spLocks noChangeArrowheads="1"/>
          </p:cNvSpPr>
          <p:nvPr/>
        </p:nvSpPr>
        <p:spPr bwMode="auto">
          <a:xfrm>
            <a:off x="5662612" y="33528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4" name="Hexagon 106"/>
          <p:cNvSpPr>
            <a:spLocks noChangeArrowheads="1"/>
          </p:cNvSpPr>
          <p:nvPr/>
        </p:nvSpPr>
        <p:spPr bwMode="auto">
          <a:xfrm>
            <a:off x="5883275" y="24003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5" name="Hexagon 107"/>
          <p:cNvSpPr>
            <a:spLocks noChangeArrowheads="1"/>
          </p:cNvSpPr>
          <p:nvPr/>
        </p:nvSpPr>
        <p:spPr bwMode="auto">
          <a:xfrm>
            <a:off x="4305300" y="4114800"/>
            <a:ext cx="442912"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6" name="Hexagon 108"/>
          <p:cNvSpPr>
            <a:spLocks noChangeArrowheads="1"/>
          </p:cNvSpPr>
          <p:nvPr/>
        </p:nvSpPr>
        <p:spPr bwMode="auto">
          <a:xfrm>
            <a:off x="3322637" y="1801813"/>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7" name="Hexagon 109"/>
          <p:cNvSpPr>
            <a:spLocks noChangeArrowheads="1"/>
          </p:cNvSpPr>
          <p:nvPr/>
        </p:nvSpPr>
        <p:spPr bwMode="auto">
          <a:xfrm>
            <a:off x="3763962" y="2781300"/>
            <a:ext cx="442913"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8" name="Hexagon 110"/>
          <p:cNvSpPr>
            <a:spLocks noChangeArrowheads="1"/>
          </p:cNvSpPr>
          <p:nvPr/>
        </p:nvSpPr>
        <p:spPr bwMode="auto">
          <a:xfrm>
            <a:off x="4900612" y="5715000"/>
            <a:ext cx="441325" cy="381000"/>
          </a:xfrm>
          <a:prstGeom prst="hexagon">
            <a:avLst>
              <a:gd name="adj" fmla="val 2496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89" name="Hexagon 111"/>
          <p:cNvSpPr>
            <a:spLocks noChangeArrowheads="1"/>
          </p:cNvSpPr>
          <p:nvPr/>
        </p:nvSpPr>
        <p:spPr bwMode="auto">
          <a:xfrm>
            <a:off x="4678362" y="2590800"/>
            <a:ext cx="442913"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90" name="TextBox 112"/>
          <p:cNvSpPr txBox="1"/>
          <p:nvPr/>
        </p:nvSpPr>
        <p:spPr>
          <a:xfrm>
            <a:off x="457201" y="1238072"/>
            <a:ext cx="1981200" cy="1569660"/>
          </a:xfrm>
          <a:prstGeom prst="rect">
            <a:avLst/>
          </a:prstGeom>
          <a:solidFill>
            <a:schemeClr val="bg1">
              <a:alpha val="80000"/>
            </a:schemeClr>
          </a:solidFill>
        </p:spPr>
        <p:txBody>
          <a:bodyPr wrap="square" rtlCol="0">
            <a:spAutoFit/>
          </a:bodyPr>
          <a:lstStyle/>
          <a:p>
            <a:r>
              <a:rPr lang="fr-FR" sz="2400" dirty="0" smtClean="0"/>
              <a:t>Echantillon aléatoire dans la région visée</a:t>
            </a:r>
            <a:endParaRPr lang="fr-FR" sz="2400" dirty="0"/>
          </a:p>
        </p:txBody>
      </p:sp>
      <p:sp>
        <p:nvSpPr>
          <p:cNvPr id="91" name="Title 2"/>
          <p:cNvSpPr txBox="1">
            <a:spLocks/>
          </p:cNvSpPr>
          <p:nvPr/>
        </p:nvSpPr>
        <p:spPr bwMode="auto">
          <a:xfrm>
            <a:off x="0" y="0"/>
            <a:ext cx="9144000" cy="914400"/>
          </a:xfrm>
          <a:prstGeom prst="rect">
            <a:avLst/>
          </a:prstGeom>
          <a:solidFill>
            <a:schemeClr val="bg1">
              <a:alpha val="50000"/>
            </a:schemeClr>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fr-FR" sz="3600" dirty="0" smtClean="0">
                <a:latin typeface="+mj-lt"/>
                <a:ea typeface="+mj-ea"/>
                <a:cs typeface="+mj-cs"/>
              </a:rPr>
              <a:t>E</a:t>
            </a:r>
            <a:r>
              <a:rPr kumimoji="0" lang="fr-FR" sz="3600" b="0" i="0" u="none" strike="noStrike" kern="1200" cap="none" spc="0" normalizeH="0" baseline="0" noProof="0" dirty="0" err="1" smtClean="0">
                <a:ln>
                  <a:noFill/>
                </a:ln>
                <a:solidFill>
                  <a:schemeClr val="tx1"/>
                </a:solidFill>
                <a:effectLst/>
                <a:uLnTx/>
                <a:uFillTx/>
                <a:latin typeface="+mj-lt"/>
                <a:ea typeface="+mj-ea"/>
                <a:cs typeface="+mj-cs"/>
              </a:rPr>
              <a:t>chantillon</a:t>
            </a:r>
            <a:r>
              <a:rPr kumimoji="0" lang="fr-FR" sz="3600" b="0" i="0" u="none" strike="noStrike" kern="1200" cap="none" spc="0" normalizeH="0" baseline="0" noProof="0" dirty="0" smtClean="0">
                <a:ln>
                  <a:noFill/>
                </a:ln>
                <a:solidFill>
                  <a:schemeClr val="tx1"/>
                </a:solidFill>
                <a:effectLst/>
                <a:uLnTx/>
                <a:uFillTx/>
                <a:latin typeface="+mj-lt"/>
                <a:ea typeface="+mj-ea"/>
                <a:cs typeface="+mj-cs"/>
              </a:rPr>
              <a:t> aléatoire</a:t>
            </a:r>
          </a:p>
        </p:txBody>
      </p:sp>
      <p:sp>
        <p:nvSpPr>
          <p:cNvPr id="92" name="Hexagon 114"/>
          <p:cNvSpPr>
            <a:spLocks noChangeArrowheads="1"/>
          </p:cNvSpPr>
          <p:nvPr/>
        </p:nvSpPr>
        <p:spPr bwMode="auto">
          <a:xfrm>
            <a:off x="4876800" y="10668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93" name="Hexagon 115"/>
          <p:cNvSpPr>
            <a:spLocks noChangeArrowheads="1"/>
          </p:cNvSpPr>
          <p:nvPr/>
        </p:nvSpPr>
        <p:spPr bwMode="auto">
          <a:xfrm>
            <a:off x="3352800" y="22860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94" name="Hexagon 116"/>
          <p:cNvSpPr>
            <a:spLocks noChangeArrowheads="1"/>
          </p:cNvSpPr>
          <p:nvPr/>
        </p:nvSpPr>
        <p:spPr bwMode="auto">
          <a:xfrm>
            <a:off x="4191000" y="23622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95" name="Hexagon 119"/>
          <p:cNvSpPr>
            <a:spLocks noChangeArrowheads="1"/>
          </p:cNvSpPr>
          <p:nvPr/>
        </p:nvSpPr>
        <p:spPr bwMode="auto">
          <a:xfrm>
            <a:off x="5334000" y="11430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96" name="Hexagon 120"/>
          <p:cNvSpPr>
            <a:spLocks noChangeArrowheads="1"/>
          </p:cNvSpPr>
          <p:nvPr/>
        </p:nvSpPr>
        <p:spPr bwMode="auto">
          <a:xfrm>
            <a:off x="5562600" y="38862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97" name="Hexagon 121"/>
          <p:cNvSpPr>
            <a:spLocks noChangeArrowheads="1"/>
          </p:cNvSpPr>
          <p:nvPr/>
        </p:nvSpPr>
        <p:spPr bwMode="auto">
          <a:xfrm>
            <a:off x="5943600" y="36576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98" name="Hexagon 122"/>
          <p:cNvSpPr>
            <a:spLocks noChangeArrowheads="1"/>
          </p:cNvSpPr>
          <p:nvPr/>
        </p:nvSpPr>
        <p:spPr bwMode="auto">
          <a:xfrm>
            <a:off x="6781800" y="12954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99" name="Hexagon 123"/>
          <p:cNvSpPr>
            <a:spLocks noChangeArrowheads="1"/>
          </p:cNvSpPr>
          <p:nvPr/>
        </p:nvSpPr>
        <p:spPr bwMode="auto">
          <a:xfrm>
            <a:off x="8229600" y="31242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0" name="Hexagon 124"/>
          <p:cNvSpPr>
            <a:spLocks noChangeArrowheads="1"/>
          </p:cNvSpPr>
          <p:nvPr/>
        </p:nvSpPr>
        <p:spPr bwMode="auto">
          <a:xfrm>
            <a:off x="8701087" y="25908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1" name="Hexagon 125"/>
          <p:cNvSpPr>
            <a:spLocks noChangeArrowheads="1"/>
          </p:cNvSpPr>
          <p:nvPr/>
        </p:nvSpPr>
        <p:spPr bwMode="auto">
          <a:xfrm>
            <a:off x="5943600" y="54864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2" name="Hexagon 126"/>
          <p:cNvSpPr>
            <a:spLocks noChangeArrowheads="1"/>
          </p:cNvSpPr>
          <p:nvPr/>
        </p:nvSpPr>
        <p:spPr bwMode="auto">
          <a:xfrm>
            <a:off x="3200400" y="35052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3" name="Hexagon 129"/>
          <p:cNvSpPr>
            <a:spLocks noChangeArrowheads="1"/>
          </p:cNvSpPr>
          <p:nvPr/>
        </p:nvSpPr>
        <p:spPr bwMode="auto">
          <a:xfrm>
            <a:off x="3505200" y="8382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4" name="Hexagon 130"/>
          <p:cNvSpPr>
            <a:spLocks noChangeArrowheads="1"/>
          </p:cNvSpPr>
          <p:nvPr/>
        </p:nvSpPr>
        <p:spPr bwMode="auto">
          <a:xfrm>
            <a:off x="4419600" y="44958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5" name="Hexagon 131"/>
          <p:cNvSpPr>
            <a:spLocks noChangeArrowheads="1"/>
          </p:cNvSpPr>
          <p:nvPr/>
        </p:nvSpPr>
        <p:spPr bwMode="auto">
          <a:xfrm>
            <a:off x="4724400" y="33528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6" name="Hexagon 132"/>
          <p:cNvSpPr>
            <a:spLocks noChangeArrowheads="1"/>
          </p:cNvSpPr>
          <p:nvPr/>
        </p:nvSpPr>
        <p:spPr bwMode="auto">
          <a:xfrm>
            <a:off x="3200400" y="40386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7" name="Hexagon 133"/>
          <p:cNvSpPr>
            <a:spLocks noChangeArrowheads="1"/>
          </p:cNvSpPr>
          <p:nvPr/>
        </p:nvSpPr>
        <p:spPr bwMode="auto">
          <a:xfrm>
            <a:off x="3886200" y="51816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8" name="Hexagon 134"/>
          <p:cNvSpPr>
            <a:spLocks noChangeArrowheads="1"/>
          </p:cNvSpPr>
          <p:nvPr/>
        </p:nvSpPr>
        <p:spPr bwMode="auto">
          <a:xfrm>
            <a:off x="4419600" y="58674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9" name="Hexagon 135"/>
          <p:cNvSpPr>
            <a:spLocks noChangeArrowheads="1"/>
          </p:cNvSpPr>
          <p:nvPr/>
        </p:nvSpPr>
        <p:spPr bwMode="auto">
          <a:xfrm>
            <a:off x="4953000" y="5334000"/>
            <a:ext cx="442913" cy="381000"/>
          </a:xfrm>
          <a:prstGeom prst="hexagon">
            <a:avLst>
              <a:gd name="adj" fmla="val 2505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0" name="Hexagon 136"/>
          <p:cNvSpPr>
            <a:spLocks noChangeArrowheads="1"/>
          </p:cNvSpPr>
          <p:nvPr/>
        </p:nvSpPr>
        <p:spPr bwMode="auto">
          <a:xfrm>
            <a:off x="4572000" y="32766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1" name="Hexagon 137"/>
          <p:cNvSpPr>
            <a:spLocks noChangeArrowheads="1"/>
          </p:cNvSpPr>
          <p:nvPr/>
        </p:nvSpPr>
        <p:spPr bwMode="auto">
          <a:xfrm>
            <a:off x="4114800" y="3733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2" name="Hexagon 138"/>
          <p:cNvSpPr>
            <a:spLocks noChangeArrowheads="1"/>
          </p:cNvSpPr>
          <p:nvPr/>
        </p:nvSpPr>
        <p:spPr bwMode="auto">
          <a:xfrm>
            <a:off x="5029200" y="13716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3" name="Hexagon 139"/>
          <p:cNvSpPr>
            <a:spLocks noChangeArrowheads="1"/>
          </p:cNvSpPr>
          <p:nvPr/>
        </p:nvSpPr>
        <p:spPr bwMode="auto">
          <a:xfrm>
            <a:off x="6096000" y="16764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4" name="Hexagon 140"/>
          <p:cNvSpPr>
            <a:spLocks noChangeArrowheads="1"/>
          </p:cNvSpPr>
          <p:nvPr/>
        </p:nvSpPr>
        <p:spPr bwMode="auto">
          <a:xfrm>
            <a:off x="4114800" y="1447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5" name="Hexagon 141"/>
          <p:cNvSpPr>
            <a:spLocks noChangeArrowheads="1"/>
          </p:cNvSpPr>
          <p:nvPr/>
        </p:nvSpPr>
        <p:spPr bwMode="auto">
          <a:xfrm>
            <a:off x="4114800" y="2971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6" name="Hexagon 142"/>
          <p:cNvSpPr>
            <a:spLocks noChangeArrowheads="1"/>
          </p:cNvSpPr>
          <p:nvPr/>
        </p:nvSpPr>
        <p:spPr bwMode="auto">
          <a:xfrm>
            <a:off x="6019800" y="41910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7" name="Hexagon 143"/>
          <p:cNvSpPr>
            <a:spLocks noChangeArrowheads="1"/>
          </p:cNvSpPr>
          <p:nvPr/>
        </p:nvSpPr>
        <p:spPr bwMode="auto">
          <a:xfrm>
            <a:off x="3581400" y="32004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8" name="Hexagon 144"/>
          <p:cNvSpPr>
            <a:spLocks noChangeArrowheads="1"/>
          </p:cNvSpPr>
          <p:nvPr/>
        </p:nvSpPr>
        <p:spPr bwMode="auto">
          <a:xfrm>
            <a:off x="4724400" y="48006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9" name="Hexagon 145"/>
          <p:cNvSpPr>
            <a:spLocks noChangeArrowheads="1"/>
          </p:cNvSpPr>
          <p:nvPr/>
        </p:nvSpPr>
        <p:spPr bwMode="auto">
          <a:xfrm>
            <a:off x="7620000" y="1447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20" name="Hexagon 146"/>
          <p:cNvSpPr>
            <a:spLocks noChangeArrowheads="1"/>
          </p:cNvSpPr>
          <p:nvPr/>
        </p:nvSpPr>
        <p:spPr bwMode="auto">
          <a:xfrm>
            <a:off x="7239000" y="1828800"/>
            <a:ext cx="441325" cy="381000"/>
          </a:xfrm>
          <a:prstGeom prst="hexagon">
            <a:avLst>
              <a:gd name="adj" fmla="val 24963"/>
              <a:gd name="vf" fmla="val 115470"/>
            </a:avLst>
          </a:prstGeom>
          <a:solidFill>
            <a:schemeClr val="bg1"/>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1000"/>
                                        <p:tgtEl>
                                          <p:spTgt spid="6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1000"/>
                                        <p:tgtEl>
                                          <p:spTgt spid="6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1000"/>
                                        <p:tgtEl>
                                          <p:spTgt spid="8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fade">
                                      <p:cBhvr>
                                        <p:cTn id="16" dur="1000"/>
                                        <p:tgtEl>
                                          <p:spTgt spid="6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fade">
                                      <p:cBhvr>
                                        <p:cTn id="19" dur="1000"/>
                                        <p:tgtEl>
                                          <p:spTgt spid="7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1000"/>
                                        <p:tgtEl>
                                          <p:spTgt spid="8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1000"/>
                                        <p:tgtEl>
                                          <p:spTgt spid="6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1000"/>
                                        <p:tgtEl>
                                          <p:spTgt spid="8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1000"/>
                                        <p:tgtEl>
                                          <p:spTgt spid="7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1000"/>
                                        <p:tgtEl>
                                          <p:spTgt spid="7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1000"/>
                                        <p:tgtEl>
                                          <p:spTgt spid="8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fade">
                                      <p:cBhvr>
                                        <p:cTn id="40" dur="1000"/>
                                        <p:tgtEl>
                                          <p:spTgt spid="6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fade">
                                      <p:cBhvr>
                                        <p:cTn id="43" dur="1000"/>
                                        <p:tgtEl>
                                          <p:spTgt spid="7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87"/>
                                        </p:tgtEl>
                                        <p:attrNameLst>
                                          <p:attrName>style.visibility</p:attrName>
                                        </p:attrNameLst>
                                      </p:cBhvr>
                                      <p:to>
                                        <p:strVal val="visible"/>
                                      </p:to>
                                    </p:set>
                                    <p:animEffect transition="in" filter="fade">
                                      <p:cBhvr>
                                        <p:cTn id="46" dur="1000"/>
                                        <p:tgtEl>
                                          <p:spTgt spid="8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1000"/>
                                        <p:tgtEl>
                                          <p:spTgt spid="8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1000"/>
                                        <p:tgtEl>
                                          <p:spTgt spid="7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fade">
                                      <p:cBhvr>
                                        <p:cTn id="55" dur="1000"/>
                                        <p:tgtEl>
                                          <p:spTgt spid="7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fade">
                                      <p:cBhvr>
                                        <p:cTn id="58" dur="1000"/>
                                        <p:tgtEl>
                                          <p:spTgt spid="7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fade">
                                      <p:cBhvr>
                                        <p:cTn id="61" dur="1000"/>
                                        <p:tgtEl>
                                          <p:spTgt spid="7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fade">
                                      <p:cBhvr>
                                        <p:cTn id="64" dur="1000"/>
                                        <p:tgtEl>
                                          <p:spTgt spid="7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fade">
                                      <p:cBhvr>
                                        <p:cTn id="67" dur="1000"/>
                                        <p:tgtEl>
                                          <p:spTgt spid="7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0"/>
                                        </p:tgtEl>
                                        <p:attrNameLst>
                                          <p:attrName>style.visibility</p:attrName>
                                        </p:attrNameLst>
                                      </p:cBhvr>
                                      <p:to>
                                        <p:strVal val="visible"/>
                                      </p:to>
                                    </p:set>
                                    <p:animEffect transition="in" filter="fade">
                                      <p:cBhvr>
                                        <p:cTn id="70" dur="1000"/>
                                        <p:tgtEl>
                                          <p:spTgt spid="8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fade">
                                      <p:cBhvr>
                                        <p:cTn id="73" dur="1000"/>
                                        <p:tgtEl>
                                          <p:spTgt spid="8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1"/>
                                        </p:tgtEl>
                                        <p:attrNameLst>
                                          <p:attrName>style.visibility</p:attrName>
                                        </p:attrNameLst>
                                      </p:cBhvr>
                                      <p:to>
                                        <p:strVal val="visible"/>
                                      </p:to>
                                    </p:set>
                                    <p:animEffect transition="in" filter="fade">
                                      <p:cBhvr>
                                        <p:cTn id="76" dur="1000"/>
                                        <p:tgtEl>
                                          <p:spTgt spid="8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fade">
                                      <p:cBhvr>
                                        <p:cTn id="79" dur="1000"/>
                                        <p:tgtEl>
                                          <p:spTgt spid="6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Effect transition="in" filter="fade">
                                      <p:cBhvr>
                                        <p:cTn id="82" dur="1000"/>
                                        <p:tgtEl>
                                          <p:spTgt spid="6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82"/>
                                        </p:tgtEl>
                                        <p:attrNameLst>
                                          <p:attrName>style.visibility</p:attrName>
                                        </p:attrNameLst>
                                      </p:cBhvr>
                                      <p:to>
                                        <p:strVal val="visible"/>
                                      </p:to>
                                    </p:set>
                                    <p:animEffect transition="in" filter="fade">
                                      <p:cBhvr>
                                        <p:cTn id="85" dur="1000"/>
                                        <p:tgtEl>
                                          <p:spTgt spid="8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3"/>
                                        </p:tgtEl>
                                        <p:attrNameLst>
                                          <p:attrName>style.visibility</p:attrName>
                                        </p:attrNameLst>
                                      </p:cBhvr>
                                      <p:to>
                                        <p:strVal val="visible"/>
                                      </p:to>
                                    </p:set>
                                    <p:animEffect transition="in" filter="fade">
                                      <p:cBhvr>
                                        <p:cTn id="88" dur="1000"/>
                                        <p:tgtEl>
                                          <p:spTgt spid="63"/>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xit" presetSubtype="0" fill="hold" grpId="0" nodeType="clickEffect">
                                  <p:stCondLst>
                                    <p:cond delay="0"/>
                                  </p:stCondLst>
                                  <p:childTnLst>
                                    <p:animEffect transition="out" filter="fade">
                                      <p:cBhvr>
                                        <p:cTn id="92" dur="1000"/>
                                        <p:tgtEl>
                                          <p:spTgt spid="61"/>
                                        </p:tgtEl>
                                      </p:cBhvr>
                                    </p:animEffect>
                                    <p:set>
                                      <p:cBhvr>
                                        <p:cTn id="93" dur="1" fill="hold">
                                          <p:stCondLst>
                                            <p:cond delay="999"/>
                                          </p:stCondLst>
                                        </p:cTn>
                                        <p:tgtEl>
                                          <p:spTgt spid="61"/>
                                        </p:tgtEl>
                                        <p:attrNameLst>
                                          <p:attrName>style.visibility</p:attrName>
                                        </p:attrNameLst>
                                      </p:cBhvr>
                                      <p:to>
                                        <p:strVal val="hidden"/>
                                      </p:to>
                                    </p:set>
                                  </p:childTnLst>
                                </p:cTn>
                              </p:par>
                              <p:par>
                                <p:cTn id="94" presetID="10" presetClass="exit" presetSubtype="0" fill="hold" grpId="0" nodeType="withEffect">
                                  <p:stCondLst>
                                    <p:cond delay="0"/>
                                  </p:stCondLst>
                                  <p:childTnLst>
                                    <p:animEffect transition="out" filter="fade">
                                      <p:cBhvr>
                                        <p:cTn id="95" dur="1000"/>
                                        <p:tgtEl>
                                          <p:spTgt spid="54"/>
                                        </p:tgtEl>
                                      </p:cBhvr>
                                    </p:animEffect>
                                    <p:set>
                                      <p:cBhvr>
                                        <p:cTn id="96" dur="1" fill="hold">
                                          <p:stCondLst>
                                            <p:cond delay="999"/>
                                          </p:stCondLst>
                                        </p:cTn>
                                        <p:tgtEl>
                                          <p:spTgt spid="54"/>
                                        </p:tgtEl>
                                        <p:attrNameLst>
                                          <p:attrName>style.visibility</p:attrName>
                                        </p:attrNameLst>
                                      </p:cBhvr>
                                      <p:to>
                                        <p:strVal val="hidden"/>
                                      </p:to>
                                    </p:set>
                                  </p:childTnLst>
                                </p:cTn>
                              </p:par>
                              <p:par>
                                <p:cTn id="97" presetID="10" presetClass="exit" presetSubtype="0" fill="hold" grpId="0" nodeType="withEffect">
                                  <p:stCondLst>
                                    <p:cond delay="0"/>
                                  </p:stCondLst>
                                  <p:childTnLst>
                                    <p:animEffect transition="out" filter="fade">
                                      <p:cBhvr>
                                        <p:cTn id="98" dur="1000"/>
                                        <p:tgtEl>
                                          <p:spTgt spid="55"/>
                                        </p:tgtEl>
                                      </p:cBhvr>
                                    </p:animEffect>
                                    <p:set>
                                      <p:cBhvr>
                                        <p:cTn id="99" dur="1" fill="hold">
                                          <p:stCondLst>
                                            <p:cond delay="999"/>
                                          </p:stCondLst>
                                        </p:cTn>
                                        <p:tgtEl>
                                          <p:spTgt spid="55"/>
                                        </p:tgtEl>
                                        <p:attrNameLst>
                                          <p:attrName>style.visibility</p:attrName>
                                        </p:attrNameLst>
                                      </p:cBhvr>
                                      <p:to>
                                        <p:strVal val="hidden"/>
                                      </p:to>
                                    </p:set>
                                  </p:childTnLst>
                                </p:cTn>
                              </p:par>
                              <p:par>
                                <p:cTn id="100" presetID="10" presetClass="exit" presetSubtype="0" fill="hold" grpId="0" nodeType="withEffect">
                                  <p:stCondLst>
                                    <p:cond delay="0"/>
                                  </p:stCondLst>
                                  <p:childTnLst>
                                    <p:animEffect transition="out" filter="fade">
                                      <p:cBhvr>
                                        <p:cTn id="101" dur="1000"/>
                                        <p:tgtEl>
                                          <p:spTgt spid="43"/>
                                        </p:tgtEl>
                                      </p:cBhvr>
                                    </p:animEffect>
                                    <p:set>
                                      <p:cBhvr>
                                        <p:cTn id="102" dur="1" fill="hold">
                                          <p:stCondLst>
                                            <p:cond delay="999"/>
                                          </p:stCondLst>
                                        </p:cTn>
                                        <p:tgtEl>
                                          <p:spTgt spid="43"/>
                                        </p:tgtEl>
                                        <p:attrNameLst>
                                          <p:attrName>style.visibility</p:attrName>
                                        </p:attrNameLst>
                                      </p:cBhvr>
                                      <p:to>
                                        <p:strVal val="hidden"/>
                                      </p:to>
                                    </p:set>
                                  </p:childTnLst>
                                </p:cTn>
                              </p:par>
                              <p:par>
                                <p:cTn id="103" presetID="10" presetClass="exit" presetSubtype="0" fill="hold" grpId="0" nodeType="withEffect">
                                  <p:stCondLst>
                                    <p:cond delay="0"/>
                                  </p:stCondLst>
                                  <p:childTnLst>
                                    <p:animEffect transition="out" filter="fade">
                                      <p:cBhvr>
                                        <p:cTn id="104" dur="1000"/>
                                        <p:tgtEl>
                                          <p:spTgt spid="52"/>
                                        </p:tgtEl>
                                      </p:cBhvr>
                                    </p:animEffect>
                                    <p:set>
                                      <p:cBhvr>
                                        <p:cTn id="105" dur="1" fill="hold">
                                          <p:stCondLst>
                                            <p:cond delay="999"/>
                                          </p:stCondLst>
                                        </p:cTn>
                                        <p:tgtEl>
                                          <p:spTgt spid="52"/>
                                        </p:tgtEl>
                                        <p:attrNameLst>
                                          <p:attrName>style.visibility</p:attrName>
                                        </p:attrNameLst>
                                      </p:cBhvr>
                                      <p:to>
                                        <p:strVal val="hidden"/>
                                      </p:to>
                                    </p:set>
                                  </p:childTnLst>
                                </p:cTn>
                              </p:par>
                              <p:par>
                                <p:cTn id="106" presetID="10" presetClass="exit" presetSubtype="0" fill="hold" grpId="0" nodeType="withEffect">
                                  <p:stCondLst>
                                    <p:cond delay="0"/>
                                  </p:stCondLst>
                                  <p:childTnLst>
                                    <p:animEffect transition="out" filter="fade">
                                      <p:cBhvr>
                                        <p:cTn id="107" dur="1000"/>
                                        <p:tgtEl>
                                          <p:spTgt spid="46"/>
                                        </p:tgtEl>
                                      </p:cBhvr>
                                    </p:animEffect>
                                    <p:set>
                                      <p:cBhvr>
                                        <p:cTn id="108" dur="1" fill="hold">
                                          <p:stCondLst>
                                            <p:cond delay="999"/>
                                          </p:stCondLst>
                                        </p:cTn>
                                        <p:tgtEl>
                                          <p:spTgt spid="46"/>
                                        </p:tgtEl>
                                        <p:attrNameLst>
                                          <p:attrName>style.visibility</p:attrName>
                                        </p:attrNameLst>
                                      </p:cBhvr>
                                      <p:to>
                                        <p:strVal val="hidden"/>
                                      </p:to>
                                    </p:set>
                                  </p:childTnLst>
                                </p:cTn>
                              </p:par>
                              <p:par>
                                <p:cTn id="109" presetID="10" presetClass="exit" presetSubtype="0" fill="hold" grpId="0" nodeType="withEffect">
                                  <p:stCondLst>
                                    <p:cond delay="0"/>
                                  </p:stCondLst>
                                  <p:childTnLst>
                                    <p:animEffect transition="out" filter="fade">
                                      <p:cBhvr>
                                        <p:cTn id="110" dur="1000"/>
                                        <p:tgtEl>
                                          <p:spTgt spid="57"/>
                                        </p:tgtEl>
                                      </p:cBhvr>
                                    </p:animEffect>
                                    <p:set>
                                      <p:cBhvr>
                                        <p:cTn id="111" dur="1" fill="hold">
                                          <p:stCondLst>
                                            <p:cond delay="999"/>
                                          </p:stCondLst>
                                        </p:cTn>
                                        <p:tgtEl>
                                          <p:spTgt spid="57"/>
                                        </p:tgtEl>
                                        <p:attrNameLst>
                                          <p:attrName>style.visibility</p:attrName>
                                        </p:attrNameLst>
                                      </p:cBhvr>
                                      <p:to>
                                        <p:strVal val="hidden"/>
                                      </p:to>
                                    </p:set>
                                  </p:childTnLst>
                                </p:cTn>
                              </p:par>
                              <p:par>
                                <p:cTn id="112" presetID="10" presetClass="exit" presetSubtype="0" fill="hold" grpId="0" nodeType="withEffect">
                                  <p:stCondLst>
                                    <p:cond delay="0"/>
                                  </p:stCondLst>
                                  <p:childTnLst>
                                    <p:animEffect transition="out" filter="fade">
                                      <p:cBhvr>
                                        <p:cTn id="113" dur="1000"/>
                                        <p:tgtEl>
                                          <p:spTgt spid="53"/>
                                        </p:tgtEl>
                                      </p:cBhvr>
                                    </p:animEffect>
                                    <p:set>
                                      <p:cBhvr>
                                        <p:cTn id="114" dur="1" fill="hold">
                                          <p:stCondLst>
                                            <p:cond delay="999"/>
                                          </p:stCondLst>
                                        </p:cTn>
                                        <p:tgtEl>
                                          <p:spTgt spid="53"/>
                                        </p:tgtEl>
                                        <p:attrNameLst>
                                          <p:attrName>style.visibility</p:attrName>
                                        </p:attrNameLst>
                                      </p:cBhvr>
                                      <p:to>
                                        <p:strVal val="hidden"/>
                                      </p:to>
                                    </p:set>
                                  </p:childTnLst>
                                </p:cTn>
                              </p:par>
                              <p:par>
                                <p:cTn id="115" presetID="10" presetClass="exit" presetSubtype="0" fill="hold" grpId="0" nodeType="withEffect">
                                  <p:stCondLst>
                                    <p:cond delay="0"/>
                                  </p:stCondLst>
                                  <p:childTnLst>
                                    <p:animEffect transition="out" filter="fade">
                                      <p:cBhvr>
                                        <p:cTn id="116" dur="1000"/>
                                        <p:tgtEl>
                                          <p:spTgt spid="48"/>
                                        </p:tgtEl>
                                      </p:cBhvr>
                                    </p:animEffect>
                                    <p:set>
                                      <p:cBhvr>
                                        <p:cTn id="117" dur="1" fill="hold">
                                          <p:stCondLst>
                                            <p:cond delay="999"/>
                                          </p:stCondLst>
                                        </p:cTn>
                                        <p:tgtEl>
                                          <p:spTgt spid="48"/>
                                        </p:tgtEl>
                                        <p:attrNameLst>
                                          <p:attrName>style.visibility</p:attrName>
                                        </p:attrNameLst>
                                      </p:cBhvr>
                                      <p:to>
                                        <p:strVal val="hidden"/>
                                      </p:to>
                                    </p:set>
                                  </p:childTnLst>
                                </p:cTn>
                              </p:par>
                              <p:par>
                                <p:cTn id="118" presetID="10" presetClass="exit" presetSubtype="0" fill="hold" grpId="0" nodeType="withEffect">
                                  <p:stCondLst>
                                    <p:cond delay="0"/>
                                  </p:stCondLst>
                                  <p:childTnLst>
                                    <p:animEffect transition="out" filter="fade">
                                      <p:cBhvr>
                                        <p:cTn id="119" dur="1000"/>
                                        <p:tgtEl>
                                          <p:spTgt spid="45"/>
                                        </p:tgtEl>
                                      </p:cBhvr>
                                    </p:animEffect>
                                    <p:set>
                                      <p:cBhvr>
                                        <p:cTn id="120" dur="1" fill="hold">
                                          <p:stCondLst>
                                            <p:cond delay="999"/>
                                          </p:stCondLst>
                                        </p:cTn>
                                        <p:tgtEl>
                                          <p:spTgt spid="45"/>
                                        </p:tgtEl>
                                        <p:attrNameLst>
                                          <p:attrName>style.visibility</p:attrName>
                                        </p:attrNameLst>
                                      </p:cBhvr>
                                      <p:to>
                                        <p:strVal val="hidden"/>
                                      </p:to>
                                    </p:set>
                                  </p:childTnLst>
                                </p:cTn>
                              </p:par>
                              <p:par>
                                <p:cTn id="121" presetID="10" presetClass="exit" presetSubtype="0" fill="hold" grpId="0" nodeType="withEffect">
                                  <p:stCondLst>
                                    <p:cond delay="0"/>
                                  </p:stCondLst>
                                  <p:childTnLst>
                                    <p:animEffect transition="out" filter="fade">
                                      <p:cBhvr>
                                        <p:cTn id="122" dur="1000"/>
                                        <p:tgtEl>
                                          <p:spTgt spid="49"/>
                                        </p:tgtEl>
                                      </p:cBhvr>
                                    </p:animEffect>
                                    <p:set>
                                      <p:cBhvr>
                                        <p:cTn id="123" dur="1" fill="hold">
                                          <p:stCondLst>
                                            <p:cond delay="999"/>
                                          </p:stCondLst>
                                        </p:cTn>
                                        <p:tgtEl>
                                          <p:spTgt spid="49"/>
                                        </p:tgtEl>
                                        <p:attrNameLst>
                                          <p:attrName>style.visibility</p:attrName>
                                        </p:attrNameLst>
                                      </p:cBhvr>
                                      <p:to>
                                        <p:strVal val="hidden"/>
                                      </p:to>
                                    </p:set>
                                  </p:childTnLst>
                                </p:cTn>
                              </p:par>
                              <p:par>
                                <p:cTn id="124" presetID="10" presetClass="exit" presetSubtype="0" fill="hold" grpId="0" nodeType="withEffect">
                                  <p:stCondLst>
                                    <p:cond delay="0"/>
                                  </p:stCondLst>
                                  <p:childTnLst>
                                    <p:animEffect transition="out" filter="fade">
                                      <p:cBhvr>
                                        <p:cTn id="125" dur="1000"/>
                                        <p:tgtEl>
                                          <p:spTgt spid="41"/>
                                        </p:tgtEl>
                                      </p:cBhvr>
                                    </p:animEffect>
                                    <p:set>
                                      <p:cBhvr>
                                        <p:cTn id="126" dur="1" fill="hold">
                                          <p:stCondLst>
                                            <p:cond delay="999"/>
                                          </p:stCondLst>
                                        </p:cTn>
                                        <p:tgtEl>
                                          <p:spTgt spid="41"/>
                                        </p:tgtEl>
                                        <p:attrNameLst>
                                          <p:attrName>style.visibility</p:attrName>
                                        </p:attrNameLst>
                                      </p:cBhvr>
                                      <p:to>
                                        <p:strVal val="hidden"/>
                                      </p:to>
                                    </p:set>
                                  </p:childTnLst>
                                </p:cTn>
                              </p:par>
                              <p:par>
                                <p:cTn id="127" presetID="10" presetClass="exit" presetSubtype="0" fill="hold" grpId="0" nodeType="withEffect">
                                  <p:stCondLst>
                                    <p:cond delay="0"/>
                                  </p:stCondLst>
                                  <p:childTnLst>
                                    <p:animEffect transition="out" filter="fade">
                                      <p:cBhvr>
                                        <p:cTn id="128" dur="1000"/>
                                        <p:tgtEl>
                                          <p:spTgt spid="47"/>
                                        </p:tgtEl>
                                      </p:cBhvr>
                                    </p:animEffect>
                                    <p:set>
                                      <p:cBhvr>
                                        <p:cTn id="129" dur="1" fill="hold">
                                          <p:stCondLst>
                                            <p:cond delay="999"/>
                                          </p:stCondLst>
                                        </p:cTn>
                                        <p:tgtEl>
                                          <p:spTgt spid="47"/>
                                        </p:tgtEl>
                                        <p:attrNameLst>
                                          <p:attrName>style.visibility</p:attrName>
                                        </p:attrNameLst>
                                      </p:cBhvr>
                                      <p:to>
                                        <p:strVal val="hidden"/>
                                      </p:to>
                                    </p:set>
                                  </p:childTnLst>
                                </p:cTn>
                              </p:par>
                              <p:par>
                                <p:cTn id="130" presetID="10" presetClass="exit" presetSubtype="0" fill="hold" grpId="0" nodeType="withEffect">
                                  <p:stCondLst>
                                    <p:cond delay="0"/>
                                  </p:stCondLst>
                                  <p:childTnLst>
                                    <p:animEffect transition="out" filter="fade">
                                      <p:cBhvr>
                                        <p:cTn id="131" dur="1000"/>
                                        <p:tgtEl>
                                          <p:spTgt spid="59"/>
                                        </p:tgtEl>
                                      </p:cBhvr>
                                    </p:animEffect>
                                    <p:set>
                                      <p:cBhvr>
                                        <p:cTn id="132" dur="1" fill="hold">
                                          <p:stCondLst>
                                            <p:cond delay="999"/>
                                          </p:stCondLst>
                                        </p:cTn>
                                        <p:tgtEl>
                                          <p:spTgt spid="59"/>
                                        </p:tgtEl>
                                        <p:attrNameLst>
                                          <p:attrName>style.visibility</p:attrName>
                                        </p:attrNameLst>
                                      </p:cBhvr>
                                      <p:to>
                                        <p:strVal val="hidden"/>
                                      </p:to>
                                    </p:set>
                                  </p:childTnLst>
                                </p:cTn>
                              </p:par>
                              <p:par>
                                <p:cTn id="133" presetID="10" presetClass="exit" presetSubtype="0" fill="hold" grpId="0" nodeType="withEffect">
                                  <p:stCondLst>
                                    <p:cond delay="0"/>
                                  </p:stCondLst>
                                  <p:childTnLst>
                                    <p:animEffect transition="out" filter="fade">
                                      <p:cBhvr>
                                        <p:cTn id="134" dur="1000"/>
                                        <p:tgtEl>
                                          <p:spTgt spid="56"/>
                                        </p:tgtEl>
                                      </p:cBhvr>
                                    </p:animEffect>
                                    <p:set>
                                      <p:cBhvr>
                                        <p:cTn id="135" dur="1" fill="hold">
                                          <p:stCondLst>
                                            <p:cond delay="999"/>
                                          </p:stCondLst>
                                        </p:cTn>
                                        <p:tgtEl>
                                          <p:spTgt spid="56"/>
                                        </p:tgtEl>
                                        <p:attrNameLst>
                                          <p:attrName>style.visibility</p:attrName>
                                        </p:attrNameLst>
                                      </p:cBhvr>
                                      <p:to>
                                        <p:strVal val="hidden"/>
                                      </p:to>
                                    </p:set>
                                  </p:childTnLst>
                                </p:cTn>
                              </p:par>
                              <p:par>
                                <p:cTn id="136" presetID="10" presetClass="exit" presetSubtype="0" fill="hold" grpId="0" nodeType="withEffect">
                                  <p:stCondLst>
                                    <p:cond delay="0"/>
                                  </p:stCondLst>
                                  <p:childTnLst>
                                    <p:animEffect transition="out" filter="fade">
                                      <p:cBhvr>
                                        <p:cTn id="137" dur="1000"/>
                                        <p:tgtEl>
                                          <p:spTgt spid="60"/>
                                        </p:tgtEl>
                                      </p:cBhvr>
                                    </p:animEffect>
                                    <p:set>
                                      <p:cBhvr>
                                        <p:cTn id="138" dur="1" fill="hold">
                                          <p:stCondLst>
                                            <p:cond delay="999"/>
                                          </p:stCondLst>
                                        </p:cTn>
                                        <p:tgtEl>
                                          <p:spTgt spid="60"/>
                                        </p:tgtEl>
                                        <p:attrNameLst>
                                          <p:attrName>style.visibility</p:attrName>
                                        </p:attrNameLst>
                                      </p:cBhvr>
                                      <p:to>
                                        <p:strVal val="hidden"/>
                                      </p:to>
                                    </p:set>
                                  </p:childTnLst>
                                </p:cTn>
                              </p:par>
                              <p:par>
                                <p:cTn id="139" presetID="10" presetClass="exit" presetSubtype="0" fill="hold" grpId="0" nodeType="withEffect">
                                  <p:stCondLst>
                                    <p:cond delay="0"/>
                                  </p:stCondLst>
                                  <p:childTnLst>
                                    <p:animEffect transition="out" filter="fade">
                                      <p:cBhvr>
                                        <p:cTn id="140" dur="1000"/>
                                        <p:tgtEl>
                                          <p:spTgt spid="51"/>
                                        </p:tgtEl>
                                      </p:cBhvr>
                                    </p:animEffect>
                                    <p:set>
                                      <p:cBhvr>
                                        <p:cTn id="141" dur="1" fill="hold">
                                          <p:stCondLst>
                                            <p:cond delay="999"/>
                                          </p:stCondLst>
                                        </p:cTn>
                                        <p:tgtEl>
                                          <p:spTgt spid="51"/>
                                        </p:tgtEl>
                                        <p:attrNameLst>
                                          <p:attrName>style.visibility</p:attrName>
                                        </p:attrNameLst>
                                      </p:cBhvr>
                                      <p:to>
                                        <p:strVal val="hidden"/>
                                      </p:to>
                                    </p:set>
                                  </p:childTnLst>
                                </p:cTn>
                              </p:par>
                              <p:par>
                                <p:cTn id="142" presetID="10" presetClass="exit" presetSubtype="0" fill="hold" grpId="0" nodeType="withEffect">
                                  <p:stCondLst>
                                    <p:cond delay="0"/>
                                  </p:stCondLst>
                                  <p:childTnLst>
                                    <p:animEffect transition="out" filter="fade">
                                      <p:cBhvr>
                                        <p:cTn id="143" dur="1000"/>
                                        <p:tgtEl>
                                          <p:spTgt spid="42"/>
                                        </p:tgtEl>
                                      </p:cBhvr>
                                    </p:animEffect>
                                    <p:set>
                                      <p:cBhvr>
                                        <p:cTn id="144" dur="1" fill="hold">
                                          <p:stCondLst>
                                            <p:cond delay="999"/>
                                          </p:stCondLst>
                                        </p:cTn>
                                        <p:tgtEl>
                                          <p:spTgt spid="42"/>
                                        </p:tgtEl>
                                        <p:attrNameLst>
                                          <p:attrName>style.visibility</p:attrName>
                                        </p:attrNameLst>
                                      </p:cBhvr>
                                      <p:to>
                                        <p:strVal val="hidden"/>
                                      </p:to>
                                    </p:set>
                                  </p:childTnLst>
                                </p:cTn>
                              </p:par>
                              <p:par>
                                <p:cTn id="145" presetID="10" presetClass="exit" presetSubtype="0" fill="hold" grpId="0" nodeType="withEffect">
                                  <p:stCondLst>
                                    <p:cond delay="0"/>
                                  </p:stCondLst>
                                  <p:childTnLst>
                                    <p:animEffect transition="out" filter="fade">
                                      <p:cBhvr>
                                        <p:cTn id="146" dur="1000"/>
                                        <p:tgtEl>
                                          <p:spTgt spid="44"/>
                                        </p:tgtEl>
                                      </p:cBhvr>
                                    </p:animEffect>
                                    <p:set>
                                      <p:cBhvr>
                                        <p:cTn id="147" dur="1" fill="hold">
                                          <p:stCondLst>
                                            <p:cond delay="999"/>
                                          </p:stCondLst>
                                        </p:cTn>
                                        <p:tgtEl>
                                          <p:spTgt spid="44"/>
                                        </p:tgtEl>
                                        <p:attrNameLst>
                                          <p:attrName>style.visibility</p:attrName>
                                        </p:attrNameLst>
                                      </p:cBhvr>
                                      <p:to>
                                        <p:strVal val="hidden"/>
                                      </p:to>
                                    </p:set>
                                  </p:childTnLst>
                                </p:cTn>
                              </p:par>
                              <p:par>
                                <p:cTn id="148" presetID="10" presetClass="exit" presetSubtype="0" fill="hold" grpId="0" nodeType="withEffect">
                                  <p:stCondLst>
                                    <p:cond delay="0"/>
                                  </p:stCondLst>
                                  <p:childTnLst>
                                    <p:animEffect transition="out" filter="fade">
                                      <p:cBhvr>
                                        <p:cTn id="149" dur="1000"/>
                                        <p:tgtEl>
                                          <p:spTgt spid="40"/>
                                        </p:tgtEl>
                                      </p:cBhvr>
                                    </p:animEffect>
                                    <p:set>
                                      <p:cBhvr>
                                        <p:cTn id="150" dur="1" fill="hold">
                                          <p:stCondLst>
                                            <p:cond delay="999"/>
                                          </p:stCondLst>
                                        </p:cTn>
                                        <p:tgtEl>
                                          <p:spTgt spid="40"/>
                                        </p:tgtEl>
                                        <p:attrNameLst>
                                          <p:attrName>style.visibility</p:attrName>
                                        </p:attrNameLst>
                                      </p:cBhvr>
                                      <p:to>
                                        <p:strVal val="hidden"/>
                                      </p:to>
                                    </p:set>
                                  </p:childTnLst>
                                </p:cTn>
                              </p:par>
                              <p:par>
                                <p:cTn id="151" presetID="10" presetClass="exit" presetSubtype="0" fill="hold" grpId="0" nodeType="withEffect">
                                  <p:stCondLst>
                                    <p:cond delay="0"/>
                                  </p:stCondLst>
                                  <p:childTnLst>
                                    <p:animEffect transition="out" filter="fade">
                                      <p:cBhvr>
                                        <p:cTn id="152" dur="1000"/>
                                        <p:tgtEl>
                                          <p:spTgt spid="50"/>
                                        </p:tgtEl>
                                      </p:cBhvr>
                                    </p:animEffect>
                                    <p:set>
                                      <p:cBhvr>
                                        <p:cTn id="153" dur="1" fill="hold">
                                          <p:stCondLst>
                                            <p:cond delay="999"/>
                                          </p:stCondLst>
                                        </p:cTn>
                                        <p:tgtEl>
                                          <p:spTgt spid="50"/>
                                        </p:tgtEl>
                                        <p:attrNameLst>
                                          <p:attrName>style.visibility</p:attrName>
                                        </p:attrNameLst>
                                      </p:cBhvr>
                                      <p:to>
                                        <p:strVal val="hidden"/>
                                      </p:to>
                                    </p:set>
                                  </p:childTnLst>
                                </p:cTn>
                              </p:par>
                              <p:par>
                                <p:cTn id="154" presetID="10" presetClass="exit" presetSubtype="0" fill="hold" grpId="0" nodeType="withEffect">
                                  <p:stCondLst>
                                    <p:cond delay="0"/>
                                  </p:stCondLst>
                                  <p:childTnLst>
                                    <p:animEffect transition="out" filter="fade">
                                      <p:cBhvr>
                                        <p:cTn id="155" dur="1000"/>
                                        <p:tgtEl>
                                          <p:spTgt spid="58"/>
                                        </p:tgtEl>
                                      </p:cBhvr>
                                    </p:animEffect>
                                    <p:set>
                                      <p:cBhvr>
                                        <p:cTn id="156" dur="1" fill="hold">
                                          <p:stCondLst>
                                            <p:cond delay="999"/>
                                          </p:stCondLst>
                                        </p:cTn>
                                        <p:tgtEl>
                                          <p:spTgt spid="58"/>
                                        </p:tgtEl>
                                        <p:attrNameLst>
                                          <p:attrName>style.visibility</p:attrName>
                                        </p:attrNameLst>
                                      </p:cBhvr>
                                      <p:to>
                                        <p:strVal val="hidden"/>
                                      </p:to>
                                    </p:set>
                                  </p:childTnLst>
                                </p:cTn>
                              </p:par>
                              <p:par>
                                <p:cTn id="157" presetID="10" presetClass="exit" presetSubtype="0" fill="hold" grpId="0" nodeType="withEffect">
                                  <p:stCondLst>
                                    <p:cond delay="0"/>
                                  </p:stCondLst>
                                  <p:childTnLst>
                                    <p:animEffect transition="out" filter="fade">
                                      <p:cBhvr>
                                        <p:cTn id="158" dur="1000"/>
                                        <p:tgtEl>
                                          <p:spTgt spid="92"/>
                                        </p:tgtEl>
                                      </p:cBhvr>
                                    </p:animEffect>
                                    <p:set>
                                      <p:cBhvr>
                                        <p:cTn id="159" dur="1" fill="hold">
                                          <p:stCondLst>
                                            <p:cond delay="999"/>
                                          </p:stCondLst>
                                        </p:cTn>
                                        <p:tgtEl>
                                          <p:spTgt spid="92"/>
                                        </p:tgtEl>
                                        <p:attrNameLst>
                                          <p:attrName>style.visibility</p:attrName>
                                        </p:attrNameLst>
                                      </p:cBhvr>
                                      <p:to>
                                        <p:strVal val="hidden"/>
                                      </p:to>
                                    </p:set>
                                  </p:childTnLst>
                                </p:cTn>
                              </p:par>
                              <p:par>
                                <p:cTn id="160" presetID="10" presetClass="exit" presetSubtype="0" fill="hold" grpId="0" nodeType="withEffect">
                                  <p:stCondLst>
                                    <p:cond delay="0"/>
                                  </p:stCondLst>
                                  <p:childTnLst>
                                    <p:animEffect transition="out" filter="fade">
                                      <p:cBhvr>
                                        <p:cTn id="161" dur="1000"/>
                                        <p:tgtEl>
                                          <p:spTgt spid="93"/>
                                        </p:tgtEl>
                                      </p:cBhvr>
                                    </p:animEffect>
                                    <p:set>
                                      <p:cBhvr>
                                        <p:cTn id="162" dur="1" fill="hold">
                                          <p:stCondLst>
                                            <p:cond delay="999"/>
                                          </p:stCondLst>
                                        </p:cTn>
                                        <p:tgtEl>
                                          <p:spTgt spid="93"/>
                                        </p:tgtEl>
                                        <p:attrNameLst>
                                          <p:attrName>style.visibility</p:attrName>
                                        </p:attrNameLst>
                                      </p:cBhvr>
                                      <p:to>
                                        <p:strVal val="hidden"/>
                                      </p:to>
                                    </p:set>
                                  </p:childTnLst>
                                </p:cTn>
                              </p:par>
                              <p:par>
                                <p:cTn id="163" presetID="10" presetClass="exit" presetSubtype="0" fill="hold" grpId="0" nodeType="withEffect">
                                  <p:stCondLst>
                                    <p:cond delay="0"/>
                                  </p:stCondLst>
                                  <p:childTnLst>
                                    <p:animEffect transition="out" filter="fade">
                                      <p:cBhvr>
                                        <p:cTn id="164" dur="1000"/>
                                        <p:tgtEl>
                                          <p:spTgt spid="94"/>
                                        </p:tgtEl>
                                      </p:cBhvr>
                                    </p:animEffect>
                                    <p:set>
                                      <p:cBhvr>
                                        <p:cTn id="165" dur="1" fill="hold">
                                          <p:stCondLst>
                                            <p:cond delay="999"/>
                                          </p:stCondLst>
                                        </p:cTn>
                                        <p:tgtEl>
                                          <p:spTgt spid="94"/>
                                        </p:tgtEl>
                                        <p:attrNameLst>
                                          <p:attrName>style.visibility</p:attrName>
                                        </p:attrNameLst>
                                      </p:cBhvr>
                                      <p:to>
                                        <p:strVal val="hidden"/>
                                      </p:to>
                                    </p:set>
                                  </p:childTnLst>
                                </p:cTn>
                              </p:par>
                              <p:par>
                                <p:cTn id="166" presetID="10" presetClass="exit" presetSubtype="0" fill="hold" grpId="0" nodeType="withEffect">
                                  <p:stCondLst>
                                    <p:cond delay="0"/>
                                  </p:stCondLst>
                                  <p:childTnLst>
                                    <p:animEffect transition="out" filter="fade">
                                      <p:cBhvr>
                                        <p:cTn id="167" dur="1000"/>
                                        <p:tgtEl>
                                          <p:spTgt spid="10"/>
                                        </p:tgtEl>
                                      </p:cBhvr>
                                    </p:animEffect>
                                    <p:set>
                                      <p:cBhvr>
                                        <p:cTn id="168" dur="1" fill="hold">
                                          <p:stCondLst>
                                            <p:cond delay="999"/>
                                          </p:stCondLst>
                                        </p:cTn>
                                        <p:tgtEl>
                                          <p:spTgt spid="10"/>
                                        </p:tgtEl>
                                        <p:attrNameLst>
                                          <p:attrName>style.visibility</p:attrName>
                                        </p:attrNameLst>
                                      </p:cBhvr>
                                      <p:to>
                                        <p:strVal val="hidden"/>
                                      </p:to>
                                    </p:set>
                                  </p:childTnLst>
                                </p:cTn>
                              </p:par>
                              <p:par>
                                <p:cTn id="169" presetID="10" presetClass="exit" presetSubtype="0" fill="hold" grpId="0" nodeType="withEffect">
                                  <p:stCondLst>
                                    <p:cond delay="0"/>
                                  </p:stCondLst>
                                  <p:childTnLst>
                                    <p:animEffect transition="out" filter="fade">
                                      <p:cBhvr>
                                        <p:cTn id="170" dur="1000"/>
                                        <p:tgtEl>
                                          <p:spTgt spid="11"/>
                                        </p:tgtEl>
                                      </p:cBhvr>
                                    </p:animEffect>
                                    <p:set>
                                      <p:cBhvr>
                                        <p:cTn id="171" dur="1" fill="hold">
                                          <p:stCondLst>
                                            <p:cond delay="999"/>
                                          </p:stCondLst>
                                        </p:cTn>
                                        <p:tgtEl>
                                          <p:spTgt spid="11"/>
                                        </p:tgtEl>
                                        <p:attrNameLst>
                                          <p:attrName>style.visibility</p:attrName>
                                        </p:attrNameLst>
                                      </p:cBhvr>
                                      <p:to>
                                        <p:strVal val="hidden"/>
                                      </p:to>
                                    </p:set>
                                  </p:childTnLst>
                                </p:cTn>
                              </p:par>
                              <p:par>
                                <p:cTn id="172" presetID="10" presetClass="exit" presetSubtype="0" fill="hold" grpId="0" nodeType="withEffect">
                                  <p:stCondLst>
                                    <p:cond delay="0"/>
                                  </p:stCondLst>
                                  <p:childTnLst>
                                    <p:animEffect transition="out" filter="fade">
                                      <p:cBhvr>
                                        <p:cTn id="173" dur="1000"/>
                                        <p:tgtEl>
                                          <p:spTgt spid="95"/>
                                        </p:tgtEl>
                                      </p:cBhvr>
                                    </p:animEffect>
                                    <p:set>
                                      <p:cBhvr>
                                        <p:cTn id="174" dur="1" fill="hold">
                                          <p:stCondLst>
                                            <p:cond delay="999"/>
                                          </p:stCondLst>
                                        </p:cTn>
                                        <p:tgtEl>
                                          <p:spTgt spid="95"/>
                                        </p:tgtEl>
                                        <p:attrNameLst>
                                          <p:attrName>style.visibility</p:attrName>
                                        </p:attrNameLst>
                                      </p:cBhvr>
                                      <p:to>
                                        <p:strVal val="hidden"/>
                                      </p:to>
                                    </p:set>
                                  </p:childTnLst>
                                </p:cTn>
                              </p:par>
                              <p:par>
                                <p:cTn id="175" presetID="10" presetClass="exit" presetSubtype="0" fill="hold" grpId="0" nodeType="withEffect">
                                  <p:stCondLst>
                                    <p:cond delay="0"/>
                                  </p:stCondLst>
                                  <p:childTnLst>
                                    <p:animEffect transition="out" filter="fade">
                                      <p:cBhvr>
                                        <p:cTn id="176" dur="1000"/>
                                        <p:tgtEl>
                                          <p:spTgt spid="96"/>
                                        </p:tgtEl>
                                      </p:cBhvr>
                                    </p:animEffect>
                                    <p:set>
                                      <p:cBhvr>
                                        <p:cTn id="177" dur="1" fill="hold">
                                          <p:stCondLst>
                                            <p:cond delay="999"/>
                                          </p:stCondLst>
                                        </p:cTn>
                                        <p:tgtEl>
                                          <p:spTgt spid="96"/>
                                        </p:tgtEl>
                                        <p:attrNameLst>
                                          <p:attrName>style.visibility</p:attrName>
                                        </p:attrNameLst>
                                      </p:cBhvr>
                                      <p:to>
                                        <p:strVal val="hidden"/>
                                      </p:to>
                                    </p:set>
                                  </p:childTnLst>
                                </p:cTn>
                              </p:par>
                              <p:par>
                                <p:cTn id="178" presetID="10" presetClass="exit" presetSubtype="0" fill="hold" grpId="0" nodeType="withEffect">
                                  <p:stCondLst>
                                    <p:cond delay="0"/>
                                  </p:stCondLst>
                                  <p:childTnLst>
                                    <p:animEffect transition="out" filter="fade">
                                      <p:cBhvr>
                                        <p:cTn id="179" dur="1000"/>
                                        <p:tgtEl>
                                          <p:spTgt spid="97"/>
                                        </p:tgtEl>
                                      </p:cBhvr>
                                    </p:animEffect>
                                    <p:set>
                                      <p:cBhvr>
                                        <p:cTn id="180" dur="1" fill="hold">
                                          <p:stCondLst>
                                            <p:cond delay="999"/>
                                          </p:stCondLst>
                                        </p:cTn>
                                        <p:tgtEl>
                                          <p:spTgt spid="97"/>
                                        </p:tgtEl>
                                        <p:attrNameLst>
                                          <p:attrName>style.visibility</p:attrName>
                                        </p:attrNameLst>
                                      </p:cBhvr>
                                      <p:to>
                                        <p:strVal val="hidden"/>
                                      </p:to>
                                    </p:set>
                                  </p:childTnLst>
                                </p:cTn>
                              </p:par>
                              <p:par>
                                <p:cTn id="181" presetID="10" presetClass="exit" presetSubtype="0" fill="hold" grpId="0" nodeType="withEffect">
                                  <p:stCondLst>
                                    <p:cond delay="0"/>
                                  </p:stCondLst>
                                  <p:childTnLst>
                                    <p:animEffect transition="out" filter="fade">
                                      <p:cBhvr>
                                        <p:cTn id="182" dur="1000"/>
                                        <p:tgtEl>
                                          <p:spTgt spid="98"/>
                                        </p:tgtEl>
                                      </p:cBhvr>
                                    </p:animEffect>
                                    <p:set>
                                      <p:cBhvr>
                                        <p:cTn id="183" dur="1" fill="hold">
                                          <p:stCondLst>
                                            <p:cond delay="999"/>
                                          </p:stCondLst>
                                        </p:cTn>
                                        <p:tgtEl>
                                          <p:spTgt spid="98"/>
                                        </p:tgtEl>
                                        <p:attrNameLst>
                                          <p:attrName>style.visibility</p:attrName>
                                        </p:attrNameLst>
                                      </p:cBhvr>
                                      <p:to>
                                        <p:strVal val="hidden"/>
                                      </p:to>
                                    </p:set>
                                  </p:childTnLst>
                                </p:cTn>
                              </p:par>
                              <p:par>
                                <p:cTn id="184" presetID="10" presetClass="exit" presetSubtype="0" fill="hold" grpId="0" nodeType="withEffect">
                                  <p:stCondLst>
                                    <p:cond delay="0"/>
                                  </p:stCondLst>
                                  <p:childTnLst>
                                    <p:animEffect transition="out" filter="fade">
                                      <p:cBhvr>
                                        <p:cTn id="185" dur="1000"/>
                                        <p:tgtEl>
                                          <p:spTgt spid="99"/>
                                        </p:tgtEl>
                                      </p:cBhvr>
                                    </p:animEffect>
                                    <p:set>
                                      <p:cBhvr>
                                        <p:cTn id="186" dur="1" fill="hold">
                                          <p:stCondLst>
                                            <p:cond delay="999"/>
                                          </p:stCondLst>
                                        </p:cTn>
                                        <p:tgtEl>
                                          <p:spTgt spid="99"/>
                                        </p:tgtEl>
                                        <p:attrNameLst>
                                          <p:attrName>style.visibility</p:attrName>
                                        </p:attrNameLst>
                                      </p:cBhvr>
                                      <p:to>
                                        <p:strVal val="hidden"/>
                                      </p:to>
                                    </p:set>
                                  </p:childTnLst>
                                </p:cTn>
                              </p:par>
                              <p:par>
                                <p:cTn id="187" presetID="10" presetClass="exit" presetSubtype="0" fill="hold" grpId="0" nodeType="withEffect">
                                  <p:stCondLst>
                                    <p:cond delay="0"/>
                                  </p:stCondLst>
                                  <p:childTnLst>
                                    <p:animEffect transition="out" filter="fade">
                                      <p:cBhvr>
                                        <p:cTn id="188" dur="1000"/>
                                        <p:tgtEl>
                                          <p:spTgt spid="100"/>
                                        </p:tgtEl>
                                      </p:cBhvr>
                                    </p:animEffect>
                                    <p:set>
                                      <p:cBhvr>
                                        <p:cTn id="189" dur="1" fill="hold">
                                          <p:stCondLst>
                                            <p:cond delay="999"/>
                                          </p:stCondLst>
                                        </p:cTn>
                                        <p:tgtEl>
                                          <p:spTgt spid="100"/>
                                        </p:tgtEl>
                                        <p:attrNameLst>
                                          <p:attrName>style.visibility</p:attrName>
                                        </p:attrNameLst>
                                      </p:cBhvr>
                                      <p:to>
                                        <p:strVal val="hidden"/>
                                      </p:to>
                                    </p:set>
                                  </p:childTnLst>
                                </p:cTn>
                              </p:par>
                              <p:par>
                                <p:cTn id="190" presetID="10" presetClass="exit" presetSubtype="0" fill="hold" grpId="0" nodeType="withEffect">
                                  <p:stCondLst>
                                    <p:cond delay="0"/>
                                  </p:stCondLst>
                                  <p:childTnLst>
                                    <p:animEffect transition="out" filter="fade">
                                      <p:cBhvr>
                                        <p:cTn id="191" dur="1000"/>
                                        <p:tgtEl>
                                          <p:spTgt spid="101"/>
                                        </p:tgtEl>
                                      </p:cBhvr>
                                    </p:animEffect>
                                    <p:set>
                                      <p:cBhvr>
                                        <p:cTn id="192" dur="1" fill="hold">
                                          <p:stCondLst>
                                            <p:cond delay="999"/>
                                          </p:stCondLst>
                                        </p:cTn>
                                        <p:tgtEl>
                                          <p:spTgt spid="101"/>
                                        </p:tgtEl>
                                        <p:attrNameLst>
                                          <p:attrName>style.visibility</p:attrName>
                                        </p:attrNameLst>
                                      </p:cBhvr>
                                      <p:to>
                                        <p:strVal val="hidden"/>
                                      </p:to>
                                    </p:set>
                                  </p:childTnLst>
                                </p:cTn>
                              </p:par>
                              <p:par>
                                <p:cTn id="193" presetID="10" presetClass="exit" presetSubtype="0" fill="hold" grpId="0" nodeType="withEffect">
                                  <p:stCondLst>
                                    <p:cond delay="0"/>
                                  </p:stCondLst>
                                  <p:childTnLst>
                                    <p:animEffect transition="out" filter="fade">
                                      <p:cBhvr>
                                        <p:cTn id="194" dur="1000"/>
                                        <p:tgtEl>
                                          <p:spTgt spid="102"/>
                                        </p:tgtEl>
                                      </p:cBhvr>
                                    </p:animEffect>
                                    <p:set>
                                      <p:cBhvr>
                                        <p:cTn id="195" dur="1" fill="hold">
                                          <p:stCondLst>
                                            <p:cond delay="999"/>
                                          </p:stCondLst>
                                        </p:cTn>
                                        <p:tgtEl>
                                          <p:spTgt spid="102"/>
                                        </p:tgtEl>
                                        <p:attrNameLst>
                                          <p:attrName>style.visibility</p:attrName>
                                        </p:attrNameLst>
                                      </p:cBhvr>
                                      <p:to>
                                        <p:strVal val="hidden"/>
                                      </p:to>
                                    </p:set>
                                  </p:childTnLst>
                                </p:cTn>
                              </p:par>
                              <p:par>
                                <p:cTn id="196" presetID="10" presetClass="exit" presetSubtype="0" fill="hold" grpId="0" nodeType="withEffect">
                                  <p:stCondLst>
                                    <p:cond delay="0"/>
                                  </p:stCondLst>
                                  <p:childTnLst>
                                    <p:animEffect transition="out" filter="fade">
                                      <p:cBhvr>
                                        <p:cTn id="197" dur="1000"/>
                                        <p:tgtEl>
                                          <p:spTgt spid="8"/>
                                        </p:tgtEl>
                                      </p:cBhvr>
                                    </p:animEffect>
                                    <p:set>
                                      <p:cBhvr>
                                        <p:cTn id="198" dur="1" fill="hold">
                                          <p:stCondLst>
                                            <p:cond delay="999"/>
                                          </p:stCondLst>
                                        </p:cTn>
                                        <p:tgtEl>
                                          <p:spTgt spid="8"/>
                                        </p:tgtEl>
                                        <p:attrNameLst>
                                          <p:attrName>style.visibility</p:attrName>
                                        </p:attrNameLst>
                                      </p:cBhvr>
                                      <p:to>
                                        <p:strVal val="hidden"/>
                                      </p:to>
                                    </p:set>
                                  </p:childTnLst>
                                </p:cTn>
                              </p:par>
                              <p:par>
                                <p:cTn id="199" presetID="10" presetClass="exit" presetSubtype="0" fill="hold" grpId="0" nodeType="withEffect">
                                  <p:stCondLst>
                                    <p:cond delay="0"/>
                                  </p:stCondLst>
                                  <p:childTnLst>
                                    <p:animEffect transition="out" filter="fade">
                                      <p:cBhvr>
                                        <p:cTn id="200" dur="1000"/>
                                        <p:tgtEl>
                                          <p:spTgt spid="9"/>
                                        </p:tgtEl>
                                      </p:cBhvr>
                                    </p:animEffect>
                                    <p:set>
                                      <p:cBhvr>
                                        <p:cTn id="201" dur="1" fill="hold">
                                          <p:stCondLst>
                                            <p:cond delay="999"/>
                                          </p:stCondLst>
                                        </p:cTn>
                                        <p:tgtEl>
                                          <p:spTgt spid="9"/>
                                        </p:tgtEl>
                                        <p:attrNameLst>
                                          <p:attrName>style.visibility</p:attrName>
                                        </p:attrNameLst>
                                      </p:cBhvr>
                                      <p:to>
                                        <p:strVal val="hidden"/>
                                      </p:to>
                                    </p:set>
                                  </p:childTnLst>
                                </p:cTn>
                              </p:par>
                              <p:par>
                                <p:cTn id="202" presetID="10" presetClass="exit" presetSubtype="0" fill="hold" grpId="0" nodeType="withEffect">
                                  <p:stCondLst>
                                    <p:cond delay="0"/>
                                  </p:stCondLst>
                                  <p:childTnLst>
                                    <p:animEffect transition="out" filter="fade">
                                      <p:cBhvr>
                                        <p:cTn id="203" dur="1000"/>
                                        <p:tgtEl>
                                          <p:spTgt spid="103"/>
                                        </p:tgtEl>
                                      </p:cBhvr>
                                    </p:animEffect>
                                    <p:set>
                                      <p:cBhvr>
                                        <p:cTn id="204" dur="1" fill="hold">
                                          <p:stCondLst>
                                            <p:cond delay="999"/>
                                          </p:stCondLst>
                                        </p:cTn>
                                        <p:tgtEl>
                                          <p:spTgt spid="103"/>
                                        </p:tgtEl>
                                        <p:attrNameLst>
                                          <p:attrName>style.visibility</p:attrName>
                                        </p:attrNameLst>
                                      </p:cBhvr>
                                      <p:to>
                                        <p:strVal val="hidden"/>
                                      </p:to>
                                    </p:set>
                                  </p:childTnLst>
                                </p:cTn>
                              </p:par>
                              <p:par>
                                <p:cTn id="205" presetID="10" presetClass="exit" presetSubtype="0" fill="hold" grpId="0" nodeType="withEffect">
                                  <p:stCondLst>
                                    <p:cond delay="0"/>
                                  </p:stCondLst>
                                  <p:childTnLst>
                                    <p:animEffect transition="out" filter="fade">
                                      <p:cBhvr>
                                        <p:cTn id="206" dur="1000"/>
                                        <p:tgtEl>
                                          <p:spTgt spid="104"/>
                                        </p:tgtEl>
                                      </p:cBhvr>
                                    </p:animEffect>
                                    <p:set>
                                      <p:cBhvr>
                                        <p:cTn id="207" dur="1" fill="hold">
                                          <p:stCondLst>
                                            <p:cond delay="999"/>
                                          </p:stCondLst>
                                        </p:cTn>
                                        <p:tgtEl>
                                          <p:spTgt spid="104"/>
                                        </p:tgtEl>
                                        <p:attrNameLst>
                                          <p:attrName>style.visibility</p:attrName>
                                        </p:attrNameLst>
                                      </p:cBhvr>
                                      <p:to>
                                        <p:strVal val="hidden"/>
                                      </p:to>
                                    </p:set>
                                  </p:childTnLst>
                                </p:cTn>
                              </p:par>
                              <p:par>
                                <p:cTn id="208" presetID="10" presetClass="exit" presetSubtype="0" fill="hold" grpId="0" nodeType="withEffect">
                                  <p:stCondLst>
                                    <p:cond delay="0"/>
                                  </p:stCondLst>
                                  <p:childTnLst>
                                    <p:animEffect transition="out" filter="fade">
                                      <p:cBhvr>
                                        <p:cTn id="209" dur="1000"/>
                                        <p:tgtEl>
                                          <p:spTgt spid="105"/>
                                        </p:tgtEl>
                                      </p:cBhvr>
                                    </p:animEffect>
                                    <p:set>
                                      <p:cBhvr>
                                        <p:cTn id="210" dur="1" fill="hold">
                                          <p:stCondLst>
                                            <p:cond delay="999"/>
                                          </p:stCondLst>
                                        </p:cTn>
                                        <p:tgtEl>
                                          <p:spTgt spid="105"/>
                                        </p:tgtEl>
                                        <p:attrNameLst>
                                          <p:attrName>style.visibility</p:attrName>
                                        </p:attrNameLst>
                                      </p:cBhvr>
                                      <p:to>
                                        <p:strVal val="hidden"/>
                                      </p:to>
                                    </p:set>
                                  </p:childTnLst>
                                </p:cTn>
                              </p:par>
                              <p:par>
                                <p:cTn id="211" presetID="10" presetClass="exit" presetSubtype="0" fill="hold" grpId="0" nodeType="withEffect">
                                  <p:stCondLst>
                                    <p:cond delay="0"/>
                                  </p:stCondLst>
                                  <p:childTnLst>
                                    <p:animEffect transition="out" filter="fade">
                                      <p:cBhvr>
                                        <p:cTn id="212" dur="1000"/>
                                        <p:tgtEl>
                                          <p:spTgt spid="106"/>
                                        </p:tgtEl>
                                      </p:cBhvr>
                                    </p:animEffect>
                                    <p:set>
                                      <p:cBhvr>
                                        <p:cTn id="213" dur="1" fill="hold">
                                          <p:stCondLst>
                                            <p:cond delay="999"/>
                                          </p:stCondLst>
                                        </p:cTn>
                                        <p:tgtEl>
                                          <p:spTgt spid="106"/>
                                        </p:tgtEl>
                                        <p:attrNameLst>
                                          <p:attrName>style.visibility</p:attrName>
                                        </p:attrNameLst>
                                      </p:cBhvr>
                                      <p:to>
                                        <p:strVal val="hidden"/>
                                      </p:to>
                                    </p:set>
                                  </p:childTnLst>
                                </p:cTn>
                              </p:par>
                              <p:par>
                                <p:cTn id="214" presetID="10" presetClass="exit" presetSubtype="0" fill="hold" grpId="0" nodeType="withEffect">
                                  <p:stCondLst>
                                    <p:cond delay="0"/>
                                  </p:stCondLst>
                                  <p:childTnLst>
                                    <p:animEffect transition="out" filter="fade">
                                      <p:cBhvr>
                                        <p:cTn id="215" dur="1000"/>
                                        <p:tgtEl>
                                          <p:spTgt spid="107"/>
                                        </p:tgtEl>
                                      </p:cBhvr>
                                    </p:animEffect>
                                    <p:set>
                                      <p:cBhvr>
                                        <p:cTn id="216" dur="1" fill="hold">
                                          <p:stCondLst>
                                            <p:cond delay="999"/>
                                          </p:stCondLst>
                                        </p:cTn>
                                        <p:tgtEl>
                                          <p:spTgt spid="107"/>
                                        </p:tgtEl>
                                        <p:attrNameLst>
                                          <p:attrName>style.visibility</p:attrName>
                                        </p:attrNameLst>
                                      </p:cBhvr>
                                      <p:to>
                                        <p:strVal val="hidden"/>
                                      </p:to>
                                    </p:set>
                                  </p:childTnLst>
                                </p:cTn>
                              </p:par>
                              <p:par>
                                <p:cTn id="217" presetID="10" presetClass="exit" presetSubtype="0" fill="hold" grpId="0" nodeType="withEffect">
                                  <p:stCondLst>
                                    <p:cond delay="0"/>
                                  </p:stCondLst>
                                  <p:childTnLst>
                                    <p:animEffect transition="out" filter="fade">
                                      <p:cBhvr>
                                        <p:cTn id="218" dur="1000"/>
                                        <p:tgtEl>
                                          <p:spTgt spid="108"/>
                                        </p:tgtEl>
                                      </p:cBhvr>
                                    </p:animEffect>
                                    <p:set>
                                      <p:cBhvr>
                                        <p:cTn id="219" dur="1" fill="hold">
                                          <p:stCondLst>
                                            <p:cond delay="999"/>
                                          </p:stCondLst>
                                        </p:cTn>
                                        <p:tgtEl>
                                          <p:spTgt spid="108"/>
                                        </p:tgtEl>
                                        <p:attrNameLst>
                                          <p:attrName>style.visibility</p:attrName>
                                        </p:attrNameLst>
                                      </p:cBhvr>
                                      <p:to>
                                        <p:strVal val="hidden"/>
                                      </p:to>
                                    </p:set>
                                  </p:childTnLst>
                                </p:cTn>
                              </p:par>
                              <p:par>
                                <p:cTn id="220" presetID="10" presetClass="exit" presetSubtype="0" fill="hold" grpId="0" nodeType="withEffect">
                                  <p:stCondLst>
                                    <p:cond delay="0"/>
                                  </p:stCondLst>
                                  <p:childTnLst>
                                    <p:animEffect transition="out" filter="fade">
                                      <p:cBhvr>
                                        <p:cTn id="221" dur="1000"/>
                                        <p:tgtEl>
                                          <p:spTgt spid="109"/>
                                        </p:tgtEl>
                                      </p:cBhvr>
                                    </p:animEffect>
                                    <p:set>
                                      <p:cBhvr>
                                        <p:cTn id="222" dur="1" fill="hold">
                                          <p:stCondLst>
                                            <p:cond delay="999"/>
                                          </p:stCondLst>
                                        </p:cTn>
                                        <p:tgtEl>
                                          <p:spTgt spid="109"/>
                                        </p:tgtEl>
                                        <p:attrNameLst>
                                          <p:attrName>style.visibility</p:attrName>
                                        </p:attrNameLst>
                                      </p:cBhvr>
                                      <p:to>
                                        <p:strVal val="hidden"/>
                                      </p:to>
                                    </p:set>
                                  </p:childTnLst>
                                </p:cTn>
                              </p:par>
                              <p:par>
                                <p:cTn id="223" presetID="10" presetClass="exit" presetSubtype="0" fill="hold" grpId="0" nodeType="withEffect">
                                  <p:stCondLst>
                                    <p:cond delay="0"/>
                                  </p:stCondLst>
                                  <p:childTnLst>
                                    <p:animEffect transition="out" filter="fade">
                                      <p:cBhvr>
                                        <p:cTn id="224" dur="1000"/>
                                        <p:tgtEl>
                                          <p:spTgt spid="110"/>
                                        </p:tgtEl>
                                      </p:cBhvr>
                                    </p:animEffect>
                                    <p:set>
                                      <p:cBhvr>
                                        <p:cTn id="225" dur="1" fill="hold">
                                          <p:stCondLst>
                                            <p:cond delay="999"/>
                                          </p:stCondLst>
                                        </p:cTn>
                                        <p:tgtEl>
                                          <p:spTgt spid="110"/>
                                        </p:tgtEl>
                                        <p:attrNameLst>
                                          <p:attrName>style.visibility</p:attrName>
                                        </p:attrNameLst>
                                      </p:cBhvr>
                                      <p:to>
                                        <p:strVal val="hidden"/>
                                      </p:to>
                                    </p:set>
                                  </p:childTnLst>
                                </p:cTn>
                              </p:par>
                              <p:par>
                                <p:cTn id="226" presetID="10" presetClass="exit" presetSubtype="0" fill="hold" grpId="0" nodeType="withEffect">
                                  <p:stCondLst>
                                    <p:cond delay="0"/>
                                  </p:stCondLst>
                                  <p:childTnLst>
                                    <p:animEffect transition="out" filter="fade">
                                      <p:cBhvr>
                                        <p:cTn id="227" dur="1000"/>
                                        <p:tgtEl>
                                          <p:spTgt spid="111"/>
                                        </p:tgtEl>
                                      </p:cBhvr>
                                    </p:animEffect>
                                    <p:set>
                                      <p:cBhvr>
                                        <p:cTn id="228" dur="1" fill="hold">
                                          <p:stCondLst>
                                            <p:cond delay="999"/>
                                          </p:stCondLst>
                                        </p:cTn>
                                        <p:tgtEl>
                                          <p:spTgt spid="111"/>
                                        </p:tgtEl>
                                        <p:attrNameLst>
                                          <p:attrName>style.visibility</p:attrName>
                                        </p:attrNameLst>
                                      </p:cBhvr>
                                      <p:to>
                                        <p:strVal val="hidden"/>
                                      </p:to>
                                    </p:set>
                                  </p:childTnLst>
                                </p:cTn>
                              </p:par>
                              <p:par>
                                <p:cTn id="229" presetID="10" presetClass="exit" presetSubtype="0" fill="hold" grpId="0" nodeType="withEffect">
                                  <p:stCondLst>
                                    <p:cond delay="0"/>
                                  </p:stCondLst>
                                  <p:childTnLst>
                                    <p:animEffect transition="out" filter="fade">
                                      <p:cBhvr>
                                        <p:cTn id="230" dur="1000"/>
                                        <p:tgtEl>
                                          <p:spTgt spid="112"/>
                                        </p:tgtEl>
                                      </p:cBhvr>
                                    </p:animEffect>
                                    <p:set>
                                      <p:cBhvr>
                                        <p:cTn id="231" dur="1" fill="hold">
                                          <p:stCondLst>
                                            <p:cond delay="999"/>
                                          </p:stCondLst>
                                        </p:cTn>
                                        <p:tgtEl>
                                          <p:spTgt spid="112"/>
                                        </p:tgtEl>
                                        <p:attrNameLst>
                                          <p:attrName>style.visibility</p:attrName>
                                        </p:attrNameLst>
                                      </p:cBhvr>
                                      <p:to>
                                        <p:strVal val="hidden"/>
                                      </p:to>
                                    </p:set>
                                  </p:childTnLst>
                                </p:cTn>
                              </p:par>
                              <p:par>
                                <p:cTn id="232" presetID="10" presetClass="exit" presetSubtype="0" fill="hold" grpId="0" nodeType="withEffect">
                                  <p:stCondLst>
                                    <p:cond delay="0"/>
                                  </p:stCondLst>
                                  <p:childTnLst>
                                    <p:animEffect transition="out" filter="fade">
                                      <p:cBhvr>
                                        <p:cTn id="233" dur="1000"/>
                                        <p:tgtEl>
                                          <p:spTgt spid="113"/>
                                        </p:tgtEl>
                                      </p:cBhvr>
                                    </p:animEffect>
                                    <p:set>
                                      <p:cBhvr>
                                        <p:cTn id="234" dur="1" fill="hold">
                                          <p:stCondLst>
                                            <p:cond delay="999"/>
                                          </p:stCondLst>
                                        </p:cTn>
                                        <p:tgtEl>
                                          <p:spTgt spid="113"/>
                                        </p:tgtEl>
                                        <p:attrNameLst>
                                          <p:attrName>style.visibility</p:attrName>
                                        </p:attrNameLst>
                                      </p:cBhvr>
                                      <p:to>
                                        <p:strVal val="hidden"/>
                                      </p:to>
                                    </p:set>
                                  </p:childTnLst>
                                </p:cTn>
                              </p:par>
                              <p:par>
                                <p:cTn id="235" presetID="10" presetClass="exit" presetSubtype="0" fill="hold" grpId="0" nodeType="withEffect">
                                  <p:stCondLst>
                                    <p:cond delay="0"/>
                                  </p:stCondLst>
                                  <p:childTnLst>
                                    <p:animEffect transition="out" filter="fade">
                                      <p:cBhvr>
                                        <p:cTn id="236" dur="1000"/>
                                        <p:tgtEl>
                                          <p:spTgt spid="114"/>
                                        </p:tgtEl>
                                      </p:cBhvr>
                                    </p:animEffect>
                                    <p:set>
                                      <p:cBhvr>
                                        <p:cTn id="237" dur="1" fill="hold">
                                          <p:stCondLst>
                                            <p:cond delay="999"/>
                                          </p:stCondLst>
                                        </p:cTn>
                                        <p:tgtEl>
                                          <p:spTgt spid="114"/>
                                        </p:tgtEl>
                                        <p:attrNameLst>
                                          <p:attrName>style.visibility</p:attrName>
                                        </p:attrNameLst>
                                      </p:cBhvr>
                                      <p:to>
                                        <p:strVal val="hidden"/>
                                      </p:to>
                                    </p:set>
                                  </p:childTnLst>
                                </p:cTn>
                              </p:par>
                              <p:par>
                                <p:cTn id="238" presetID="10" presetClass="exit" presetSubtype="0" fill="hold" grpId="0" nodeType="withEffect">
                                  <p:stCondLst>
                                    <p:cond delay="0"/>
                                  </p:stCondLst>
                                  <p:childTnLst>
                                    <p:animEffect transition="out" filter="fade">
                                      <p:cBhvr>
                                        <p:cTn id="239" dur="1000"/>
                                        <p:tgtEl>
                                          <p:spTgt spid="115"/>
                                        </p:tgtEl>
                                      </p:cBhvr>
                                    </p:animEffect>
                                    <p:set>
                                      <p:cBhvr>
                                        <p:cTn id="240" dur="1" fill="hold">
                                          <p:stCondLst>
                                            <p:cond delay="999"/>
                                          </p:stCondLst>
                                        </p:cTn>
                                        <p:tgtEl>
                                          <p:spTgt spid="115"/>
                                        </p:tgtEl>
                                        <p:attrNameLst>
                                          <p:attrName>style.visibility</p:attrName>
                                        </p:attrNameLst>
                                      </p:cBhvr>
                                      <p:to>
                                        <p:strVal val="hidden"/>
                                      </p:to>
                                    </p:set>
                                  </p:childTnLst>
                                </p:cTn>
                              </p:par>
                              <p:par>
                                <p:cTn id="241" presetID="10" presetClass="exit" presetSubtype="0" fill="hold" grpId="0" nodeType="withEffect">
                                  <p:stCondLst>
                                    <p:cond delay="0"/>
                                  </p:stCondLst>
                                  <p:childTnLst>
                                    <p:animEffect transition="out" filter="fade">
                                      <p:cBhvr>
                                        <p:cTn id="242" dur="1000"/>
                                        <p:tgtEl>
                                          <p:spTgt spid="116"/>
                                        </p:tgtEl>
                                      </p:cBhvr>
                                    </p:animEffect>
                                    <p:set>
                                      <p:cBhvr>
                                        <p:cTn id="243" dur="1" fill="hold">
                                          <p:stCondLst>
                                            <p:cond delay="999"/>
                                          </p:stCondLst>
                                        </p:cTn>
                                        <p:tgtEl>
                                          <p:spTgt spid="116"/>
                                        </p:tgtEl>
                                        <p:attrNameLst>
                                          <p:attrName>style.visibility</p:attrName>
                                        </p:attrNameLst>
                                      </p:cBhvr>
                                      <p:to>
                                        <p:strVal val="hidden"/>
                                      </p:to>
                                    </p:set>
                                  </p:childTnLst>
                                </p:cTn>
                              </p:par>
                              <p:par>
                                <p:cTn id="244" presetID="10" presetClass="exit" presetSubtype="0" fill="hold" grpId="0" nodeType="withEffect">
                                  <p:stCondLst>
                                    <p:cond delay="0"/>
                                  </p:stCondLst>
                                  <p:childTnLst>
                                    <p:animEffect transition="out" filter="fade">
                                      <p:cBhvr>
                                        <p:cTn id="245" dur="1000"/>
                                        <p:tgtEl>
                                          <p:spTgt spid="117"/>
                                        </p:tgtEl>
                                      </p:cBhvr>
                                    </p:animEffect>
                                    <p:set>
                                      <p:cBhvr>
                                        <p:cTn id="246" dur="1" fill="hold">
                                          <p:stCondLst>
                                            <p:cond delay="999"/>
                                          </p:stCondLst>
                                        </p:cTn>
                                        <p:tgtEl>
                                          <p:spTgt spid="117"/>
                                        </p:tgtEl>
                                        <p:attrNameLst>
                                          <p:attrName>style.visibility</p:attrName>
                                        </p:attrNameLst>
                                      </p:cBhvr>
                                      <p:to>
                                        <p:strVal val="hidden"/>
                                      </p:to>
                                    </p:set>
                                  </p:childTnLst>
                                </p:cTn>
                              </p:par>
                              <p:par>
                                <p:cTn id="247" presetID="10" presetClass="exit" presetSubtype="0" fill="hold" grpId="0" nodeType="withEffect">
                                  <p:stCondLst>
                                    <p:cond delay="0"/>
                                  </p:stCondLst>
                                  <p:childTnLst>
                                    <p:animEffect transition="out" filter="fade">
                                      <p:cBhvr>
                                        <p:cTn id="248" dur="1000"/>
                                        <p:tgtEl>
                                          <p:spTgt spid="118"/>
                                        </p:tgtEl>
                                      </p:cBhvr>
                                    </p:animEffect>
                                    <p:set>
                                      <p:cBhvr>
                                        <p:cTn id="249" dur="1" fill="hold">
                                          <p:stCondLst>
                                            <p:cond delay="999"/>
                                          </p:stCondLst>
                                        </p:cTn>
                                        <p:tgtEl>
                                          <p:spTgt spid="118"/>
                                        </p:tgtEl>
                                        <p:attrNameLst>
                                          <p:attrName>style.visibility</p:attrName>
                                        </p:attrNameLst>
                                      </p:cBhvr>
                                      <p:to>
                                        <p:strVal val="hidden"/>
                                      </p:to>
                                    </p:set>
                                  </p:childTnLst>
                                </p:cTn>
                              </p:par>
                              <p:par>
                                <p:cTn id="250" presetID="10" presetClass="exit" presetSubtype="0" fill="hold" grpId="0" nodeType="withEffect">
                                  <p:stCondLst>
                                    <p:cond delay="0"/>
                                  </p:stCondLst>
                                  <p:childTnLst>
                                    <p:animEffect transition="out" filter="fade">
                                      <p:cBhvr>
                                        <p:cTn id="251" dur="1000"/>
                                        <p:tgtEl>
                                          <p:spTgt spid="119"/>
                                        </p:tgtEl>
                                      </p:cBhvr>
                                    </p:animEffect>
                                    <p:set>
                                      <p:cBhvr>
                                        <p:cTn id="252" dur="1" fill="hold">
                                          <p:stCondLst>
                                            <p:cond delay="999"/>
                                          </p:stCondLst>
                                        </p:cTn>
                                        <p:tgtEl>
                                          <p:spTgt spid="119"/>
                                        </p:tgtEl>
                                        <p:attrNameLst>
                                          <p:attrName>style.visibility</p:attrName>
                                        </p:attrNameLst>
                                      </p:cBhvr>
                                      <p:to>
                                        <p:strVal val="hidden"/>
                                      </p:to>
                                    </p:set>
                                  </p:childTnLst>
                                </p:cTn>
                              </p:par>
                              <p:par>
                                <p:cTn id="253" presetID="10" presetClass="exit" presetSubtype="0" fill="hold" grpId="0" nodeType="withEffect">
                                  <p:stCondLst>
                                    <p:cond delay="0"/>
                                  </p:stCondLst>
                                  <p:childTnLst>
                                    <p:animEffect transition="out" filter="fade">
                                      <p:cBhvr>
                                        <p:cTn id="254" dur="1000"/>
                                        <p:tgtEl>
                                          <p:spTgt spid="120"/>
                                        </p:tgtEl>
                                      </p:cBhvr>
                                    </p:animEffect>
                                    <p:set>
                                      <p:cBhvr>
                                        <p:cTn id="255" dur="1" fill="hold">
                                          <p:stCondLst>
                                            <p:cond delay="999"/>
                                          </p:stCondLst>
                                        </p:cTn>
                                        <p:tgtEl>
                                          <p:spTgt spid="1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1"/>
          <p:cNvSpPr>
            <a:spLocks noGrp="1"/>
          </p:cNvSpPr>
          <p:nvPr>
            <p:ph idx="1"/>
          </p:nvPr>
        </p:nvSpPr>
        <p:spPr>
          <a:xfrm>
            <a:off x="457200" y="1600200"/>
            <a:ext cx="8229600" cy="4525963"/>
          </a:xfrm>
        </p:spPr>
        <p:txBody>
          <a:bodyPr/>
          <a:lstStyle/>
          <a:p>
            <a:endParaRPr lang="fr-FR"/>
          </a:p>
        </p:txBody>
      </p:sp>
      <p:sp>
        <p:nvSpPr>
          <p:cNvPr id="5" name="Titre 2"/>
          <p:cNvSpPr>
            <a:spLocks noGrp="1"/>
          </p:cNvSpPr>
          <p:nvPr>
            <p:ph type="title"/>
          </p:nvPr>
        </p:nvSpPr>
        <p:spPr>
          <a:xfrm>
            <a:off x="457200" y="274638"/>
            <a:ext cx="8229600" cy="1143000"/>
          </a:xfrm>
        </p:spPr>
        <p:txBody>
          <a:bodyPr/>
          <a:lstStyle/>
          <a:p>
            <a:endParaRPr lang="fr-FR"/>
          </a:p>
        </p:txBody>
      </p:sp>
      <p:pic>
        <p:nvPicPr>
          <p:cNvPr id="6" name="Picture 3"/>
          <p:cNvPicPr>
            <a:picLocks noChangeAspect="1"/>
          </p:cNvPicPr>
          <p:nvPr/>
        </p:nvPicPr>
        <p:blipFill>
          <a:blip r:embed="rId3" cstate="print"/>
          <a:srcRect r="5551"/>
          <a:stretch>
            <a:fillRect/>
          </a:stretch>
        </p:blipFill>
        <p:spPr bwMode="auto">
          <a:xfrm>
            <a:off x="1588" y="0"/>
            <a:ext cx="9142412" cy="6858000"/>
          </a:xfrm>
          <a:prstGeom prst="rect">
            <a:avLst/>
          </a:prstGeom>
          <a:noFill/>
          <a:ln w="9525">
            <a:noFill/>
            <a:miter lim="800000"/>
            <a:headEnd/>
            <a:tailEnd/>
          </a:ln>
        </p:spPr>
      </p:pic>
      <p:sp>
        <p:nvSpPr>
          <p:cNvPr id="7" name="TextBox 145"/>
          <p:cNvSpPr txBox="1"/>
          <p:nvPr/>
        </p:nvSpPr>
        <p:spPr>
          <a:xfrm>
            <a:off x="457201" y="1238072"/>
            <a:ext cx="1981200" cy="1569660"/>
          </a:xfrm>
          <a:prstGeom prst="rect">
            <a:avLst/>
          </a:prstGeom>
          <a:solidFill>
            <a:schemeClr val="bg1">
              <a:alpha val="80000"/>
            </a:schemeClr>
          </a:solidFill>
        </p:spPr>
        <p:txBody>
          <a:bodyPr wrap="square" rtlCol="0">
            <a:spAutoFit/>
          </a:bodyPr>
          <a:lstStyle/>
          <a:p>
            <a:r>
              <a:rPr lang="fr-FR" sz="2400" b="1" dirty="0" smtClean="0"/>
              <a:t>Échantillon</a:t>
            </a:r>
            <a:r>
              <a:rPr lang="fr-FR" sz="2400" dirty="0" smtClean="0"/>
              <a:t> aléatoire dans la région visée</a:t>
            </a:r>
            <a:endParaRPr lang="fr-FR" sz="2400" dirty="0"/>
          </a:p>
        </p:txBody>
      </p:sp>
      <p:sp>
        <p:nvSpPr>
          <p:cNvPr id="8" name="Hexagon 112"/>
          <p:cNvSpPr>
            <a:spLocks noChangeArrowheads="1"/>
          </p:cNvSpPr>
          <p:nvPr/>
        </p:nvSpPr>
        <p:spPr bwMode="auto">
          <a:xfrm>
            <a:off x="3597275" y="13335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9" name="Hexagon 113"/>
          <p:cNvSpPr>
            <a:spLocks noChangeArrowheads="1"/>
          </p:cNvSpPr>
          <p:nvPr/>
        </p:nvSpPr>
        <p:spPr bwMode="auto">
          <a:xfrm>
            <a:off x="3986212" y="3352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0" name="Hexagon 114"/>
          <p:cNvSpPr>
            <a:spLocks noChangeArrowheads="1"/>
          </p:cNvSpPr>
          <p:nvPr/>
        </p:nvSpPr>
        <p:spPr bwMode="auto">
          <a:xfrm>
            <a:off x="3986212" y="48006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1" name="Hexagon 115"/>
          <p:cNvSpPr>
            <a:spLocks noChangeArrowheads="1"/>
          </p:cNvSpPr>
          <p:nvPr/>
        </p:nvSpPr>
        <p:spPr bwMode="auto">
          <a:xfrm>
            <a:off x="6103937" y="2971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2" name="Hexagon 116"/>
          <p:cNvSpPr>
            <a:spLocks noChangeArrowheads="1"/>
          </p:cNvSpPr>
          <p:nvPr/>
        </p:nvSpPr>
        <p:spPr bwMode="auto">
          <a:xfrm>
            <a:off x="4557712" y="5257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3" name="Hexagon 117"/>
          <p:cNvSpPr>
            <a:spLocks noChangeArrowheads="1"/>
          </p:cNvSpPr>
          <p:nvPr/>
        </p:nvSpPr>
        <p:spPr bwMode="auto">
          <a:xfrm>
            <a:off x="7796212" y="19812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4" name="Hexagon 118"/>
          <p:cNvSpPr>
            <a:spLocks noChangeArrowheads="1"/>
          </p:cNvSpPr>
          <p:nvPr/>
        </p:nvSpPr>
        <p:spPr bwMode="auto">
          <a:xfrm>
            <a:off x="3763962" y="21717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5" name="Hexagon 119"/>
          <p:cNvSpPr>
            <a:spLocks noChangeArrowheads="1"/>
          </p:cNvSpPr>
          <p:nvPr/>
        </p:nvSpPr>
        <p:spPr bwMode="auto">
          <a:xfrm>
            <a:off x="5440362" y="23622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6" name="Hexagon 120"/>
          <p:cNvSpPr>
            <a:spLocks noChangeArrowheads="1"/>
          </p:cNvSpPr>
          <p:nvPr/>
        </p:nvSpPr>
        <p:spPr bwMode="auto">
          <a:xfrm>
            <a:off x="4748212" y="43053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7" name="Hexagon 121"/>
          <p:cNvSpPr>
            <a:spLocks noChangeArrowheads="1"/>
          </p:cNvSpPr>
          <p:nvPr/>
        </p:nvSpPr>
        <p:spPr bwMode="auto">
          <a:xfrm>
            <a:off x="4999037" y="2971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8" name="Hexagon 122"/>
          <p:cNvSpPr>
            <a:spLocks noChangeArrowheads="1"/>
          </p:cNvSpPr>
          <p:nvPr/>
        </p:nvSpPr>
        <p:spPr bwMode="auto">
          <a:xfrm>
            <a:off x="4525962" y="15240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19" name="Hexagon 123"/>
          <p:cNvSpPr>
            <a:spLocks noChangeArrowheads="1"/>
          </p:cNvSpPr>
          <p:nvPr/>
        </p:nvSpPr>
        <p:spPr bwMode="auto">
          <a:xfrm>
            <a:off x="5883275" y="13335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0" name="Hexagon 124"/>
          <p:cNvSpPr>
            <a:spLocks noChangeArrowheads="1"/>
          </p:cNvSpPr>
          <p:nvPr/>
        </p:nvSpPr>
        <p:spPr bwMode="auto">
          <a:xfrm>
            <a:off x="5440362" y="17145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1" name="Hexagon 125"/>
          <p:cNvSpPr>
            <a:spLocks noChangeArrowheads="1"/>
          </p:cNvSpPr>
          <p:nvPr/>
        </p:nvSpPr>
        <p:spPr bwMode="auto">
          <a:xfrm>
            <a:off x="5662612" y="46101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2" name="Hexagon 126"/>
          <p:cNvSpPr>
            <a:spLocks noChangeArrowheads="1"/>
          </p:cNvSpPr>
          <p:nvPr/>
        </p:nvSpPr>
        <p:spPr bwMode="auto">
          <a:xfrm>
            <a:off x="8016875" y="2590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3" name="Hexagon 127"/>
          <p:cNvSpPr>
            <a:spLocks noChangeArrowheads="1"/>
          </p:cNvSpPr>
          <p:nvPr/>
        </p:nvSpPr>
        <p:spPr bwMode="auto">
          <a:xfrm>
            <a:off x="6324600" y="12954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4" name="Hexagon 128"/>
          <p:cNvSpPr>
            <a:spLocks noChangeArrowheads="1"/>
          </p:cNvSpPr>
          <p:nvPr/>
        </p:nvSpPr>
        <p:spPr bwMode="auto">
          <a:xfrm>
            <a:off x="4427537" y="1990725"/>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5" name="Hexagon 129"/>
          <p:cNvSpPr>
            <a:spLocks noChangeArrowheads="1"/>
          </p:cNvSpPr>
          <p:nvPr/>
        </p:nvSpPr>
        <p:spPr bwMode="auto">
          <a:xfrm>
            <a:off x="3597275" y="3733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6" name="Hexagon 130"/>
          <p:cNvSpPr>
            <a:spLocks noChangeArrowheads="1"/>
          </p:cNvSpPr>
          <p:nvPr/>
        </p:nvSpPr>
        <p:spPr bwMode="auto">
          <a:xfrm>
            <a:off x="3543300" y="4876800"/>
            <a:ext cx="442912" cy="381000"/>
          </a:xfrm>
          <a:prstGeom prst="hexagon">
            <a:avLst>
              <a:gd name="adj" fmla="val 25053"/>
              <a:gd name="vf" fmla="val 115470"/>
            </a:avLst>
          </a:prstGeom>
          <a:solidFill>
            <a:srgbClr val="D9BA62"/>
          </a:solidFill>
          <a:ln w="25400">
            <a:solidFill>
              <a:srgbClr val="262626"/>
            </a:solidFill>
            <a:miter lim="800000"/>
            <a:headEnd/>
            <a:tailEnd/>
          </a:ln>
          <a:effectLst/>
        </p:spPr>
        <p:txBody>
          <a:bodyPr anchor="ctr">
            <a:prstTxWarp prst="textNoShape">
              <a:avLst/>
            </a:prstTxWarp>
          </a:bodyPr>
          <a:lstStyle/>
          <a:p>
            <a:pPr algn="ctr">
              <a:defRPr/>
            </a:pPr>
            <a:endParaRPr lang="en-US">
              <a:solidFill>
                <a:srgbClr val="FFFFFF"/>
              </a:solidFill>
            </a:endParaRPr>
          </a:p>
        </p:txBody>
      </p:sp>
      <p:sp>
        <p:nvSpPr>
          <p:cNvPr id="27" name="Hexagon 131"/>
          <p:cNvSpPr>
            <a:spLocks noChangeArrowheads="1"/>
          </p:cNvSpPr>
          <p:nvPr/>
        </p:nvSpPr>
        <p:spPr bwMode="auto">
          <a:xfrm>
            <a:off x="5189537" y="1951038"/>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8" name="Hexagon 132"/>
          <p:cNvSpPr>
            <a:spLocks noChangeArrowheads="1"/>
          </p:cNvSpPr>
          <p:nvPr/>
        </p:nvSpPr>
        <p:spPr bwMode="auto">
          <a:xfrm>
            <a:off x="5219700" y="48768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29" name="Hexagon 133"/>
          <p:cNvSpPr>
            <a:spLocks noChangeArrowheads="1"/>
          </p:cNvSpPr>
          <p:nvPr/>
        </p:nvSpPr>
        <p:spPr bwMode="auto">
          <a:xfrm>
            <a:off x="5662612" y="3352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0" name="Hexagon 134"/>
          <p:cNvSpPr>
            <a:spLocks noChangeArrowheads="1"/>
          </p:cNvSpPr>
          <p:nvPr/>
        </p:nvSpPr>
        <p:spPr bwMode="auto">
          <a:xfrm>
            <a:off x="5883275" y="24003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1" name="Hexagon 135"/>
          <p:cNvSpPr>
            <a:spLocks noChangeArrowheads="1"/>
          </p:cNvSpPr>
          <p:nvPr/>
        </p:nvSpPr>
        <p:spPr bwMode="auto">
          <a:xfrm>
            <a:off x="4305300" y="41148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2" name="Hexagon 136"/>
          <p:cNvSpPr>
            <a:spLocks noChangeArrowheads="1"/>
          </p:cNvSpPr>
          <p:nvPr/>
        </p:nvSpPr>
        <p:spPr bwMode="auto">
          <a:xfrm>
            <a:off x="3322637" y="1801813"/>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3" name="Hexagon 137"/>
          <p:cNvSpPr>
            <a:spLocks noChangeArrowheads="1"/>
          </p:cNvSpPr>
          <p:nvPr/>
        </p:nvSpPr>
        <p:spPr bwMode="auto">
          <a:xfrm>
            <a:off x="3763962" y="27813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4" name="Hexagon 138"/>
          <p:cNvSpPr>
            <a:spLocks noChangeArrowheads="1"/>
          </p:cNvSpPr>
          <p:nvPr/>
        </p:nvSpPr>
        <p:spPr bwMode="auto">
          <a:xfrm>
            <a:off x="4900612" y="57150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5" name="Hexagon 139"/>
          <p:cNvSpPr>
            <a:spLocks noChangeArrowheads="1"/>
          </p:cNvSpPr>
          <p:nvPr/>
        </p:nvSpPr>
        <p:spPr bwMode="auto">
          <a:xfrm>
            <a:off x="4678362" y="25908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6" name="Hexagon 31"/>
          <p:cNvSpPr>
            <a:spLocks noChangeArrowheads="1"/>
          </p:cNvSpPr>
          <p:nvPr/>
        </p:nvSpPr>
        <p:spPr bwMode="auto">
          <a:xfrm>
            <a:off x="3593592" y="1335024"/>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7" name="Hexagon 32"/>
          <p:cNvSpPr>
            <a:spLocks noChangeArrowheads="1"/>
          </p:cNvSpPr>
          <p:nvPr/>
        </p:nvSpPr>
        <p:spPr bwMode="auto">
          <a:xfrm>
            <a:off x="3984625" y="33528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8" name="Hexagon 33"/>
          <p:cNvSpPr>
            <a:spLocks noChangeArrowheads="1"/>
          </p:cNvSpPr>
          <p:nvPr/>
        </p:nvSpPr>
        <p:spPr bwMode="auto">
          <a:xfrm>
            <a:off x="3984625" y="48006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39" name="Hexagon 34"/>
          <p:cNvSpPr>
            <a:spLocks noChangeArrowheads="1"/>
          </p:cNvSpPr>
          <p:nvPr/>
        </p:nvSpPr>
        <p:spPr bwMode="auto">
          <a:xfrm>
            <a:off x="6103938" y="2971800"/>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0" name="Hexagon 35"/>
          <p:cNvSpPr>
            <a:spLocks noChangeArrowheads="1"/>
          </p:cNvSpPr>
          <p:nvPr/>
        </p:nvSpPr>
        <p:spPr bwMode="auto">
          <a:xfrm>
            <a:off x="4556125" y="52578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1" name="Hexagon 36"/>
          <p:cNvSpPr>
            <a:spLocks noChangeArrowheads="1"/>
          </p:cNvSpPr>
          <p:nvPr/>
        </p:nvSpPr>
        <p:spPr bwMode="auto">
          <a:xfrm>
            <a:off x="7794625" y="19812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2" name="Hexagon 37"/>
          <p:cNvSpPr>
            <a:spLocks noChangeArrowheads="1"/>
          </p:cNvSpPr>
          <p:nvPr/>
        </p:nvSpPr>
        <p:spPr bwMode="auto">
          <a:xfrm>
            <a:off x="3763963" y="21717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3" name="Hexagon 38"/>
          <p:cNvSpPr>
            <a:spLocks noChangeArrowheads="1"/>
          </p:cNvSpPr>
          <p:nvPr/>
        </p:nvSpPr>
        <p:spPr bwMode="auto">
          <a:xfrm>
            <a:off x="5440363" y="23622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4" name="Hexagon 39"/>
          <p:cNvSpPr>
            <a:spLocks noChangeArrowheads="1"/>
          </p:cNvSpPr>
          <p:nvPr/>
        </p:nvSpPr>
        <p:spPr bwMode="auto">
          <a:xfrm>
            <a:off x="4746625" y="43053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5" name="Hexagon 40"/>
          <p:cNvSpPr>
            <a:spLocks noChangeArrowheads="1"/>
          </p:cNvSpPr>
          <p:nvPr/>
        </p:nvSpPr>
        <p:spPr bwMode="auto">
          <a:xfrm>
            <a:off x="4999038" y="2971800"/>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6" name="Hexagon 41"/>
          <p:cNvSpPr>
            <a:spLocks noChangeArrowheads="1"/>
          </p:cNvSpPr>
          <p:nvPr/>
        </p:nvSpPr>
        <p:spPr bwMode="auto">
          <a:xfrm>
            <a:off x="4525963" y="15240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7" name="Hexagon 42"/>
          <p:cNvSpPr>
            <a:spLocks noChangeArrowheads="1"/>
          </p:cNvSpPr>
          <p:nvPr/>
        </p:nvSpPr>
        <p:spPr bwMode="auto">
          <a:xfrm>
            <a:off x="5883275" y="1333500"/>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8" name="Hexagon 43"/>
          <p:cNvSpPr>
            <a:spLocks noChangeArrowheads="1"/>
          </p:cNvSpPr>
          <p:nvPr/>
        </p:nvSpPr>
        <p:spPr bwMode="auto">
          <a:xfrm>
            <a:off x="5440363" y="17145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49" name="Hexagon 44"/>
          <p:cNvSpPr>
            <a:spLocks noChangeArrowheads="1"/>
          </p:cNvSpPr>
          <p:nvPr/>
        </p:nvSpPr>
        <p:spPr bwMode="auto">
          <a:xfrm>
            <a:off x="5661025" y="46101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0" name="Hexagon 45"/>
          <p:cNvSpPr>
            <a:spLocks noChangeArrowheads="1"/>
          </p:cNvSpPr>
          <p:nvPr/>
        </p:nvSpPr>
        <p:spPr bwMode="auto">
          <a:xfrm>
            <a:off x="8016875" y="2590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1" name="Hexagon 46"/>
          <p:cNvSpPr>
            <a:spLocks noChangeArrowheads="1"/>
          </p:cNvSpPr>
          <p:nvPr/>
        </p:nvSpPr>
        <p:spPr bwMode="auto">
          <a:xfrm>
            <a:off x="6324600" y="12954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2" name="Hexagon 47"/>
          <p:cNvSpPr>
            <a:spLocks noChangeArrowheads="1"/>
          </p:cNvSpPr>
          <p:nvPr/>
        </p:nvSpPr>
        <p:spPr bwMode="auto">
          <a:xfrm>
            <a:off x="4427538" y="1990725"/>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3" name="Hexagon 48"/>
          <p:cNvSpPr>
            <a:spLocks noChangeArrowheads="1"/>
          </p:cNvSpPr>
          <p:nvPr/>
        </p:nvSpPr>
        <p:spPr bwMode="auto">
          <a:xfrm>
            <a:off x="3597275" y="3733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4" name="Hexagon 49"/>
          <p:cNvSpPr>
            <a:spLocks noChangeArrowheads="1"/>
          </p:cNvSpPr>
          <p:nvPr/>
        </p:nvSpPr>
        <p:spPr bwMode="auto">
          <a:xfrm>
            <a:off x="3543300" y="4876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5" name="Hexagon 50"/>
          <p:cNvSpPr>
            <a:spLocks noChangeArrowheads="1"/>
          </p:cNvSpPr>
          <p:nvPr/>
        </p:nvSpPr>
        <p:spPr bwMode="auto">
          <a:xfrm>
            <a:off x="5189538" y="1951038"/>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6" name="Hexagon 51"/>
          <p:cNvSpPr>
            <a:spLocks noChangeArrowheads="1"/>
          </p:cNvSpPr>
          <p:nvPr/>
        </p:nvSpPr>
        <p:spPr bwMode="auto">
          <a:xfrm>
            <a:off x="5219700" y="4876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7" name="Hexagon 52"/>
          <p:cNvSpPr>
            <a:spLocks noChangeArrowheads="1"/>
          </p:cNvSpPr>
          <p:nvPr/>
        </p:nvSpPr>
        <p:spPr bwMode="auto">
          <a:xfrm>
            <a:off x="5661025" y="3352800"/>
            <a:ext cx="442913"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8" name="Hexagon 53"/>
          <p:cNvSpPr>
            <a:spLocks noChangeArrowheads="1"/>
          </p:cNvSpPr>
          <p:nvPr/>
        </p:nvSpPr>
        <p:spPr bwMode="auto">
          <a:xfrm>
            <a:off x="5883275" y="24003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59" name="Hexagon 54"/>
          <p:cNvSpPr>
            <a:spLocks noChangeArrowheads="1"/>
          </p:cNvSpPr>
          <p:nvPr/>
        </p:nvSpPr>
        <p:spPr bwMode="auto">
          <a:xfrm>
            <a:off x="4305300" y="4114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60" name="Hexagon 55"/>
          <p:cNvSpPr>
            <a:spLocks noChangeArrowheads="1"/>
          </p:cNvSpPr>
          <p:nvPr/>
        </p:nvSpPr>
        <p:spPr bwMode="auto">
          <a:xfrm>
            <a:off x="3322638" y="1801813"/>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61" name="Hexagon 56"/>
          <p:cNvSpPr>
            <a:spLocks noChangeArrowheads="1"/>
          </p:cNvSpPr>
          <p:nvPr/>
        </p:nvSpPr>
        <p:spPr bwMode="auto">
          <a:xfrm>
            <a:off x="3763963" y="2781300"/>
            <a:ext cx="442912"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62" name="Hexagon 57"/>
          <p:cNvSpPr>
            <a:spLocks noChangeArrowheads="1"/>
          </p:cNvSpPr>
          <p:nvPr/>
        </p:nvSpPr>
        <p:spPr bwMode="auto">
          <a:xfrm>
            <a:off x="4899025" y="5715000"/>
            <a:ext cx="442913"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63" name="Hexagon 58"/>
          <p:cNvSpPr>
            <a:spLocks noChangeArrowheads="1"/>
          </p:cNvSpPr>
          <p:nvPr/>
        </p:nvSpPr>
        <p:spPr bwMode="auto">
          <a:xfrm>
            <a:off x="4678363" y="2590800"/>
            <a:ext cx="442912"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a:solidFill>
                <a:srgbClr val="FFFFFF"/>
              </a:solidFill>
            </a:endParaRPr>
          </a:p>
        </p:txBody>
      </p:sp>
      <p:sp>
        <p:nvSpPr>
          <p:cNvPr id="64" name="TextBox 59"/>
          <p:cNvSpPr txBox="1"/>
          <p:nvPr/>
        </p:nvSpPr>
        <p:spPr>
          <a:xfrm>
            <a:off x="457200" y="4114800"/>
            <a:ext cx="2057400" cy="1938992"/>
          </a:xfrm>
          <a:prstGeom prst="rect">
            <a:avLst/>
          </a:prstGeom>
          <a:solidFill>
            <a:schemeClr val="bg1">
              <a:alpha val="80000"/>
            </a:schemeClr>
          </a:solidFill>
        </p:spPr>
        <p:txBody>
          <a:bodyPr wrap="square" rtlCol="0">
            <a:spAutoFit/>
          </a:bodyPr>
          <a:lstStyle/>
          <a:p>
            <a:r>
              <a:rPr lang="fr-FR" sz="2400" b="1" dirty="0" smtClean="0"/>
              <a:t>Assignation</a:t>
            </a:r>
          </a:p>
          <a:p>
            <a:r>
              <a:rPr lang="fr-FR" sz="2400" dirty="0" smtClean="0"/>
              <a:t>aléatoire en groupe</a:t>
            </a:r>
          </a:p>
          <a:p>
            <a:r>
              <a:rPr lang="fr-FR" sz="2400" b="1" dirty="0" smtClean="0">
                <a:solidFill>
                  <a:srgbClr val="FF0000"/>
                </a:solidFill>
              </a:rPr>
              <a:t>test</a:t>
            </a:r>
          </a:p>
          <a:p>
            <a:r>
              <a:rPr lang="fr-FR" sz="2400" dirty="0" smtClean="0"/>
              <a:t>Ou</a:t>
            </a:r>
            <a:r>
              <a:rPr lang="fr-FR" sz="2400" b="1" dirty="0" smtClean="0">
                <a:solidFill>
                  <a:srgbClr val="0000FF"/>
                </a:solidFill>
              </a:rPr>
              <a:t>témoin</a:t>
            </a:r>
          </a:p>
        </p:txBody>
      </p:sp>
      <p:sp>
        <p:nvSpPr>
          <p:cNvPr id="65" name="Title 2"/>
          <p:cNvSpPr txBox="1">
            <a:spLocks/>
          </p:cNvSpPr>
          <p:nvPr/>
        </p:nvSpPr>
        <p:spPr bwMode="auto">
          <a:xfrm>
            <a:off x="0" y="-76200"/>
            <a:ext cx="9144000" cy="914400"/>
          </a:xfrm>
          <a:prstGeom prst="rect">
            <a:avLst/>
          </a:prstGeom>
          <a:solidFill>
            <a:schemeClr val="bg1">
              <a:alpha val="50000"/>
            </a:schemeClr>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3600" b="0" i="0" u="none" strike="noStrike" kern="1200" cap="none" spc="0" normalizeH="0" baseline="0" dirty="0" smtClean="0">
                <a:ln>
                  <a:noFill/>
                </a:ln>
                <a:solidFill>
                  <a:schemeClr val="tx1"/>
                </a:solidFill>
                <a:effectLst/>
                <a:uLnTx/>
                <a:uFillTx/>
                <a:latin typeface="+mj-lt"/>
                <a:ea typeface="+mj-ea"/>
                <a:cs typeface="+mj-cs"/>
              </a:rPr>
              <a:t>Assignation aléatoire par tirage au sort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500"/>
                                        <p:tgtEl>
                                          <p:spTgt spid="4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fade">
                                      <p:cBhvr>
                                        <p:cTn id="55" dur="500"/>
                                        <p:tgtEl>
                                          <p:spTgt spid="6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500"/>
                                        <p:tgtEl>
                                          <p:spTgt spid="5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fade">
                                      <p:cBhvr>
                                        <p:cTn id="71" dur="500"/>
                                        <p:tgtEl>
                                          <p:spTgt spid="4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fade">
                                      <p:cBhvr>
                                        <p:cTn id="75" dur="500"/>
                                        <p:tgtEl>
                                          <p:spTgt spid="53"/>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fade">
                                      <p:cBhvr>
                                        <p:cTn id="83" dur="500"/>
                                        <p:tgtEl>
                                          <p:spTgt spid="55"/>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500"/>
                                        <p:tgtEl>
                                          <p:spTgt spid="42"/>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500"/>
                                        <p:tgtEl>
                                          <p:spTgt spid="5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9"/>
                                        </p:tgtEl>
                                        <p:attrNameLst>
                                          <p:attrName>style.visibility</p:attrName>
                                        </p:attrNameLst>
                                      </p:cBhvr>
                                      <p:to>
                                        <p:strVal val="visible"/>
                                      </p:to>
                                    </p:set>
                                    <p:animEffect transition="in" filter="fade">
                                      <p:cBhvr>
                                        <p:cTn id="99" dur="500"/>
                                        <p:tgtEl>
                                          <p:spTgt spid="59"/>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fade">
                                      <p:cBhvr>
                                        <p:cTn id="107" dur="500"/>
                                        <p:tgtEl>
                                          <p:spTgt spid="61"/>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fade">
                                      <p:cBhvr>
                                        <p:cTn id="111" dur="500"/>
                                        <p:tgtEl>
                                          <p:spTgt spid="49"/>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63"/>
                                        </p:tgtEl>
                                        <p:attrNameLst>
                                          <p:attrName>style.visibility</p:attrName>
                                        </p:attrNameLst>
                                      </p:cBhvr>
                                      <p:to>
                                        <p:strVal val="visible"/>
                                      </p:to>
                                    </p:set>
                                    <p:animEffect transition="in" filter="fade">
                                      <p:cBhvr>
                                        <p:cTn id="11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modèle logique</a:t>
            </a:r>
            <a:endParaRPr lang="fr-FR" dirty="0"/>
          </a:p>
        </p:txBody>
      </p:sp>
      <p:sp>
        <p:nvSpPr>
          <p:cNvPr id="3" name="Espace réservé du contenu 2"/>
          <p:cNvSpPr>
            <a:spLocks noGrp="1"/>
          </p:cNvSpPr>
          <p:nvPr>
            <p:ph idx="1"/>
          </p:nvPr>
        </p:nvSpPr>
        <p:spPr/>
        <p:txBody>
          <a:bodyPr/>
          <a:lstStyle/>
          <a:p>
            <a:r>
              <a:rPr lang="fr-FR" dirty="0" smtClean="0"/>
              <a:t>Pour être en mesure d'évaluer, il est nécessaire de disposer d'un cadre d'analyse ou  modèle logique</a:t>
            </a:r>
          </a:p>
          <a:p>
            <a:r>
              <a:rPr lang="fr-FR" dirty="0" smtClean="0"/>
              <a:t>Il permet d'organiser les différentes étapes du processus, de bien repérer ce qu'il convient d'évaluer pour connaître l'impact réel du programme</a:t>
            </a:r>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43"/>
          <p:cNvGraphicFramePr>
            <a:graphicFrameLocks noGrp="1"/>
          </p:cNvGraphicFramePr>
          <p:nvPr>
            <p:ph idx="1"/>
          </p:nvPr>
        </p:nvGraphicFramePr>
        <p:xfrm>
          <a:off x="228600" y="1752600"/>
          <a:ext cx="8686800" cy="4919472"/>
        </p:xfrm>
        <a:graphic>
          <a:graphicData uri="http://schemas.openxmlformats.org/drawingml/2006/table">
            <a:tbl>
              <a:tblPr/>
              <a:tblGrid>
                <a:gridCol w="1295400"/>
                <a:gridCol w="1447800"/>
                <a:gridCol w="1524000"/>
                <a:gridCol w="1524000"/>
                <a:gridCol w="1524000"/>
                <a:gridCol w="1371600"/>
              </a:tblGrid>
              <a:tr h="413563">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2400" b="0" i="0" u="none" strike="noStrike" cap="none" normalizeH="0" baseline="0" noProof="0" dirty="0" smtClean="0">
                          <a:ln>
                            <a:noFill/>
                          </a:ln>
                          <a:solidFill>
                            <a:schemeClr val="tx1"/>
                          </a:solidFill>
                          <a:effectLst/>
                          <a:latin typeface="Arial Unicode MS" pitchFamily="34" charset="-128"/>
                          <a:cs typeface="Arial" charset="0"/>
                        </a:rPr>
                        <a:t>Besoins</a:t>
                      </a:r>
                    </a:p>
                  </a:txBody>
                  <a:tcPr marL="87394" marR="873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gridSpan="4">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2400" b="0" i="0" u="none" strike="noStrike" cap="none" normalizeH="0" baseline="0" noProof="0" dirty="0" smtClean="0">
                          <a:ln>
                            <a:noFill/>
                          </a:ln>
                          <a:solidFill>
                            <a:schemeClr val="tx1"/>
                          </a:solidFill>
                          <a:effectLst/>
                          <a:latin typeface="Arial Unicode MS" pitchFamily="34" charset="-128"/>
                          <a:cs typeface="Arial" charset="0"/>
                        </a:rPr>
                        <a:t>Cadre Logique</a:t>
                      </a:r>
                    </a:p>
                  </a:txBody>
                  <a:tcPr marL="87394" marR="873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2400" b="0" i="0" u="none" strike="noStrike" cap="none" normalizeH="0" baseline="0" noProof="0" smtClean="0">
                          <a:ln>
                            <a:noFill/>
                          </a:ln>
                          <a:solidFill>
                            <a:schemeClr val="tx1"/>
                          </a:solidFill>
                          <a:effectLst/>
                          <a:latin typeface="Arial Unicode MS" pitchFamily="34" charset="-128"/>
                          <a:cs typeface="Arial" charset="0"/>
                        </a:rPr>
                        <a:t>Objectif à long terme</a:t>
                      </a:r>
                    </a:p>
                  </a:txBody>
                  <a:tcPr marL="87394" marR="873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38200">
                <a:tc vMerge="1">
                  <a:txBody>
                    <a:bodyPr/>
                    <a:lstStyle/>
                    <a:p>
                      <a:endParaRPr 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2400" b="0" i="0" u="none" strike="noStrike" cap="none" normalizeH="0" baseline="0" noProof="0" dirty="0" smtClean="0">
                          <a:ln>
                            <a:noFill/>
                          </a:ln>
                          <a:solidFill>
                            <a:srgbClr val="000000"/>
                          </a:solidFill>
                          <a:effectLst/>
                          <a:latin typeface="Arial Unicode MS" pitchFamily="34" charset="-128"/>
                          <a:cs typeface="Arial" charset="0"/>
                        </a:rPr>
                        <a:t>Programme</a:t>
                      </a:r>
                    </a:p>
                  </a:txBody>
                  <a:tcPr marL="87394" marR="873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2400" b="0" i="0" u="none" strike="noStrike" cap="none" normalizeH="0" baseline="0" noProof="0" dirty="0" smtClean="0">
                          <a:ln>
                            <a:noFill/>
                          </a:ln>
                          <a:solidFill>
                            <a:srgbClr val="000000"/>
                          </a:solidFill>
                          <a:effectLst/>
                          <a:latin typeface="Arial Unicode MS" pitchFamily="34" charset="-128"/>
                          <a:cs typeface="Arial" charset="0"/>
                        </a:rPr>
                        <a:t>Mesures mises en œuvre</a:t>
                      </a:r>
                    </a:p>
                  </a:txBody>
                  <a:tcPr marL="87394" marR="873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2400" b="0" i="0" u="none" strike="noStrike" cap="none" normalizeH="0" baseline="0" noProof="0" dirty="0" smtClean="0">
                          <a:ln>
                            <a:noFill/>
                          </a:ln>
                          <a:solidFill>
                            <a:srgbClr val="000000"/>
                          </a:solidFill>
                          <a:effectLst/>
                          <a:latin typeface="Arial Unicode MS" pitchFamily="34" charset="-128"/>
                          <a:cs typeface="Arial" charset="0"/>
                        </a:rPr>
                        <a:t>Résultats</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2400" b="0" i="0" u="none" strike="noStrike" cap="none" normalizeH="0" baseline="0" noProof="0" dirty="0" smtClean="0">
                          <a:ln>
                            <a:noFill/>
                          </a:ln>
                          <a:solidFill>
                            <a:srgbClr val="000000"/>
                          </a:solidFill>
                          <a:effectLst/>
                          <a:latin typeface="Arial Unicode MS" pitchFamily="34" charset="-128"/>
                          <a:cs typeface="Arial" charset="0"/>
                        </a:rPr>
                        <a:t>intermédiaires</a:t>
                      </a:r>
                    </a:p>
                  </a:txBody>
                  <a:tcPr marL="87394" marR="873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2400" b="0" i="0" u="none" strike="noStrike" cap="none" normalizeH="0" baseline="0" noProof="0" dirty="0" smtClean="0">
                          <a:ln>
                            <a:noFill/>
                          </a:ln>
                          <a:solidFill>
                            <a:srgbClr val="000000"/>
                          </a:solidFill>
                          <a:effectLst/>
                          <a:latin typeface="Arial Unicode MS" pitchFamily="34" charset="-128"/>
                          <a:cs typeface="Arial" charset="0"/>
                        </a:rPr>
                        <a:t>Impact</a:t>
                      </a:r>
                    </a:p>
                  </a:txBody>
                  <a:tcPr marL="87394" marR="873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r>
              <a:tr h="32004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1400" b="0" i="0" u="none" strike="noStrike" cap="none" normalizeH="0" baseline="0" noProof="0" dirty="0" smtClean="0">
                          <a:ln>
                            <a:noFill/>
                          </a:ln>
                          <a:solidFill>
                            <a:schemeClr val="tx1"/>
                          </a:solidFill>
                          <a:effectLst/>
                          <a:latin typeface="Arial Unicode MS" pitchFamily="34" charset="-128"/>
                          <a:cs typeface="Arial" charset="0"/>
                        </a:rPr>
                        <a:t>Dans les campagnes indiennes, près de 50 % des enfants ne savent ni lire ni écrire, alors même qu’ils sont inscrits à l’école.</a:t>
                      </a:r>
                    </a:p>
                  </a:txBody>
                  <a:tcPr marL="262182" marR="873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1400" b="0" i="0" u="none" strike="noStrike" cap="none" normalizeH="0" baseline="0" noProof="0" dirty="0" smtClean="0">
                          <a:ln>
                            <a:noFill/>
                          </a:ln>
                          <a:solidFill>
                            <a:schemeClr val="tx1"/>
                          </a:solidFill>
                          <a:effectLst/>
                          <a:latin typeface="Arial Unicode MS" pitchFamily="34" charset="-128"/>
                          <a:cs typeface="Arial" charset="0"/>
                        </a:rPr>
                        <a:t>L’ONG mobilise la communauté qui va contrôler l’assiduité et le travail de l’enseignant</a:t>
                      </a:r>
                    </a:p>
                  </a:txBody>
                  <a:tcPr marL="262182" marR="873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1400" b="0" i="0" u="none" strike="noStrike" cap="none" normalizeH="0" baseline="0" noProof="0" dirty="0" smtClean="0">
                          <a:ln>
                            <a:noFill/>
                          </a:ln>
                          <a:solidFill>
                            <a:schemeClr val="tx1"/>
                          </a:solidFill>
                          <a:effectLst/>
                          <a:latin typeface="Arial Unicode MS" pitchFamily="34" charset="-128"/>
                          <a:cs typeface="Arial" charset="0"/>
                        </a:rPr>
                        <a:t>Les parents vont tous les jours à l’école et signalent les absences ou les enseignants qui n’enseignent pas</a:t>
                      </a:r>
                    </a:p>
                  </a:txBody>
                  <a:tcPr marL="262182" marR="873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1400" b="0" i="0" u="none" strike="noStrike" cap="none" normalizeH="0" baseline="0" noProof="0" dirty="0" smtClean="0">
                          <a:ln>
                            <a:noFill/>
                          </a:ln>
                          <a:solidFill>
                            <a:schemeClr val="tx1"/>
                          </a:solidFill>
                          <a:effectLst/>
                          <a:latin typeface="Arial Unicode MS" pitchFamily="34" charset="-128"/>
                          <a:cs typeface="Arial" charset="0"/>
                        </a:rPr>
                        <a:t>Les enseignants sont plus assidus et enseignent réellement lorsqu’ils sont à l’école</a:t>
                      </a:r>
                    </a:p>
                  </a:txBody>
                  <a:tcPr marL="262182" marR="873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1400" b="0" i="0" u="none" strike="noStrike" cap="none" normalizeH="0" baseline="0" noProof="0" dirty="0" smtClean="0">
                          <a:ln>
                            <a:noFill/>
                          </a:ln>
                          <a:solidFill>
                            <a:schemeClr val="tx1"/>
                          </a:solidFill>
                          <a:effectLst/>
                          <a:latin typeface="Arial Unicode MS" pitchFamily="34" charset="-128"/>
                          <a:cs typeface="Arial" charset="0"/>
                        </a:rPr>
                        <a:t>Augmentation des taux d’</a:t>
                      </a:r>
                      <a:r>
                        <a:rPr kumimoji="0" lang="fr-FR" sz="1400" b="0" i="0" u="none" strike="noStrike" cap="none" normalizeH="0" baseline="0" noProof="0" dirty="0" err="1" smtClean="0">
                          <a:ln>
                            <a:noFill/>
                          </a:ln>
                          <a:solidFill>
                            <a:schemeClr val="tx1"/>
                          </a:solidFill>
                          <a:effectLst/>
                          <a:latin typeface="Arial Unicode MS" pitchFamily="34" charset="-128"/>
                          <a:cs typeface="Arial" charset="0"/>
                        </a:rPr>
                        <a:t>alphabéti-sation</a:t>
                      </a:r>
                      <a:r>
                        <a:rPr kumimoji="0" lang="fr-FR" sz="1400" b="0" i="0" u="none" strike="noStrike" cap="none" normalizeH="0" baseline="0" noProof="0" dirty="0" smtClean="0">
                          <a:ln>
                            <a:noFill/>
                          </a:ln>
                          <a:solidFill>
                            <a:schemeClr val="tx1"/>
                          </a:solidFill>
                          <a:effectLst/>
                          <a:latin typeface="Arial Unicode MS" pitchFamily="34" charset="-128"/>
                          <a:cs typeface="Arial" charset="0"/>
                        </a:rPr>
                        <a:t> chez les enfants scolarisés</a:t>
                      </a:r>
                    </a:p>
                  </a:txBody>
                  <a:tcPr marL="262182" marR="873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1400" b="0" i="0" u="none" strike="noStrike" cap="none" normalizeH="0" baseline="0" noProof="0" dirty="0" smtClean="0">
                          <a:ln>
                            <a:noFill/>
                          </a:ln>
                          <a:solidFill>
                            <a:schemeClr val="tx1"/>
                          </a:solidFill>
                          <a:effectLst/>
                          <a:latin typeface="Arial Unicode MS" pitchFamily="34" charset="-128"/>
                          <a:cs typeface="Arial" charset="0"/>
                        </a:rPr>
                        <a:t>Amélioration des résultats scolaires et meilleures opportunités profession-</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fr-FR" sz="1400" b="0" i="0" u="none" strike="noStrike" cap="none" normalizeH="0" baseline="0" noProof="0" dirty="0" err="1" smtClean="0">
                          <a:ln>
                            <a:noFill/>
                          </a:ln>
                          <a:solidFill>
                            <a:schemeClr val="tx1"/>
                          </a:solidFill>
                          <a:effectLst/>
                          <a:latin typeface="Arial Unicode MS" pitchFamily="34" charset="-128"/>
                          <a:cs typeface="Arial" charset="0"/>
                        </a:rPr>
                        <a:t>nelles</a:t>
                      </a:r>
                      <a:endParaRPr kumimoji="0" lang="fr-FR" sz="1400" b="0" i="0" u="none" strike="noStrike" cap="none" normalizeH="0" baseline="0" noProof="0" dirty="0" smtClean="0">
                        <a:ln>
                          <a:noFill/>
                        </a:ln>
                        <a:solidFill>
                          <a:schemeClr val="tx1"/>
                        </a:solidFill>
                        <a:effectLst/>
                        <a:latin typeface="Arial Unicode MS" pitchFamily="34" charset="-128"/>
                        <a:cs typeface="Arial" charset="0"/>
                      </a:endParaRPr>
                    </a:p>
                  </a:txBody>
                  <a:tcPr marL="262182" marR="873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bl>
          </a:graphicData>
        </a:graphic>
      </p:graphicFrame>
      <p:sp>
        <p:nvSpPr>
          <p:cNvPr id="5" name="Slide Number Placeholder 4"/>
          <p:cNvSpPr>
            <a:spLocks noGrp="1"/>
          </p:cNvSpPr>
          <p:nvPr>
            <p:ph type="sldNum" sz="quarter" idx="12"/>
          </p:nvPr>
        </p:nvSpPr>
        <p:spPr>
          <a:xfrm>
            <a:off x="7010400" y="6554788"/>
            <a:ext cx="1180092" cy="365125"/>
          </a:xfrm>
        </p:spPr>
        <p:txBody>
          <a:bodyPr/>
          <a:lstStyle/>
          <a:p>
            <a:pPr>
              <a:defRPr/>
            </a:pPr>
            <a:fld id="{6433CC56-A7A3-4DD7-90A5-48C27E67D972}" type="slidenum">
              <a:rPr lang="en-US"/>
              <a:pPr>
                <a:defRPr/>
              </a:pPr>
              <a:t>24</a:t>
            </a:fld>
            <a:endParaRPr lang="en-US"/>
          </a:p>
        </p:txBody>
      </p:sp>
      <p:sp>
        <p:nvSpPr>
          <p:cNvPr id="6" name="Rectangle 2"/>
          <p:cNvSpPr txBox="1">
            <a:spLocks noChangeArrowheads="1"/>
          </p:cNvSpPr>
          <p:nvPr/>
        </p:nvSpPr>
        <p:spPr bwMode="auto">
          <a:xfrm>
            <a:off x="685800" y="0"/>
            <a:ext cx="8001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4000" b="0" i="0" u="none" strike="noStrike" kern="1200" cap="none" spc="0" normalizeH="0" baseline="0" noProof="0" dirty="0" smtClean="0">
                <a:ln>
                  <a:noFill/>
                </a:ln>
                <a:solidFill>
                  <a:schemeClr val="tx1"/>
                </a:solidFill>
                <a:effectLst/>
                <a:uLnTx/>
                <a:uFillTx/>
                <a:latin typeface="+mj-lt"/>
                <a:ea typeface="+mj-ea"/>
                <a:cs typeface="+mj-cs"/>
              </a:rPr>
              <a:t>Exemple de modèle</a:t>
            </a:r>
          </a:p>
        </p:txBody>
      </p:sp>
      <p:sp>
        <p:nvSpPr>
          <p:cNvPr id="7" name="AutoShape 4"/>
          <p:cNvSpPr>
            <a:spLocks noChangeArrowheads="1"/>
          </p:cNvSpPr>
          <p:nvPr/>
        </p:nvSpPr>
        <p:spPr bwMode="black">
          <a:xfrm rot="16200000" flipV="1">
            <a:off x="1853919" y="4897719"/>
            <a:ext cx="2362200" cy="126438"/>
          </a:xfrm>
          <a:prstGeom prst="triangle">
            <a:avLst>
              <a:gd name="adj" fmla="val 50000"/>
            </a:avLst>
          </a:prstGeom>
          <a:gradFill rotWithShape="0">
            <a:gsLst>
              <a:gs pos="0">
                <a:srgbClr val="760000"/>
              </a:gs>
              <a:gs pos="100000">
                <a:srgbClr val="FF0000"/>
              </a:gs>
            </a:gsLst>
            <a:lin ang="5400000" scaled="1"/>
          </a:gradFill>
          <a:ln w="15875" algn="ctr">
            <a:solidFill>
              <a:schemeClr val="bg1"/>
            </a:solidFill>
            <a:miter lim="800000"/>
            <a:headEnd/>
            <a:tailEnd/>
          </a:ln>
        </p:spPr>
        <p:txBody>
          <a:bodyPr wrap="none" anchor="ctr"/>
          <a:lstStyle/>
          <a:p>
            <a:endParaRPr lang="fr-FR"/>
          </a:p>
        </p:txBody>
      </p:sp>
      <p:sp>
        <p:nvSpPr>
          <p:cNvPr id="8" name="AutoShape 4"/>
          <p:cNvSpPr>
            <a:spLocks noChangeArrowheads="1"/>
          </p:cNvSpPr>
          <p:nvPr/>
        </p:nvSpPr>
        <p:spPr bwMode="black">
          <a:xfrm rot="16200000" flipV="1">
            <a:off x="3377919" y="5004082"/>
            <a:ext cx="2362200" cy="126438"/>
          </a:xfrm>
          <a:prstGeom prst="triangle">
            <a:avLst>
              <a:gd name="adj" fmla="val 50000"/>
            </a:avLst>
          </a:prstGeom>
          <a:gradFill rotWithShape="0">
            <a:gsLst>
              <a:gs pos="0">
                <a:srgbClr val="760000"/>
              </a:gs>
              <a:gs pos="100000">
                <a:srgbClr val="FF0000"/>
              </a:gs>
            </a:gsLst>
            <a:lin ang="5400000" scaled="1"/>
          </a:gradFill>
          <a:ln w="15875" algn="ctr">
            <a:solidFill>
              <a:schemeClr val="bg1"/>
            </a:solidFill>
            <a:miter lim="800000"/>
            <a:headEnd/>
            <a:tailEnd/>
          </a:ln>
        </p:spPr>
        <p:txBody>
          <a:bodyPr wrap="none" anchor="ctr"/>
          <a:lstStyle/>
          <a:p>
            <a:endParaRPr lang="fr-FR"/>
          </a:p>
        </p:txBody>
      </p:sp>
      <p:sp>
        <p:nvSpPr>
          <p:cNvPr id="9" name="AutoShape 4"/>
          <p:cNvSpPr>
            <a:spLocks noChangeArrowheads="1"/>
          </p:cNvSpPr>
          <p:nvPr/>
        </p:nvSpPr>
        <p:spPr bwMode="black">
          <a:xfrm rot="16200000" flipV="1">
            <a:off x="4901919" y="4927881"/>
            <a:ext cx="2362200" cy="126438"/>
          </a:xfrm>
          <a:prstGeom prst="triangle">
            <a:avLst>
              <a:gd name="adj" fmla="val 50000"/>
            </a:avLst>
          </a:prstGeom>
          <a:gradFill rotWithShape="0">
            <a:gsLst>
              <a:gs pos="0">
                <a:srgbClr val="760000"/>
              </a:gs>
              <a:gs pos="100000">
                <a:srgbClr val="FF0000"/>
              </a:gs>
            </a:gsLst>
            <a:lin ang="5400000" scaled="1"/>
          </a:gradFill>
          <a:ln w="15875" algn="ctr">
            <a:solidFill>
              <a:schemeClr val="bg1"/>
            </a:solidFill>
            <a:miter lim="800000"/>
            <a:headEnd/>
            <a:tailEnd/>
          </a:ln>
        </p:spPr>
        <p:txBody>
          <a:bodyPr rot="10800000" vert="eaVert" wrap="none" anchor="ct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L'analyse coûts/bénéfices</a:t>
            </a:r>
            <a:endParaRPr lang="fr-FR" dirty="0"/>
          </a:p>
        </p:txBody>
      </p:sp>
      <p:sp>
        <p:nvSpPr>
          <p:cNvPr id="3" name="Espace réservé du contenu 2"/>
          <p:cNvSpPr>
            <a:spLocks noGrp="1"/>
          </p:cNvSpPr>
          <p:nvPr>
            <p:ph idx="1"/>
          </p:nvPr>
        </p:nvSpPr>
        <p:spPr/>
        <p:txBody>
          <a:bodyPr>
            <a:normAutofit lnSpcReduction="10000"/>
          </a:bodyPr>
          <a:lstStyle/>
          <a:p>
            <a:pPr>
              <a:lnSpc>
                <a:spcPct val="80000"/>
              </a:lnSpc>
            </a:pPr>
            <a:r>
              <a:rPr lang="fr-FR" dirty="0" smtClean="0">
                <a:solidFill>
                  <a:schemeClr val="tx1"/>
                </a:solidFill>
              </a:rPr>
              <a:t>Le diagnostic des besoins nous permet de mesurer l'impact</a:t>
            </a:r>
          </a:p>
          <a:p>
            <a:pPr>
              <a:lnSpc>
                <a:spcPct val="80000"/>
              </a:lnSpc>
            </a:pPr>
            <a:endParaRPr lang="fr-FR" dirty="0" smtClean="0">
              <a:solidFill>
                <a:schemeClr val="tx1"/>
              </a:solidFill>
            </a:endParaRPr>
          </a:p>
          <a:p>
            <a:pPr>
              <a:lnSpc>
                <a:spcPct val="80000"/>
              </a:lnSpc>
            </a:pPr>
            <a:r>
              <a:rPr lang="fr-FR" dirty="0" smtClean="0">
                <a:solidFill>
                  <a:schemeClr val="tx1"/>
                </a:solidFill>
              </a:rPr>
              <a:t>L’évaluation de processus permet de déterminer le coût</a:t>
            </a:r>
          </a:p>
          <a:p>
            <a:pPr>
              <a:lnSpc>
                <a:spcPct val="80000"/>
              </a:lnSpc>
            </a:pPr>
            <a:endParaRPr lang="fr-FR" dirty="0" smtClean="0">
              <a:solidFill>
                <a:schemeClr val="tx1"/>
              </a:solidFill>
            </a:endParaRPr>
          </a:p>
          <a:p>
            <a:pPr>
              <a:lnSpc>
                <a:spcPct val="80000"/>
              </a:lnSpc>
            </a:pPr>
            <a:r>
              <a:rPr lang="fr-FR" dirty="0" smtClean="0">
                <a:solidFill>
                  <a:schemeClr val="tx1"/>
                </a:solidFill>
              </a:rPr>
              <a:t>L’évaluation d’impact permet de quantifier les bénéfices</a:t>
            </a:r>
          </a:p>
          <a:p>
            <a:pPr>
              <a:lnSpc>
                <a:spcPct val="80000"/>
              </a:lnSpc>
            </a:pPr>
            <a:endParaRPr lang="fr-FR" dirty="0" smtClean="0">
              <a:solidFill>
                <a:schemeClr val="tx1"/>
              </a:solidFill>
            </a:endParaRPr>
          </a:p>
          <a:p>
            <a:pPr>
              <a:lnSpc>
                <a:spcPct val="80000"/>
              </a:lnSpc>
            </a:pPr>
            <a:r>
              <a:rPr lang="fr-FR" dirty="0" smtClean="0">
                <a:solidFill>
                  <a:schemeClr val="tx1"/>
                </a:solidFill>
              </a:rPr>
              <a:t>C’est en identifiant les alternatives que l’on peut comparer les coûts et les bénéfices</a:t>
            </a:r>
          </a:p>
          <a:p>
            <a:endParaRPr lang="fr-F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Grp="1" noChangeArrowheads="1"/>
          </p:cNvSpPr>
          <p:nvPr>
            <p:ph type="sldNum" sz="quarter" idx="12"/>
          </p:nvPr>
        </p:nvSpPr>
        <p:spPr>
          <a:xfrm>
            <a:off x="6553200" y="6356350"/>
            <a:ext cx="2133600" cy="365125"/>
          </a:xfrm>
        </p:spPr>
        <p:txBody>
          <a:bodyPr/>
          <a:lstStyle/>
          <a:p>
            <a:pPr>
              <a:defRPr/>
            </a:pPr>
            <a:fld id="{5A8414FC-38FB-4B4F-BBD2-A315328845A9}" type="slidenum">
              <a:rPr lang="en-US"/>
              <a:pPr>
                <a:defRPr/>
              </a:pPr>
              <a:t>26</a:t>
            </a:fld>
            <a:endParaRPr lang="en-US"/>
          </a:p>
        </p:txBody>
      </p:sp>
      <p:sp>
        <p:nvSpPr>
          <p:cNvPr id="5" name="Rectangle 2"/>
          <p:cNvSpPr txBox="1">
            <a:spLocks noChangeArrowheads="1"/>
          </p:cNvSpPr>
          <p:nvPr/>
        </p:nvSpPr>
        <p:spPr bwMode="auto">
          <a:xfrm>
            <a:off x="76200" y="76200"/>
            <a:ext cx="9144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0" i="0" u="none" strike="noStrike" kern="1200" cap="none" spc="0" normalizeH="0" baseline="0" noProof="0" dirty="0" smtClean="0">
                <a:ln>
                  <a:noFill/>
                </a:ln>
                <a:solidFill>
                  <a:schemeClr val="tx1"/>
                </a:solidFill>
                <a:effectLst/>
                <a:uLnTx/>
                <a:uFillTx/>
                <a:latin typeface="+mj-lt"/>
                <a:ea typeface="+mj-ea"/>
                <a:cs typeface="+mj-cs"/>
              </a:rPr>
              <a:t>Etude comparative coûts/ bénéfices</a:t>
            </a:r>
          </a:p>
        </p:txBody>
      </p:sp>
      <p:pic>
        <p:nvPicPr>
          <p:cNvPr id="6" name="Picture 2" descr="C:\Documents and Settings\Administrator\Desktop\Student-Attendance_1.jpg"/>
          <p:cNvPicPr>
            <a:picLocks noGrp="1" noChangeAspect="1" noChangeArrowheads="1"/>
          </p:cNvPicPr>
          <p:nvPr>
            <p:ph idx="1"/>
          </p:nvPr>
        </p:nvPicPr>
        <p:blipFill>
          <a:blip r:embed="rId2" cstate="print"/>
          <a:srcRect/>
          <a:stretch>
            <a:fillRect/>
          </a:stretch>
        </p:blipFill>
        <p:spPr>
          <a:xfrm>
            <a:off x="990600" y="1295400"/>
            <a:ext cx="7269045" cy="5410200"/>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qualité d'une évaluation, c'est:</a:t>
            </a:r>
            <a:endParaRPr lang="fr-FR" dirty="0"/>
          </a:p>
        </p:txBody>
      </p:sp>
      <p:sp>
        <p:nvSpPr>
          <p:cNvPr id="3" name="Espace réservé du contenu 2"/>
          <p:cNvSpPr>
            <a:spLocks noGrp="1"/>
          </p:cNvSpPr>
          <p:nvPr>
            <p:ph idx="1"/>
          </p:nvPr>
        </p:nvSpPr>
        <p:spPr/>
        <p:txBody>
          <a:bodyPr>
            <a:normAutofit/>
          </a:bodyPr>
          <a:lstStyle/>
          <a:p>
            <a:r>
              <a:rPr lang="fr-FR" dirty="0" smtClean="0"/>
              <a:t>Poser les bonnes questions</a:t>
            </a:r>
          </a:p>
          <a:p>
            <a:r>
              <a:rPr lang="fr-FR" dirty="0" smtClean="0"/>
              <a:t>Donner des réponses précises</a:t>
            </a:r>
          </a:p>
          <a:p>
            <a:pPr lvl="1"/>
            <a:r>
              <a:rPr lang="fr-FR" dirty="0" smtClean="0"/>
              <a:t>En lien avec les objectifs de départ</a:t>
            </a:r>
          </a:p>
          <a:p>
            <a:pPr lvl="1"/>
            <a:r>
              <a:rPr lang="fr-FR" dirty="0" smtClean="0"/>
              <a:t>Savoir précisément ce qu'on a appris</a:t>
            </a:r>
          </a:p>
          <a:p>
            <a:pPr lvl="1"/>
            <a:r>
              <a:rPr lang="fr-FR" dirty="0" smtClean="0"/>
              <a:t>Savoir ce qui pourra être généralisé</a:t>
            </a:r>
          </a:p>
          <a:p>
            <a:pPr lvl="1"/>
            <a:endParaRPr lang="fr-FR" dirty="0" smtClean="0"/>
          </a:p>
          <a:p>
            <a:r>
              <a:rPr lang="fr-FR" dirty="0" smtClean="0"/>
              <a:t>Une bonne évaluation permet de tirer des enseignements généraux</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8600" y="152400"/>
            <a:ext cx="9144000" cy="1143000"/>
          </a:xfrm>
        </p:spPr>
        <p:txBody>
          <a:bodyPr>
            <a:normAutofit/>
          </a:bodyPr>
          <a:lstStyle/>
          <a:p>
            <a:r>
              <a:rPr lang="fr-FR" sz="3600" dirty="0" smtClean="0"/>
              <a:t>Quand NE PAS engager d'évaluation aléatoire?</a:t>
            </a:r>
            <a:endParaRPr lang="fr-FR" sz="3600" dirty="0"/>
          </a:p>
        </p:txBody>
      </p:sp>
      <p:sp>
        <p:nvSpPr>
          <p:cNvPr id="3" name="Espace réservé du contenu 2"/>
          <p:cNvSpPr>
            <a:spLocks noGrp="1"/>
          </p:cNvSpPr>
          <p:nvPr>
            <p:ph idx="1"/>
          </p:nvPr>
        </p:nvSpPr>
        <p:spPr/>
        <p:txBody>
          <a:bodyPr>
            <a:normAutofit lnSpcReduction="10000"/>
          </a:bodyPr>
          <a:lstStyle/>
          <a:p>
            <a:r>
              <a:rPr lang="fr-FR" dirty="0" smtClean="0">
                <a:solidFill>
                  <a:schemeClr val="tx1"/>
                </a:solidFill>
              </a:rPr>
              <a:t>Lorsque le programme est prématuré et nécessite d’être sérieusement “peaufiné” avant d’être déployé ou dupliqué</a:t>
            </a:r>
          </a:p>
          <a:p>
            <a:r>
              <a:rPr lang="fr-FR" dirty="0" smtClean="0">
                <a:solidFill>
                  <a:schemeClr val="tx1"/>
                </a:solidFill>
              </a:rPr>
              <a:t>Lorsque le projet est mené à une échelle trop petite</a:t>
            </a:r>
          </a:p>
          <a:p>
            <a:r>
              <a:rPr lang="fr-FR" dirty="0" smtClean="0">
                <a:solidFill>
                  <a:schemeClr val="tx1"/>
                </a:solidFill>
              </a:rPr>
              <a:t>Si on a déjà démontré rigoureusement l’impact positif du programme et si le budget permet  d'inclure tout le monde</a:t>
            </a:r>
          </a:p>
          <a:p>
            <a:r>
              <a:rPr lang="fr-FR" dirty="0" smtClean="0">
                <a:solidFill>
                  <a:schemeClr val="tx1"/>
                </a:solidFill>
              </a:rPr>
              <a:t>Si le programme a déjà commencé</a:t>
            </a:r>
          </a:p>
          <a:p>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152400"/>
            <a:ext cx="8686800" cy="1143000"/>
          </a:xfrm>
        </p:spPr>
        <p:txBody>
          <a:bodyPr>
            <a:normAutofit fontScale="90000"/>
          </a:bodyPr>
          <a:lstStyle/>
          <a:p>
            <a:r>
              <a:rPr lang="fr-FR" dirty="0" smtClean="0"/>
              <a:t>Quand engager une évaluation aléatoire?</a:t>
            </a:r>
            <a:endParaRPr lang="fr-FR" dirty="0"/>
          </a:p>
        </p:txBody>
      </p:sp>
      <p:sp>
        <p:nvSpPr>
          <p:cNvPr id="3" name="Espace réservé du contenu 2"/>
          <p:cNvSpPr>
            <a:spLocks noGrp="1"/>
          </p:cNvSpPr>
          <p:nvPr>
            <p:ph idx="1"/>
          </p:nvPr>
        </p:nvSpPr>
        <p:spPr>
          <a:xfrm>
            <a:off x="457200" y="1600200"/>
            <a:ext cx="8229600" cy="4648200"/>
          </a:xfrm>
        </p:spPr>
        <p:txBody>
          <a:bodyPr>
            <a:normAutofit/>
          </a:bodyPr>
          <a:lstStyle/>
          <a:p>
            <a:pPr>
              <a:buFont typeface="Arial" pitchFamily="34" charset="0"/>
              <a:buChar char="•"/>
              <a:defRPr/>
            </a:pPr>
            <a:r>
              <a:rPr lang="fr-FR" dirty="0"/>
              <a:t>Dès qu’il existe une question importante pour laquelle vous voulez/vous avez besoin d’obtenir une réponse</a:t>
            </a:r>
          </a:p>
          <a:p>
            <a:pPr>
              <a:buFont typeface="Arial" pitchFamily="34" charset="0"/>
              <a:buChar char="•"/>
              <a:defRPr/>
            </a:pPr>
            <a:r>
              <a:rPr lang="fr-FR" dirty="0"/>
              <a:t>Ni trop tôt ni trop tard…</a:t>
            </a:r>
          </a:p>
          <a:p>
            <a:pPr>
              <a:buFont typeface="Arial" pitchFamily="34" charset="0"/>
              <a:buChar char="•"/>
              <a:defRPr/>
            </a:pPr>
            <a:r>
              <a:rPr lang="fr-FR" dirty="0"/>
              <a:t>Le programme est</a:t>
            </a:r>
            <a:r>
              <a:rPr lang="fr-FR" dirty="0" smtClean="0"/>
              <a:t> suffisamment représentatif, </a:t>
            </a:r>
            <a:r>
              <a:rPr lang="fr-FR" dirty="0"/>
              <a:t>pas une solution</a:t>
            </a:r>
            <a:r>
              <a:rPr lang="fr-FR" dirty="0" smtClean="0"/>
              <a:t> particulière</a:t>
            </a:r>
          </a:p>
          <a:p>
            <a:pPr>
              <a:buFont typeface="Arial" pitchFamily="34" charset="0"/>
              <a:buChar char="•"/>
              <a:defRPr/>
            </a:pPr>
            <a:r>
              <a:rPr lang="fr-FR" dirty="0"/>
              <a:t>Pour bien faire les choses, il faut du temps, des compétences et un </a:t>
            </a:r>
            <a:r>
              <a:rPr lang="fr-FR" dirty="0" smtClean="0"/>
              <a:t>budget</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 du cours</a:t>
            </a:r>
            <a:endParaRPr lang="fr-FR" dirty="0"/>
          </a:p>
        </p:txBody>
      </p:sp>
      <p:sp>
        <p:nvSpPr>
          <p:cNvPr id="3" name="Espace réservé du contenu 2"/>
          <p:cNvSpPr>
            <a:spLocks noGrp="1"/>
          </p:cNvSpPr>
          <p:nvPr>
            <p:ph idx="1"/>
          </p:nvPr>
        </p:nvSpPr>
        <p:spPr/>
        <p:txBody>
          <a:bodyPr>
            <a:normAutofit/>
          </a:bodyPr>
          <a:lstStyle/>
          <a:p>
            <a:endParaRPr lang="fr-FR" dirty="0" smtClean="0">
              <a:solidFill>
                <a:srgbClr val="000000"/>
              </a:solidFill>
            </a:endParaRPr>
          </a:p>
          <a:p>
            <a:r>
              <a:rPr lang="fr-FR" dirty="0" smtClean="0"/>
              <a:t>Pourquoi évaluer?</a:t>
            </a:r>
          </a:p>
          <a:p>
            <a:r>
              <a:rPr lang="fr-FR" dirty="0" smtClean="0">
                <a:solidFill>
                  <a:schemeClr val="bg1">
                    <a:lumMod val="50000"/>
                  </a:schemeClr>
                </a:solidFill>
              </a:rPr>
              <a:t>Qu'est ce qu'une évaluation d'impact?</a:t>
            </a:r>
          </a:p>
          <a:p>
            <a:r>
              <a:rPr lang="fr-FR" dirty="0" smtClean="0">
                <a:solidFill>
                  <a:schemeClr val="bg1">
                    <a:lumMod val="50000"/>
                  </a:schemeClr>
                </a:solidFill>
              </a:rPr>
              <a:t>L'évaluation aléatoire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avantages</a:t>
            </a:r>
            <a:endParaRPr lang="fr-FR" dirty="0"/>
          </a:p>
        </p:txBody>
      </p:sp>
      <p:sp>
        <p:nvSpPr>
          <p:cNvPr id="3" name="Espace réservé du contenu 2"/>
          <p:cNvSpPr>
            <a:spLocks noGrp="1"/>
          </p:cNvSpPr>
          <p:nvPr>
            <p:ph idx="1"/>
          </p:nvPr>
        </p:nvSpPr>
        <p:spPr>
          <a:xfrm>
            <a:off x="457200" y="1646237"/>
            <a:ext cx="8229600" cy="4525963"/>
          </a:xfrm>
        </p:spPr>
        <p:txBody>
          <a:bodyPr/>
          <a:lstStyle/>
          <a:p>
            <a:r>
              <a:rPr lang="fr-FR" dirty="0" smtClean="0"/>
              <a:t>Les résultats d'une évaluation aléatoire sont:</a:t>
            </a:r>
          </a:p>
          <a:p>
            <a:pPr lvl="1"/>
            <a:r>
              <a:rPr lang="fr-FR" dirty="0" smtClean="0"/>
              <a:t>transparents</a:t>
            </a:r>
          </a:p>
          <a:p>
            <a:pPr lvl="1"/>
            <a:r>
              <a:rPr lang="fr-FR" dirty="0" smtClean="0"/>
              <a:t>faciles à expliquer, à partager avec des </a:t>
            </a:r>
            <a:r>
              <a:rPr lang="fr-FR" dirty="0" err="1" smtClean="0"/>
              <a:t>non-statisticiens</a:t>
            </a:r>
            <a:endParaRPr lang="fr-FR" dirty="0" smtClean="0"/>
          </a:p>
          <a:p>
            <a:r>
              <a:rPr lang="fr-FR" dirty="0" smtClean="0"/>
              <a:t>Ils ont plus de chance de convaincre les décideurs politiques, les bailleurs de fonds</a:t>
            </a:r>
          </a:p>
          <a:p>
            <a:endParaRPr lang="fr-F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L'utilité des évaluations aléatoires</a:t>
            </a:r>
            <a:endParaRPr lang="fr-FR" dirty="0"/>
          </a:p>
        </p:txBody>
      </p:sp>
      <p:sp>
        <p:nvSpPr>
          <p:cNvPr id="3" name="Espace réservé du contenu 2"/>
          <p:cNvSpPr>
            <a:spLocks noGrp="1"/>
          </p:cNvSpPr>
          <p:nvPr>
            <p:ph idx="1"/>
          </p:nvPr>
        </p:nvSpPr>
        <p:spPr/>
        <p:txBody>
          <a:bodyPr/>
          <a:lstStyle/>
          <a:p>
            <a:r>
              <a:rPr lang="fr-FR" dirty="0" smtClean="0"/>
              <a:t>Les évaluations aléatoires donnent des résultats :</a:t>
            </a:r>
          </a:p>
          <a:p>
            <a:pPr lvl="1"/>
            <a:r>
              <a:rPr lang="fr-FR" dirty="0"/>
              <a:t>c</a:t>
            </a:r>
            <a:r>
              <a:rPr lang="fr-FR" dirty="0" smtClean="0"/>
              <a:t>lairs,</a:t>
            </a:r>
          </a:p>
          <a:p>
            <a:pPr lvl="1"/>
            <a:r>
              <a:rPr lang="fr-FR" dirty="0"/>
              <a:t>s</a:t>
            </a:r>
            <a:r>
              <a:rPr lang="fr-FR" dirty="0" smtClean="0"/>
              <a:t>imples à communiquer</a:t>
            </a:r>
          </a:p>
          <a:p>
            <a:pPr lvl="1"/>
            <a:endParaRPr lang="fr-FR" dirty="0" smtClean="0"/>
          </a:p>
          <a:p>
            <a:r>
              <a:rPr lang="fr-FR" dirty="0" smtClean="0"/>
              <a:t>Cela permet d'éviter les débats idéologiques pour se concentrer sur l'efficacité</a:t>
            </a:r>
          </a:p>
          <a:p>
            <a:r>
              <a:rPr lang="fr-FR" dirty="0" smtClean="0"/>
              <a:t>Cela redonne confiance aux bailleurs de fond</a:t>
            </a:r>
            <a:endParaRPr lang="fr-F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rgbClr val="FFFF00"/>
          </a:solidFill>
        </p:spPr>
        <p:txBody>
          <a:bodyPr/>
          <a:lstStyle/>
          <a:p>
            <a:r>
              <a:rPr lang="fr-FR" dirty="0" smtClean="0"/>
              <a:t>La question éthique</a:t>
            </a:r>
            <a:endParaRPr lang="fr-FR" dirty="0"/>
          </a:p>
        </p:txBody>
      </p:sp>
      <p:sp>
        <p:nvSpPr>
          <p:cNvPr id="3" name="Espace réservé du contenu 2"/>
          <p:cNvSpPr>
            <a:spLocks noGrp="1"/>
          </p:cNvSpPr>
          <p:nvPr>
            <p:ph idx="1"/>
          </p:nvPr>
        </p:nvSpPr>
        <p:spPr/>
        <p:txBody>
          <a:bodyPr>
            <a:normAutofit fontScale="85000" lnSpcReduction="10000"/>
          </a:bodyPr>
          <a:lstStyle/>
          <a:p>
            <a:r>
              <a:rPr lang="fr-FR" dirty="0" smtClean="0"/>
              <a:t>Les ressources sont limitées</a:t>
            </a:r>
          </a:p>
          <a:p>
            <a:r>
              <a:rPr lang="fr-FR" dirty="0" smtClean="0"/>
              <a:t>Cette répartition aléatoire est souvent perçue comme plus équitable</a:t>
            </a:r>
          </a:p>
          <a:p>
            <a:r>
              <a:rPr lang="fr-FR" dirty="0" smtClean="0"/>
              <a:t>Plusieurs mises en œuvre possibles (loterie, mise en place progressive, à tour de rôle, traitements multiples encouragements, aux limites..)</a:t>
            </a:r>
          </a:p>
          <a:p>
            <a:r>
              <a:rPr lang="fr-FR" dirty="0" smtClean="0"/>
              <a:t>J</a:t>
            </a:r>
            <a:r>
              <a:rPr lang="fr-FR" dirty="0"/>
              <a:t>-PAL ne travaille jamais sur des projets dont les frais d’évaluation diminueraient le nombre de bénéficiaires d’un programme. Ainsi, si nécessaire, le groupe témoin bénéficiera également du programme, lorsque l’évaluation sera terminée.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Notre objectif</a:t>
            </a:r>
            <a:endParaRPr lang="fr-FR" dirty="0"/>
          </a:p>
        </p:txBody>
      </p:sp>
      <p:sp>
        <p:nvSpPr>
          <p:cNvPr id="3" name="Espace réservé du contenu 2"/>
          <p:cNvSpPr>
            <a:spLocks noGrp="1"/>
          </p:cNvSpPr>
          <p:nvPr>
            <p:ph idx="1"/>
          </p:nvPr>
        </p:nvSpPr>
        <p:spPr/>
        <p:txBody>
          <a:bodyPr>
            <a:normAutofit/>
          </a:bodyPr>
          <a:lstStyle/>
          <a:p>
            <a:r>
              <a:rPr lang="fr-FR" dirty="0" smtClean="0"/>
              <a:t>Si nous sommes capables:</a:t>
            </a:r>
          </a:p>
          <a:p>
            <a:pPr lvl="1"/>
            <a:r>
              <a:rPr lang="fr-FR" dirty="0" smtClean="0"/>
              <a:t>de rendre compte de ce qui a été fait,</a:t>
            </a:r>
          </a:p>
          <a:p>
            <a:pPr lvl="1"/>
            <a:r>
              <a:rPr lang="fr-FR" dirty="0" smtClean="0"/>
              <a:t>de déterminer quels sont les programmes les plus efficaces,</a:t>
            </a:r>
          </a:p>
          <a:p>
            <a:pPr lvl="1"/>
            <a:r>
              <a:rPr lang="fr-FR" dirty="0" smtClean="0"/>
              <a:t>de comprendre les mécanismes en jeu,</a:t>
            </a:r>
          </a:p>
          <a:p>
            <a:r>
              <a:rPr lang="fr-FR" dirty="0" smtClean="0"/>
              <a:t>Alors nous serons mieux en mesure de lutter réellement contre la pauvreté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smtClean="0"/>
              <a:t>Les optimistes de l'aide</a:t>
            </a:r>
            <a:endParaRPr lang="fr-FR" dirty="0"/>
          </a:p>
        </p:txBody>
      </p:sp>
      <p:sp>
        <p:nvSpPr>
          <p:cNvPr id="3" name="Espace réservé du contenu 2"/>
          <p:cNvSpPr>
            <a:spLocks noGrp="1"/>
          </p:cNvSpPr>
          <p:nvPr>
            <p:ph idx="1"/>
          </p:nvPr>
        </p:nvSpPr>
        <p:spPr>
          <a:xfrm>
            <a:off x="4724400" y="1600200"/>
            <a:ext cx="3962400" cy="4525963"/>
          </a:xfrm>
        </p:spPr>
        <p:txBody>
          <a:bodyPr>
            <a:normAutofit fontScale="85000" lnSpcReduction="20000"/>
          </a:bodyPr>
          <a:lstStyle/>
          <a:p>
            <a:pPr>
              <a:spcBef>
                <a:spcPct val="50000"/>
              </a:spcBef>
              <a:buNone/>
            </a:pPr>
            <a:r>
              <a:rPr lang="fr-FR" dirty="0" smtClean="0"/>
              <a:t>	“J’ai identifié les investissements spécifiques nécessaires [pour mettre fin à la pauvreté] ; j’ai trouvé les moyens pour les prévoir et les mettre en œuvre ; [et j’ai] démontré qu’ils pouvaient être abordables.”</a:t>
            </a:r>
          </a:p>
          <a:p>
            <a:pPr>
              <a:spcBef>
                <a:spcPct val="50000"/>
              </a:spcBef>
            </a:pPr>
            <a:endParaRPr lang="fr-FR" sz="2000" dirty="0" smtClean="0"/>
          </a:p>
          <a:p>
            <a:pPr algn="ctr">
              <a:buNone/>
            </a:pPr>
            <a:r>
              <a:rPr lang="fr-FR" b="1" dirty="0" smtClean="0"/>
              <a:t>Jeffrey Sachs </a:t>
            </a:r>
          </a:p>
          <a:p>
            <a:pPr algn="ctr">
              <a:buNone/>
            </a:pPr>
            <a:r>
              <a:rPr lang="fr-FR" sz="2581" dirty="0" smtClean="0">
                <a:solidFill>
                  <a:srgbClr val="000000"/>
                </a:solidFill>
              </a:rPr>
              <a:t>La fin de la pauvreté   </a:t>
            </a:r>
          </a:p>
          <a:p>
            <a:endParaRPr lang="fr-FR" dirty="0"/>
          </a:p>
        </p:txBody>
      </p:sp>
      <p:pic>
        <p:nvPicPr>
          <p:cNvPr id="5" name="Picture 11"/>
          <p:cNvPicPr>
            <a:picLocks noChangeAspect="1"/>
          </p:cNvPicPr>
          <p:nvPr/>
        </p:nvPicPr>
        <p:blipFill>
          <a:blip r:embed="rId2" cstate="print"/>
          <a:srcRect t="21565" r="51666"/>
          <a:stretch>
            <a:fillRect/>
          </a:stretch>
        </p:blipFill>
        <p:spPr bwMode="auto">
          <a:xfrm>
            <a:off x="533400" y="1608083"/>
            <a:ext cx="3810000" cy="433551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pessimistes de l'aide</a:t>
            </a:r>
            <a:endParaRPr lang="fr-FR" dirty="0"/>
          </a:p>
        </p:txBody>
      </p:sp>
      <p:sp>
        <p:nvSpPr>
          <p:cNvPr id="3" name="Espace réservé du contenu 2"/>
          <p:cNvSpPr>
            <a:spLocks noGrp="1"/>
          </p:cNvSpPr>
          <p:nvPr>
            <p:ph idx="1"/>
          </p:nvPr>
        </p:nvSpPr>
        <p:spPr>
          <a:xfrm>
            <a:off x="609600" y="1951037"/>
            <a:ext cx="4419600" cy="4525963"/>
          </a:xfrm>
        </p:spPr>
        <p:txBody>
          <a:bodyPr>
            <a:normAutofit fontScale="77500" lnSpcReduction="20000"/>
          </a:bodyPr>
          <a:lstStyle/>
          <a:p>
            <a:pPr>
              <a:spcBef>
                <a:spcPct val="50000"/>
              </a:spcBef>
              <a:buNone/>
            </a:pPr>
            <a:r>
              <a:rPr lang="fr-FR" dirty="0" smtClean="0"/>
              <a:t>“</a:t>
            </a:r>
            <a:r>
              <a:rPr lang="fr-FR" dirty="0" smtClean="0">
                <a:solidFill>
                  <a:schemeClr val="bg1"/>
                </a:solidFill>
                <a:latin typeface="Arial Unicode MS" pitchFamily="34" charset="-128"/>
              </a:rPr>
              <a:t>“</a:t>
            </a:r>
            <a:r>
              <a:rPr lang="fr-FR" dirty="0" smtClean="0">
                <a:latin typeface="Arial Unicode MS" pitchFamily="34" charset="-128"/>
              </a:rPr>
              <a:t>Nous avons dépensé 23 milliards de dollars en 50 ans ; comment se fait-il que nous n’ayons pas encore su apporter une réponse aux besoins des pauvres à travers le monde ? </a:t>
            </a:r>
          </a:p>
          <a:p>
            <a:pPr>
              <a:spcBef>
                <a:spcPct val="50000"/>
              </a:spcBef>
              <a:buNone/>
            </a:pPr>
            <a:r>
              <a:rPr lang="fr-FR" dirty="0" smtClean="0">
                <a:latin typeface="Arial Unicode MS" pitchFamily="34" charset="-128"/>
              </a:rPr>
              <a:t>N’est-il pas temps de mettre enfin terme à l’impunité de l’aide étrangère ?”</a:t>
            </a:r>
          </a:p>
          <a:p>
            <a:pPr>
              <a:spcBef>
                <a:spcPct val="50000"/>
              </a:spcBef>
              <a:buNone/>
            </a:pPr>
            <a:r>
              <a:rPr lang="fr-FR" b="1" dirty="0" smtClean="0"/>
              <a:t> Bill </a:t>
            </a:r>
            <a:r>
              <a:rPr lang="fr-FR" b="1" dirty="0" err="1" smtClean="0"/>
              <a:t>Easterly</a:t>
            </a:r>
          </a:p>
          <a:p>
            <a:pPr>
              <a:lnSpc>
                <a:spcPct val="50000"/>
              </a:lnSpc>
              <a:spcBef>
                <a:spcPct val="50000"/>
              </a:spcBef>
              <a:buNone/>
            </a:pPr>
            <a:r>
              <a:rPr lang="fr-FR" sz="2581" dirty="0" smtClean="0"/>
              <a:t> Le fardeau de l'homme blanc</a:t>
            </a:r>
          </a:p>
          <a:p>
            <a:pPr>
              <a:spcBef>
                <a:spcPct val="50000"/>
              </a:spcBef>
            </a:pPr>
            <a:endParaRPr lang="fr-FR" dirty="0" smtClean="0">
              <a:solidFill>
                <a:schemeClr val="bg1"/>
              </a:solidFill>
              <a:latin typeface="Times New Roman" pitchFamily="18" charset="0"/>
            </a:endParaRPr>
          </a:p>
          <a:p>
            <a:endParaRPr lang="fr-FR" dirty="0"/>
          </a:p>
        </p:txBody>
      </p:sp>
      <p:pic>
        <p:nvPicPr>
          <p:cNvPr id="4" name="Picture 11"/>
          <p:cNvPicPr>
            <a:picLocks noChangeAspect="1"/>
          </p:cNvPicPr>
          <p:nvPr/>
        </p:nvPicPr>
        <p:blipFill>
          <a:blip r:embed="rId2" cstate="print"/>
          <a:srcRect l="53334" t="20377"/>
          <a:stretch>
            <a:fillRect/>
          </a:stretch>
        </p:blipFill>
        <p:spPr bwMode="auto">
          <a:xfrm>
            <a:off x="5120185" y="1905000"/>
            <a:ext cx="3566615" cy="4267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mais….</a:t>
            </a:r>
            <a:endParaRPr lang="fr-FR" dirty="0"/>
          </a:p>
        </p:txBody>
      </p:sp>
      <p:sp>
        <p:nvSpPr>
          <p:cNvPr id="3" name="Espace réservé du contenu 2"/>
          <p:cNvSpPr>
            <a:spLocks noGrp="1"/>
          </p:cNvSpPr>
          <p:nvPr>
            <p:ph idx="1"/>
          </p:nvPr>
        </p:nvSpPr>
        <p:spPr/>
        <p:txBody>
          <a:bodyPr>
            <a:normAutofit/>
          </a:bodyPr>
          <a:lstStyle/>
          <a:p>
            <a:pPr>
              <a:buNone/>
            </a:pPr>
            <a:endParaRPr/>
          </a:p>
          <a:p>
            <a:pPr>
              <a:buNone/>
            </a:pPr>
            <a:r>
              <a:rPr lang="fr-FR" sz="4800" dirty="0" smtClean="0"/>
              <a:t>       qu'en est-il réellement?</a:t>
            </a:r>
          </a:p>
          <a:p>
            <a:pPr>
              <a:buNone/>
            </a:pPr>
            <a:r>
              <a:rPr lang="fr-FR" sz="4000" dirty="0" smtClean="0"/>
              <a:t>La plupart du temps nous ne savons pas précisément ce qu'il en est.</a:t>
            </a:r>
            <a:endParaRPr lang="fr-FR" sz="4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rgbClr val="FFFF00"/>
          </a:solidFill>
          <a:ln>
            <a:solidFill>
              <a:srgbClr val="FFFF00"/>
            </a:solidFill>
          </a:ln>
        </p:spPr>
        <p:txBody>
          <a:bodyPr/>
          <a:lstStyle/>
          <a:p>
            <a:r>
              <a:rPr lang="fr-FR" dirty="0" smtClean="0"/>
              <a:t>Evaluer est fondamental</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Dans tous les pays du monde, les ressources sont limitées: les utiliser à bon escient!</a:t>
            </a:r>
          </a:p>
          <a:p>
            <a:pPr lvl="2"/>
            <a:r>
              <a:rPr lang="fr-FR" dirty="0" smtClean="0"/>
              <a:t>Peu d'informations sérieuses sur les politiques publiques </a:t>
            </a:r>
          </a:p>
          <a:p>
            <a:r>
              <a:rPr lang="fr-FR" dirty="0" smtClean="0"/>
              <a:t>Beaucoup de décisions sont fondées sur des intuitions ou en raison de modes…</a:t>
            </a:r>
          </a:p>
          <a:p>
            <a:pPr lvl="2"/>
            <a:r>
              <a:rPr lang="fr-FR" dirty="0" smtClean="0"/>
              <a:t>Lassitude des bailleurs de fonds (rien ne marche…)</a:t>
            </a:r>
          </a:p>
          <a:p>
            <a:pPr lvl="2"/>
            <a:r>
              <a:rPr lang="fr-FR" dirty="0" smtClean="0"/>
              <a:t>Gaspillage</a:t>
            </a:r>
          </a:p>
          <a:p>
            <a:r>
              <a:rPr lang="fr-FR" dirty="0" smtClean="0"/>
              <a:t>Permet de rendre compte et de justifier les décisions prises</a:t>
            </a:r>
          </a:p>
          <a:p>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Evaluer est utile</a:t>
            </a:r>
            <a:endParaRPr lang="fr-FR" dirty="0"/>
          </a:p>
        </p:txBody>
      </p:sp>
      <p:sp>
        <p:nvSpPr>
          <p:cNvPr id="3" name="Espace réservé du contenu 2"/>
          <p:cNvSpPr>
            <a:spLocks noGrp="1"/>
          </p:cNvSpPr>
          <p:nvPr>
            <p:ph idx="1"/>
          </p:nvPr>
        </p:nvSpPr>
        <p:spPr/>
        <p:txBody>
          <a:bodyPr/>
          <a:lstStyle/>
          <a:p>
            <a:r>
              <a:rPr lang="fr-FR" dirty="0" smtClean="0"/>
              <a:t>Mesurer l’efficacité relative de différentes mesures aident les décideurs à mieux investir</a:t>
            </a:r>
          </a:p>
          <a:p>
            <a:pPr>
              <a:buNone/>
            </a:pPr>
            <a:endParaRPr lang="fr-FR" dirty="0" smtClean="0"/>
          </a:p>
          <a:p>
            <a:r>
              <a:rPr lang="fr-FR" dirty="0" smtClean="0"/>
              <a:t>Permet d'améliorer les programmes</a:t>
            </a:r>
          </a:p>
          <a:p>
            <a:pPr lvl="2"/>
            <a:r>
              <a:rPr lang="fr-FR" sz="2800" dirty="0" smtClean="0"/>
              <a:t>tester différentes versions d'un programme</a:t>
            </a:r>
          </a:p>
          <a:p>
            <a:pPr lvl="2"/>
            <a:r>
              <a:rPr lang="fr-FR" sz="2800" dirty="0" smtClean="0"/>
              <a:t>Apprendre des échecs</a:t>
            </a:r>
          </a:p>
          <a:p>
            <a:endParaRPr lang="fr-FR" dirty="0" smtClean="0"/>
          </a:p>
          <a:p>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52400"/>
            <a:ext cx="8229600" cy="1143000"/>
          </a:xfrm>
        </p:spPr>
        <p:txBody>
          <a:bodyPr>
            <a:normAutofit/>
          </a:bodyPr>
          <a:lstStyle/>
          <a:p>
            <a:r>
              <a:rPr lang="fr-FR" dirty="0" smtClean="0"/>
              <a:t>Vérifier les bonnes idées</a:t>
            </a:r>
            <a:endParaRPr lang="fr-FR" dirty="0"/>
          </a:p>
        </p:txBody>
      </p:sp>
      <p:sp>
        <p:nvSpPr>
          <p:cNvPr id="3" name="Espace réservé du contenu 2"/>
          <p:cNvSpPr>
            <a:spLocks noGrp="1"/>
          </p:cNvSpPr>
          <p:nvPr>
            <p:ph idx="1"/>
          </p:nvPr>
        </p:nvSpPr>
        <p:spPr>
          <a:xfrm>
            <a:off x="457200" y="1066800"/>
            <a:ext cx="8229600" cy="5181600"/>
          </a:xfrm>
        </p:spPr>
        <p:txBody>
          <a:bodyPr>
            <a:normAutofit fontScale="92500" lnSpcReduction="10000"/>
          </a:bodyPr>
          <a:lstStyle/>
          <a:p>
            <a:endParaRPr lang="fr-FR" dirty="0" smtClean="0"/>
          </a:p>
          <a:p>
            <a:r>
              <a:rPr lang="fr-FR" dirty="0" smtClean="0"/>
              <a:t>50% de l'argent dépensé pour la lutte contre le sida concernent des campagnes incitant à connaître son état, mais cela ne modifie pas les comportements…</a:t>
            </a:r>
          </a:p>
          <a:p>
            <a:r>
              <a:rPr lang="fr-FR" dirty="0" smtClean="0"/>
              <a:t>Le moyen le plus efficace et le meilleur marché de réduire l'absentéisme scolaire est … le déparasitage des enfants</a:t>
            </a:r>
          </a:p>
          <a:p>
            <a:r>
              <a:rPr lang="fr-FR" dirty="0" smtClean="0"/>
              <a:t>Vendre les moustiquaires réduit leur diffusion</a:t>
            </a:r>
          </a:p>
          <a:p>
            <a:r>
              <a:rPr lang="fr-FR" dirty="0" smtClean="0"/>
              <a:t>La mise en œuvre du micro crédit peut largement être modifiée et restée efficace</a:t>
            </a:r>
          </a:p>
          <a:p>
            <a:endParaRPr lang="fr-FR" dirty="0" smtClean="0"/>
          </a:p>
          <a:p>
            <a:endParaRPr lang="fr-FR" dirty="0"/>
          </a:p>
        </p:txBody>
      </p:sp>
    </p:spTree>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328</TotalTime>
  <Words>2550</Words>
  <Application>Microsoft Office PowerPoint</Application>
  <PresentationFormat>On-screen Show (4:3)</PresentationFormat>
  <Paragraphs>333</Paragraphs>
  <Slides>33</Slides>
  <Notes>15</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Thème Office</vt:lpstr>
      <vt:lpstr>Pourquoi évaluer ? </vt:lpstr>
      <vt:lpstr>Plan de la semaine</vt:lpstr>
      <vt:lpstr>Plan du cours</vt:lpstr>
      <vt:lpstr>Les optimistes de l'aide</vt:lpstr>
      <vt:lpstr>Les pessimistes de l'aide</vt:lpstr>
      <vt:lpstr>mais….</vt:lpstr>
      <vt:lpstr>Evaluer est fondamental</vt:lpstr>
      <vt:lpstr>Evaluer est utile</vt:lpstr>
      <vt:lpstr>Vérifier les bonnes idées</vt:lpstr>
      <vt:lpstr>Plan du cours</vt:lpstr>
      <vt:lpstr>Qu'est ce qu'une évaluation?</vt:lpstr>
      <vt:lpstr>Mobiliser les parents pour l'école</vt:lpstr>
      <vt:lpstr>Evaluer les besoins</vt:lpstr>
      <vt:lpstr>Évaluer le processus</vt:lpstr>
      <vt:lpstr>Evaluer l'impact</vt:lpstr>
      <vt:lpstr>Processus et impact</vt:lpstr>
      <vt:lpstr>Comment mesurer l'impact?</vt:lpstr>
      <vt:lpstr>PowerPoint Presentation</vt:lpstr>
      <vt:lpstr>Plan du cours</vt:lpstr>
      <vt:lpstr>Le contrefactuel</vt:lpstr>
      <vt:lpstr>PowerPoint Presentation</vt:lpstr>
      <vt:lpstr>PowerPoint Presentation</vt:lpstr>
      <vt:lpstr>Le modèle logique</vt:lpstr>
      <vt:lpstr>PowerPoint Presentation</vt:lpstr>
      <vt:lpstr>L'analyse coûts/bénéfices</vt:lpstr>
      <vt:lpstr>PowerPoint Presentation</vt:lpstr>
      <vt:lpstr>La qualité d'une évaluation, c'est:</vt:lpstr>
      <vt:lpstr>Quand NE PAS engager d'évaluation aléatoire?</vt:lpstr>
      <vt:lpstr>Quand engager une évaluation aléatoire?</vt:lpstr>
      <vt:lpstr>Les avantages</vt:lpstr>
      <vt:lpstr>L'utilité des évaluations aléatoires</vt:lpstr>
      <vt:lpstr>La question éthique</vt:lpstr>
      <vt:lpstr>Notre objectif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Pourquoi évaluer ?</dc:title>
  <dc:creator>hélène GIACOBINO</dc:creator>
  <cp:lastModifiedBy>Bart Cockx</cp:lastModifiedBy>
  <cp:revision>14</cp:revision>
  <dcterms:created xsi:type="dcterms:W3CDTF">2010-06-17T15:02:42Z</dcterms:created>
  <dcterms:modified xsi:type="dcterms:W3CDTF">2015-01-19T16:45:00Z</dcterms:modified>
</cp:coreProperties>
</file>