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aveSubsetFonts="1">
  <p:sldMasterIdLst>
    <p:sldMasterId id="2147483788" r:id="rId1"/>
  </p:sldMasterIdLst>
  <p:notesMasterIdLst>
    <p:notesMasterId r:id="rId52"/>
  </p:notesMasterIdLst>
  <p:handoutMasterIdLst>
    <p:handoutMasterId r:id="rId53"/>
  </p:handoutMasterIdLst>
  <p:sldIdLst>
    <p:sldId id="263" r:id="rId2"/>
    <p:sldId id="633" r:id="rId3"/>
    <p:sldId id="538" r:id="rId4"/>
    <p:sldId id="584" r:id="rId5"/>
    <p:sldId id="591" r:id="rId6"/>
    <p:sldId id="635" r:id="rId7"/>
    <p:sldId id="641" r:id="rId8"/>
    <p:sldId id="625" r:id="rId9"/>
    <p:sldId id="628" r:id="rId10"/>
    <p:sldId id="631" r:id="rId11"/>
    <p:sldId id="626" r:id="rId12"/>
    <p:sldId id="629" r:id="rId13"/>
    <p:sldId id="627" r:id="rId14"/>
    <p:sldId id="630" r:id="rId15"/>
    <p:sldId id="551" r:id="rId16"/>
    <p:sldId id="552" r:id="rId17"/>
    <p:sldId id="593" r:id="rId18"/>
    <p:sldId id="594" r:id="rId19"/>
    <p:sldId id="592" r:id="rId20"/>
    <p:sldId id="577" r:id="rId21"/>
    <p:sldId id="575" r:id="rId22"/>
    <p:sldId id="566" r:id="rId23"/>
    <p:sldId id="565" r:id="rId24"/>
    <p:sldId id="563" r:id="rId25"/>
    <p:sldId id="567" r:id="rId26"/>
    <p:sldId id="595" r:id="rId27"/>
    <p:sldId id="547" r:id="rId28"/>
    <p:sldId id="548" r:id="rId29"/>
    <p:sldId id="478" r:id="rId30"/>
    <p:sldId id="515" r:id="rId31"/>
    <p:sldId id="636" r:id="rId32"/>
    <p:sldId id="474" r:id="rId33"/>
    <p:sldId id="479" r:id="rId34"/>
    <p:sldId id="637" r:id="rId35"/>
    <p:sldId id="480" r:id="rId36"/>
    <p:sldId id="514" r:id="rId37"/>
    <p:sldId id="642" r:id="rId38"/>
    <p:sldId id="485" r:id="rId39"/>
    <p:sldId id="481" r:id="rId40"/>
    <p:sldId id="644" r:id="rId41"/>
    <p:sldId id="482" r:id="rId42"/>
    <p:sldId id="516" r:id="rId43"/>
    <p:sldId id="634" r:id="rId44"/>
    <p:sldId id="596" r:id="rId45"/>
    <p:sldId id="483" r:id="rId46"/>
    <p:sldId id="638" r:id="rId47"/>
    <p:sldId id="587" r:id="rId48"/>
    <p:sldId id="585" r:id="rId49"/>
    <p:sldId id="535" r:id="rId50"/>
    <p:sldId id="536" r:id="rId5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b="1" i="1" kern="1200">
        <a:solidFill>
          <a:srgbClr val="9494DC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99"/>
    <a:srgbClr val="CC0505"/>
    <a:srgbClr val="E22F01"/>
    <a:srgbClr val="8484D6"/>
    <a:srgbClr val="9494DC"/>
    <a:srgbClr val="C0C0C0"/>
    <a:srgbClr val="00FF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5263" autoAdjust="0"/>
    <p:restoredTop sz="75614" autoAdjust="0"/>
  </p:normalViewPr>
  <p:slideViewPr>
    <p:cSldViewPr>
      <p:cViewPr>
        <p:scale>
          <a:sx n="66" d="100"/>
          <a:sy n="66" d="100"/>
        </p:scale>
        <p:origin x="-106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120"/>
    </p:cViewPr>
  </p:sorterViewPr>
  <p:notesViewPr>
    <p:cSldViewPr>
      <p:cViewPr varScale="1">
        <p:scale>
          <a:sx n="74" d="100"/>
          <a:sy n="74" d="100"/>
        </p:scale>
        <p:origin x="-2408" y="-104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tableStyles" Target="tableStyles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theme" Target="theme/theme1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viewProps" Target="viewProps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t" anchorCtr="0" compatLnSpc="1">
            <a:prstTxWarp prst="textNoShape">
              <a:avLst/>
            </a:prstTxWarp>
          </a:bodyPr>
          <a:lstStyle>
            <a:lvl1pPr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t" anchorCtr="0" compatLnSpc="1">
            <a:prstTxWarp prst="textNoShape">
              <a:avLst/>
            </a:prstTxWarp>
          </a:bodyPr>
          <a:lstStyle>
            <a:lvl1pPr algn="r"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b" anchorCtr="0" compatLnSpc="1">
            <a:prstTxWarp prst="textNoShape">
              <a:avLst/>
            </a:prstTxWarp>
          </a:bodyPr>
          <a:lstStyle>
            <a:lvl1pPr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31263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b" anchorCtr="0" compatLnSpc="1">
            <a:prstTxWarp prst="textNoShape">
              <a:avLst/>
            </a:prstTxWarp>
          </a:bodyPr>
          <a:lstStyle>
            <a:lvl1pPr algn="r"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764D7545-807A-4F27-AFB9-5332AD089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t" anchorCtr="0" compatLnSpc="1">
            <a:prstTxWarp prst="textNoShape">
              <a:avLst/>
            </a:prstTxWarp>
          </a:bodyPr>
          <a:lstStyle>
            <a:lvl1pPr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8750" y="0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t" anchorCtr="0" compatLnSpc="1">
            <a:prstTxWarp prst="textNoShape">
              <a:avLst/>
            </a:prstTxWarp>
          </a:bodyPr>
          <a:lstStyle>
            <a:lvl1pPr algn="r"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98" y="701998"/>
            <a:ext cx="4661234" cy="3495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0000"/>
            <a:ext cx="5598000" cy="41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b" anchorCtr="0" compatLnSpc="1">
            <a:prstTxWarp prst="textNoShape">
              <a:avLst/>
            </a:prstTxWarp>
          </a:bodyPr>
          <a:lstStyle>
            <a:lvl1pPr defTabSz="925513">
              <a:buFontTx/>
              <a:buNone/>
              <a:defRPr sz="13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8750" y="8831263"/>
            <a:ext cx="30400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4" rIns="92547" bIns="46274" numCol="1" anchor="b" anchorCtr="0" compatLnSpc="1">
            <a:prstTxWarp prst="textNoShape">
              <a:avLst/>
            </a:prstTxWarp>
          </a:bodyPr>
          <a:lstStyle>
            <a:lvl1pPr algn="r" defTabSz="925513">
              <a:buFontTx/>
              <a:buNone/>
              <a:defRPr sz="1200" b="0" i="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FF580C53-0FC5-4904-95B1-A7A8BF0636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381000" indent="-381000" algn="l" rtl="0" eaLnBrk="0" fontAlgn="base" hangingPunct="0">
      <a:spcBef>
        <a:spcPct val="30000"/>
      </a:spcBef>
      <a:spcAft>
        <a:spcPct val="0"/>
      </a:spcAft>
      <a:buAutoNum type="arabicPeriod"/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838200" indent="-381000" algn="l" rtl="0" eaLnBrk="0" fontAlgn="base" hangingPunct="0">
      <a:spcBef>
        <a:spcPct val="30000"/>
      </a:spcBef>
      <a:spcAft>
        <a:spcPct val="0"/>
      </a:spcAft>
      <a:buAutoNum type="alphaLcParenR"/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1257300" indent="-342900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3E4AF51-8469-4D5E-BCC1-9855A1B02748}" type="slidenum">
              <a:rPr lang="en-US" smtClean="0"/>
              <a:pPr/>
              <a:t>0</a:t>
            </a:fld>
            <a:endParaRPr lang="en-US" smtClean="0"/>
          </a:p>
        </p:txBody>
      </p:sp>
      <p:sp>
        <p:nvSpPr>
          <p:cNvPr id="9" name="Espace réservé de l'image des diapositives 8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</p:spPr>
      </p:sp>
      <p:sp>
        <p:nvSpPr>
          <p:cNvPr id="10" name="Espace réservé des commentaires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6BD293-4A45-4534-96D5-CD712B7A2100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B8A49-8775-49C8-8253-926DC0609877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13943D-41BC-4D49-84EA-17672BE9B7B3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93D4B-9D9C-45FB-B77A-6B016CD69800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dirty="0" smtClean="0"/>
              <a:t>Quels problèmes pourraient se poser avec une distribution “foyer par foyer” ?</a:t>
            </a:r>
          </a:p>
          <a:p>
            <a:r>
              <a:rPr lang="fr-FR" sz="1200" dirty="0" smtClean="0"/>
              <a:t>Quels problèmes pourraient se poser avec une distribution par enfant au sein d’une école ?</a:t>
            </a:r>
          </a:p>
          <a:p>
            <a:pPr>
              <a:buFontTx/>
              <a:buNone/>
            </a:pPr>
            <a:endParaRPr lang="fr-FR" sz="1200" dirty="0" smtClean="0"/>
          </a:p>
          <a:p>
            <a:pPr>
              <a:buFontTx/>
              <a:buNone/>
            </a:pPr>
            <a:r>
              <a:rPr lang="fr-FR" sz="1200" b="1" dirty="0" smtClean="0"/>
              <a:t>Comment l’intervention est-elle administrée ?</a:t>
            </a:r>
          </a:p>
          <a:p>
            <a:pPr lvl="1"/>
            <a:r>
              <a:rPr lang="fr-FR" sz="1200" dirty="0" smtClean="0"/>
              <a:t>Par le bénévole de la </a:t>
            </a:r>
            <a:r>
              <a:rPr lang="fr-FR" sz="1200" dirty="0" err="1" smtClean="0"/>
              <a:t>Pratham</a:t>
            </a:r>
            <a:endParaRPr lang="fr-FR" sz="1200" dirty="0" smtClean="0"/>
          </a:p>
          <a:p>
            <a:pPr>
              <a:buFontTx/>
              <a:buNone/>
            </a:pPr>
            <a:r>
              <a:rPr lang="fr-FR" sz="1200" b="1" dirty="0" smtClean="0"/>
              <a:t>Quel est le bassin de chaque “unité d’intervention”?</a:t>
            </a:r>
          </a:p>
          <a:p>
            <a:pPr>
              <a:buFontTx/>
              <a:buNone/>
            </a:pPr>
            <a:r>
              <a:rPr lang="fr-FR" sz="1200" b="1" dirty="0" smtClean="0"/>
              <a:t>Quelle est l’importance de l’impact potentiel ?</a:t>
            </a:r>
          </a:p>
          <a:p>
            <a:pPr lvl="1"/>
            <a:r>
              <a:rPr lang="fr-FR" sz="1200" dirty="0" smtClean="0"/>
              <a:t>par enfant pris individuellement ?</a:t>
            </a:r>
          </a:p>
          <a:p>
            <a:pPr lvl="1"/>
            <a:r>
              <a:rPr lang="fr-FR" sz="1200" dirty="0" smtClean="0"/>
              <a:t>Pour toute l’école ?</a:t>
            </a:r>
          </a:p>
          <a:p>
            <a:pPr lvl="1"/>
            <a:r>
              <a:rPr lang="fr-FR" sz="1200" dirty="0" smtClean="0"/>
              <a:t>Pour</a:t>
            </a:r>
            <a:r>
              <a:rPr lang="fr-FR" sz="1200" baseline="0" dirty="0" smtClean="0"/>
              <a:t> t</a:t>
            </a:r>
            <a:r>
              <a:rPr lang="fr-FR" sz="1200" dirty="0" smtClean="0"/>
              <a:t>oute la classe ?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6D43CC-3AD4-41EB-A101-B4A2E8EC36A2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dirty="0" smtClean="0"/>
              <a:t>Assiduité</a:t>
            </a:r>
          </a:p>
          <a:p>
            <a:endParaRPr lang="fr-FR" sz="1200" dirty="0" smtClean="0"/>
          </a:p>
          <a:p>
            <a:r>
              <a:rPr lang="fr-FR" sz="1200" dirty="0" smtClean="0"/>
              <a:t>Rappelez-vous : quelle est votre mesure d </a:t>
            </a:r>
            <a:r>
              <a:rPr lang="fr-FR" sz="1200" dirty="0" err="1" smtClean="0"/>
              <a:t>el'impact</a:t>
            </a:r>
            <a:r>
              <a:rPr lang="fr-FR" sz="1200" dirty="0" smtClean="0"/>
              <a:t>?</a:t>
            </a:r>
          </a:p>
          <a:p>
            <a:r>
              <a:rPr lang="fr-FR" sz="1200" dirty="0" smtClean="0"/>
              <a:t>Où et comment allons-nous obtenir ces données ?</a:t>
            </a:r>
          </a:p>
          <a:p>
            <a:pPr lvl="1"/>
            <a:r>
              <a:rPr lang="fr-FR" sz="1200" dirty="0" smtClean="0"/>
              <a:t>Pouvons-nous obtenir des données au niveau de chaque enfant ?</a:t>
            </a:r>
          </a:p>
          <a:p>
            <a:pPr lvl="1"/>
            <a:r>
              <a:rPr lang="fr-FR" sz="1200" dirty="0" smtClean="0"/>
              <a:t>Pouvons-nous n’obtenir que des données agrégées au niveau de la classe ?</a:t>
            </a:r>
          </a:p>
          <a:p>
            <a:pPr lvl="1"/>
            <a:r>
              <a:rPr lang="fr-FR" sz="1200" dirty="0" smtClean="0"/>
              <a:t>Pouvons-nous n’obtenir que des données au niveau de l’école ?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6B538-CA70-4EFD-933F-F0D99A45DBAF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262F5C-6CDF-4C0B-91AA-BE79D4217FBB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68D25-52FD-466C-8CAD-D56CE5C3F1E0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noProof="0" dirty="0" smtClean="0">
                <a:solidFill>
                  <a:srgbClr val="7F7F7F"/>
                </a:solidFill>
              </a:rPr>
              <a:t>Unité de tirage</a:t>
            </a:r>
            <a:r>
              <a:rPr lang="fr-FR" sz="1200" baseline="0" noProof="0" dirty="0" smtClean="0">
                <a:solidFill>
                  <a:srgbClr val="7F7F7F"/>
                </a:solidFill>
              </a:rPr>
              <a:t> au sort</a:t>
            </a:r>
            <a:r>
              <a:rPr lang="fr-FR" sz="1200" noProof="0" dirty="0" smtClean="0">
                <a:solidFill>
                  <a:srgbClr val="7F7F7F"/>
                </a:solidFill>
              </a:rPr>
              <a:t> et méthode</a:t>
            </a:r>
          </a:p>
          <a:p>
            <a:r>
              <a:rPr lang="fr-FR" sz="1200" noProof="0" dirty="0" smtClean="0"/>
              <a:t>Les contraintes imposées par la réalité</a:t>
            </a:r>
          </a:p>
          <a:p>
            <a:pPr lvl="1"/>
            <a:r>
              <a:rPr lang="fr-FR" sz="1200" noProof="0" dirty="0" smtClean="0"/>
              <a:t>Les contraintes imposées par le programme</a:t>
            </a:r>
          </a:p>
          <a:p>
            <a:pPr lvl="1"/>
            <a:r>
              <a:rPr lang="fr-FR" sz="1200" noProof="0" dirty="0" smtClean="0"/>
              <a:t>Les contraintes techniques : diffusions/contaminations</a:t>
            </a:r>
          </a:p>
          <a:p>
            <a:pPr lvl="1"/>
            <a:r>
              <a:rPr lang="fr-FR" sz="1200" noProof="0" dirty="0" smtClean="0"/>
              <a:t>Les contraintes pratiques : contraintes logistiques, politiques</a:t>
            </a:r>
          </a:p>
          <a:p>
            <a:pPr lvl="1"/>
            <a:r>
              <a:rPr lang="fr-FR" sz="1200" noProof="0" dirty="0" smtClean="0"/>
              <a:t>Les contraintes statistiques : taille de l’échantillon</a:t>
            </a:r>
          </a:p>
          <a:p>
            <a:r>
              <a:rPr lang="en-US" sz="1200" dirty="0" smtClean="0">
                <a:solidFill>
                  <a:srgbClr val="7F7F7F"/>
                </a:solidFill>
              </a:rPr>
              <a:t>Revisiting unit and method</a:t>
            </a:r>
          </a:p>
          <a:p>
            <a:r>
              <a:rPr lang="en-US" sz="1200" dirty="0" smtClean="0">
                <a:solidFill>
                  <a:srgbClr val="7F7F7F"/>
                </a:solidFill>
              </a:rPr>
              <a:t>Variations on simple treatment-control</a:t>
            </a:r>
          </a:p>
          <a:p>
            <a:pPr>
              <a:buFontTx/>
              <a:buNone/>
            </a:pPr>
            <a:endParaRPr lang="en-US" sz="1200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5EA968-5728-4A18-8789-459D1ED13115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C799F5-ABE6-466B-8B30-01ED06C7F992}" type="slidenum">
              <a:rPr lang="en-US" sz="1200" smtClean="0">
                <a:cs typeface="Arial" charset="0"/>
              </a:rPr>
              <a:pPr/>
              <a:t>19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sz="1200" dirty="0" smtClean="0"/>
              <a:t>Comment allez-vous allouer ces ressources 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 lIns="93177" tIns="46589" rIns="93177" bIns="46589"/>
          <a:lstStyle/>
          <a:p>
            <a:pPr marL="0" indent="0"/>
            <a:endParaRPr lang="fr-FR" smtClean="0"/>
          </a:p>
        </p:txBody>
      </p:sp>
      <p:sp>
        <p:nvSpPr>
          <p:cNvPr id="13824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F0E3AA92-9119-46B2-B540-4ABB5686E038}" type="slidenum">
              <a:rPr lang="en-US" b="0" i="0">
                <a:solidFill>
                  <a:schemeClr val="tx1"/>
                </a:solidFill>
                <a:latin typeface="Arial" charset="0"/>
              </a:rPr>
              <a:pPr algn="r" defTabSz="931863"/>
              <a:t>1</a:t>
            </a:fld>
            <a:endParaRPr lang="en-US" b="0" i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dirty="0" smtClean="0"/>
              <a:t>Utilisez l’exemple de l’affectation aléatoire : une moitié de la classe bénéficie du soutien par une </a:t>
            </a:r>
            <a:r>
              <a:rPr lang="fr-FR" sz="1200" dirty="0" err="1" smtClean="0"/>
              <a:t>Balsakhi</a:t>
            </a:r>
            <a:r>
              <a:rPr lang="fr-FR" sz="1200" dirty="0" smtClean="0"/>
              <a:t> et l’autre moitié n’en bénéficie pas</a:t>
            </a:r>
          </a:p>
          <a:p>
            <a:endParaRPr lang="fr-FR" sz="1200" dirty="0" smtClean="0"/>
          </a:p>
          <a:p>
            <a:r>
              <a:rPr lang="fr-FR" sz="1200" b="1" dirty="0" smtClean="0"/>
              <a:t>Rappelez-vous du scenario contrefactuel !</a:t>
            </a:r>
          </a:p>
          <a:p>
            <a:pPr lvl="1"/>
            <a:r>
              <a:rPr lang="fr-FR" sz="1200" dirty="0" smtClean="0"/>
              <a:t>Le groupe témoin est sensé imiter le scenario contrefactuel : ce qu’aurait été la vie sans le programme</a:t>
            </a:r>
          </a:p>
          <a:p>
            <a:pPr lvl="1"/>
            <a:r>
              <a:rPr lang="fr-FR" sz="1200" dirty="0" smtClean="0"/>
              <a:t>Mais si les enfants du groupe témoin reçoivent le traitement (via votre programme particulier), ils ne constituent plus un contrefactuel crédible</a:t>
            </a:r>
          </a:p>
          <a:p>
            <a:r>
              <a:rPr lang="fr-FR" sz="1200" b="1" dirty="0" smtClean="0"/>
              <a:t>Si le groupe témoin diffère du scenario contrefactuel, nos résultats risquent d’être biaisés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01F173-E435-4184-8334-917C822CA38C}" type="slidenum">
              <a:rPr lang="en-US" sz="1200" smtClean="0">
                <a:cs typeface="Arial" charset="0"/>
              </a:rPr>
              <a:pPr/>
              <a:t>20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>
              <a:buFontTx/>
              <a:buNone/>
            </a:pPr>
            <a:r>
              <a:rPr lang="fr-FR" sz="1200" dirty="0" smtClean="0"/>
              <a:t>Nous allons utiliser l’exemple des </a:t>
            </a:r>
            <a:r>
              <a:rPr lang="fr-FR" sz="1200" dirty="0" err="1" smtClean="0"/>
              <a:t>Balsakhis</a:t>
            </a:r>
            <a:r>
              <a:rPr lang="fr-FR" sz="1200" dirty="0" smtClean="0"/>
              <a:t> :</a:t>
            </a:r>
          </a:p>
          <a:p>
            <a:pPr algn="just">
              <a:buFontTx/>
              <a:buNone/>
            </a:pPr>
            <a:r>
              <a:rPr lang="fr-FR" sz="1200" dirty="0" smtClean="0"/>
              <a:t>Effets d'externalité</a:t>
            </a:r>
          </a:p>
          <a:p>
            <a:pPr algn="just"/>
            <a:r>
              <a:rPr lang="fr-FR" sz="1200" dirty="0" smtClean="0"/>
              <a:t>Effet</a:t>
            </a:r>
            <a:r>
              <a:rPr lang="fr-FR" sz="1200" baseline="0" dirty="0" smtClean="0"/>
              <a:t> </a:t>
            </a:r>
            <a:r>
              <a:rPr lang="fr-FR" sz="1200" dirty="0" smtClean="0"/>
              <a:t>positif (test -&gt; témoin) : les enfants du groupe test ne sont plus dans les classes, par conséquent les enseignants peuvent se concentrer sur les enfants du groupe témoin</a:t>
            </a:r>
          </a:p>
          <a:p>
            <a:pPr algn="just"/>
            <a:r>
              <a:rPr lang="fr-FR" sz="1200" dirty="0" smtClean="0"/>
              <a:t>Effet négatif (test -&gt; témoin) : les enfants du groupe test sont traités, il y a moins de maladies dans la communauté, par conséquent, les parents des enfants du groupe témoin voient moins la nécessité de faire traiter leurs enfants</a:t>
            </a:r>
          </a:p>
          <a:p>
            <a:pPr algn="just"/>
            <a:r>
              <a:rPr lang="fr-FR" sz="1200" dirty="0" smtClean="0"/>
              <a:t>Effet négatif (témoin -&gt; test) : si tous les enfants étaient traités, il serait possible d’éradiquer les vers. Mais dans la mesure où seulement certains enfants sont traités, les enfants non traités réinfectent continuellement les enfants traités</a:t>
            </a:r>
          </a:p>
          <a:p>
            <a:pPr algn="just">
              <a:buFontTx/>
              <a:buNone/>
            </a:pPr>
            <a:endParaRPr lang="fr-FR" sz="1200" dirty="0" smtClean="0"/>
          </a:p>
          <a:p>
            <a:pPr algn="just">
              <a:buFontTx/>
              <a:buChar char="•"/>
            </a:pPr>
            <a:r>
              <a:rPr lang="fr-FR" sz="1200" dirty="0" smtClean="0">
                <a:sym typeface="Wingdings" pitchFamily="2" charset="2"/>
              </a:rPr>
              <a:t>Diffusions</a:t>
            </a:r>
          </a:p>
          <a:p>
            <a:pPr lvl="1" algn="just">
              <a:buFont typeface="Arial" charset="0"/>
              <a:buChar char="–"/>
            </a:pPr>
            <a:r>
              <a:rPr lang="fr-FR" sz="1200" dirty="0" smtClean="0">
                <a:sym typeface="Wingdings" pitchFamily="2" charset="2"/>
              </a:rPr>
              <a:t>Les enfants du groupe témoin sont traités (par exemple, s’ils sont transférés dans une école traitée)</a:t>
            </a:r>
          </a:p>
          <a:p>
            <a:pPr lvl="1" algn="just">
              <a:buFont typeface="Arial" charset="0"/>
              <a:buChar char="–"/>
            </a:pPr>
            <a:r>
              <a:rPr lang="fr-FR" sz="1200" dirty="0" smtClean="0">
                <a:sym typeface="Wingdings" pitchFamily="2" charset="2"/>
              </a:rPr>
              <a:t>Les enfants du groupe test ne sont pas traités (par exemple s’ils sont transférés dans une école témoin)</a:t>
            </a:r>
          </a:p>
          <a:p>
            <a:pPr algn="just">
              <a:buFontTx/>
              <a:buChar char="•"/>
            </a:pPr>
            <a:r>
              <a:rPr lang="fr-FR" sz="1200" dirty="0" smtClean="0">
                <a:sym typeface="Wingdings" pitchFamily="2" charset="2"/>
              </a:rPr>
              <a:t>Partialité ou non conformité : </a:t>
            </a:r>
          </a:p>
          <a:p>
            <a:pPr lvl="1" algn="just">
              <a:buFont typeface="Arial" charset="0"/>
              <a:buChar char="–"/>
            </a:pPr>
            <a:r>
              <a:rPr lang="fr-FR" sz="1200" dirty="0" smtClean="0">
                <a:sym typeface="Wingdings" pitchFamily="2" charset="2"/>
              </a:rPr>
              <a:t>Cela ne va pas introduire de biais mais il faut en tenir compte</a:t>
            </a:r>
            <a:endParaRPr lang="fr-FR" sz="1200" dirty="0" smtClean="0"/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3AB28B-D611-4CD6-AC4B-24577CFE6B05}" type="slidenum">
              <a:rPr lang="en-US" sz="1200" smtClean="0">
                <a:cs typeface="Arial" charset="0"/>
              </a:rPr>
              <a:pPr/>
              <a:t>21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44DE0D-FC57-46ED-BD3E-6282368E806E}" type="slidenum">
              <a:rPr lang="en-US" sz="1200" smtClean="0">
                <a:cs typeface="Arial" charset="0"/>
              </a:rPr>
              <a:pPr/>
              <a:t>22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b="1" dirty="0" smtClean="0"/>
              <a:t>Randomisation au niveau de chaque enfant au sein des classes</a:t>
            </a:r>
          </a:p>
          <a:p>
            <a:pPr lvl="1"/>
            <a:r>
              <a:rPr lang="fr-FR" sz="1200" dirty="0" smtClean="0"/>
              <a:t>Les parents ne sont pas contents</a:t>
            </a:r>
          </a:p>
          <a:p>
            <a:r>
              <a:rPr lang="fr-FR" sz="1200" b="1" dirty="0" smtClean="0"/>
              <a:t>Randomisation au niveau des classes au sein des écoles</a:t>
            </a:r>
          </a:p>
          <a:p>
            <a:pPr lvl="1"/>
            <a:r>
              <a:rPr lang="fr-FR" sz="1200" dirty="0" smtClean="0"/>
              <a:t>Les parents et les enseignants ne sont pas contents</a:t>
            </a:r>
          </a:p>
          <a:p>
            <a:r>
              <a:rPr lang="fr-FR" sz="1200" b="1" dirty="0" smtClean="0"/>
              <a:t>Randomisation au niveau de la communauté</a:t>
            </a:r>
          </a:p>
          <a:p>
            <a:pPr lvl="1"/>
            <a:r>
              <a:rPr lang="fr-FR" sz="1200" dirty="0" smtClean="0"/>
              <a:t>Les parents et les enseignants peuvent ne pas être au courant</a:t>
            </a:r>
          </a:p>
          <a:p>
            <a:pPr lvl="1"/>
            <a:r>
              <a:rPr lang="fr-FR" sz="1200" dirty="0" smtClean="0"/>
              <a:t>Mais cette fois, ce sont les leaders des communautés qui peuvent être mécontents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404226-F8EB-471B-943D-B584E59C9FD9}" type="slidenum">
              <a:rPr lang="en-US" sz="1200" smtClean="0">
                <a:cs typeface="Arial" charset="0"/>
              </a:rPr>
              <a:pPr/>
              <a:t>23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dirty="0" smtClean="0"/>
              <a:t>Le programme ne permet de servir qu’un petit nombre de communautés</a:t>
            </a:r>
          </a:p>
          <a:p>
            <a:pPr lvl="1"/>
            <a:r>
              <a:rPr lang="fr-FR" sz="1200" dirty="0" smtClean="0"/>
              <a:t>C’est un point dont nous reparlerons demain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D1CD2-8AEC-4184-A788-9B53C37E04F2}" type="slidenum">
              <a:rPr lang="en-US" sz="1200" smtClean="0">
                <a:cs typeface="Arial" charset="0"/>
              </a:rPr>
              <a:pPr/>
              <a:t>24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Unité de randomisation et méthode</a:t>
            </a:r>
          </a:p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Les contraintes imposées par la réalité</a:t>
            </a:r>
          </a:p>
          <a:p>
            <a:pPr eaLnBrk="1" hangingPunct="1">
              <a:buNone/>
            </a:pPr>
            <a:r>
              <a:rPr lang="fr-FR" b="1" dirty="0" smtClean="0">
                <a:solidFill>
                  <a:schemeClr val="tx1"/>
                </a:solidFill>
              </a:rPr>
              <a:t>	Reprise de la notion d'unités et méthode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Unité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Randomisation dans la bulle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Inclusion progressive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Rotation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Encouragement</a:t>
            </a:r>
          </a:p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Variations autour des notions  Test et Témoin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5DB430-7EBE-477C-87AF-B5C2B21D670D}" type="slidenum">
              <a:rPr lang="en-US" sz="1200" smtClean="0">
                <a:cs typeface="Arial" charset="0"/>
              </a:rPr>
              <a:pPr/>
              <a:t>25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FE39E-6391-4874-BAD3-0D70F99C6CF7}" type="slidenum">
              <a:rPr lang="en-US" sz="1200" smtClean="0">
                <a:cs typeface="Arial" charset="0"/>
              </a:rPr>
              <a:pPr/>
              <a:t>26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None/>
            </a:pPr>
            <a:r>
              <a:rPr lang="fr-FR" sz="1200" dirty="0" smtClean="0"/>
              <a:t>Développez les</a:t>
            </a:r>
            <a:r>
              <a:rPr lang="fr-FR" sz="1200" baseline="0" dirty="0" smtClean="0"/>
              <a:t> actions de communication (encouragements???)</a:t>
            </a:r>
            <a:endParaRPr lang="fr-FR" sz="1200" dirty="0" smtClean="0"/>
          </a:p>
          <a:p>
            <a:pPr>
              <a:buNone/>
            </a:pPr>
            <a:r>
              <a:rPr lang="fr-FR" sz="1200" dirty="0" smtClean="0"/>
              <a:t>Est-ce éthique ?</a:t>
            </a:r>
          </a:p>
          <a:p>
            <a:pPr>
              <a:buNone/>
            </a:pPr>
            <a:r>
              <a:rPr lang="fr-FR" sz="1200" dirty="0" smtClean="0"/>
              <a:t>Considérez avec soin ce que vous essayer d’évaluer</a:t>
            </a:r>
          </a:p>
          <a:p>
            <a:pPr lvl="2"/>
            <a:r>
              <a:rPr lang="fr-FR" sz="1200" dirty="0" smtClean="0"/>
              <a:t>Evalueriez-vous le programme s’il ne devait jamais aller au-delà des 500 candidats de départ ?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D94CC-BFC4-4305-B2DD-B4B58FD7EF74}" type="slidenum">
              <a:rPr lang="en-US" sz="1200" smtClean="0">
                <a:cs typeface="Arial" charset="0"/>
              </a:rPr>
              <a:pPr/>
              <a:t>27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FCDF39-F793-4B05-94EA-4014C33B41FE}" type="slidenum">
              <a:rPr lang="en-US" smtClean="0">
                <a:cs typeface="Arial" charset="0"/>
              </a:rPr>
              <a:pPr/>
              <a:t>28</a:t>
            </a:fld>
            <a:endParaRPr lang="en-US" smtClean="0">
              <a:cs typeface="Arial" charset="0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smtClean="0"/>
              <a:t>Elles ont</a:t>
            </a:r>
            <a:r>
              <a:rPr lang="fr-FR" baseline="0" dirty="0" smtClean="0"/>
              <a:t> souvent pour objectif essentiel d'écarter des candidats</a:t>
            </a:r>
            <a:endParaRPr lang="fr-FR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2487E-4153-453F-95B0-04FCC1FACF58}" type="slidenum">
              <a:rPr lang="en-US" smtClean="0">
                <a:cs typeface="Arial" charset="0"/>
              </a:rPr>
              <a:pPr/>
              <a:t>29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Photo montrant une assignation aléatoire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Indiquez les caractéristiques des deux groupes</a:t>
            </a:r>
          </a:p>
          <a:p>
            <a:endParaRPr lang="fr-FR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0F469F-EEA1-47ED-A118-DBA5A76E5980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1DE3F-E702-4620-AF44-16CAAB5941FA}" type="slidenum">
              <a:rPr lang="en-US" sz="1200" smtClean="0">
                <a:cs typeface="Arial" charset="0"/>
              </a:rPr>
              <a:pPr/>
              <a:t>31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fr-FR" sz="1200" b="1" dirty="0" smtClean="0"/>
              <a:t>Les responsables du programme veulent garder la main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Sélection des “bons” candidats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Les autres candidats se voient attribuer une place par tirage au sort</a:t>
            </a:r>
          </a:p>
          <a:p>
            <a:pPr>
              <a:buFontTx/>
              <a:buChar char="•"/>
            </a:pPr>
            <a:r>
              <a:rPr lang="fr-FR" sz="1200" b="1" dirty="0" smtClean="0"/>
              <a:t>Exemple: Programme de formation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2000 candidats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1000 remplissent les critères : ils sont suffisamment pauvres pour être éligibles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Sur les 1000 candidats, 250 sont sélectionnés sur la base de critères spécifiques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L’ONG affecte les 250 places restantes par tirage au sort</a:t>
            </a:r>
          </a:p>
          <a:p>
            <a:pPr>
              <a:buFontTx/>
              <a:buChar char="•"/>
            </a:pPr>
            <a:r>
              <a:rPr lang="fr-FR" sz="1200" b="1" dirty="0" smtClean="0"/>
              <a:t>Exemple: Extension du crédit à la consommation en Afrique du Sud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Les candidats en haut de la liste ont tous été sélectionnés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Au-dessous d’un certain niveau seuil, tous les candidats ont été refusés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Entre les deux limites, l’accès au crédit a été affecté de manière aléatoire</a:t>
            </a:r>
          </a:p>
          <a:p>
            <a:pPr eaLnBrk="1" hangingPunct="1">
              <a:buFontTx/>
              <a:buNone/>
            </a:pPr>
            <a:endParaRPr lang="fr-FR" sz="1200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A80EC4-399C-4F32-B164-97762DCE9EED}" type="slidenum">
              <a:rPr lang="en-US" sz="1200" smtClean="0">
                <a:cs typeface="Arial" charset="0"/>
              </a:rPr>
              <a:pPr/>
              <a:t>32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None/>
            </a:pPr>
            <a:r>
              <a:rPr lang="fr-FR" sz="1200" dirty="0" smtClean="0">
                <a:solidFill>
                  <a:schemeClr val="tx1"/>
                </a:solidFill>
              </a:rPr>
              <a:t>La mise</a:t>
            </a:r>
            <a:r>
              <a:rPr lang="fr-FR" sz="1200" baseline="0" dirty="0" smtClean="0">
                <a:solidFill>
                  <a:schemeClr val="tx1"/>
                </a:solidFill>
              </a:rPr>
              <a:t> en place progressive ou </a:t>
            </a:r>
            <a:r>
              <a:rPr lang="fr-FR" sz="1200" dirty="0" smtClean="0">
                <a:solidFill>
                  <a:schemeClr val="tx1"/>
                </a:solidFill>
              </a:rPr>
              <a:t>comment tirer parti d’une extension de programme</a:t>
            </a:r>
            <a:endParaRPr lang="fr-FR" sz="1200" b="1" dirty="0" smtClean="0"/>
          </a:p>
          <a:p>
            <a:r>
              <a:rPr lang="fr-FR" sz="1200" b="1" dirty="0" smtClean="0"/>
              <a:t>A la fin, tout le monde bénéficiera du programme</a:t>
            </a:r>
          </a:p>
          <a:p>
            <a:r>
              <a:rPr lang="fr-FR" sz="1200" b="1" dirty="0" smtClean="0"/>
              <a:t>C'est une approche naturelle lorsque l’on fait face à des contraintes de ressources pour étendre le programme</a:t>
            </a:r>
          </a:p>
          <a:p>
            <a:pPr lvl="1"/>
            <a:r>
              <a:rPr lang="fr-FR" sz="1200" dirty="0" smtClean="0"/>
              <a:t>“Dans 5 ans, 500 écoles seront couvertes” </a:t>
            </a:r>
          </a:p>
          <a:p>
            <a:r>
              <a:rPr lang="fr-FR" sz="1200" b="1" dirty="0" smtClean="0"/>
              <a:t>Comment déterminer quelles écoles, quelles agences, etc. vont bénéficier du traitement telle ou telle année ?</a:t>
            </a:r>
          </a:p>
          <a:p>
            <a:pPr lvl="1"/>
            <a:r>
              <a:rPr lang="fr-FR" sz="1200" dirty="0" smtClean="0"/>
              <a:t>Certains choix sont faits en fonction des besoins, de la situation géographique, etc.</a:t>
            </a:r>
          </a:p>
          <a:p>
            <a:pPr lvl="1"/>
            <a:r>
              <a:rPr lang="fr-FR" sz="1200" dirty="0" smtClean="0"/>
              <a:t>D’autres choix sont principalement arbitraires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5F55D-CFFC-45EB-9DA5-AA47A99689FE}" type="slidenum">
              <a:rPr lang="en-US" sz="1200" smtClean="0">
                <a:cs typeface="Arial" charset="0"/>
              </a:rPr>
              <a:pPr/>
              <a:t>34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fr-FR" sz="1200" b="1" dirty="0" smtClean="0"/>
              <a:t>Les groupes bénéficient du programme, chacun à leur tour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Le Groupe A bénéficie du programme pendant la première période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Le Groupe B bénéficie du programme pendant la  seconde période</a:t>
            </a:r>
          </a:p>
          <a:p>
            <a:pPr>
              <a:buFontTx/>
              <a:buChar char="•"/>
            </a:pPr>
            <a:r>
              <a:rPr lang="fr-FR" sz="1200" b="1" dirty="0" smtClean="0"/>
              <a:t>Avantages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Cette approche est perçue comme étant plus équitable, plus facile à faire accepter</a:t>
            </a:r>
          </a:p>
          <a:p>
            <a:pPr>
              <a:buFontTx/>
              <a:buChar char="•"/>
            </a:pPr>
            <a:r>
              <a:rPr lang="fr-FR" sz="1200" b="1" dirty="0" smtClean="0"/>
              <a:t>Inconvénients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Si les personnes du Groupe B prévoient de bénéficier du traitement pendant la seconde période, il se peut qu’elles modifient leur comportement durant la première période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Il est impossible de mesurer les effets à long terme dans la mesure où l’on ne dispose plus de groupe témoin après la première période</a:t>
            </a:r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F5B5A6-BEBB-419F-90D2-DE2CE7FE918B}" type="slidenum">
              <a:rPr lang="en-US" sz="1200" smtClean="0">
                <a:cs typeface="Arial" charset="0"/>
              </a:rPr>
              <a:pPr/>
              <a:t>35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761AC3-6A8C-4186-A593-C692393430AC}" type="slidenum">
              <a:rPr lang="en-US" sz="1200" smtClean="0">
                <a:cs typeface="Arial" charset="0"/>
              </a:rPr>
              <a:pPr/>
              <a:t>37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3FDB0-7542-4BA9-BB2F-23B5DFD4B42D}" type="slidenum">
              <a:rPr lang="en-US" sz="1200" smtClean="0">
                <a:cs typeface="Arial" charset="0"/>
              </a:rPr>
              <a:pPr/>
              <a:t>38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dirty="0" smtClean="0"/>
              <a:t>Il est parfois impossible, pour des raisons pratiques ou éthiques, de tirer au sort l’accès à un programme</a:t>
            </a:r>
          </a:p>
          <a:p>
            <a:pPr lvl="1"/>
            <a:r>
              <a:rPr lang="fr-FR" sz="1200" dirty="0" smtClean="0"/>
              <a:t> Vaccins contre la grippe</a:t>
            </a:r>
          </a:p>
          <a:p>
            <a:pPr lvl="1"/>
            <a:r>
              <a:rPr lang="fr-FR" sz="1200" dirty="0" smtClean="0"/>
              <a:t> Programmes d’épargne pour les salariés.</a:t>
            </a:r>
          </a:p>
          <a:p>
            <a:r>
              <a:rPr lang="fr-FR" sz="1200" dirty="0" smtClean="0"/>
              <a:t>Cependant, la plupart des programmes ont des niveaux d’adoption inférieur à 100 %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On tire au sort les candidats puis on encourage certains d'entre eux à participer</a:t>
            </a:r>
          </a:p>
          <a:p>
            <a:pPr eaLnBrk="1" hangingPunct="1">
              <a:buFontTx/>
              <a:buNone/>
            </a:pPr>
            <a:endParaRPr lang="fr-FR" sz="1200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580C53-0FC5-4904-95B1-A7A8BF0636C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C2F1A-A86A-4FF0-BC58-FDF0E463A7C4}" type="slidenum">
              <a:rPr lang="en-US" sz="1200" smtClean="0">
                <a:cs typeface="Arial" charset="0"/>
              </a:rPr>
              <a:pPr/>
              <a:t>40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4" y="4416425"/>
            <a:ext cx="5699125" cy="4181475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sz="1200" dirty="0" smtClean="0"/>
              <a:t>C’est ce qui fait que certaines personnes sont plus susceptibles d’utiliser le programme que d’autres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sz="1200" dirty="0" smtClean="0"/>
              <a:t>Il ne s’agit pas d’un traitement en soi</a:t>
            </a:r>
          </a:p>
          <a:p>
            <a:pPr lvl="1">
              <a:lnSpc>
                <a:spcPct val="90000"/>
              </a:lnSpc>
              <a:buFont typeface="Arial" charset="0"/>
              <a:buChar char="–"/>
            </a:pPr>
            <a:r>
              <a:rPr lang="fr-FR" sz="1200" dirty="0" smtClean="0"/>
              <a:t>Mauvaise idée : former les gens pour les encourager à avoir recours au crédit</a:t>
            </a:r>
          </a:p>
          <a:p>
            <a:pPr lvl="1">
              <a:lnSpc>
                <a:spcPct val="90000"/>
              </a:lnSpc>
              <a:buFont typeface="Arial" charset="0"/>
              <a:buChar char="–"/>
            </a:pPr>
            <a:r>
              <a:rPr lang="fr-FR" sz="1200" dirty="0" smtClean="0"/>
              <a:t>Bonne idée : efforts de marketing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fr-FR" sz="1200" dirty="0" smtClean="0"/>
              <a:t>Pour qui estimons-nous les effets du traitement ?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fr-FR" sz="1200" dirty="0" smtClean="0"/>
              <a:t>Il faut réfléchir à qui va être sensible aux encouragements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1200" dirty="0" smtClean="0"/>
              <a:t>-        Ces personnes sont-elles différentes de la population dans son ensemble ?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972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fr-FR" sz="1200" dirty="0" smtClean="0"/>
              <a:t>Le tirage au sort simple</a:t>
            </a:r>
          </a:p>
          <a:p>
            <a:pPr>
              <a:buFontTx/>
              <a:buChar char="•"/>
            </a:pPr>
            <a:r>
              <a:rPr lang="fr-FR" sz="1200" dirty="0" smtClean="0"/>
              <a:t>Le tirage au</a:t>
            </a:r>
            <a:r>
              <a:rPr lang="fr-FR" sz="1200" baseline="0" dirty="0" smtClean="0"/>
              <a:t> sort</a:t>
            </a:r>
            <a:r>
              <a:rPr lang="fr-FR" sz="1200" dirty="0" smtClean="0"/>
              <a:t> “dans la bulle”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Tirage au sort partiel avec sélection</a:t>
            </a:r>
          </a:p>
          <a:p>
            <a:pPr eaLnBrk="1" hangingPunct="1">
              <a:buFont typeface="Arial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La mise en place progressive aléatoire</a:t>
            </a:r>
          </a:p>
          <a:p>
            <a:pPr>
              <a:buFontTx/>
              <a:buChar char="•"/>
            </a:pPr>
            <a:r>
              <a:rPr lang="fr-FR" sz="1200" dirty="0" smtClean="0"/>
              <a:t>La rotation</a:t>
            </a:r>
          </a:p>
          <a:p>
            <a:pPr>
              <a:buFontTx/>
              <a:buChar char="•"/>
            </a:pPr>
            <a:r>
              <a:rPr lang="fr-FR" sz="1200" dirty="0" smtClean="0"/>
              <a:t>L’approche par encouragement</a:t>
            </a:r>
          </a:p>
          <a:p>
            <a:pPr>
              <a:buFontTx/>
              <a:buChar char="•"/>
            </a:pPr>
            <a:endParaRPr lang="fr-FR" sz="1200" dirty="0" smtClean="0"/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Nota : ces </a:t>
            </a:r>
            <a:r>
              <a:rPr lang="fr-FR" dirty="0" smtClean="0">
                <a:solidFill>
                  <a:schemeClr val="tx1"/>
                </a:solidFill>
              </a:rPr>
              <a:t>modèles ne s'excluent pas les uns les autres! On peut les combiner</a:t>
            </a:r>
            <a:endParaRPr lang="fr-FR" sz="1200" dirty="0" smtClean="0"/>
          </a:p>
          <a:p>
            <a:pPr>
              <a:buFontTx/>
              <a:buChar char="•"/>
            </a:pPr>
            <a:endParaRPr lang="fr-FR" sz="1200" dirty="0" smtClean="0"/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9431D5-F5CF-4E61-A69B-CA75CDEC09AF}" type="slidenum">
              <a:rPr lang="en-US" sz="1200" smtClean="0">
                <a:cs typeface="Arial" charset="0"/>
              </a:rPr>
              <a:pPr/>
              <a:t>41</a:t>
            </a:fld>
            <a:endParaRPr lang="en-US" sz="120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580C53-0FC5-4904-95B1-A7A8BF0636CE}" type="slidenum">
              <a:rPr lang="en-US" sz="1200" smtClean="0"/>
              <a:pPr>
                <a:defRPr/>
              </a:pPr>
              <a:t>42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47F38-11E9-4C6E-BF8B-EC6FDCDC8E71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fr-FR" sz="1200" b="1" dirty="0" smtClean="0"/>
              <a:t>Vous avez besoin d’un cadre d’échantillonnage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La plupart des méthodes exigent une liste préexistante</a:t>
            </a:r>
          </a:p>
          <a:p>
            <a:pPr>
              <a:buFontTx/>
              <a:buChar char="•"/>
            </a:pPr>
            <a:endParaRPr lang="fr-FR" sz="1200" dirty="0" smtClean="0"/>
          </a:p>
          <a:p>
            <a:pPr>
              <a:buFontTx/>
              <a:buChar char="•"/>
            </a:pPr>
            <a:r>
              <a:rPr lang="fr-FR" sz="1200" b="1" dirty="0" smtClean="0"/>
              <a:t>Vous faites un tirage dans un chapeau/un sac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Transparent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Chronophage et complexe si le groupe est important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Difficulté à stratifier sur plusieurs dimensions</a:t>
            </a:r>
          </a:p>
          <a:p>
            <a:pPr lvl="1">
              <a:buFont typeface="Arial" charset="0"/>
              <a:buChar char="–"/>
            </a:pPr>
            <a:endParaRPr lang="fr-FR" sz="1200" dirty="0" smtClean="0"/>
          </a:p>
          <a:p>
            <a:pPr>
              <a:buFontTx/>
              <a:buChar char="•"/>
            </a:pPr>
            <a:r>
              <a:rPr lang="fr-FR" sz="1200" b="1" dirty="0" smtClean="0"/>
              <a:t>Utilisez le générateur aléatoire d’un programme de feuille de calcul afin d’ordonner les observations de manière aléatoire</a:t>
            </a:r>
          </a:p>
          <a:p>
            <a:pPr>
              <a:buFontTx/>
              <a:buChar char="•"/>
            </a:pPr>
            <a:endParaRPr lang="fr-FR" sz="1200" dirty="0" smtClean="0"/>
          </a:p>
          <a:p>
            <a:pPr>
              <a:buFontTx/>
              <a:buChar char="•"/>
            </a:pPr>
            <a:r>
              <a:rPr lang="fr-FR" sz="1200" b="1" dirty="0" smtClean="0"/>
              <a:t>Code de programmation Stata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Faire circuler quelques exemples</a:t>
            </a:r>
          </a:p>
          <a:p>
            <a:pPr lvl="1">
              <a:buFont typeface="Arial" charset="0"/>
              <a:buChar char="–"/>
            </a:pPr>
            <a:endParaRPr lang="fr-FR" sz="1200" dirty="0" smtClean="0"/>
          </a:p>
          <a:p>
            <a:pPr>
              <a:buFontTx/>
              <a:buChar char="•"/>
            </a:pPr>
            <a:r>
              <a:rPr lang="fr-FR" sz="1200" b="1" dirty="0" smtClean="0"/>
              <a:t>Que faire en cas d’absence de liste ?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Visites, randomisation sur place</a:t>
            </a:r>
          </a:p>
          <a:p>
            <a:pPr eaLnBrk="1" hangingPunct="1"/>
            <a:endParaRPr lang="fr-FR" sz="1200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fr-FR" sz="1200" dirty="0" smtClean="0"/>
              <a:t>Variations autour des notions de Groupe Test et Groupe Témoin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Traitements multiples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Interactions entre différents traitements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Stratification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Variation des niveaux de traitement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Tirage au sort à plusieurs niveaux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8B1342-8D07-4CF6-9390-B1F52E941286}" type="slidenum">
              <a:rPr lang="en-US" sz="1200" smtClean="0">
                <a:cs typeface="Arial" charset="0"/>
              </a:rPr>
              <a:pPr/>
              <a:t>43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17B6E-88CB-4AAF-98ED-EE6C0C0844E0}" type="slidenum">
              <a:rPr lang="en-US" sz="1200" smtClean="0">
                <a:cs typeface="Arial" charset="0"/>
              </a:rPr>
              <a:pPr/>
              <a:t>44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1054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/>
              <a:buChar char="•"/>
            </a:pPr>
            <a:r>
              <a:rPr lang="fr-FR" sz="1200" dirty="0" smtClean="0">
                <a:solidFill>
                  <a:schemeClr val="tx1"/>
                </a:solidFill>
              </a:rPr>
              <a:t>Tester différentes composantes du programme dans différentes combinaisons</a:t>
            </a:r>
          </a:p>
          <a:p>
            <a:pPr eaLnBrk="1" hangingPunct="1">
              <a:buFont typeface="Arial"/>
              <a:buChar char="•"/>
            </a:pPr>
            <a:r>
              <a:rPr lang="fr-FR" sz="1200" dirty="0" smtClean="0">
                <a:solidFill>
                  <a:schemeClr val="tx1"/>
                </a:solidFill>
              </a:rPr>
              <a:t>Tester pour voir si les composantes doivent s'additionner ou s'exclure? 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Est-ce que la totalité de</a:t>
            </a:r>
            <a:r>
              <a:rPr lang="fr-FR" sz="1200" baseline="0" dirty="0" smtClean="0"/>
              <a:t> </a:t>
            </a:r>
            <a:r>
              <a:rPr lang="fr-FR" sz="1200" dirty="0" smtClean="0"/>
              <a:t>l’interaction est : 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Supérieure à, inférieure à ou égale à la somme des parties ? </a:t>
            </a:r>
          </a:p>
          <a:p>
            <a:pPr>
              <a:buFont typeface="Arial"/>
              <a:buChar char="•"/>
            </a:pPr>
            <a:r>
              <a:rPr lang="fr-FR" sz="1200" dirty="0" smtClean="0"/>
              <a:t>Avantage : situation “gagnant-gagnant” pour les organisations ; cela peut aider à répondre aux questions qu’elles se posent, au-delà du simple “impact” !</a:t>
            </a:r>
          </a:p>
        </p:txBody>
      </p:sp>
      <p:sp>
        <p:nvSpPr>
          <p:cNvPr id="1054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312D2E-B43F-48A5-ADAB-650B34B148F2}" type="slidenum">
              <a:rPr lang="en-US" sz="1200" smtClean="0">
                <a:cs typeface="Arial" charset="0"/>
              </a:rPr>
              <a:pPr/>
              <a:t>46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10752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B28BDF-CBCB-4823-AA29-948C6DC7FFC5}" type="slidenum">
              <a:rPr lang="en-US" sz="1200" smtClean="0">
                <a:cs typeface="Arial" charset="0"/>
              </a:rPr>
              <a:pPr/>
              <a:t>47</a:t>
            </a:fld>
            <a:endParaRPr lang="en-US" sz="12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E4B492-B055-4564-BA09-7ECC39825507}" type="slidenum">
              <a:rPr lang="en-US" sz="1200" smtClean="0">
                <a:cs typeface="Arial" charset="0"/>
              </a:rPr>
              <a:pPr/>
              <a:t>48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142A3D-7BAC-40C8-8CAE-46FF50F9EC0E}" type="slidenum">
              <a:rPr lang="en-US" sz="1200" smtClean="0">
                <a:cs typeface="Arial" charset="0"/>
              </a:rPr>
              <a:pPr/>
              <a:t>49</a:t>
            </a:fld>
            <a:endParaRPr lang="en-US" sz="1200" dirty="0" smtClean="0">
              <a:cs typeface="Arial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fr-FR" sz="1200" dirty="0" smtClean="0"/>
              <a:t>Unité de randomisation et méthode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Quels sont les leviers actionnés par le programme ?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Analyse de l’unité</a:t>
            </a:r>
          </a:p>
          <a:p>
            <a:pPr lvl="1">
              <a:buFont typeface="Arial" charset="0"/>
              <a:buChar char="–"/>
            </a:pPr>
            <a:r>
              <a:rPr lang="fr-FR" sz="1200" dirty="0" smtClean="0"/>
              <a:t>Tirage au sort simple</a:t>
            </a:r>
          </a:p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Les contraintes imposées par la réalité</a:t>
            </a:r>
          </a:p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Les notions d’unité et de méthode revisitées</a:t>
            </a:r>
          </a:p>
          <a:p>
            <a:pPr>
              <a:buFontTx/>
              <a:buChar char="•"/>
            </a:pPr>
            <a:r>
              <a:rPr lang="fr-FR" sz="1200" dirty="0" smtClean="0">
                <a:solidFill>
                  <a:srgbClr val="7F7F7F"/>
                </a:solidFill>
              </a:rPr>
              <a:t>Variations autour des notions simples de Groupe Traitement – Groupe Témoin</a:t>
            </a:r>
          </a:p>
          <a:p>
            <a:pPr>
              <a:buFontTx/>
              <a:buNone/>
            </a:pPr>
            <a:endParaRPr lang="fr-FR" sz="1200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D5CE7E-A070-4BFD-AA98-A93031770FCB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grappes: classes,</a:t>
            </a:r>
            <a:r>
              <a:rPr lang="fr-FR" baseline="0" dirty="0" smtClean="0"/>
              <a:t> écoles, communautés, centres de santé, districts…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580C53-0FC5-4904-95B1-A7A8BF0636C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59C1EC-29CE-4B35-879C-5557BF15CC7D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26F48A-351D-44F9-A3A0-F7E7BC2A6A1C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701675"/>
            <a:ext cx="4660900" cy="3495675"/>
          </a:xfrm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B19DA-1E5B-4398-A788-EC2DB7D6B6F3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r="53271"/>
          <a:stretch>
            <a:fillRect/>
          </a:stretch>
        </p:blipFill>
        <p:spPr bwMode="auto">
          <a:xfrm>
            <a:off x="457200" y="228600"/>
            <a:ext cx="3810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F98206CA-83EC-46A1-84E4-A98EC0805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419600" y="835223"/>
            <a:ext cx="4343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13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TRADUIRE LA RECHERCHE EN ACTION</a:t>
            </a:r>
            <a:endParaRPr kumimoji="0" lang="en-US" sz="1400" b="0" i="0" u="none" strike="noStrike" kern="1200" cap="none" spc="13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FFF1DE23-CACC-4FB4-BA3A-D96572D272FC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A17360AF-3874-4B8A-AE3E-59F038A2D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82846-C912-48F3-B9EC-94E45A85ABCC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81B50-1E07-4834-8016-3167DC316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166E3-289F-4AA8-8E6C-42DB7B558F63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D3C6B-E6DE-4689-8E9B-32EBC64AB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A42EC-9FC4-443D-91AD-BAE826C49A1A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CDD92-EEDF-410F-8C83-F8A2EC9D7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F50D040-A159-48E3-ACAF-0F2DC6E17C13}" type="datetime1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B05DA-C431-4F9A-A64B-34D21A0C2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BC612839-5D55-4F47-8C9A-62CF0898AE19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9F309722-2834-48F6-A2E1-AC5F1F048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0BB1353E-B87F-494D-9CC7-12DB8BA4490B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BE0DE6DD-F7B6-435C-A727-A44E3B82E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ottom_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218238"/>
            <a:ext cx="9144000" cy="63976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305800" cy="44497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DDFDAD27-4548-451A-B53A-D36A168FB476}" type="datetimeFigureOut">
              <a:rPr lang="en-US"/>
              <a:pPr>
                <a:defRPr/>
              </a:pPr>
              <a:t>28/05/10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D385D21-764F-4849-92D0-23EA9E6D7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20A209B-2812-4B81-8FDE-925C99156814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50BEA96F-8E8F-43C8-A847-E9250B7C8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C872886B-E92E-4BF3-8162-D3BAEB7652D9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0AAC36F0-978C-4382-B1C5-BA3F3760D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FDFA19FC-464C-4CA0-8746-AE1BB4CBE293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FD20663C-3FAF-42C6-9B06-49C7A578D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27F52B07-2E93-42CA-84DB-656DCF2EC46A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84BB1EB6-D909-420D-86C1-C6720ECD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96AC55B6-FCED-4D76-BBBD-17E12E2715E4}" type="datetimeFigureOut">
              <a:rPr lang="en-US"/>
              <a:pPr>
                <a:defRPr/>
              </a:pPr>
              <a:t>28/05/10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52B4D908-99AD-4DA6-8B5D-C446095D8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Tx/>
              <a:buChar char="•"/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Tx/>
              <a:buChar char="•"/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FontTx/>
              <a:buChar char="•"/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86D4F44D-EFC4-4F8B-BEF4-1094A5DA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1219200"/>
            <a:ext cx="8229600" cy="1588"/>
          </a:xfrm>
          <a:prstGeom prst="line">
            <a:avLst/>
          </a:prstGeom>
          <a:ln/>
          <a:effectLst>
            <a:glow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4800" dirty="0" smtClean="0">
                <a:solidFill>
                  <a:schemeClr val="tx1"/>
                </a:solidFill>
              </a:rPr>
              <a:t>Evaluations aléatoires:</a:t>
            </a:r>
            <a:br>
              <a:rPr lang="fr-FR" sz="4800" dirty="0" smtClean="0">
                <a:solidFill>
                  <a:schemeClr val="tx1"/>
                </a:solidFill>
              </a:rPr>
            </a:br>
            <a:r>
              <a:rPr lang="fr-FR" sz="4800" dirty="0" smtClean="0">
                <a:solidFill>
                  <a:schemeClr val="tx1"/>
                </a:solidFill>
              </a:rPr>
              <a:t>Comment tirer au sort?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tx1"/>
                </a:solidFill>
              </a:rPr>
              <a:t>Philippe Zamora</a:t>
            </a:r>
            <a:endParaRPr lang="en-US" dirty="0" smtClean="0">
              <a:solidFill>
                <a:schemeClr val="tx1"/>
              </a:solidFill>
            </a:endParaRPr>
          </a:p>
          <a:p>
            <a:pPr algn="ctr" eaLnBrk="1" hangingPunct="1"/>
            <a:r>
              <a:rPr lang="en-US" sz="2400" dirty="0" smtClean="0">
                <a:solidFill>
                  <a:schemeClr val="tx1"/>
                </a:solidFill>
              </a:rPr>
              <a:t>CREST Paris</a:t>
            </a:r>
          </a:p>
          <a:p>
            <a:pPr algn="ctr" eaLnBrk="1" hangingPunct="1"/>
            <a:r>
              <a:rPr lang="en-US" sz="2400" dirty="0" smtClean="0">
                <a:solidFill>
                  <a:schemeClr val="tx1"/>
                </a:solidFill>
              </a:rPr>
              <a:t>J-PAL Europe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429000" y="6096000"/>
            <a:ext cx="224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i="0">
                <a:solidFill>
                  <a:srgbClr val="E22B01"/>
                </a:solidFill>
                <a:latin typeface="Arial" charset="0"/>
              </a:rPr>
              <a:t>povertyactionlab.org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le groupe ?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2268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2268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590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2325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2325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2647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666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97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061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692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455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2649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649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971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2706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06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28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31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4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70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163" y="2420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420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475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743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95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963" y="2478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100" y="2478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0275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7900" y="2800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5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252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2663" y="2801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801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7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8975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124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9463" y="2859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859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5775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3181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17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08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53927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53927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71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5449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5449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5772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363" y="55451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55451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9675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86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56022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56022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5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59245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88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51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" name="Text Placeholder 218"/>
          <p:cNvSpPr>
            <a:spLocks noGrp="1"/>
          </p:cNvSpPr>
          <p:nvPr>
            <p:ph type="body" idx="1"/>
          </p:nvPr>
        </p:nvSpPr>
        <p:spPr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66000">
                <a:schemeClr val="accent2">
                  <a:tint val="37000"/>
                  <a:satMod val="300000"/>
                  <a:alpha val="62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Par groupes d'individus: randomisation en grappe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la classe ?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44687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2325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2325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6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2647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666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97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061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692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455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2649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649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971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2706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06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28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31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4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70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163" y="2420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420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475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743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95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963" y="2478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100" y="2478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0275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7900" y="2800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252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2663" y="2801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801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8975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124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9463" y="2859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859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5775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3181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17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08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3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53927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53927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71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5449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5449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5772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7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363" y="55451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55451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9675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86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56022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56022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59245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88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51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2268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2268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188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188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590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" name="Rectangle 219"/>
          <p:cNvSpPr/>
          <p:nvPr/>
        </p:nvSpPr>
        <p:spPr>
          <a:xfrm>
            <a:off x="533400" y="17526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752600" y="16002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819400" y="18288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3733800" y="1905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4724400" y="1676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5791200" y="1676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6781800" y="2057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7772400" y="2057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533400" y="32004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17526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819400" y="35052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7338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47244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57912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67818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77724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533400" y="48006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1752600" y="48006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2819400" y="5105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3733800" y="51816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724400" y="4953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791200" y="4953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6781800" y="5334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7772400" y="5334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la classe ?</a:t>
            </a: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2647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3661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4270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33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056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6665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1455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971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3028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3130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191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10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70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431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910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7119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43204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743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7695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3919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10004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57900" y="2800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5616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6225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2619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38704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3124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7245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99419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05504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53400" y="3181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516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577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71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5772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313319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9404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86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59245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4088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149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2590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" name="Rectangle 219"/>
          <p:cNvSpPr/>
          <p:nvPr/>
        </p:nvSpPr>
        <p:spPr>
          <a:xfrm>
            <a:off x="533400" y="1524000"/>
            <a:ext cx="11430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752600" y="15240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819400" y="18288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3733800" y="1905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4724400" y="1676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5791200" y="1676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6781800" y="2057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7772400" y="2057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533400" y="3200400"/>
            <a:ext cx="11430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17526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819400" y="35052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733800" y="3581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47244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57912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6781800" y="3581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7772400" y="3581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533400" y="4800600"/>
            <a:ext cx="11430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1752600" y="48006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2819400" y="5105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3733800" y="51816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724400" y="4953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791200" y="49530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6781800" y="53340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7772400" y="5334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l'école ?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213" y="2268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2268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2590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7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013" y="2325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1150" y="2325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8325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5950" y="2647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11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45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26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57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21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735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452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215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73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07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1663" y="2649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649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7975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971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145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8463" y="2706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706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66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0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4775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028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4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07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98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9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70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46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9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6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09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4763" y="2420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900" y="2420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39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7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1075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2743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39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73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55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1563" y="2478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0700" y="2478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3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0" y="2800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07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41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381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5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3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9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407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70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69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3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0263" y="2801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01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6575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124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005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7063" y="2859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859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8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3375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181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93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84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3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4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1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56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4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18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32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4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95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213" y="53927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53927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5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571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7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013" y="5449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1150" y="5449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8325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5950" y="5772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11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45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16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79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7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14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84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66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0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47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0963" y="55451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55451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7275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0" y="586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56022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56022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59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9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4075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700" y="59245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69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3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64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27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32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1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4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95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" name="Rectangle 219"/>
          <p:cNvSpPr/>
          <p:nvPr/>
        </p:nvSpPr>
        <p:spPr>
          <a:xfrm>
            <a:off x="381000" y="16764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600200" y="1524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667000" y="18288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3581400" y="1905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4572000" y="1676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5638800" y="1676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6629400" y="2057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7620000" y="2057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381000" y="32004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16002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667000" y="35052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5814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45720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5638800" y="3200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66294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7620000" y="3581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381000" y="4800600"/>
            <a:ext cx="11430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1600200" y="48006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2667000" y="51054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3581400" y="51816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572000" y="4953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638800" y="4953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6629400" y="5334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7620000" y="5334000"/>
            <a:ext cx="990600" cy="1524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grpSp>
        <p:nvGrpSpPr>
          <p:cNvPr id="43250" name="Group 300"/>
          <p:cNvGrpSpPr>
            <a:grpSpLocks/>
          </p:cNvGrpSpPr>
          <p:nvPr/>
        </p:nvGrpSpPr>
        <p:grpSpPr bwMode="auto">
          <a:xfrm>
            <a:off x="-152400" y="1143000"/>
            <a:ext cx="3048000" cy="762000"/>
            <a:chOff x="0" y="1066800"/>
            <a:chExt cx="3048000" cy="762000"/>
          </a:xfrm>
        </p:grpSpPr>
        <p:cxnSp>
          <p:nvCxnSpPr>
            <p:cNvPr id="299" name="Straight Connector 298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1" name="Group 301"/>
          <p:cNvGrpSpPr>
            <a:grpSpLocks/>
          </p:cNvGrpSpPr>
          <p:nvPr/>
        </p:nvGrpSpPr>
        <p:grpSpPr bwMode="auto">
          <a:xfrm>
            <a:off x="1981200" y="1371600"/>
            <a:ext cx="3048000" cy="762000"/>
            <a:chOff x="0" y="1066800"/>
            <a:chExt cx="3048000" cy="762000"/>
          </a:xfrm>
        </p:grpSpPr>
        <p:cxnSp>
          <p:nvCxnSpPr>
            <p:cNvPr id="303" name="Straight Connector 302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2" name="Group 304"/>
          <p:cNvGrpSpPr>
            <a:grpSpLocks/>
          </p:cNvGrpSpPr>
          <p:nvPr/>
        </p:nvGrpSpPr>
        <p:grpSpPr bwMode="auto">
          <a:xfrm>
            <a:off x="-76200" y="2667000"/>
            <a:ext cx="3048000" cy="762000"/>
            <a:chOff x="0" y="1066800"/>
            <a:chExt cx="3048000" cy="762000"/>
          </a:xfrm>
        </p:grpSpPr>
        <p:cxnSp>
          <p:nvCxnSpPr>
            <p:cNvPr id="306" name="Straight Connector 305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3" name="Group 307"/>
          <p:cNvGrpSpPr>
            <a:grpSpLocks/>
          </p:cNvGrpSpPr>
          <p:nvPr/>
        </p:nvGrpSpPr>
        <p:grpSpPr bwMode="auto">
          <a:xfrm>
            <a:off x="4038600" y="4419600"/>
            <a:ext cx="3048000" cy="762000"/>
            <a:chOff x="0" y="1066800"/>
            <a:chExt cx="3048000" cy="762000"/>
          </a:xfrm>
        </p:grpSpPr>
        <p:cxnSp>
          <p:nvCxnSpPr>
            <p:cNvPr id="309" name="Straight Connector 308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4" name="Group 310"/>
          <p:cNvGrpSpPr>
            <a:grpSpLocks/>
          </p:cNvGrpSpPr>
          <p:nvPr/>
        </p:nvGrpSpPr>
        <p:grpSpPr bwMode="auto">
          <a:xfrm>
            <a:off x="4038600" y="1143000"/>
            <a:ext cx="3048000" cy="762000"/>
            <a:chOff x="0" y="1066800"/>
            <a:chExt cx="3048000" cy="762000"/>
          </a:xfrm>
        </p:grpSpPr>
        <p:cxnSp>
          <p:nvCxnSpPr>
            <p:cNvPr id="312" name="Straight Connector 311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5" name="Group 313"/>
          <p:cNvGrpSpPr>
            <a:grpSpLocks/>
          </p:cNvGrpSpPr>
          <p:nvPr/>
        </p:nvGrpSpPr>
        <p:grpSpPr bwMode="auto">
          <a:xfrm>
            <a:off x="6096000" y="1524000"/>
            <a:ext cx="3048000" cy="762000"/>
            <a:chOff x="0" y="1066800"/>
            <a:chExt cx="3048000" cy="762000"/>
          </a:xfrm>
        </p:grpSpPr>
        <p:cxnSp>
          <p:nvCxnSpPr>
            <p:cNvPr id="315" name="Straight Connector 314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6" name="Group 316"/>
          <p:cNvGrpSpPr>
            <a:grpSpLocks/>
          </p:cNvGrpSpPr>
          <p:nvPr/>
        </p:nvGrpSpPr>
        <p:grpSpPr bwMode="auto">
          <a:xfrm>
            <a:off x="6096000" y="4800600"/>
            <a:ext cx="3048000" cy="762000"/>
            <a:chOff x="0" y="1066800"/>
            <a:chExt cx="3048000" cy="762000"/>
          </a:xfrm>
        </p:grpSpPr>
        <p:cxnSp>
          <p:nvCxnSpPr>
            <p:cNvPr id="318" name="Straight Connector 317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257" name="Group 322"/>
          <p:cNvGrpSpPr>
            <a:grpSpLocks/>
          </p:cNvGrpSpPr>
          <p:nvPr/>
        </p:nvGrpSpPr>
        <p:grpSpPr bwMode="auto">
          <a:xfrm>
            <a:off x="2133600" y="3124200"/>
            <a:ext cx="3048000" cy="762000"/>
            <a:chOff x="0" y="1066800"/>
            <a:chExt cx="3048000" cy="762000"/>
          </a:xfrm>
        </p:grpSpPr>
        <p:cxnSp>
          <p:nvCxnSpPr>
            <p:cNvPr id="324" name="Straight Connector 323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l'école 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2590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2647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3661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4270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33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056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6665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1455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971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3028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3130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191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10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70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431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910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7119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43204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743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7695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3919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10004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57900" y="2800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5616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6225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2619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38704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3124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7245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99419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05504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53400" y="3181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516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577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71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5772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313319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9404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86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59245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4088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149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" name="Rectangle 219"/>
          <p:cNvSpPr/>
          <p:nvPr/>
        </p:nvSpPr>
        <p:spPr>
          <a:xfrm>
            <a:off x="533400" y="1524000"/>
            <a:ext cx="11430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752600" y="15240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819400" y="18288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3733800" y="1905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4724400" y="1676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5791200" y="1676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6781800" y="2057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7772400" y="2057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533400" y="3200400"/>
            <a:ext cx="11430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17526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819400" y="35052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733800" y="3581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47244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5791200" y="3200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6781800" y="3581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7772400" y="35814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533400" y="4800600"/>
            <a:ext cx="11430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1752600" y="48006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2819400" y="51054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3733800" y="51816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724400" y="4953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791200" y="4953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6781800" y="5334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7772400" y="5334000"/>
            <a:ext cx="990600" cy="15240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•"/>
              <a:defRPr/>
            </a:pPr>
            <a:endParaRPr lang="en-US"/>
          </a:p>
        </p:txBody>
      </p:sp>
      <p:grpSp>
        <p:nvGrpSpPr>
          <p:cNvPr id="45298" name="Group 300"/>
          <p:cNvGrpSpPr>
            <a:grpSpLocks/>
          </p:cNvGrpSpPr>
          <p:nvPr/>
        </p:nvGrpSpPr>
        <p:grpSpPr bwMode="auto">
          <a:xfrm>
            <a:off x="0" y="1066800"/>
            <a:ext cx="3048000" cy="762000"/>
            <a:chOff x="0" y="1066800"/>
            <a:chExt cx="3048000" cy="762000"/>
          </a:xfrm>
        </p:grpSpPr>
        <p:cxnSp>
          <p:nvCxnSpPr>
            <p:cNvPr id="299" name="Straight Connector 298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299" name="Group 301"/>
          <p:cNvGrpSpPr>
            <a:grpSpLocks/>
          </p:cNvGrpSpPr>
          <p:nvPr/>
        </p:nvGrpSpPr>
        <p:grpSpPr bwMode="auto">
          <a:xfrm>
            <a:off x="2133600" y="1371600"/>
            <a:ext cx="3048000" cy="762000"/>
            <a:chOff x="0" y="1066800"/>
            <a:chExt cx="3048000" cy="762000"/>
          </a:xfrm>
        </p:grpSpPr>
        <p:cxnSp>
          <p:nvCxnSpPr>
            <p:cNvPr id="303" name="Straight Connector 302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0" name="Group 304"/>
          <p:cNvGrpSpPr>
            <a:grpSpLocks/>
          </p:cNvGrpSpPr>
          <p:nvPr/>
        </p:nvGrpSpPr>
        <p:grpSpPr bwMode="auto">
          <a:xfrm>
            <a:off x="76200" y="2667000"/>
            <a:ext cx="3048000" cy="762000"/>
            <a:chOff x="0" y="1066800"/>
            <a:chExt cx="3048000" cy="762000"/>
          </a:xfrm>
        </p:grpSpPr>
        <p:cxnSp>
          <p:nvCxnSpPr>
            <p:cNvPr id="306" name="Straight Connector 305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1" name="Group 307"/>
          <p:cNvGrpSpPr>
            <a:grpSpLocks/>
          </p:cNvGrpSpPr>
          <p:nvPr/>
        </p:nvGrpSpPr>
        <p:grpSpPr bwMode="auto">
          <a:xfrm>
            <a:off x="4191000" y="4419600"/>
            <a:ext cx="3048000" cy="762000"/>
            <a:chOff x="0" y="1066800"/>
            <a:chExt cx="3048000" cy="762000"/>
          </a:xfrm>
        </p:grpSpPr>
        <p:cxnSp>
          <p:nvCxnSpPr>
            <p:cNvPr id="309" name="Straight Connector 308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2" name="Group 310"/>
          <p:cNvGrpSpPr>
            <a:grpSpLocks/>
          </p:cNvGrpSpPr>
          <p:nvPr/>
        </p:nvGrpSpPr>
        <p:grpSpPr bwMode="auto">
          <a:xfrm>
            <a:off x="4191000" y="1143000"/>
            <a:ext cx="3048000" cy="762000"/>
            <a:chOff x="0" y="1066800"/>
            <a:chExt cx="3048000" cy="762000"/>
          </a:xfrm>
        </p:grpSpPr>
        <p:cxnSp>
          <p:nvCxnSpPr>
            <p:cNvPr id="312" name="Straight Connector 311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3" name="Group 313"/>
          <p:cNvGrpSpPr>
            <a:grpSpLocks/>
          </p:cNvGrpSpPr>
          <p:nvPr/>
        </p:nvGrpSpPr>
        <p:grpSpPr bwMode="auto">
          <a:xfrm>
            <a:off x="6248400" y="1524000"/>
            <a:ext cx="3048000" cy="762000"/>
            <a:chOff x="0" y="1066800"/>
            <a:chExt cx="3048000" cy="762000"/>
          </a:xfrm>
        </p:grpSpPr>
        <p:cxnSp>
          <p:nvCxnSpPr>
            <p:cNvPr id="315" name="Straight Connector 314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4" name="Group 316"/>
          <p:cNvGrpSpPr>
            <a:grpSpLocks/>
          </p:cNvGrpSpPr>
          <p:nvPr/>
        </p:nvGrpSpPr>
        <p:grpSpPr bwMode="auto">
          <a:xfrm>
            <a:off x="6248400" y="4800600"/>
            <a:ext cx="3048000" cy="762000"/>
            <a:chOff x="0" y="1066800"/>
            <a:chExt cx="3048000" cy="762000"/>
          </a:xfrm>
        </p:grpSpPr>
        <p:cxnSp>
          <p:nvCxnSpPr>
            <p:cNvPr id="318" name="Straight Connector 317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05" name="Group 322"/>
          <p:cNvGrpSpPr>
            <a:grpSpLocks/>
          </p:cNvGrpSpPr>
          <p:nvPr/>
        </p:nvGrpSpPr>
        <p:grpSpPr bwMode="auto">
          <a:xfrm>
            <a:off x="2286000" y="3124200"/>
            <a:ext cx="3048000" cy="762000"/>
            <a:chOff x="0" y="1066800"/>
            <a:chExt cx="3048000" cy="762000"/>
          </a:xfrm>
        </p:grpSpPr>
        <p:cxnSp>
          <p:nvCxnSpPr>
            <p:cNvPr id="324" name="Straight Connector 323"/>
            <p:cNvCxnSpPr/>
            <p:nvPr/>
          </p:nvCxnSpPr>
          <p:spPr>
            <a:xfrm flipV="1">
              <a:off x="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 flipH="1" flipV="1">
              <a:off x="1524000" y="1066800"/>
              <a:ext cx="1524000" cy="762000"/>
            </a:xfrm>
            <a:prstGeom prst="line">
              <a:avLst/>
            </a:prstGeom>
            <a:ln w="254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Comment l’intervention est-elle administrée ?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Quel est le bassin de chaque “unité d’intervention” ?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Quelle est l’importance de l’impact potentiel ?</a:t>
            </a:r>
          </a:p>
        </p:txBody>
      </p:sp>
      <p:sp>
        <p:nvSpPr>
          <p:cNvPr id="4915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L'unité tirée au sort : quelle cible?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Rappelez-vous : quelle est votre mesure de l'impact ?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Où et comment allons-nous obtenir ces données ?</a:t>
            </a:r>
          </a:p>
        </p:txBody>
      </p:sp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Unité de tirage au sort : analyse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On prend 1000 personnes et on ne donne le médicament qu’à la moitié d’entre-elles.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Est-il possible d’appliquer cette approche aux programmes sociaux ?</a:t>
            </a:r>
          </a:p>
        </p:txBody>
      </p:sp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206FE77F-EE41-4F1F-A412-F0ACDA80A5B4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3600" dirty="0" smtClean="0">
                <a:solidFill>
                  <a:schemeClr val="tx1"/>
                </a:solidFill>
              </a:rPr>
              <a:t>Tirage au sort : la référence des essais cliniques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Les participants sont sélectionnés de manière aléatoire à partir d’un ensemble de candidats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Les participants savent qui a “gagné” et qui a “perdu”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La loterie de base est utile lorsqu’il n’existe aucune raison a priori de discriminer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Elle est perçue comme équitable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 et transparente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Souvent jouable d’un point de vue politique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79534D12-97E7-4CB9-A457-D3A6D5EF6F3E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La loterie : une approche simple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dirty="0" smtClean="0">
              <a:solidFill>
                <a:srgbClr val="7F7F7F"/>
              </a:solidFill>
            </a:endParaRP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Unité de randomisation et méthode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Les contraintes imposées par la réalité</a:t>
            </a: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Les notions d’unité et de méthodes revisitées</a:t>
            </a: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Variations autour des notions simples de Groupe Test et Groupe Témoin</a:t>
            </a:r>
          </a:p>
        </p:txBody>
      </p:sp>
      <p:sp>
        <p:nvSpPr>
          <p:cNvPr id="573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Content Placeholder 1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686800" cy="55626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Pourquoi évaluer ? Qu’est-ce qu’une évaluation 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Comment mesurer l’impact?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Pourquoi tirer au sort?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b="1" dirty="0" smtClean="0">
                <a:solidFill>
                  <a:schemeClr val="tx1"/>
                </a:solidFill>
              </a:rPr>
              <a:t>Comment tirer au sort?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Comment déterminer la taille de l'échantillon?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Collecte des données et pièges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Les risques sur la validité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</a:rPr>
              <a:t>L'histoire d'une évaluation de A à Z</a:t>
            </a:r>
          </a:p>
          <a:p>
            <a:endParaRPr lang="fr-FR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37219" name="Title 2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/>
            <a:r>
              <a:rPr lang="fr-FR" smtClean="0">
                <a:solidFill>
                  <a:schemeClr val="tx1"/>
                </a:solidFill>
              </a:rPr>
              <a:t>Plan de la semaine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Pourquoi est-ce que les contraintes liées aux moyens sont des atouts pour l’évaluateur ?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Dans de nombreux programmes, les moyens sont limités.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Le nombre de bénéficiaires éligibles est bien supérieur aux moyens disponibles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Programmes courants:</a:t>
            </a:r>
          </a:p>
          <a:p>
            <a:pPr lvl="1" eaLnBrk="1" hangingPunct="1"/>
            <a:r>
              <a:rPr lang="fr-FR" sz="2600" dirty="0" smtClean="0">
                <a:solidFill>
                  <a:schemeClr val="tx1"/>
                </a:solidFill>
              </a:rPr>
              <a:t>Formation pour les entrepreneurs ou les agriculteurs</a:t>
            </a:r>
          </a:p>
          <a:p>
            <a:pPr lvl="1" eaLnBrk="1" hangingPunct="1"/>
            <a:r>
              <a:rPr lang="fr-FR" sz="2600" dirty="0" smtClean="0">
                <a:solidFill>
                  <a:schemeClr val="tx1"/>
                </a:solidFill>
              </a:rPr>
              <a:t>Bons  de réduction pour les frais d'inscription scolaires</a:t>
            </a:r>
          </a:p>
        </p:txBody>
      </p:sp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147AF480-9BE9-471F-8C47-50322FE3262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Contraintes : les moyens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Rappelez-vous du scénario contrefactuel !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Si le groupe témoin diffère du scenario contrefactuel, nos résultats risquent d’être biaisés</a:t>
            </a:r>
          </a:p>
        </p:txBody>
      </p:sp>
      <p:sp>
        <p:nvSpPr>
          <p:cNvPr id="6144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Contraintes : la contamination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</a:rPr>
              <a:t>Effets d'externalité (ou </a:t>
            </a:r>
            <a:r>
              <a:rPr lang="fr-FR" dirty="0" err="1" smtClean="0">
                <a:solidFill>
                  <a:srgbClr val="000000"/>
                </a:solidFill>
              </a:rPr>
              <a:t>spillover</a:t>
            </a:r>
            <a:r>
              <a:rPr lang="fr-FR" dirty="0" smtClean="0">
                <a:solidFill>
                  <a:srgbClr val="000000"/>
                </a:solidFill>
              </a:rPr>
              <a:t>)</a:t>
            </a: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  <a:sym typeface="Wingdings" pitchFamily="2" charset="2"/>
              </a:rPr>
              <a:t>Diffusion (ou </a:t>
            </a:r>
            <a:r>
              <a:rPr lang="fr-FR" dirty="0" err="1" smtClean="0">
                <a:solidFill>
                  <a:srgbClr val="000000"/>
                </a:solidFill>
                <a:sym typeface="Wingdings" pitchFamily="2" charset="2"/>
              </a:rPr>
              <a:t>crossover</a:t>
            </a:r>
            <a:r>
              <a:rPr lang="fr-FR" dirty="0" smtClean="0">
                <a:solidFill>
                  <a:srgbClr val="000000"/>
                </a:solidFill>
                <a:sym typeface="Wingdings" pitchFamily="2" charset="2"/>
              </a:rPr>
              <a:t>)</a:t>
            </a: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  <a:sym typeface="Wingdings" pitchFamily="2" charset="2"/>
              </a:rPr>
              <a:t>Partialité ou non conformité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Les contraintes</a:t>
            </a:r>
            <a:endParaRPr lang="fr-FR" sz="4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La distribution des vermifuges est l’une des nombreuses responsabilités d’un soignant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Le soignant doit s’occuper à la fois des groupes Test et des groupes Témoin</a:t>
            </a:r>
          </a:p>
          <a:p>
            <a:pPr eaLnBrk="1" hangingPunct="1">
              <a:buNone/>
            </a:pPr>
            <a:endParaRPr lang="fr-FR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Il peut s’avérer difficile de former les soignants aux différentes procédures à appliquer à chaque groupe, et à garder trace de ce qu’ils doivent donner et à qui</a:t>
            </a:r>
          </a:p>
        </p:txBody>
      </p:sp>
      <p:sp>
        <p:nvSpPr>
          <p:cNvPr id="655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Contraintes liées à la logistique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Tirage au sort au niveau de chaque enfant au sein des classes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Tirage au sort au niveau des classes au sein des écoles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Tirage au sort au niveau de la communauté</a:t>
            </a:r>
          </a:p>
        </p:txBody>
      </p:sp>
      <p:sp>
        <p:nvSpPr>
          <p:cNvPr id="675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Contraintes liées à l'équité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 programme ne permet de servir qu’un petit nombre de communautés</a:t>
            </a:r>
          </a:p>
        </p:txBody>
      </p:sp>
      <p:sp>
        <p:nvSpPr>
          <p:cNvPr id="69634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9067800" cy="11430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Contraintes liées à la taille de l’échantillon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Unité de randomisation et méthode</a:t>
            </a:r>
          </a:p>
          <a:p>
            <a:pPr eaLnBrk="1" hangingPunct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Les contraintes imposées par la réalité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Les notions d’unité et de méthodes revisitées</a:t>
            </a: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Variations autour des notions simples de Groupe Test et Groupe Témoin</a:t>
            </a:r>
          </a:p>
        </p:txBody>
      </p:sp>
      <p:sp>
        <p:nvSpPr>
          <p:cNvPr id="716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Plan du cours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Envisagez des tirages au sort différents de la loterie simple</a:t>
            </a: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</a:rPr>
              <a:t>Développez les actions de communications</a:t>
            </a:r>
          </a:p>
          <a:p>
            <a:pPr eaLnBrk="1" hangingPunct="1"/>
            <a:endParaRPr lang="fr-FR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Est-ce éthique ?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DED1BA78-62EE-4A9A-AB2E-DCE895181D59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Que faire: 500 candidats pour 500 places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Supposons qu'il y ait 2000 candidats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Après sélection, il ne reste que 500 candidats valables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Or il y a 500 places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Un simple tirage au sort n'est donc pas possible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Quelles sont vos options ?</a:t>
            </a: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Les façons de tirer au sort</a:t>
            </a:r>
          </a:p>
        </p:txBody>
      </p:sp>
      <p:sp>
        <p:nvSpPr>
          <p:cNvPr id="944132" name="AutoShape 4"/>
          <p:cNvSpPr>
            <a:spLocks noChangeArrowheads="1"/>
          </p:cNvSpPr>
          <p:nvPr/>
        </p:nvSpPr>
        <p:spPr bwMode="black">
          <a:xfrm flipV="1">
            <a:off x="3276600" y="4953000"/>
            <a:ext cx="2362200" cy="2286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413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Quelles sont les règles de sélection utilisées par le partenaire de terrain?</a:t>
            </a: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Quels sont les paramètres essentiels ?</a:t>
            </a: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Souvent les procédures de sélection n’existent que pour faire baisser le nombre de candidats éligibles afin de faire face aux contraintes de capacité</a:t>
            </a: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Si certains mécanismes d’élimination semble “arbitraires” (mais non aléatoires), la randomisation peut jouer le rôle de filtre </a:t>
            </a:r>
            <a:r>
              <a:rPr lang="fr-FR" i="1" dirty="0" smtClean="0">
                <a:solidFill>
                  <a:schemeClr val="tx1"/>
                </a:solidFill>
              </a:rPr>
              <a:t>et</a:t>
            </a:r>
            <a:r>
              <a:rPr lang="fr-FR" dirty="0" smtClean="0">
                <a:solidFill>
                  <a:schemeClr val="tx1"/>
                </a:solidFill>
              </a:rPr>
              <a:t> nous aider à évaluer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Les règles de sélection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104ED5AE-3700-4532-AB30-FEF80DB0F978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8392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Qu’est-ce que l'assignation aléatoire? 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3" cstate="print"/>
          <a:srcRect r="5551"/>
          <a:stretch>
            <a:fillRect/>
          </a:stretch>
        </p:blipFill>
        <p:spPr bwMode="auto">
          <a:xfrm>
            <a:off x="0" y="914401"/>
            <a:ext cx="914399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99"/>
          <p:cNvGrpSpPr>
            <a:grpSpLocks/>
          </p:cNvGrpSpPr>
          <p:nvPr/>
        </p:nvGrpSpPr>
        <p:grpSpPr bwMode="auto">
          <a:xfrm>
            <a:off x="0" y="838200"/>
            <a:ext cx="3200401" cy="6019800"/>
            <a:chOff x="0" y="838200"/>
            <a:chExt cx="3200401" cy="6019800"/>
          </a:xfrm>
        </p:grpSpPr>
        <p:sp>
          <p:nvSpPr>
            <p:cNvPr id="7" name="Rectangle 6"/>
            <p:cNvSpPr/>
            <p:nvPr/>
          </p:nvSpPr>
          <p:spPr>
            <a:xfrm>
              <a:off x="0" y="914400"/>
              <a:ext cx="3124200" cy="59436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ea typeface="Arial" charset="0"/>
                </a:rPr>
                <a:t>2006</a:t>
              </a:r>
            </a:p>
          </p:txBody>
        </p:sp>
        <p:sp>
          <p:nvSpPr>
            <p:cNvPr id="8" name="TextBox 101"/>
            <p:cNvSpPr txBox="1">
              <a:spLocks noChangeArrowheads="1"/>
            </p:cNvSpPr>
            <p:nvPr/>
          </p:nvSpPr>
          <p:spPr bwMode="auto">
            <a:xfrm>
              <a:off x="1" y="838200"/>
              <a:ext cx="3200400" cy="984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tIns="182880" bIns="182880">
              <a:prstTxWarp prst="textNoShape">
                <a:avLst/>
              </a:prstTxWarp>
              <a:spAutoFit/>
            </a:bodyPr>
            <a:lstStyle/>
            <a:p>
              <a:r>
                <a:rPr lang="fr-FR" sz="2000" i="0" dirty="0" smtClean="0">
                  <a:solidFill>
                    <a:srgbClr val="000000"/>
                  </a:solidFill>
                  <a:latin typeface="Arial"/>
                  <a:cs typeface="Arial"/>
                </a:rPr>
                <a:t>Revenus, par personne et par mois, en roupies</a:t>
              </a:r>
              <a:endParaRPr lang="fr-FR" sz="2000" i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102"/>
            <p:cNvSpPr txBox="1">
              <a:spLocks noChangeArrowheads="1"/>
            </p:cNvSpPr>
            <p:nvPr/>
          </p:nvSpPr>
          <p:spPr bwMode="auto">
            <a:xfrm>
              <a:off x="25782" y="1981200"/>
              <a:ext cx="761759" cy="4624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8900"/>
                </a:spcAft>
              </a:pPr>
              <a:r>
                <a:rPr lang="en-US" sz="1800" b="0" i="0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</a:p>
            <a:p>
              <a:pPr algn="r">
                <a:spcAft>
                  <a:spcPts val="8900"/>
                </a:spcAft>
              </a:pPr>
              <a:r>
                <a:rPr lang="en-US" sz="1800" b="0" i="0" dirty="0">
                  <a:solidFill>
                    <a:srgbClr val="000000"/>
                  </a:solidFill>
                  <a:latin typeface="Arial"/>
                  <a:cs typeface="Arial"/>
                </a:rPr>
                <a:t>1000</a:t>
              </a:r>
            </a:p>
            <a:p>
              <a:pPr algn="r">
                <a:spcAft>
                  <a:spcPts val="8900"/>
                </a:spcAft>
              </a:pPr>
              <a:r>
                <a:rPr lang="en-US" sz="1800" b="0" i="0" dirty="0">
                  <a:solidFill>
                    <a:srgbClr val="000000"/>
                  </a:solidFill>
                  <a:latin typeface="Arial"/>
                  <a:cs typeface="Arial"/>
                </a:rPr>
                <a:t>500</a:t>
              </a:r>
            </a:p>
            <a:p>
              <a:pPr algn="r">
                <a:spcAft>
                  <a:spcPts val="8900"/>
                </a:spcAft>
              </a:pPr>
              <a:r>
                <a:rPr lang="en-US" sz="1800" b="0" i="0" dirty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65200" y="2332038"/>
              <a:ext cx="685800" cy="4076700"/>
            </a:xfrm>
            <a:prstGeom prst="rect">
              <a:avLst/>
            </a:prstGeom>
            <a:solidFill>
              <a:srgbClr val="CC0505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</a:endParaRPr>
            </a:p>
          </p:txBody>
        </p:sp>
        <p:sp>
          <p:nvSpPr>
            <p:cNvPr id="11" name="TextBox 104"/>
            <p:cNvSpPr txBox="1">
              <a:spLocks noChangeArrowheads="1"/>
            </p:cNvSpPr>
            <p:nvPr/>
          </p:nvSpPr>
          <p:spPr bwMode="auto">
            <a:xfrm>
              <a:off x="965007" y="6400800"/>
              <a:ext cx="17817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b="0" i="0" dirty="0" smtClean="0">
                  <a:solidFill>
                    <a:srgbClr val="000000"/>
                  </a:solidFill>
                  <a:latin typeface="Arial"/>
                  <a:cs typeface="Arial"/>
                </a:rPr>
                <a:t>Test     </a:t>
              </a:r>
              <a:r>
                <a:rPr lang="en-US" sz="1800" b="0" i="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Témoin</a:t>
              </a:r>
              <a:endParaRPr lang="en-US" sz="1800" b="0" i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2" name="TextBox 105"/>
            <p:cNvSpPr txBox="1">
              <a:spLocks noChangeArrowheads="1"/>
            </p:cNvSpPr>
            <p:nvPr/>
          </p:nvSpPr>
          <p:spPr bwMode="auto">
            <a:xfrm>
              <a:off x="904734" y="1992868"/>
              <a:ext cx="6981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b="0" i="0" dirty="0">
                  <a:solidFill>
                    <a:srgbClr val="000000"/>
                  </a:solidFill>
                  <a:latin typeface="Arial"/>
                  <a:cs typeface="Arial"/>
                </a:rPr>
                <a:t>1457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79600" y="2362200"/>
              <a:ext cx="685800" cy="4033838"/>
            </a:xfrm>
            <a:prstGeom prst="rect">
              <a:avLst/>
            </a:prstGeom>
            <a:solidFill>
              <a:srgbClr val="0066FF"/>
            </a:solidFill>
            <a:ln>
              <a:solidFill>
                <a:srgbClr val="00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</a:endParaRPr>
            </a:p>
          </p:txBody>
        </p:sp>
        <p:sp>
          <p:nvSpPr>
            <p:cNvPr id="14" name="TextBox 107"/>
            <p:cNvSpPr txBox="1">
              <a:spLocks noChangeArrowheads="1"/>
            </p:cNvSpPr>
            <p:nvPr/>
          </p:nvSpPr>
          <p:spPr bwMode="auto">
            <a:xfrm>
              <a:off x="1828800" y="1992868"/>
              <a:ext cx="6981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b="0" i="0" dirty="0" smtClean="0">
                  <a:solidFill>
                    <a:srgbClr val="000000"/>
                  </a:solidFill>
                  <a:latin typeface="Arial"/>
                  <a:cs typeface="Arial"/>
                </a:rPr>
                <a:t>1442</a:t>
              </a:r>
              <a:endParaRPr lang="en-US" sz="1800" b="0" i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15" name="Straight Connector 74"/>
            <p:cNvCxnSpPr/>
            <p:nvPr/>
          </p:nvCxnSpPr>
          <p:spPr>
            <a:xfrm>
              <a:off x="787400" y="4991100"/>
              <a:ext cx="1933575" cy="1588"/>
            </a:xfrm>
            <a:prstGeom prst="line">
              <a:avLst/>
            </a:prstGeom>
            <a:ln>
              <a:solidFill>
                <a:schemeClr val="bg1">
                  <a:alpha val="7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75"/>
            <p:cNvCxnSpPr/>
            <p:nvPr/>
          </p:nvCxnSpPr>
          <p:spPr>
            <a:xfrm>
              <a:off x="812800" y="3581400"/>
              <a:ext cx="1933575" cy="1588"/>
            </a:xfrm>
            <a:prstGeom prst="line">
              <a:avLst/>
            </a:prstGeom>
            <a:ln>
              <a:solidFill>
                <a:schemeClr val="bg1">
                  <a:alpha val="7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Hexagon 35"/>
          <p:cNvSpPr>
            <a:spLocks noChangeArrowheads="1"/>
          </p:cNvSpPr>
          <p:nvPr/>
        </p:nvSpPr>
        <p:spPr bwMode="auto">
          <a:xfrm>
            <a:off x="3593592" y="1335024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Hexagon 35"/>
          <p:cNvSpPr>
            <a:spLocks noChangeArrowheads="1"/>
          </p:cNvSpPr>
          <p:nvPr/>
        </p:nvSpPr>
        <p:spPr bwMode="auto">
          <a:xfrm>
            <a:off x="3745992" y="2057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Hexagon 35"/>
          <p:cNvSpPr>
            <a:spLocks noChangeArrowheads="1"/>
          </p:cNvSpPr>
          <p:nvPr/>
        </p:nvSpPr>
        <p:spPr bwMode="auto">
          <a:xfrm>
            <a:off x="6035675" y="1676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Hexagon 35"/>
          <p:cNvSpPr>
            <a:spLocks noChangeArrowheads="1"/>
          </p:cNvSpPr>
          <p:nvPr/>
        </p:nvSpPr>
        <p:spPr bwMode="auto">
          <a:xfrm>
            <a:off x="4587875" y="2286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Hexagon 35"/>
          <p:cNvSpPr>
            <a:spLocks noChangeArrowheads="1"/>
          </p:cNvSpPr>
          <p:nvPr/>
        </p:nvSpPr>
        <p:spPr bwMode="auto">
          <a:xfrm>
            <a:off x="4203192" y="2971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Hexagon 35"/>
          <p:cNvSpPr>
            <a:spLocks noChangeArrowheads="1"/>
          </p:cNvSpPr>
          <p:nvPr/>
        </p:nvSpPr>
        <p:spPr bwMode="auto">
          <a:xfrm>
            <a:off x="7940675" y="2097024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Hexagon 35"/>
          <p:cNvSpPr>
            <a:spLocks noChangeArrowheads="1"/>
          </p:cNvSpPr>
          <p:nvPr/>
        </p:nvSpPr>
        <p:spPr bwMode="auto">
          <a:xfrm>
            <a:off x="4968875" y="4572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Hexagon 35"/>
          <p:cNvSpPr>
            <a:spLocks noChangeArrowheads="1"/>
          </p:cNvSpPr>
          <p:nvPr/>
        </p:nvSpPr>
        <p:spPr bwMode="auto">
          <a:xfrm>
            <a:off x="3886200" y="38862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Hexagon 35"/>
          <p:cNvSpPr>
            <a:spLocks noChangeArrowheads="1"/>
          </p:cNvSpPr>
          <p:nvPr/>
        </p:nvSpPr>
        <p:spPr bwMode="auto">
          <a:xfrm>
            <a:off x="6264275" y="2554224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Hexagon 35"/>
          <p:cNvSpPr>
            <a:spLocks noChangeArrowheads="1"/>
          </p:cNvSpPr>
          <p:nvPr/>
        </p:nvSpPr>
        <p:spPr bwMode="auto">
          <a:xfrm>
            <a:off x="4965192" y="1447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Hexagon 35"/>
          <p:cNvSpPr>
            <a:spLocks noChangeArrowheads="1"/>
          </p:cNvSpPr>
          <p:nvPr/>
        </p:nvSpPr>
        <p:spPr bwMode="auto">
          <a:xfrm>
            <a:off x="5807075" y="2859024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Hexagon 35"/>
          <p:cNvSpPr>
            <a:spLocks noChangeArrowheads="1"/>
          </p:cNvSpPr>
          <p:nvPr/>
        </p:nvSpPr>
        <p:spPr bwMode="auto">
          <a:xfrm>
            <a:off x="5269992" y="5105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Hexagon 49"/>
          <p:cNvSpPr>
            <a:spLocks noChangeArrowheads="1"/>
          </p:cNvSpPr>
          <p:nvPr/>
        </p:nvSpPr>
        <p:spPr bwMode="auto">
          <a:xfrm>
            <a:off x="4114800" y="1143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Hexagon 49"/>
          <p:cNvSpPr>
            <a:spLocks noChangeArrowheads="1"/>
          </p:cNvSpPr>
          <p:nvPr/>
        </p:nvSpPr>
        <p:spPr bwMode="auto">
          <a:xfrm>
            <a:off x="7315200" y="1524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Hexagon 49"/>
          <p:cNvSpPr>
            <a:spLocks noChangeArrowheads="1"/>
          </p:cNvSpPr>
          <p:nvPr/>
        </p:nvSpPr>
        <p:spPr bwMode="auto">
          <a:xfrm>
            <a:off x="5562600" y="4191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Hexagon 49"/>
          <p:cNvSpPr>
            <a:spLocks noChangeArrowheads="1"/>
          </p:cNvSpPr>
          <p:nvPr/>
        </p:nvSpPr>
        <p:spPr bwMode="auto">
          <a:xfrm>
            <a:off x="8001000" y="15240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Hexagon 49"/>
          <p:cNvSpPr>
            <a:spLocks noChangeArrowheads="1"/>
          </p:cNvSpPr>
          <p:nvPr/>
        </p:nvSpPr>
        <p:spPr bwMode="auto">
          <a:xfrm>
            <a:off x="5029200" y="1828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Hexagon 49"/>
          <p:cNvSpPr>
            <a:spLocks noChangeArrowheads="1"/>
          </p:cNvSpPr>
          <p:nvPr/>
        </p:nvSpPr>
        <p:spPr bwMode="auto">
          <a:xfrm>
            <a:off x="5638800" y="2057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Hexagon 49"/>
          <p:cNvSpPr>
            <a:spLocks noChangeArrowheads="1"/>
          </p:cNvSpPr>
          <p:nvPr/>
        </p:nvSpPr>
        <p:spPr bwMode="auto">
          <a:xfrm>
            <a:off x="6477000" y="2209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Hexagon 49"/>
          <p:cNvSpPr>
            <a:spLocks noChangeArrowheads="1"/>
          </p:cNvSpPr>
          <p:nvPr/>
        </p:nvSpPr>
        <p:spPr bwMode="auto">
          <a:xfrm>
            <a:off x="6019800" y="4343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Hexagon 49"/>
          <p:cNvSpPr>
            <a:spLocks noChangeArrowheads="1"/>
          </p:cNvSpPr>
          <p:nvPr/>
        </p:nvSpPr>
        <p:spPr bwMode="auto">
          <a:xfrm>
            <a:off x="4343400" y="17526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Hexagon 49"/>
          <p:cNvSpPr>
            <a:spLocks noChangeArrowheads="1"/>
          </p:cNvSpPr>
          <p:nvPr/>
        </p:nvSpPr>
        <p:spPr bwMode="auto">
          <a:xfrm>
            <a:off x="5181600" y="27432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Hexagon 49"/>
          <p:cNvSpPr>
            <a:spLocks noChangeArrowheads="1"/>
          </p:cNvSpPr>
          <p:nvPr/>
        </p:nvSpPr>
        <p:spPr bwMode="auto">
          <a:xfrm>
            <a:off x="5410200" y="35052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1" name="Hexagon 49"/>
          <p:cNvSpPr>
            <a:spLocks noChangeArrowheads="1"/>
          </p:cNvSpPr>
          <p:nvPr/>
        </p:nvSpPr>
        <p:spPr bwMode="auto">
          <a:xfrm>
            <a:off x="4572000" y="5105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Hexagon 49"/>
          <p:cNvSpPr>
            <a:spLocks noChangeArrowheads="1"/>
          </p:cNvSpPr>
          <p:nvPr/>
        </p:nvSpPr>
        <p:spPr bwMode="auto">
          <a:xfrm>
            <a:off x="4191000" y="44196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" name="Hexagon 49"/>
          <p:cNvSpPr>
            <a:spLocks noChangeArrowheads="1"/>
          </p:cNvSpPr>
          <p:nvPr/>
        </p:nvSpPr>
        <p:spPr bwMode="auto">
          <a:xfrm>
            <a:off x="3810000" y="28194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Hexagon 49"/>
          <p:cNvSpPr>
            <a:spLocks noChangeArrowheads="1"/>
          </p:cNvSpPr>
          <p:nvPr/>
        </p:nvSpPr>
        <p:spPr bwMode="auto">
          <a:xfrm>
            <a:off x="4572000" y="3733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66FF"/>
          </a:solidFill>
          <a:ln w="25400">
            <a:solidFill>
              <a:srgbClr val="00006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fr-FR" sz="3000" dirty="0" smtClean="0">
                <a:solidFill>
                  <a:schemeClr val="tx1"/>
                </a:solidFill>
              </a:rPr>
              <a:t>Parfois certains partenaires ne souhaitent pas tirer au sort parmi les personnes éligibles</a:t>
            </a:r>
          </a:p>
          <a:p>
            <a:pPr eaLnBrk="1" hangingPunct="1"/>
            <a:r>
              <a:rPr lang="fr-FR" sz="3000" dirty="0" smtClean="0">
                <a:solidFill>
                  <a:schemeClr val="tx1"/>
                </a:solidFill>
              </a:rPr>
              <a:t>Ils peuvent accepter le tirage au sort "dans la bulle"</a:t>
            </a:r>
          </a:p>
          <a:p>
            <a:pPr eaLnBrk="1" hangingPunct="1"/>
            <a:r>
              <a:rPr lang="fr-FR" sz="3000" dirty="0" smtClean="0">
                <a:solidFill>
                  <a:schemeClr val="tx1"/>
                </a:solidFill>
              </a:rPr>
              <a:t>Les personnes qui sont “dans la bulle” sont celles qui sont en limite d’éligibilité</a:t>
            </a:r>
          </a:p>
          <a:p>
            <a:pPr lvl="1" eaLnBrk="1" hangingPunct="1"/>
            <a:r>
              <a:rPr lang="fr-FR" sz="2600" dirty="0" smtClean="0">
                <a:solidFill>
                  <a:schemeClr val="tx1"/>
                </a:solidFill>
              </a:rPr>
              <a:t>Juste au dessus du seuil limite </a:t>
            </a:r>
            <a:r>
              <a:rPr lang="fr-FR" sz="2600" dirty="0" smtClean="0">
                <a:solidFill>
                  <a:schemeClr val="tx1"/>
                </a:solidFill>
                <a:sym typeface="Wingdings" pitchFamily="2" charset="2"/>
              </a:rPr>
              <a:t> non éligibles mais presque</a:t>
            </a:r>
          </a:p>
          <a:p>
            <a:pPr eaLnBrk="1" hangingPunct="1"/>
            <a:r>
              <a:rPr lang="fr-FR" sz="3000" dirty="0" smtClean="0">
                <a:solidFill>
                  <a:schemeClr val="tx1"/>
                </a:solidFill>
              </a:rPr>
              <a:t>Quel effet du traitement mesurons-nous ? Qu’est-ce que cela signifie en termes de validité externe ?</a:t>
            </a:r>
          </a:p>
        </p:txBody>
      </p:sp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Tirer au sort  dans “la bulle”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Mettre la photo  et graphique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Randomisation dans la "bulle"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r="5551"/>
          <a:stretch>
            <a:fillRect/>
          </a:stretch>
        </p:blipFill>
        <p:spPr bwMode="auto">
          <a:xfrm>
            <a:off x="1588" y="-7620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2"/>
          <p:cNvGrpSpPr/>
          <p:nvPr/>
        </p:nvGrpSpPr>
        <p:grpSpPr>
          <a:xfrm>
            <a:off x="1371600" y="762000"/>
            <a:ext cx="7453312" cy="5867400"/>
            <a:chOff x="1371600" y="838200"/>
            <a:chExt cx="7453312" cy="5867400"/>
          </a:xfrm>
        </p:grpSpPr>
        <p:sp>
          <p:nvSpPr>
            <p:cNvPr id="6" name="Hexagon 46"/>
            <p:cNvSpPr>
              <a:spLocks noChangeArrowheads="1"/>
            </p:cNvSpPr>
            <p:nvPr/>
          </p:nvSpPr>
          <p:spPr bwMode="auto">
            <a:xfrm>
              <a:off x="35956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Hexagon 49"/>
            <p:cNvSpPr>
              <a:spLocks noChangeArrowheads="1"/>
            </p:cNvSpPr>
            <p:nvPr/>
          </p:nvSpPr>
          <p:spPr bwMode="auto">
            <a:xfrm>
              <a:off x="43434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Hexagon 50"/>
            <p:cNvSpPr>
              <a:spLocks noChangeArrowheads="1"/>
            </p:cNvSpPr>
            <p:nvPr/>
          </p:nvSpPr>
          <p:spPr bwMode="auto">
            <a:xfrm>
              <a:off x="3810000" y="533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Hexagon 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Hexagon 74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Hexagon 82"/>
            <p:cNvSpPr>
              <a:spLocks noChangeArrowheads="1"/>
            </p:cNvSpPr>
            <p:nvPr/>
          </p:nvSpPr>
          <p:spPr bwMode="auto">
            <a:xfrm>
              <a:off x="52578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Hexagon 85"/>
            <p:cNvSpPr>
              <a:spLocks noChangeArrowheads="1"/>
            </p:cNvSpPr>
            <p:nvPr/>
          </p:nvSpPr>
          <p:spPr bwMode="auto">
            <a:xfrm>
              <a:off x="6034088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Hexagon 86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Hexagon 87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Hexagon 88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Hexagon 89"/>
            <p:cNvSpPr>
              <a:spLocks noChangeArrowheads="1"/>
            </p:cNvSpPr>
            <p:nvPr/>
          </p:nvSpPr>
          <p:spPr bwMode="auto">
            <a:xfrm>
              <a:off x="28194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Hexagon 90"/>
            <p:cNvSpPr>
              <a:spLocks noChangeArrowheads="1"/>
            </p:cNvSpPr>
            <p:nvPr/>
          </p:nvSpPr>
          <p:spPr bwMode="auto">
            <a:xfrm>
              <a:off x="26670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Hexagon 91"/>
            <p:cNvSpPr>
              <a:spLocks noChangeArrowheads="1"/>
            </p:cNvSpPr>
            <p:nvPr/>
          </p:nvSpPr>
          <p:spPr bwMode="auto">
            <a:xfrm>
              <a:off x="28956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Hexagon 92"/>
            <p:cNvSpPr>
              <a:spLocks noChangeArrowheads="1"/>
            </p:cNvSpPr>
            <p:nvPr/>
          </p:nvSpPr>
          <p:spPr bwMode="auto">
            <a:xfrm>
              <a:off x="30480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Hexagon 93"/>
            <p:cNvSpPr>
              <a:spLocks noChangeArrowheads="1"/>
            </p:cNvSpPr>
            <p:nvPr/>
          </p:nvSpPr>
          <p:spPr bwMode="auto">
            <a:xfrm>
              <a:off x="3048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Hexagon 94"/>
            <p:cNvSpPr>
              <a:spLocks noChangeArrowheads="1"/>
            </p:cNvSpPr>
            <p:nvPr/>
          </p:nvSpPr>
          <p:spPr bwMode="auto">
            <a:xfrm>
              <a:off x="6248400" y="2819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Hexagon 95"/>
            <p:cNvSpPr>
              <a:spLocks noChangeArrowheads="1"/>
            </p:cNvSpPr>
            <p:nvPr/>
          </p:nvSpPr>
          <p:spPr bwMode="auto">
            <a:xfrm>
              <a:off x="6110288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Hexagon 96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Hexagon 97"/>
            <p:cNvSpPr>
              <a:spLocks noChangeArrowheads="1"/>
            </p:cNvSpPr>
            <p:nvPr/>
          </p:nvSpPr>
          <p:spPr bwMode="auto">
            <a:xfrm>
              <a:off x="38100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Hexagon 98"/>
            <p:cNvSpPr>
              <a:spLocks noChangeArrowheads="1"/>
            </p:cNvSpPr>
            <p:nvPr/>
          </p:nvSpPr>
          <p:spPr bwMode="auto">
            <a:xfrm>
              <a:off x="38100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Hexagon 99"/>
            <p:cNvSpPr>
              <a:spLocks noChangeArrowheads="1"/>
            </p:cNvSpPr>
            <p:nvPr/>
          </p:nvSpPr>
          <p:spPr bwMode="auto">
            <a:xfrm>
              <a:off x="3657600" y="4038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Hexagon 100"/>
            <p:cNvSpPr>
              <a:spLocks noChangeArrowheads="1"/>
            </p:cNvSpPr>
            <p:nvPr/>
          </p:nvSpPr>
          <p:spPr bwMode="auto">
            <a:xfrm>
              <a:off x="4572000" y="342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Hexagon 101"/>
            <p:cNvSpPr>
              <a:spLocks noChangeArrowheads="1"/>
            </p:cNvSpPr>
            <p:nvPr/>
          </p:nvSpPr>
          <p:spPr bwMode="auto">
            <a:xfrm>
              <a:off x="4572000" y="2133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Hexagon 102"/>
            <p:cNvSpPr>
              <a:spLocks noChangeArrowheads="1"/>
            </p:cNvSpPr>
            <p:nvPr/>
          </p:nvSpPr>
          <p:spPr bwMode="auto">
            <a:xfrm>
              <a:off x="50292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Hexagon 103"/>
            <p:cNvSpPr>
              <a:spLocks noChangeArrowheads="1"/>
            </p:cNvSpPr>
            <p:nvPr/>
          </p:nvSpPr>
          <p:spPr bwMode="auto">
            <a:xfrm>
              <a:off x="17526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Hexagon 104"/>
            <p:cNvSpPr>
              <a:spLocks noChangeArrowheads="1"/>
            </p:cNvSpPr>
            <p:nvPr/>
          </p:nvSpPr>
          <p:spPr bwMode="auto">
            <a:xfrm>
              <a:off x="2057400" y="3048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Hexagon 105"/>
            <p:cNvSpPr>
              <a:spLocks noChangeArrowheads="1"/>
            </p:cNvSpPr>
            <p:nvPr/>
          </p:nvSpPr>
          <p:spPr bwMode="auto">
            <a:xfrm>
              <a:off x="1905000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Hexagon 106"/>
            <p:cNvSpPr>
              <a:spLocks noChangeArrowheads="1"/>
            </p:cNvSpPr>
            <p:nvPr/>
          </p:nvSpPr>
          <p:spPr bwMode="auto">
            <a:xfrm>
              <a:off x="83820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Hexagon 107"/>
            <p:cNvSpPr>
              <a:spLocks noChangeArrowheads="1"/>
            </p:cNvSpPr>
            <p:nvPr/>
          </p:nvSpPr>
          <p:spPr bwMode="auto">
            <a:xfrm>
              <a:off x="2590800" y="510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Hexagon 108"/>
            <p:cNvSpPr>
              <a:spLocks noChangeArrowheads="1"/>
            </p:cNvSpPr>
            <p:nvPr/>
          </p:nvSpPr>
          <p:spPr bwMode="auto">
            <a:xfrm>
              <a:off x="44958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Hexagon 109"/>
            <p:cNvSpPr>
              <a:spLocks noChangeArrowheads="1"/>
            </p:cNvSpPr>
            <p:nvPr/>
          </p:nvSpPr>
          <p:spPr bwMode="auto">
            <a:xfrm>
              <a:off x="3124200" y="632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" name="Hexagon 110"/>
            <p:cNvSpPr>
              <a:spLocks noChangeArrowheads="1"/>
            </p:cNvSpPr>
            <p:nvPr/>
          </p:nvSpPr>
          <p:spPr bwMode="auto">
            <a:xfrm>
              <a:off x="6858000" y="1981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Hexagon 111"/>
            <p:cNvSpPr>
              <a:spLocks noChangeArrowheads="1"/>
            </p:cNvSpPr>
            <p:nvPr/>
          </p:nvSpPr>
          <p:spPr bwMode="auto">
            <a:xfrm>
              <a:off x="82296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Hexagon 112"/>
            <p:cNvSpPr>
              <a:spLocks noChangeArrowheads="1"/>
            </p:cNvSpPr>
            <p:nvPr/>
          </p:nvSpPr>
          <p:spPr bwMode="auto">
            <a:xfrm>
              <a:off x="8001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Hexagon 113"/>
            <p:cNvSpPr>
              <a:spLocks noChangeArrowheads="1"/>
            </p:cNvSpPr>
            <p:nvPr/>
          </p:nvSpPr>
          <p:spPr bwMode="auto">
            <a:xfrm>
              <a:off x="7391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Hexagon 114"/>
            <p:cNvSpPr>
              <a:spLocks noChangeArrowheads="1"/>
            </p:cNvSpPr>
            <p:nvPr/>
          </p:nvSpPr>
          <p:spPr bwMode="auto">
            <a:xfrm>
              <a:off x="4419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Hexagon 115"/>
            <p:cNvSpPr>
              <a:spLocks noChangeArrowheads="1"/>
            </p:cNvSpPr>
            <p:nvPr/>
          </p:nvSpPr>
          <p:spPr bwMode="auto">
            <a:xfrm>
              <a:off x="68580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Hexagon 116"/>
            <p:cNvSpPr>
              <a:spLocks noChangeArrowheads="1"/>
            </p:cNvSpPr>
            <p:nvPr/>
          </p:nvSpPr>
          <p:spPr bwMode="auto">
            <a:xfrm>
              <a:off x="56388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Hexagon 117"/>
            <p:cNvSpPr>
              <a:spLocks noChangeArrowheads="1"/>
            </p:cNvSpPr>
            <p:nvPr/>
          </p:nvSpPr>
          <p:spPr bwMode="auto">
            <a:xfrm>
              <a:off x="66294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Hexagon 118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Hexagon 119"/>
            <p:cNvSpPr>
              <a:spLocks noChangeArrowheads="1"/>
            </p:cNvSpPr>
            <p:nvPr/>
          </p:nvSpPr>
          <p:spPr bwMode="auto">
            <a:xfrm>
              <a:off x="52578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Hexagon 120"/>
            <p:cNvSpPr>
              <a:spLocks noChangeArrowheads="1"/>
            </p:cNvSpPr>
            <p:nvPr/>
          </p:nvSpPr>
          <p:spPr bwMode="auto">
            <a:xfrm>
              <a:off x="6705600" y="106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Hexagon 121"/>
            <p:cNvSpPr>
              <a:spLocks noChangeArrowheads="1"/>
            </p:cNvSpPr>
            <p:nvPr/>
          </p:nvSpPr>
          <p:spPr bwMode="auto">
            <a:xfrm>
              <a:off x="5562600" y="838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Hexagon 122"/>
            <p:cNvSpPr>
              <a:spLocks noChangeArrowheads="1"/>
            </p:cNvSpPr>
            <p:nvPr/>
          </p:nvSpPr>
          <p:spPr bwMode="auto">
            <a:xfrm>
              <a:off x="19050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Hexagon 12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Hexagon 124"/>
            <p:cNvSpPr>
              <a:spLocks noChangeArrowheads="1"/>
            </p:cNvSpPr>
            <p:nvPr/>
          </p:nvSpPr>
          <p:spPr bwMode="auto">
            <a:xfrm>
              <a:off x="13716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" name="Hexagon 125"/>
            <p:cNvSpPr>
              <a:spLocks noChangeArrowheads="1"/>
            </p:cNvSpPr>
            <p:nvPr/>
          </p:nvSpPr>
          <p:spPr bwMode="auto">
            <a:xfrm>
              <a:off x="4572000" y="152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3" name="Hexagon 126"/>
            <p:cNvSpPr>
              <a:spLocks noChangeArrowheads="1"/>
            </p:cNvSpPr>
            <p:nvPr/>
          </p:nvSpPr>
          <p:spPr bwMode="auto">
            <a:xfrm>
              <a:off x="7924800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4" name="Hexagon 128"/>
            <p:cNvSpPr>
              <a:spLocks noChangeArrowheads="1"/>
            </p:cNvSpPr>
            <p:nvPr/>
          </p:nvSpPr>
          <p:spPr bwMode="auto">
            <a:xfrm>
              <a:off x="61722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5" name="Hexagon 129"/>
            <p:cNvSpPr>
              <a:spLocks noChangeArrowheads="1"/>
            </p:cNvSpPr>
            <p:nvPr/>
          </p:nvSpPr>
          <p:spPr bwMode="auto">
            <a:xfrm>
              <a:off x="75438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Hexagon 130"/>
            <p:cNvSpPr>
              <a:spLocks noChangeArrowheads="1"/>
            </p:cNvSpPr>
            <p:nvPr/>
          </p:nvSpPr>
          <p:spPr bwMode="auto">
            <a:xfrm>
              <a:off x="83058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" name="Hexagon 131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58" name="Hexagon 36"/>
          <p:cNvSpPr>
            <a:spLocks noChangeArrowheads="1"/>
          </p:cNvSpPr>
          <p:nvPr/>
        </p:nvSpPr>
        <p:spPr bwMode="auto">
          <a:xfrm>
            <a:off x="13411200" y="3657600"/>
            <a:ext cx="442913" cy="381000"/>
          </a:xfrm>
          <a:prstGeom prst="hexagon">
            <a:avLst>
              <a:gd name="adj" fmla="val 2505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Hexagon 37"/>
          <p:cNvSpPr>
            <a:spLocks noChangeArrowheads="1"/>
          </p:cNvSpPr>
          <p:nvPr/>
        </p:nvSpPr>
        <p:spPr bwMode="auto">
          <a:xfrm>
            <a:off x="13106400" y="4876800"/>
            <a:ext cx="442913" cy="381000"/>
          </a:xfrm>
          <a:prstGeom prst="hexagon">
            <a:avLst>
              <a:gd name="adj" fmla="val 2505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Hexagon 41"/>
          <p:cNvSpPr>
            <a:spLocks noChangeArrowheads="1"/>
          </p:cNvSpPr>
          <p:nvPr/>
        </p:nvSpPr>
        <p:spPr bwMode="auto">
          <a:xfrm>
            <a:off x="12725400" y="2514600"/>
            <a:ext cx="442912" cy="381000"/>
          </a:xfrm>
          <a:prstGeom prst="hexagon">
            <a:avLst>
              <a:gd name="adj" fmla="val 2505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1" name="Group 273"/>
          <p:cNvGrpSpPr/>
          <p:nvPr/>
        </p:nvGrpSpPr>
        <p:grpSpPr>
          <a:xfrm>
            <a:off x="1371600" y="1219200"/>
            <a:ext cx="2193925" cy="5410200"/>
            <a:chOff x="1371600" y="1295400"/>
            <a:chExt cx="2193925" cy="5410200"/>
          </a:xfrm>
        </p:grpSpPr>
        <p:sp>
          <p:nvSpPr>
            <p:cNvPr id="62" name="Hexagon 51"/>
            <p:cNvSpPr>
              <a:spLocks noChangeArrowheads="1"/>
            </p:cNvSpPr>
            <p:nvPr/>
          </p:nvSpPr>
          <p:spPr bwMode="auto">
            <a:xfrm>
              <a:off x="1905000" y="2209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3" name="Hexagon 52"/>
            <p:cNvSpPr>
              <a:spLocks noChangeArrowheads="1"/>
            </p:cNvSpPr>
            <p:nvPr/>
          </p:nvSpPr>
          <p:spPr bwMode="auto">
            <a:xfrm>
              <a:off x="2895600" y="35814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4" name="Hexagon 53"/>
            <p:cNvSpPr>
              <a:spLocks noChangeArrowheads="1"/>
            </p:cNvSpPr>
            <p:nvPr/>
          </p:nvSpPr>
          <p:spPr bwMode="auto">
            <a:xfrm>
              <a:off x="1905000" y="5257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5" name="Hexagon 54"/>
            <p:cNvSpPr>
              <a:spLocks noChangeArrowheads="1"/>
            </p:cNvSpPr>
            <p:nvPr/>
          </p:nvSpPr>
          <p:spPr bwMode="auto">
            <a:xfrm>
              <a:off x="2057400" y="3048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6" name="Hexagon 55"/>
            <p:cNvSpPr>
              <a:spLocks noChangeArrowheads="1"/>
            </p:cNvSpPr>
            <p:nvPr/>
          </p:nvSpPr>
          <p:spPr bwMode="auto">
            <a:xfrm>
              <a:off x="3048000" y="2743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7" name="Hexagon 56"/>
            <p:cNvSpPr>
              <a:spLocks noChangeArrowheads="1"/>
            </p:cNvSpPr>
            <p:nvPr/>
          </p:nvSpPr>
          <p:spPr bwMode="auto">
            <a:xfrm>
              <a:off x="1766887" y="3886200"/>
              <a:ext cx="442913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8" name="Hexagon 57"/>
            <p:cNvSpPr>
              <a:spLocks noChangeArrowheads="1"/>
            </p:cNvSpPr>
            <p:nvPr/>
          </p:nvSpPr>
          <p:spPr bwMode="auto">
            <a:xfrm>
              <a:off x="3124200" y="63246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9" name="Hexagon 58"/>
            <p:cNvSpPr>
              <a:spLocks noChangeArrowheads="1"/>
            </p:cNvSpPr>
            <p:nvPr/>
          </p:nvSpPr>
          <p:spPr bwMode="auto">
            <a:xfrm>
              <a:off x="1371600" y="4267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0" name="Hexagon 59"/>
            <p:cNvSpPr>
              <a:spLocks noChangeArrowheads="1"/>
            </p:cNvSpPr>
            <p:nvPr/>
          </p:nvSpPr>
          <p:spPr bwMode="auto">
            <a:xfrm>
              <a:off x="3048000" y="12954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" name="Hexagon 60"/>
            <p:cNvSpPr>
              <a:spLocks noChangeArrowheads="1"/>
            </p:cNvSpPr>
            <p:nvPr/>
          </p:nvSpPr>
          <p:spPr bwMode="auto">
            <a:xfrm>
              <a:off x="26670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2" name="Hexagon 61"/>
            <p:cNvSpPr>
              <a:spLocks noChangeArrowheads="1"/>
            </p:cNvSpPr>
            <p:nvPr/>
          </p:nvSpPr>
          <p:spPr bwMode="auto">
            <a:xfrm>
              <a:off x="2590800" y="5105400"/>
              <a:ext cx="442913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3" name="Hexagon 62"/>
            <p:cNvSpPr>
              <a:spLocks noChangeArrowheads="1"/>
            </p:cNvSpPr>
            <p:nvPr/>
          </p:nvSpPr>
          <p:spPr bwMode="auto">
            <a:xfrm>
              <a:off x="28194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74" name="Hexagon 67"/>
          <p:cNvSpPr>
            <a:spLocks noChangeArrowheads="1"/>
          </p:cNvSpPr>
          <p:nvPr/>
        </p:nvSpPr>
        <p:spPr bwMode="auto">
          <a:xfrm>
            <a:off x="12192000" y="28956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5" name="Hexagon 70"/>
          <p:cNvSpPr>
            <a:spLocks noChangeArrowheads="1"/>
          </p:cNvSpPr>
          <p:nvPr/>
        </p:nvSpPr>
        <p:spPr bwMode="auto">
          <a:xfrm>
            <a:off x="11506200" y="23622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6" name="Hexagon 71"/>
          <p:cNvSpPr>
            <a:spLocks noChangeArrowheads="1"/>
          </p:cNvSpPr>
          <p:nvPr/>
        </p:nvSpPr>
        <p:spPr bwMode="auto">
          <a:xfrm>
            <a:off x="12893675" y="4114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7" name="Hexagon 72"/>
          <p:cNvSpPr>
            <a:spLocks noChangeArrowheads="1"/>
          </p:cNvSpPr>
          <p:nvPr/>
        </p:nvSpPr>
        <p:spPr bwMode="auto">
          <a:xfrm>
            <a:off x="12344400" y="3352800"/>
            <a:ext cx="441325" cy="381000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BF0000"/>
          </a:solidFill>
          <a:ln w="25400">
            <a:solidFill>
              <a:srgbClr val="7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8" name="Title 2"/>
          <p:cNvSpPr txBox="1">
            <a:spLocks/>
          </p:cNvSpPr>
          <p:nvPr/>
        </p:nvSpPr>
        <p:spPr bwMode="auto">
          <a:xfrm>
            <a:off x="0" y="-152400"/>
            <a:ext cx="9144000" cy="9144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Tirer au sort dans la bulle</a:t>
            </a:r>
          </a:p>
        </p:txBody>
      </p:sp>
      <p:grpSp>
        <p:nvGrpSpPr>
          <p:cNvPr id="79" name="Group 274"/>
          <p:cNvGrpSpPr/>
          <p:nvPr/>
        </p:nvGrpSpPr>
        <p:grpSpPr>
          <a:xfrm>
            <a:off x="6049963" y="990600"/>
            <a:ext cx="2789237" cy="5486400"/>
            <a:chOff x="6035675" y="1066800"/>
            <a:chExt cx="2789237" cy="5486400"/>
          </a:xfrm>
        </p:grpSpPr>
        <p:sp>
          <p:nvSpPr>
            <p:cNvPr id="80" name="Hexagon 80"/>
            <p:cNvSpPr>
              <a:spLocks noChangeArrowheads="1"/>
            </p:cNvSpPr>
            <p:nvPr/>
          </p:nvSpPr>
          <p:spPr bwMode="auto">
            <a:xfrm>
              <a:off x="6096000" y="2286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81" name="Group 272"/>
            <p:cNvGrpSpPr/>
            <p:nvPr/>
          </p:nvGrpSpPr>
          <p:grpSpPr>
            <a:xfrm>
              <a:off x="6035675" y="1066800"/>
              <a:ext cx="2789237" cy="5486400"/>
              <a:chOff x="6035675" y="1066800"/>
              <a:chExt cx="2789237" cy="5486400"/>
            </a:xfrm>
          </p:grpSpPr>
          <p:sp>
            <p:nvSpPr>
              <p:cNvPr id="82" name="Hexagon 35"/>
              <p:cNvSpPr>
                <a:spLocks noChangeArrowheads="1"/>
              </p:cNvSpPr>
              <p:nvPr/>
            </p:nvSpPr>
            <p:spPr bwMode="auto">
              <a:xfrm>
                <a:off x="6858000" y="19812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Hexagon 42"/>
              <p:cNvSpPr>
                <a:spLocks noChangeArrowheads="1"/>
              </p:cNvSpPr>
              <p:nvPr/>
            </p:nvSpPr>
            <p:spPr bwMode="auto">
              <a:xfrm>
                <a:off x="7543800" y="2590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Hexagon 43"/>
              <p:cNvSpPr>
                <a:spLocks noChangeArrowheads="1"/>
              </p:cNvSpPr>
              <p:nvPr/>
            </p:nvSpPr>
            <p:spPr bwMode="auto">
              <a:xfrm>
                <a:off x="6858000" y="5562600"/>
                <a:ext cx="442913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Hexagon 44"/>
              <p:cNvSpPr>
                <a:spLocks noChangeArrowheads="1"/>
              </p:cNvSpPr>
              <p:nvPr/>
            </p:nvSpPr>
            <p:spPr bwMode="auto">
              <a:xfrm>
                <a:off x="6705600" y="1066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Hexagon 45"/>
              <p:cNvSpPr>
                <a:spLocks noChangeArrowheads="1"/>
              </p:cNvSpPr>
              <p:nvPr/>
            </p:nvSpPr>
            <p:spPr bwMode="auto">
              <a:xfrm>
                <a:off x="7924800" y="2209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Hexagon 47"/>
              <p:cNvSpPr>
                <a:spLocks noChangeArrowheads="1"/>
              </p:cNvSpPr>
              <p:nvPr/>
            </p:nvSpPr>
            <p:spPr bwMode="auto">
              <a:xfrm>
                <a:off x="83820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Hexagon 48"/>
              <p:cNvSpPr>
                <a:spLocks noChangeArrowheads="1"/>
              </p:cNvSpPr>
              <p:nvPr/>
            </p:nvSpPr>
            <p:spPr bwMode="auto">
              <a:xfrm>
                <a:off x="8015287" y="6172200"/>
                <a:ext cx="442913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Hexagon 63"/>
              <p:cNvSpPr>
                <a:spLocks noChangeArrowheads="1"/>
              </p:cNvSpPr>
              <p:nvPr/>
            </p:nvSpPr>
            <p:spPr bwMode="auto">
              <a:xfrm>
                <a:off x="6035675" y="4191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Hexagon 64"/>
              <p:cNvSpPr>
                <a:spLocks noChangeArrowheads="1"/>
              </p:cNvSpPr>
              <p:nvPr/>
            </p:nvSpPr>
            <p:spPr bwMode="auto">
              <a:xfrm>
                <a:off x="6248400" y="28194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Hexagon 65"/>
              <p:cNvSpPr>
                <a:spLocks noChangeArrowheads="1"/>
              </p:cNvSpPr>
              <p:nvPr/>
            </p:nvSpPr>
            <p:spPr bwMode="auto">
              <a:xfrm>
                <a:off x="8305800" y="5715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Hexagon 66"/>
              <p:cNvSpPr>
                <a:spLocks noChangeArrowheads="1"/>
              </p:cNvSpPr>
              <p:nvPr/>
            </p:nvSpPr>
            <p:spPr bwMode="auto">
              <a:xfrm>
                <a:off x="6553200" y="35052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Hexagon 68"/>
              <p:cNvSpPr>
                <a:spLocks noChangeArrowheads="1"/>
              </p:cNvSpPr>
              <p:nvPr/>
            </p:nvSpPr>
            <p:spPr bwMode="auto">
              <a:xfrm>
                <a:off x="6553200" y="5257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Hexagon 69"/>
              <p:cNvSpPr>
                <a:spLocks noChangeArrowheads="1"/>
              </p:cNvSpPr>
              <p:nvPr/>
            </p:nvSpPr>
            <p:spPr bwMode="auto">
              <a:xfrm>
                <a:off x="8229600" y="2590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Hexagon 76"/>
              <p:cNvSpPr>
                <a:spLocks noChangeArrowheads="1"/>
              </p:cNvSpPr>
              <p:nvPr/>
            </p:nvSpPr>
            <p:spPr bwMode="auto">
              <a:xfrm>
                <a:off x="7391400" y="4572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Hexagon 78"/>
              <p:cNvSpPr>
                <a:spLocks noChangeArrowheads="1"/>
              </p:cNvSpPr>
              <p:nvPr/>
            </p:nvSpPr>
            <p:spPr bwMode="auto">
              <a:xfrm>
                <a:off x="6629400" y="42672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Hexagon 79"/>
              <p:cNvSpPr>
                <a:spLocks noChangeArrowheads="1"/>
              </p:cNvSpPr>
              <p:nvPr/>
            </p:nvSpPr>
            <p:spPr bwMode="auto">
              <a:xfrm>
                <a:off x="8077200" y="12192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Hexagon 81"/>
              <p:cNvSpPr>
                <a:spLocks noChangeArrowheads="1"/>
              </p:cNvSpPr>
              <p:nvPr/>
            </p:nvSpPr>
            <p:spPr bwMode="auto">
              <a:xfrm>
                <a:off x="6172200" y="5638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Hexagon 271"/>
              <p:cNvSpPr>
                <a:spLocks noChangeArrowheads="1"/>
              </p:cNvSpPr>
              <p:nvPr/>
            </p:nvSpPr>
            <p:spPr bwMode="auto">
              <a:xfrm>
                <a:off x="7391400" y="35814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0" name="Group 250"/>
          <p:cNvGrpSpPr/>
          <p:nvPr/>
        </p:nvGrpSpPr>
        <p:grpSpPr>
          <a:xfrm>
            <a:off x="9555163" y="990600"/>
            <a:ext cx="2789237" cy="5486400"/>
            <a:chOff x="6019800" y="1066800"/>
            <a:chExt cx="2789237" cy="5486400"/>
          </a:xfrm>
        </p:grpSpPr>
        <p:sp>
          <p:nvSpPr>
            <p:cNvPr id="101" name="Hexagon 251"/>
            <p:cNvSpPr>
              <a:spLocks noChangeArrowheads="1"/>
            </p:cNvSpPr>
            <p:nvPr/>
          </p:nvSpPr>
          <p:spPr bwMode="auto">
            <a:xfrm>
              <a:off x="6842125" y="1981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" name="Hexagon 252"/>
            <p:cNvSpPr>
              <a:spLocks noChangeArrowheads="1"/>
            </p:cNvSpPr>
            <p:nvPr/>
          </p:nvSpPr>
          <p:spPr bwMode="auto">
            <a:xfrm>
              <a:off x="7527925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" name="Hexagon 253"/>
            <p:cNvSpPr>
              <a:spLocks noChangeArrowheads="1"/>
            </p:cNvSpPr>
            <p:nvPr/>
          </p:nvSpPr>
          <p:spPr bwMode="auto">
            <a:xfrm>
              <a:off x="6842125" y="5562600"/>
              <a:ext cx="442913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4" name="Hexagon 254"/>
            <p:cNvSpPr>
              <a:spLocks noChangeArrowheads="1"/>
            </p:cNvSpPr>
            <p:nvPr/>
          </p:nvSpPr>
          <p:spPr bwMode="auto">
            <a:xfrm>
              <a:off x="6689725" y="1066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5" name="Hexagon 255"/>
            <p:cNvSpPr>
              <a:spLocks noChangeArrowheads="1"/>
            </p:cNvSpPr>
            <p:nvPr/>
          </p:nvSpPr>
          <p:spPr bwMode="auto">
            <a:xfrm>
              <a:off x="7908925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6" name="Hexagon 256"/>
            <p:cNvSpPr>
              <a:spLocks noChangeArrowheads="1"/>
            </p:cNvSpPr>
            <p:nvPr/>
          </p:nvSpPr>
          <p:spPr bwMode="auto">
            <a:xfrm>
              <a:off x="8366125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7" name="Hexagon 257"/>
            <p:cNvSpPr>
              <a:spLocks noChangeArrowheads="1"/>
            </p:cNvSpPr>
            <p:nvPr/>
          </p:nvSpPr>
          <p:spPr bwMode="auto">
            <a:xfrm>
              <a:off x="7999412" y="6172200"/>
              <a:ext cx="442913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8" name="Hexagon 258"/>
            <p:cNvSpPr>
              <a:spLocks noChangeArrowheads="1"/>
            </p:cNvSpPr>
            <p:nvPr/>
          </p:nvSpPr>
          <p:spPr bwMode="auto">
            <a:xfrm>
              <a:off x="6019800" y="4191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9" name="Hexagon 259"/>
            <p:cNvSpPr>
              <a:spLocks noChangeArrowheads="1"/>
            </p:cNvSpPr>
            <p:nvPr/>
          </p:nvSpPr>
          <p:spPr bwMode="auto">
            <a:xfrm>
              <a:off x="6232525" y="28194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0" name="Hexagon 260"/>
            <p:cNvSpPr>
              <a:spLocks noChangeArrowheads="1"/>
            </p:cNvSpPr>
            <p:nvPr/>
          </p:nvSpPr>
          <p:spPr bwMode="auto">
            <a:xfrm>
              <a:off x="8289925" y="5715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1" name="Hexagon 261"/>
            <p:cNvSpPr>
              <a:spLocks noChangeArrowheads="1"/>
            </p:cNvSpPr>
            <p:nvPr/>
          </p:nvSpPr>
          <p:spPr bwMode="auto">
            <a:xfrm>
              <a:off x="6537325" y="3505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2" name="Hexagon 262"/>
            <p:cNvSpPr>
              <a:spLocks noChangeArrowheads="1"/>
            </p:cNvSpPr>
            <p:nvPr/>
          </p:nvSpPr>
          <p:spPr bwMode="auto">
            <a:xfrm>
              <a:off x="6537325" y="5257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3" name="Hexagon 263"/>
            <p:cNvSpPr>
              <a:spLocks noChangeArrowheads="1"/>
            </p:cNvSpPr>
            <p:nvPr/>
          </p:nvSpPr>
          <p:spPr bwMode="auto">
            <a:xfrm>
              <a:off x="8213725" y="2590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4" name="Hexagon 264"/>
            <p:cNvSpPr>
              <a:spLocks noChangeArrowheads="1"/>
            </p:cNvSpPr>
            <p:nvPr/>
          </p:nvSpPr>
          <p:spPr bwMode="auto">
            <a:xfrm>
              <a:off x="7375525" y="4572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5" name="Hexagon 265"/>
            <p:cNvSpPr>
              <a:spLocks noChangeArrowheads="1"/>
            </p:cNvSpPr>
            <p:nvPr/>
          </p:nvSpPr>
          <p:spPr bwMode="auto">
            <a:xfrm>
              <a:off x="7391400" y="35814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6" name="Hexagon 266"/>
            <p:cNvSpPr>
              <a:spLocks noChangeArrowheads="1"/>
            </p:cNvSpPr>
            <p:nvPr/>
          </p:nvSpPr>
          <p:spPr bwMode="auto">
            <a:xfrm>
              <a:off x="6613525" y="4267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7" name="Hexagon 267"/>
            <p:cNvSpPr>
              <a:spLocks noChangeArrowheads="1"/>
            </p:cNvSpPr>
            <p:nvPr/>
          </p:nvSpPr>
          <p:spPr bwMode="auto">
            <a:xfrm>
              <a:off x="8061325" y="12192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8" name="Hexagon 268"/>
            <p:cNvSpPr>
              <a:spLocks noChangeArrowheads="1"/>
            </p:cNvSpPr>
            <p:nvPr/>
          </p:nvSpPr>
          <p:spPr bwMode="auto">
            <a:xfrm>
              <a:off x="6080125" y="2286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9" name="Hexagon 269"/>
            <p:cNvSpPr>
              <a:spLocks noChangeArrowheads="1"/>
            </p:cNvSpPr>
            <p:nvPr/>
          </p:nvSpPr>
          <p:spPr bwMode="auto">
            <a:xfrm>
              <a:off x="6156325" y="56388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20" name="Rectangle 119"/>
          <p:cNvSpPr/>
          <p:nvPr/>
        </p:nvSpPr>
        <p:spPr>
          <a:xfrm>
            <a:off x="6096000" y="762000"/>
            <a:ext cx="3048000" cy="60198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0" y="762000"/>
            <a:ext cx="3581400" cy="60198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3581400" y="762000"/>
            <a:ext cx="2514600" cy="6019800"/>
          </a:xfrm>
          <a:prstGeom prst="rect">
            <a:avLst/>
          </a:prstGeom>
          <a:solidFill>
            <a:srgbClr val="FFFF00">
              <a:alpha val="40000"/>
            </a:srgb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276"/>
          <p:cNvGrpSpPr/>
          <p:nvPr/>
        </p:nvGrpSpPr>
        <p:grpSpPr>
          <a:xfrm>
            <a:off x="3581400" y="762000"/>
            <a:ext cx="2574925" cy="5638800"/>
            <a:chOff x="3581400" y="838200"/>
            <a:chExt cx="2574925" cy="5638800"/>
          </a:xfrm>
        </p:grpSpPr>
        <p:sp>
          <p:nvSpPr>
            <p:cNvPr id="124" name="Hexagon 195"/>
            <p:cNvSpPr>
              <a:spLocks noChangeArrowheads="1"/>
            </p:cNvSpPr>
            <p:nvPr/>
          </p:nvSpPr>
          <p:spPr bwMode="auto">
            <a:xfrm>
              <a:off x="5715000" y="57150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125" name="Group 275"/>
            <p:cNvGrpSpPr/>
            <p:nvPr/>
          </p:nvGrpSpPr>
          <p:grpSpPr>
            <a:xfrm>
              <a:off x="3581400" y="838200"/>
              <a:ext cx="2500312" cy="5638800"/>
              <a:chOff x="3581400" y="838200"/>
              <a:chExt cx="2500312" cy="5638800"/>
            </a:xfrm>
          </p:grpSpPr>
          <p:sp>
            <p:nvSpPr>
              <p:cNvPr id="126" name="Hexagon 187"/>
              <p:cNvSpPr>
                <a:spLocks noChangeArrowheads="1"/>
              </p:cNvSpPr>
              <p:nvPr/>
            </p:nvSpPr>
            <p:spPr bwMode="auto">
              <a:xfrm>
                <a:off x="4572000" y="3429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7" name="Hexagon 188"/>
              <p:cNvSpPr>
                <a:spLocks noChangeArrowheads="1"/>
              </p:cNvSpPr>
              <p:nvPr/>
            </p:nvSpPr>
            <p:spPr bwMode="auto">
              <a:xfrm>
                <a:off x="4343400" y="4953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Hexagon 189"/>
              <p:cNvSpPr>
                <a:spLocks noChangeArrowheads="1"/>
              </p:cNvSpPr>
              <p:nvPr/>
            </p:nvSpPr>
            <p:spPr bwMode="auto">
              <a:xfrm>
                <a:off x="3657600" y="40386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9" name="Hexagon 190"/>
              <p:cNvSpPr>
                <a:spLocks noChangeArrowheads="1"/>
              </p:cNvSpPr>
              <p:nvPr/>
            </p:nvSpPr>
            <p:spPr bwMode="auto">
              <a:xfrm>
                <a:off x="5257800" y="43434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0" name="Hexagon 191"/>
              <p:cNvSpPr>
                <a:spLocks noChangeArrowheads="1"/>
              </p:cNvSpPr>
              <p:nvPr/>
            </p:nvSpPr>
            <p:spPr bwMode="auto">
              <a:xfrm>
                <a:off x="4191000" y="6096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1" name="Hexagon 192"/>
              <p:cNvSpPr>
                <a:spLocks noChangeArrowheads="1"/>
              </p:cNvSpPr>
              <p:nvPr/>
            </p:nvSpPr>
            <p:spPr bwMode="auto">
              <a:xfrm>
                <a:off x="3810000" y="1905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2" name="Hexagon 193"/>
              <p:cNvSpPr>
                <a:spLocks noChangeArrowheads="1"/>
              </p:cNvSpPr>
              <p:nvPr/>
            </p:nvSpPr>
            <p:spPr bwMode="auto">
              <a:xfrm>
                <a:off x="5029200" y="2971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3" name="Hexagon 194"/>
              <p:cNvSpPr>
                <a:spLocks noChangeArrowheads="1"/>
              </p:cNvSpPr>
              <p:nvPr/>
            </p:nvSpPr>
            <p:spPr bwMode="auto">
              <a:xfrm>
                <a:off x="3810000" y="5334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4" name="Hexagon 196"/>
              <p:cNvSpPr>
                <a:spLocks noChangeArrowheads="1"/>
              </p:cNvSpPr>
              <p:nvPr/>
            </p:nvSpPr>
            <p:spPr bwMode="auto">
              <a:xfrm>
                <a:off x="4572000" y="15240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Hexagon 197"/>
              <p:cNvSpPr>
                <a:spLocks noChangeArrowheads="1"/>
              </p:cNvSpPr>
              <p:nvPr/>
            </p:nvSpPr>
            <p:spPr bwMode="auto">
              <a:xfrm>
                <a:off x="5410200" y="1447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6" name="Hexagon 198"/>
              <p:cNvSpPr>
                <a:spLocks noChangeArrowheads="1"/>
              </p:cNvSpPr>
              <p:nvPr/>
            </p:nvSpPr>
            <p:spPr bwMode="auto">
              <a:xfrm>
                <a:off x="38100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7" name="Hexagon 200"/>
              <p:cNvSpPr>
                <a:spLocks noChangeArrowheads="1"/>
              </p:cNvSpPr>
              <p:nvPr/>
            </p:nvSpPr>
            <p:spPr bwMode="auto">
              <a:xfrm>
                <a:off x="4495800" y="2743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Hexagon 201"/>
              <p:cNvSpPr>
                <a:spLocks noChangeArrowheads="1"/>
              </p:cNvSpPr>
              <p:nvPr/>
            </p:nvSpPr>
            <p:spPr bwMode="auto">
              <a:xfrm>
                <a:off x="45720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" name="Hexagon 202"/>
              <p:cNvSpPr>
                <a:spLocks noChangeArrowheads="1"/>
              </p:cNvSpPr>
              <p:nvPr/>
            </p:nvSpPr>
            <p:spPr bwMode="auto">
              <a:xfrm>
                <a:off x="4191000" y="129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0" name="Hexagon 203"/>
              <p:cNvSpPr>
                <a:spLocks noChangeArrowheads="1"/>
              </p:cNvSpPr>
              <p:nvPr/>
            </p:nvSpPr>
            <p:spPr bwMode="auto">
              <a:xfrm>
                <a:off x="5562600" y="838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1" name="Hexagon 204"/>
              <p:cNvSpPr>
                <a:spLocks noChangeArrowheads="1"/>
              </p:cNvSpPr>
              <p:nvPr/>
            </p:nvSpPr>
            <p:spPr bwMode="auto">
              <a:xfrm>
                <a:off x="5638800" y="3886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2" name="Hexagon 205"/>
              <p:cNvSpPr>
                <a:spLocks noChangeArrowheads="1"/>
              </p:cNvSpPr>
              <p:nvPr/>
            </p:nvSpPr>
            <p:spPr bwMode="auto">
              <a:xfrm>
                <a:off x="4800600" y="4191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3" name="Hexagon 206"/>
              <p:cNvSpPr>
                <a:spLocks noChangeArrowheads="1"/>
              </p:cNvSpPr>
              <p:nvPr/>
            </p:nvSpPr>
            <p:spPr bwMode="auto">
              <a:xfrm>
                <a:off x="52578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4" name="Hexagon 207"/>
              <p:cNvSpPr>
                <a:spLocks noChangeArrowheads="1"/>
              </p:cNvSpPr>
              <p:nvPr/>
            </p:nvSpPr>
            <p:spPr bwMode="auto">
              <a:xfrm>
                <a:off x="4419600" y="5410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5" name="Hexagon 209"/>
              <p:cNvSpPr>
                <a:spLocks noChangeArrowheads="1"/>
              </p:cNvSpPr>
              <p:nvPr/>
            </p:nvSpPr>
            <p:spPr bwMode="auto">
              <a:xfrm>
                <a:off x="3581400" y="4876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46" name="TextBox 279"/>
          <p:cNvSpPr txBox="1"/>
          <p:nvPr/>
        </p:nvSpPr>
        <p:spPr>
          <a:xfrm>
            <a:off x="609600" y="1179255"/>
            <a:ext cx="2133600" cy="2554545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Dans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la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bulle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, comparer </a:t>
            </a:r>
            <a:r>
              <a:rPr lang="en-US" sz="3200" b="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et </a:t>
            </a:r>
            <a:r>
              <a:rPr lang="en-US" sz="3200" b="0" i="0" dirty="0" err="1" smtClean="0">
                <a:solidFill>
                  <a:srgbClr val="0000FF"/>
                </a:solidFill>
                <a:latin typeface="Arial"/>
                <a:cs typeface="Arial"/>
              </a:rPr>
              <a:t>Témoin</a:t>
            </a:r>
            <a:endParaRPr lang="en-US" sz="3200" i="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581400" y="762000"/>
            <a:ext cx="2514600" cy="6019800"/>
          </a:xfrm>
          <a:prstGeom prst="rect">
            <a:avLst/>
          </a:prstGeom>
          <a:noFill/>
          <a:ln w="508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5"/>
          <p:cNvSpPr txBox="1"/>
          <p:nvPr/>
        </p:nvSpPr>
        <p:spPr>
          <a:xfrm>
            <a:off x="6248400" y="3987225"/>
            <a:ext cx="2667000" cy="584775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0" dirty="0" smtClean="0">
                <a:solidFill>
                  <a:srgbClr val="FF0000"/>
                </a:solidFill>
                <a:latin typeface="Arial"/>
                <a:cs typeface="Arial"/>
              </a:rPr>
              <a:t>participants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49" name="TextBox 146"/>
          <p:cNvSpPr txBox="1"/>
          <p:nvPr/>
        </p:nvSpPr>
        <p:spPr>
          <a:xfrm>
            <a:off x="0" y="3962400"/>
            <a:ext cx="3581400" cy="584775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0" dirty="0" smtClean="0">
                <a:solidFill>
                  <a:srgbClr val="3366FF"/>
                </a:solidFill>
                <a:latin typeface="Arial"/>
                <a:cs typeface="Arial"/>
              </a:rPr>
              <a:t>Non-participants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50" name="TextBox 147"/>
          <p:cNvSpPr txBox="1"/>
          <p:nvPr/>
        </p:nvSpPr>
        <p:spPr>
          <a:xfrm>
            <a:off x="3581400" y="786824"/>
            <a:ext cx="2133600" cy="584776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51" name="TextBox 148"/>
          <p:cNvSpPr txBox="1"/>
          <p:nvPr/>
        </p:nvSpPr>
        <p:spPr>
          <a:xfrm>
            <a:off x="4419600" y="6197024"/>
            <a:ext cx="1676400" cy="584776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0" dirty="0" err="1" smtClean="0">
                <a:solidFill>
                  <a:srgbClr val="3366FF"/>
                </a:solidFill>
                <a:latin typeface="Arial"/>
                <a:cs typeface="Arial"/>
              </a:rPr>
              <a:t>Témoin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 animBg="1"/>
      <p:bldP spid="122" grpId="0" animBg="1"/>
      <p:bldP spid="146" grpId="0" animBg="1"/>
      <p:bldP spid="147" grpId="0" animBg="1"/>
      <p:bldP spid="148" grpId="0" animBg="1"/>
      <p:bldP spid="148" grpId="1" animBg="1"/>
      <p:bldP spid="149" grpId="0" animBg="1"/>
      <p:bldP spid="149" grpId="1" animBg="1"/>
      <p:bldP spid="150" grpId="0" animBg="1"/>
      <p:bldP spid="15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Quand il faut sélectionner, utiliser des tirages au sort partiels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Par exemple, les responsables du programme veulent  garder la main:</a:t>
            </a:r>
          </a:p>
          <a:p>
            <a:pPr lvl="1" eaLnBrk="1" hangingPunct="1"/>
            <a:r>
              <a:rPr lang="fr-FR" dirty="0" smtClean="0">
                <a:solidFill>
                  <a:schemeClr val="tx1"/>
                </a:solidFill>
              </a:rPr>
              <a:t>Exemple : programme de formation</a:t>
            </a:r>
          </a:p>
          <a:p>
            <a:pPr lvl="1" eaLnBrk="1" hangingPunct="1"/>
            <a:r>
              <a:rPr lang="fr-FR" dirty="0" smtClean="0">
                <a:solidFill>
                  <a:schemeClr val="tx1"/>
                </a:solidFill>
              </a:rPr>
              <a:t>Exemple : extension du crédit à la consommation en Afrique du Sud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Les tirages au sort partiels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À la fin, tout le monde bénéficiera du programme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C'est une approche naturelle lorsque l’on fait face à des contraintes de moyens pour étendre le programme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Comment déterminer quelles écoles, quelles agences, etc. bénéficieront du traitement telle ou telle année ?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La mise en place progressive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Mise en place progressive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r="5551"/>
          <a:stretch>
            <a:fillRect/>
          </a:stretch>
        </p:blipFill>
        <p:spPr bwMode="auto">
          <a:xfrm>
            <a:off x="0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2"/>
          <p:cNvGrpSpPr/>
          <p:nvPr/>
        </p:nvGrpSpPr>
        <p:grpSpPr>
          <a:xfrm>
            <a:off x="2590800" y="838200"/>
            <a:ext cx="6234112" cy="5867400"/>
            <a:chOff x="2590800" y="838200"/>
            <a:chExt cx="6234112" cy="5867400"/>
          </a:xfrm>
        </p:grpSpPr>
        <p:sp>
          <p:nvSpPr>
            <p:cNvPr id="6" name="Hexagon 46"/>
            <p:cNvSpPr>
              <a:spLocks noChangeArrowheads="1"/>
            </p:cNvSpPr>
            <p:nvPr/>
          </p:nvSpPr>
          <p:spPr bwMode="auto">
            <a:xfrm>
              <a:off x="35956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Hexagon 49"/>
            <p:cNvSpPr>
              <a:spLocks noChangeArrowheads="1"/>
            </p:cNvSpPr>
            <p:nvPr/>
          </p:nvSpPr>
          <p:spPr bwMode="auto">
            <a:xfrm>
              <a:off x="43434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Hexagon 50"/>
            <p:cNvSpPr>
              <a:spLocks noChangeArrowheads="1"/>
            </p:cNvSpPr>
            <p:nvPr/>
          </p:nvSpPr>
          <p:spPr bwMode="auto">
            <a:xfrm>
              <a:off x="3810000" y="533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Hexagon 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Hexagon 74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Hexagon 82"/>
            <p:cNvSpPr>
              <a:spLocks noChangeArrowheads="1"/>
            </p:cNvSpPr>
            <p:nvPr/>
          </p:nvSpPr>
          <p:spPr bwMode="auto">
            <a:xfrm>
              <a:off x="52578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Hexagon 85"/>
            <p:cNvSpPr>
              <a:spLocks noChangeArrowheads="1"/>
            </p:cNvSpPr>
            <p:nvPr/>
          </p:nvSpPr>
          <p:spPr bwMode="auto">
            <a:xfrm>
              <a:off x="6034088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Hexagon 86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Hexagon 87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Hexagon 88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Hexagon 89"/>
            <p:cNvSpPr>
              <a:spLocks noChangeArrowheads="1"/>
            </p:cNvSpPr>
            <p:nvPr/>
          </p:nvSpPr>
          <p:spPr bwMode="auto">
            <a:xfrm>
              <a:off x="28194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Hexagon 90"/>
            <p:cNvSpPr>
              <a:spLocks noChangeArrowheads="1"/>
            </p:cNvSpPr>
            <p:nvPr/>
          </p:nvSpPr>
          <p:spPr bwMode="auto">
            <a:xfrm>
              <a:off x="26670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Hexagon 91"/>
            <p:cNvSpPr>
              <a:spLocks noChangeArrowheads="1"/>
            </p:cNvSpPr>
            <p:nvPr/>
          </p:nvSpPr>
          <p:spPr bwMode="auto">
            <a:xfrm>
              <a:off x="28956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Hexagon 92"/>
            <p:cNvSpPr>
              <a:spLocks noChangeArrowheads="1"/>
            </p:cNvSpPr>
            <p:nvPr/>
          </p:nvSpPr>
          <p:spPr bwMode="auto">
            <a:xfrm>
              <a:off x="30480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Hexagon 93"/>
            <p:cNvSpPr>
              <a:spLocks noChangeArrowheads="1"/>
            </p:cNvSpPr>
            <p:nvPr/>
          </p:nvSpPr>
          <p:spPr bwMode="auto">
            <a:xfrm>
              <a:off x="3048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Hexagon 94"/>
            <p:cNvSpPr>
              <a:spLocks noChangeArrowheads="1"/>
            </p:cNvSpPr>
            <p:nvPr/>
          </p:nvSpPr>
          <p:spPr bwMode="auto">
            <a:xfrm>
              <a:off x="6248400" y="2819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Hexagon 95"/>
            <p:cNvSpPr>
              <a:spLocks noChangeArrowheads="1"/>
            </p:cNvSpPr>
            <p:nvPr/>
          </p:nvSpPr>
          <p:spPr bwMode="auto">
            <a:xfrm>
              <a:off x="6110288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Hexagon 96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Hexagon 97"/>
            <p:cNvSpPr>
              <a:spLocks noChangeArrowheads="1"/>
            </p:cNvSpPr>
            <p:nvPr/>
          </p:nvSpPr>
          <p:spPr bwMode="auto">
            <a:xfrm>
              <a:off x="38100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Hexagon 98"/>
            <p:cNvSpPr>
              <a:spLocks noChangeArrowheads="1"/>
            </p:cNvSpPr>
            <p:nvPr/>
          </p:nvSpPr>
          <p:spPr bwMode="auto">
            <a:xfrm>
              <a:off x="38100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Hexagon 99"/>
            <p:cNvSpPr>
              <a:spLocks noChangeArrowheads="1"/>
            </p:cNvSpPr>
            <p:nvPr/>
          </p:nvSpPr>
          <p:spPr bwMode="auto">
            <a:xfrm>
              <a:off x="3657600" y="4038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Hexagon 100"/>
            <p:cNvSpPr>
              <a:spLocks noChangeArrowheads="1"/>
            </p:cNvSpPr>
            <p:nvPr/>
          </p:nvSpPr>
          <p:spPr bwMode="auto">
            <a:xfrm>
              <a:off x="4572000" y="342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Hexagon 101"/>
            <p:cNvSpPr>
              <a:spLocks noChangeArrowheads="1"/>
            </p:cNvSpPr>
            <p:nvPr/>
          </p:nvSpPr>
          <p:spPr bwMode="auto">
            <a:xfrm>
              <a:off x="4572000" y="2133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Hexagon 102"/>
            <p:cNvSpPr>
              <a:spLocks noChangeArrowheads="1"/>
            </p:cNvSpPr>
            <p:nvPr/>
          </p:nvSpPr>
          <p:spPr bwMode="auto">
            <a:xfrm>
              <a:off x="50292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Hexagon 106"/>
            <p:cNvSpPr>
              <a:spLocks noChangeArrowheads="1"/>
            </p:cNvSpPr>
            <p:nvPr/>
          </p:nvSpPr>
          <p:spPr bwMode="auto">
            <a:xfrm>
              <a:off x="83820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Hexagon 107"/>
            <p:cNvSpPr>
              <a:spLocks noChangeArrowheads="1"/>
            </p:cNvSpPr>
            <p:nvPr/>
          </p:nvSpPr>
          <p:spPr bwMode="auto">
            <a:xfrm>
              <a:off x="2590800" y="510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Hexagon 108"/>
            <p:cNvSpPr>
              <a:spLocks noChangeArrowheads="1"/>
            </p:cNvSpPr>
            <p:nvPr/>
          </p:nvSpPr>
          <p:spPr bwMode="auto">
            <a:xfrm>
              <a:off x="44958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Hexagon 109"/>
            <p:cNvSpPr>
              <a:spLocks noChangeArrowheads="1"/>
            </p:cNvSpPr>
            <p:nvPr/>
          </p:nvSpPr>
          <p:spPr bwMode="auto">
            <a:xfrm>
              <a:off x="3124200" y="632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Hexagon 110"/>
            <p:cNvSpPr>
              <a:spLocks noChangeArrowheads="1"/>
            </p:cNvSpPr>
            <p:nvPr/>
          </p:nvSpPr>
          <p:spPr bwMode="auto">
            <a:xfrm>
              <a:off x="6858000" y="1981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Hexagon 111"/>
            <p:cNvSpPr>
              <a:spLocks noChangeArrowheads="1"/>
            </p:cNvSpPr>
            <p:nvPr/>
          </p:nvSpPr>
          <p:spPr bwMode="auto">
            <a:xfrm>
              <a:off x="82296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Hexagon 112"/>
            <p:cNvSpPr>
              <a:spLocks noChangeArrowheads="1"/>
            </p:cNvSpPr>
            <p:nvPr/>
          </p:nvSpPr>
          <p:spPr bwMode="auto">
            <a:xfrm>
              <a:off x="8001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" name="Hexagon 113"/>
            <p:cNvSpPr>
              <a:spLocks noChangeArrowheads="1"/>
            </p:cNvSpPr>
            <p:nvPr/>
          </p:nvSpPr>
          <p:spPr bwMode="auto">
            <a:xfrm>
              <a:off x="7391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Hexagon 114"/>
            <p:cNvSpPr>
              <a:spLocks noChangeArrowheads="1"/>
            </p:cNvSpPr>
            <p:nvPr/>
          </p:nvSpPr>
          <p:spPr bwMode="auto">
            <a:xfrm>
              <a:off x="4419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Hexagon 115"/>
            <p:cNvSpPr>
              <a:spLocks noChangeArrowheads="1"/>
            </p:cNvSpPr>
            <p:nvPr/>
          </p:nvSpPr>
          <p:spPr bwMode="auto">
            <a:xfrm>
              <a:off x="68580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Hexagon 116"/>
            <p:cNvSpPr>
              <a:spLocks noChangeArrowheads="1"/>
            </p:cNvSpPr>
            <p:nvPr/>
          </p:nvSpPr>
          <p:spPr bwMode="auto">
            <a:xfrm>
              <a:off x="56388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Hexagon 117"/>
            <p:cNvSpPr>
              <a:spLocks noChangeArrowheads="1"/>
            </p:cNvSpPr>
            <p:nvPr/>
          </p:nvSpPr>
          <p:spPr bwMode="auto">
            <a:xfrm>
              <a:off x="66294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Hexagon 118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Hexagon 119"/>
            <p:cNvSpPr>
              <a:spLocks noChangeArrowheads="1"/>
            </p:cNvSpPr>
            <p:nvPr/>
          </p:nvSpPr>
          <p:spPr bwMode="auto">
            <a:xfrm>
              <a:off x="52578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Hexagon 120"/>
            <p:cNvSpPr>
              <a:spLocks noChangeArrowheads="1"/>
            </p:cNvSpPr>
            <p:nvPr/>
          </p:nvSpPr>
          <p:spPr bwMode="auto">
            <a:xfrm>
              <a:off x="6705600" y="106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Hexagon 121"/>
            <p:cNvSpPr>
              <a:spLocks noChangeArrowheads="1"/>
            </p:cNvSpPr>
            <p:nvPr/>
          </p:nvSpPr>
          <p:spPr bwMode="auto">
            <a:xfrm>
              <a:off x="5562600" y="838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Hexagon 12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Hexagon 125"/>
            <p:cNvSpPr>
              <a:spLocks noChangeArrowheads="1"/>
            </p:cNvSpPr>
            <p:nvPr/>
          </p:nvSpPr>
          <p:spPr bwMode="auto">
            <a:xfrm>
              <a:off x="4572000" y="152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Hexagon 126"/>
            <p:cNvSpPr>
              <a:spLocks noChangeArrowheads="1"/>
            </p:cNvSpPr>
            <p:nvPr/>
          </p:nvSpPr>
          <p:spPr bwMode="auto">
            <a:xfrm>
              <a:off x="7924800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Hexagon 128"/>
            <p:cNvSpPr>
              <a:spLocks noChangeArrowheads="1"/>
            </p:cNvSpPr>
            <p:nvPr/>
          </p:nvSpPr>
          <p:spPr bwMode="auto">
            <a:xfrm>
              <a:off x="61722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Hexagon 129"/>
            <p:cNvSpPr>
              <a:spLocks noChangeArrowheads="1"/>
            </p:cNvSpPr>
            <p:nvPr/>
          </p:nvSpPr>
          <p:spPr bwMode="auto">
            <a:xfrm>
              <a:off x="75438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Hexagon 130"/>
            <p:cNvSpPr>
              <a:spLocks noChangeArrowheads="1"/>
            </p:cNvSpPr>
            <p:nvPr/>
          </p:nvSpPr>
          <p:spPr bwMode="auto">
            <a:xfrm>
              <a:off x="83058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" name="Hexagon 131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53" name="Titl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 sz="3600" i="0" dirty="0" smtClean="0">
                <a:solidFill>
                  <a:schemeClr val="tx1"/>
                </a:solidFill>
                <a:latin typeface="+mj-lt"/>
              </a:rPr>
              <a:t>Mise en place progressive</a:t>
            </a:r>
          </a:p>
        </p:txBody>
      </p:sp>
      <p:sp>
        <p:nvSpPr>
          <p:cNvPr id="54" name="TextBox 166"/>
          <p:cNvSpPr txBox="1"/>
          <p:nvPr/>
        </p:nvSpPr>
        <p:spPr>
          <a:xfrm>
            <a:off x="228600" y="1176516"/>
            <a:ext cx="2286000" cy="1261884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1</a:t>
            </a:r>
            <a:r>
              <a:rPr lang="en-US" sz="2800" i="0" u="sng" baseline="30000" dirty="0" smtClean="0">
                <a:solidFill>
                  <a:schemeClr val="tx1"/>
                </a:solidFill>
                <a:latin typeface="Arial"/>
                <a:cs typeface="Arial"/>
              </a:rPr>
              <a:t>ère</a:t>
            </a:r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 phase</a:t>
            </a:r>
          </a:p>
          <a:p>
            <a:r>
              <a:rPr lang="en-US" sz="240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: 1/3</a:t>
            </a:r>
          </a:p>
          <a:p>
            <a:r>
              <a:rPr lang="en-US" sz="2400" i="0" dirty="0" err="1" smtClean="0">
                <a:solidFill>
                  <a:srgbClr val="3366FF"/>
                </a:solidFill>
                <a:latin typeface="Arial"/>
                <a:cs typeface="Arial"/>
              </a:rPr>
              <a:t>Témoin</a:t>
            </a:r>
            <a:r>
              <a:rPr lang="en-US" sz="2400" b="0" i="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r>
              <a:rPr lang="en-US" sz="2400" i="0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2/3</a:t>
            </a:r>
            <a:endParaRPr lang="en-US" sz="24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5" name="TextBox 223"/>
          <p:cNvSpPr txBox="1"/>
          <p:nvPr/>
        </p:nvSpPr>
        <p:spPr>
          <a:xfrm>
            <a:off x="228600" y="2895600"/>
            <a:ext cx="2286000" cy="1261884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en-US" sz="2800" i="0" u="sng" baseline="30000" dirty="0" smtClean="0">
                <a:solidFill>
                  <a:schemeClr val="tx1"/>
                </a:solidFill>
                <a:latin typeface="Arial"/>
                <a:cs typeface="Arial"/>
              </a:rPr>
              <a:t>ème</a:t>
            </a:r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 phase</a:t>
            </a:r>
          </a:p>
          <a:p>
            <a:r>
              <a:rPr lang="en-US" sz="240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: 2/3</a:t>
            </a:r>
          </a:p>
          <a:p>
            <a:r>
              <a:rPr lang="en-US" sz="2400" i="0" dirty="0" err="1" smtClean="0">
                <a:solidFill>
                  <a:srgbClr val="3366FF"/>
                </a:solidFill>
                <a:latin typeface="Arial"/>
                <a:cs typeface="Arial"/>
              </a:rPr>
              <a:t>Témoin</a:t>
            </a:r>
            <a:r>
              <a:rPr lang="en-US" sz="2400" b="0" i="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r>
              <a:rPr lang="en-US" sz="2400" i="0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1/3</a:t>
            </a:r>
            <a:endParaRPr lang="en-US" sz="24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6" name="TextBox 224"/>
          <p:cNvSpPr txBox="1"/>
          <p:nvPr/>
        </p:nvSpPr>
        <p:spPr>
          <a:xfrm>
            <a:off x="228600" y="5367516"/>
            <a:ext cx="2286000" cy="1261884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3</a:t>
            </a:r>
            <a:r>
              <a:rPr lang="fr-FR" sz="2800" i="0" u="sng" baseline="30000" dirty="0" smtClean="0">
                <a:solidFill>
                  <a:schemeClr val="tx1"/>
                </a:solidFill>
                <a:latin typeface="Arial"/>
                <a:cs typeface="Arial"/>
              </a:rPr>
              <a:t>ème</a:t>
            </a:r>
            <a:r>
              <a:rPr lang="fr-FR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 phase</a:t>
            </a:r>
          </a:p>
          <a:p>
            <a:r>
              <a:rPr lang="fr-FR" sz="240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r>
              <a:rPr lang="fr-FR" sz="2400" b="0" i="0" dirty="0" smtClean="0">
                <a:solidFill>
                  <a:schemeClr val="tx1"/>
                </a:solidFill>
                <a:latin typeface="Arial"/>
                <a:cs typeface="Arial"/>
              </a:rPr>
              <a:t>: 3/3</a:t>
            </a:r>
          </a:p>
          <a:p>
            <a:r>
              <a:rPr lang="fr-FR" sz="2400" i="0" dirty="0" smtClean="0">
                <a:solidFill>
                  <a:srgbClr val="3366FF"/>
                </a:solidFill>
                <a:latin typeface="Arial"/>
                <a:cs typeface="Arial"/>
              </a:rPr>
              <a:t>Témoin</a:t>
            </a:r>
            <a:r>
              <a:rPr lang="fr-FR" sz="2400" b="0" i="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r>
              <a:rPr lang="fr-FR" sz="2400" i="0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fr-FR" sz="2400" b="0" i="0" dirty="0" smtClean="0">
                <a:solidFill>
                  <a:schemeClr val="tx1"/>
                </a:solidFill>
                <a:latin typeface="Arial"/>
                <a:cs typeface="Arial"/>
              </a:rPr>
              <a:t>0</a:t>
            </a:r>
            <a:endParaRPr lang="fr-FR" sz="24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grpSp>
        <p:nvGrpSpPr>
          <p:cNvPr id="57" name="Group 246"/>
          <p:cNvGrpSpPr/>
          <p:nvPr/>
        </p:nvGrpSpPr>
        <p:grpSpPr>
          <a:xfrm>
            <a:off x="2590800" y="838200"/>
            <a:ext cx="6156325" cy="5867400"/>
            <a:chOff x="2590800" y="838200"/>
            <a:chExt cx="6156325" cy="5867400"/>
          </a:xfrm>
        </p:grpSpPr>
        <p:grpSp>
          <p:nvGrpSpPr>
            <p:cNvPr id="58" name="Group 227"/>
            <p:cNvGrpSpPr/>
            <p:nvPr/>
          </p:nvGrpSpPr>
          <p:grpSpPr>
            <a:xfrm>
              <a:off x="2590800" y="838200"/>
              <a:ext cx="6156325" cy="5638800"/>
              <a:chOff x="2590800" y="838200"/>
              <a:chExt cx="6156325" cy="5638800"/>
            </a:xfrm>
          </p:grpSpPr>
          <p:sp>
            <p:nvSpPr>
              <p:cNvPr id="60" name="Hexagon 211"/>
              <p:cNvSpPr>
                <a:spLocks noChangeArrowheads="1"/>
              </p:cNvSpPr>
              <p:nvPr/>
            </p:nvSpPr>
            <p:spPr bwMode="auto">
              <a:xfrm>
                <a:off x="3657600" y="40386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Hexagon 217"/>
              <p:cNvSpPr>
                <a:spLocks noChangeArrowheads="1"/>
              </p:cNvSpPr>
              <p:nvPr/>
            </p:nvSpPr>
            <p:spPr bwMode="auto">
              <a:xfrm>
                <a:off x="3581400" y="4876800"/>
                <a:ext cx="441325" cy="381000"/>
              </a:xfrm>
              <a:prstGeom prst="hexagon">
                <a:avLst>
                  <a:gd name="adj" fmla="val 2496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62" name="Group 226"/>
              <p:cNvGrpSpPr/>
              <p:nvPr/>
            </p:nvGrpSpPr>
            <p:grpSpPr>
              <a:xfrm>
                <a:off x="2590800" y="838200"/>
                <a:ext cx="6156325" cy="5638800"/>
                <a:chOff x="2590800" y="838200"/>
                <a:chExt cx="6156325" cy="5638800"/>
              </a:xfrm>
            </p:grpSpPr>
            <p:sp>
              <p:nvSpPr>
                <p:cNvPr id="63" name="Hexagon 218"/>
                <p:cNvSpPr>
                  <a:spLocks noChangeArrowheads="1"/>
                </p:cNvSpPr>
                <p:nvPr/>
              </p:nvSpPr>
              <p:spPr bwMode="auto">
                <a:xfrm>
                  <a:off x="2590800" y="5105400"/>
                  <a:ext cx="441325" cy="381000"/>
                </a:xfrm>
                <a:prstGeom prst="hexagon">
                  <a:avLst>
                    <a:gd name="adj" fmla="val 24963"/>
                    <a:gd name="vf" fmla="val 115470"/>
                  </a:avLst>
                </a:prstGeom>
                <a:solidFill>
                  <a:srgbClr val="0066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64" name="Group 225"/>
                <p:cNvGrpSpPr/>
                <p:nvPr/>
              </p:nvGrpSpPr>
              <p:grpSpPr>
                <a:xfrm>
                  <a:off x="2819400" y="838200"/>
                  <a:ext cx="5927725" cy="5638800"/>
                  <a:chOff x="2819400" y="838200"/>
                  <a:chExt cx="5927725" cy="5638800"/>
                </a:xfrm>
              </p:grpSpPr>
              <p:grpSp>
                <p:nvGrpSpPr>
                  <p:cNvPr id="67" name="Group 208"/>
                  <p:cNvGrpSpPr/>
                  <p:nvPr/>
                </p:nvGrpSpPr>
                <p:grpSpPr>
                  <a:xfrm>
                    <a:off x="3810000" y="838200"/>
                    <a:ext cx="4937125" cy="5638800"/>
                    <a:chOff x="3810000" y="838200"/>
                    <a:chExt cx="4937125" cy="5638800"/>
                  </a:xfrm>
                </p:grpSpPr>
                <p:sp>
                  <p:nvSpPr>
                    <p:cNvPr id="76" name="Hexagon 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77200" y="12192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77" name="Hexagon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29400" y="42672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78" name="Hexagon 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91400" y="4572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79" name="Hexagon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91400" y="35814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0" name="Hexagon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53200" y="35052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1" name="Hexagon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48400" y="28194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2" name="Hexagon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96000" y="2286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3" name="Hexagon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91000" y="12954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4" name="Hexagon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1524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5" name="Hexagon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10200" y="14478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6" name="Hexagon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8000" y="19812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7" name="Hexagon 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62600" y="8382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8" name="Hexagon 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43800" y="25908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89" name="Hexagon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924800" y="22098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0" name="Hexagon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10000" y="5334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1" name="Hexagon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91000" y="6096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2" name="Hexagon 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5715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3" name="Hexagon 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53200" y="52578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4" name="Hexagon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05800" y="57150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95" name="Hexagon 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8000" y="5562600"/>
                      <a:ext cx="441325" cy="381000"/>
                    </a:xfrm>
                    <a:prstGeom prst="hexagon">
                      <a:avLst>
                        <a:gd name="adj" fmla="val 24963"/>
                        <a:gd name="vf" fmla="val 115470"/>
                      </a:avLst>
                    </a:prstGeom>
                    <a:solidFill>
                      <a:srgbClr val="0066FF"/>
                    </a:solidFill>
                    <a:ln w="25400">
                      <a:solidFill>
                        <a:srgbClr val="000066"/>
                      </a:solidFill>
                      <a:miter lim="800000"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>
                      <a:prstTxWarp prst="textNoShape">
                        <a:avLst/>
                      </a:prstTxWarp>
                    </a:bodyPr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68" name="Hexagon 210"/>
                  <p:cNvSpPr>
                    <a:spLocks noChangeArrowheads="1"/>
                  </p:cNvSpPr>
                  <p:nvPr/>
                </p:nvSpPr>
                <p:spPr bwMode="auto">
                  <a:xfrm>
                    <a:off x="3810000" y="29718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9" name="Hexagon 212"/>
                  <p:cNvSpPr>
                    <a:spLocks noChangeArrowheads="1"/>
                  </p:cNvSpPr>
                  <p:nvPr/>
                </p:nvSpPr>
                <p:spPr bwMode="auto">
                  <a:xfrm>
                    <a:off x="4495800" y="27432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0" name="Hexagon 213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41910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1" name="Hexagon 214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34290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2" name="Hexagon 215"/>
                  <p:cNvSpPr>
                    <a:spLocks noChangeArrowheads="1"/>
                  </p:cNvSpPr>
                  <p:nvPr/>
                </p:nvSpPr>
                <p:spPr bwMode="auto">
                  <a:xfrm>
                    <a:off x="5638800" y="38862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3" name="Hexagon 216"/>
                  <p:cNvSpPr>
                    <a:spLocks noChangeArrowheads="1"/>
                  </p:cNvSpPr>
                  <p:nvPr/>
                </p:nvSpPr>
                <p:spPr bwMode="auto">
                  <a:xfrm>
                    <a:off x="6019800" y="41910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4" name="Hexagon 219"/>
                  <p:cNvSpPr>
                    <a:spLocks noChangeArrowheads="1"/>
                  </p:cNvSpPr>
                  <p:nvPr/>
                </p:nvSpPr>
                <p:spPr bwMode="auto">
                  <a:xfrm>
                    <a:off x="3048000" y="12954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5" name="Hexagon 220"/>
                  <p:cNvSpPr>
                    <a:spLocks noChangeArrowheads="1"/>
                  </p:cNvSpPr>
                  <p:nvPr/>
                </p:nvSpPr>
                <p:spPr bwMode="auto">
                  <a:xfrm>
                    <a:off x="2819400" y="1905000"/>
                    <a:ext cx="441325" cy="381000"/>
                  </a:xfrm>
                  <a:prstGeom prst="hexagon">
                    <a:avLst>
                      <a:gd name="adj" fmla="val 24963"/>
                      <a:gd name="vf" fmla="val 115470"/>
                    </a:avLst>
                  </a:prstGeom>
                  <a:solidFill>
                    <a:srgbClr val="0066FF"/>
                  </a:solidFill>
                  <a:ln w="25400">
                    <a:solidFill>
                      <a:srgbClr val="000066"/>
                    </a:solidFill>
                    <a:miter lim="800000"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sp>
              <p:nvSpPr>
                <p:cNvPr id="65" name="Hexagon 221"/>
                <p:cNvSpPr>
                  <a:spLocks noChangeArrowheads="1"/>
                </p:cNvSpPr>
                <p:nvPr/>
              </p:nvSpPr>
              <p:spPr bwMode="auto">
                <a:xfrm>
                  <a:off x="3810000" y="1905000"/>
                  <a:ext cx="441325" cy="381000"/>
                </a:xfrm>
                <a:prstGeom prst="hexagon">
                  <a:avLst>
                    <a:gd name="adj" fmla="val 24963"/>
                    <a:gd name="vf" fmla="val 115470"/>
                  </a:avLst>
                </a:prstGeom>
                <a:solidFill>
                  <a:srgbClr val="0066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6" name="Hexagon 222"/>
                <p:cNvSpPr>
                  <a:spLocks noChangeArrowheads="1"/>
                </p:cNvSpPr>
                <p:nvPr/>
              </p:nvSpPr>
              <p:spPr bwMode="auto">
                <a:xfrm>
                  <a:off x="2895600" y="3581400"/>
                  <a:ext cx="441325" cy="381000"/>
                </a:xfrm>
                <a:prstGeom prst="hexagon">
                  <a:avLst>
                    <a:gd name="adj" fmla="val 24963"/>
                    <a:gd name="vf" fmla="val 115470"/>
                  </a:avLst>
                </a:prstGeom>
                <a:solidFill>
                  <a:srgbClr val="0066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59" name="Hexagon 245"/>
            <p:cNvSpPr>
              <a:spLocks noChangeArrowheads="1"/>
            </p:cNvSpPr>
            <p:nvPr/>
          </p:nvSpPr>
          <p:spPr bwMode="auto">
            <a:xfrm>
              <a:off x="3124200" y="6324600"/>
              <a:ext cx="441325" cy="381000"/>
            </a:xfrm>
            <a:prstGeom prst="hexagon">
              <a:avLst>
                <a:gd name="adj" fmla="val 2496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6" name="Group 272"/>
          <p:cNvGrpSpPr/>
          <p:nvPr/>
        </p:nvGrpSpPr>
        <p:grpSpPr>
          <a:xfrm>
            <a:off x="2667000" y="1066800"/>
            <a:ext cx="6157912" cy="5486400"/>
            <a:chOff x="2667000" y="1066800"/>
            <a:chExt cx="6157912" cy="5486400"/>
          </a:xfrm>
        </p:grpSpPr>
        <p:grpSp>
          <p:nvGrpSpPr>
            <p:cNvPr id="97" name="Group 165"/>
            <p:cNvGrpSpPr/>
            <p:nvPr/>
          </p:nvGrpSpPr>
          <p:grpSpPr>
            <a:xfrm>
              <a:off x="2667000" y="1066800"/>
              <a:ext cx="6157912" cy="5486400"/>
              <a:chOff x="2667000" y="1066800"/>
              <a:chExt cx="6157912" cy="5486400"/>
            </a:xfrm>
          </p:grpSpPr>
          <p:sp>
            <p:nvSpPr>
              <p:cNvPr id="99" name="Hexagon 147"/>
              <p:cNvSpPr>
                <a:spLocks noChangeArrowheads="1"/>
              </p:cNvSpPr>
              <p:nvPr/>
            </p:nvSpPr>
            <p:spPr bwMode="auto">
              <a:xfrm>
                <a:off x="8001000" y="6172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0" name="Hexagon 150"/>
              <p:cNvSpPr>
                <a:spLocks noChangeArrowheads="1"/>
              </p:cNvSpPr>
              <p:nvPr/>
            </p:nvSpPr>
            <p:spPr bwMode="auto">
              <a:xfrm>
                <a:off x="2667000" y="4343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1" name="Hexagon 152"/>
              <p:cNvSpPr>
                <a:spLocks noChangeArrowheads="1"/>
              </p:cNvSpPr>
              <p:nvPr/>
            </p:nvSpPr>
            <p:spPr bwMode="auto">
              <a:xfrm>
                <a:off x="4419600" y="5410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2" name="Hexagon 153"/>
              <p:cNvSpPr>
                <a:spLocks noChangeArrowheads="1"/>
              </p:cNvSpPr>
              <p:nvPr/>
            </p:nvSpPr>
            <p:spPr bwMode="auto">
              <a:xfrm>
                <a:off x="6172200" y="5638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3" name="Hexagon 154"/>
              <p:cNvSpPr>
                <a:spLocks noChangeArrowheads="1"/>
              </p:cNvSpPr>
              <p:nvPr/>
            </p:nvSpPr>
            <p:spPr bwMode="auto">
              <a:xfrm>
                <a:off x="8229600" y="2590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4" name="Hexagon 155"/>
              <p:cNvSpPr>
                <a:spLocks noChangeArrowheads="1"/>
              </p:cNvSpPr>
              <p:nvPr/>
            </p:nvSpPr>
            <p:spPr bwMode="auto">
              <a:xfrm>
                <a:off x="43434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" name="Hexagon 156"/>
              <p:cNvSpPr>
                <a:spLocks noChangeArrowheads="1"/>
              </p:cNvSpPr>
              <p:nvPr/>
            </p:nvSpPr>
            <p:spPr bwMode="auto">
              <a:xfrm>
                <a:off x="50292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" name="Hexagon 158"/>
              <p:cNvSpPr>
                <a:spLocks noChangeArrowheads="1"/>
              </p:cNvSpPr>
              <p:nvPr/>
            </p:nvSpPr>
            <p:spPr bwMode="auto">
              <a:xfrm>
                <a:off x="52578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7" name="Hexagon 159"/>
              <p:cNvSpPr>
                <a:spLocks noChangeArrowheads="1"/>
              </p:cNvSpPr>
              <p:nvPr/>
            </p:nvSpPr>
            <p:spPr bwMode="auto">
              <a:xfrm>
                <a:off x="6705600" y="1066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8" name="Hexagon 160"/>
              <p:cNvSpPr>
                <a:spLocks noChangeArrowheads="1"/>
              </p:cNvSpPr>
              <p:nvPr/>
            </p:nvSpPr>
            <p:spPr bwMode="auto">
              <a:xfrm>
                <a:off x="5257800" y="4343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9" name="Hexagon 161"/>
              <p:cNvSpPr>
                <a:spLocks noChangeArrowheads="1"/>
              </p:cNvSpPr>
              <p:nvPr/>
            </p:nvSpPr>
            <p:spPr bwMode="auto">
              <a:xfrm>
                <a:off x="83820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0" name="Hexagon 162"/>
              <p:cNvSpPr>
                <a:spLocks noChangeArrowheads="1"/>
              </p:cNvSpPr>
              <p:nvPr/>
            </p:nvSpPr>
            <p:spPr bwMode="auto">
              <a:xfrm>
                <a:off x="3048000" y="2743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1" name="Hexagon 164"/>
              <p:cNvSpPr>
                <a:spLocks noChangeArrowheads="1"/>
              </p:cNvSpPr>
              <p:nvPr/>
            </p:nvSpPr>
            <p:spPr bwMode="auto">
              <a:xfrm>
                <a:off x="45720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1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98" name="Hexagon 249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1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2" name="Group 270"/>
          <p:cNvGrpSpPr/>
          <p:nvPr/>
        </p:nvGrpSpPr>
        <p:grpSpPr>
          <a:xfrm>
            <a:off x="3048000" y="1219200"/>
            <a:ext cx="5472112" cy="5486400"/>
            <a:chOff x="3048000" y="1219200"/>
            <a:chExt cx="5472112" cy="5486400"/>
          </a:xfrm>
        </p:grpSpPr>
        <p:grpSp>
          <p:nvGrpSpPr>
            <p:cNvPr id="113" name="Group 244"/>
            <p:cNvGrpSpPr/>
            <p:nvPr/>
          </p:nvGrpSpPr>
          <p:grpSpPr>
            <a:xfrm>
              <a:off x="3048000" y="1295400"/>
              <a:ext cx="4938712" cy="5410200"/>
              <a:chOff x="3048000" y="1295400"/>
              <a:chExt cx="4938712" cy="5410200"/>
            </a:xfrm>
          </p:grpSpPr>
          <p:grpSp>
            <p:nvGrpSpPr>
              <p:cNvPr id="115" name="Group 243"/>
              <p:cNvGrpSpPr/>
              <p:nvPr/>
            </p:nvGrpSpPr>
            <p:grpSpPr>
              <a:xfrm>
                <a:off x="3048000" y="1295400"/>
                <a:ext cx="4938712" cy="4648200"/>
                <a:chOff x="12420600" y="4648200"/>
                <a:chExt cx="4938712" cy="4648200"/>
              </a:xfrm>
            </p:grpSpPr>
            <p:sp>
              <p:nvSpPr>
                <p:cNvPr id="117" name="Hexagon 228"/>
                <p:cNvSpPr>
                  <a:spLocks noChangeArrowheads="1"/>
                </p:cNvSpPr>
                <p:nvPr/>
              </p:nvSpPr>
              <p:spPr bwMode="auto">
                <a:xfrm>
                  <a:off x="16002000" y="76200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18" name="Hexagon 229"/>
                <p:cNvSpPr>
                  <a:spLocks noChangeArrowheads="1"/>
                </p:cNvSpPr>
                <p:nvPr/>
              </p:nvSpPr>
              <p:spPr bwMode="auto">
                <a:xfrm>
                  <a:off x="13944600" y="67818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19" name="Hexagon 230"/>
                <p:cNvSpPr>
                  <a:spLocks noChangeArrowheads="1"/>
                </p:cNvSpPr>
                <p:nvPr/>
              </p:nvSpPr>
              <p:spPr bwMode="auto">
                <a:xfrm>
                  <a:off x="13030200" y="73914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0" name="Hexagon 231"/>
                <p:cNvSpPr>
                  <a:spLocks noChangeArrowheads="1"/>
                </p:cNvSpPr>
                <p:nvPr/>
              </p:nvSpPr>
              <p:spPr bwMode="auto">
                <a:xfrm>
                  <a:off x="15392400" y="75438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1" name="Hexagon 232"/>
                <p:cNvSpPr>
                  <a:spLocks noChangeArrowheads="1"/>
                </p:cNvSpPr>
                <p:nvPr/>
              </p:nvSpPr>
              <p:spPr bwMode="auto">
                <a:xfrm>
                  <a:off x="13182600" y="63246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2" name="Hexagon 233"/>
                <p:cNvSpPr>
                  <a:spLocks noChangeArrowheads="1"/>
                </p:cNvSpPr>
                <p:nvPr/>
              </p:nvSpPr>
              <p:spPr bwMode="auto">
                <a:xfrm>
                  <a:off x="14782800" y="48006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3" name="Hexagon 234"/>
                <p:cNvSpPr>
                  <a:spLocks noChangeArrowheads="1"/>
                </p:cNvSpPr>
                <p:nvPr/>
              </p:nvSpPr>
              <p:spPr bwMode="auto">
                <a:xfrm>
                  <a:off x="16916400" y="59436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4" name="Hexagon 235"/>
                <p:cNvSpPr>
                  <a:spLocks noChangeArrowheads="1"/>
                </p:cNvSpPr>
                <p:nvPr/>
              </p:nvSpPr>
              <p:spPr bwMode="auto">
                <a:xfrm>
                  <a:off x="15621000" y="61722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5" name="Hexagon 236"/>
                <p:cNvSpPr>
                  <a:spLocks noChangeArrowheads="1"/>
                </p:cNvSpPr>
                <p:nvPr/>
              </p:nvSpPr>
              <p:spPr bwMode="auto">
                <a:xfrm>
                  <a:off x="16230600" y="53340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6" name="Hexagon 237"/>
                <p:cNvSpPr>
                  <a:spLocks noChangeArrowheads="1"/>
                </p:cNvSpPr>
                <p:nvPr/>
              </p:nvSpPr>
              <p:spPr bwMode="auto">
                <a:xfrm>
                  <a:off x="16230600" y="89154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7" name="Hexagon 238"/>
                <p:cNvSpPr>
                  <a:spLocks noChangeArrowheads="1"/>
                </p:cNvSpPr>
                <p:nvPr/>
              </p:nvSpPr>
              <p:spPr bwMode="auto">
                <a:xfrm>
                  <a:off x="12954000" y="82296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8" name="Hexagon 239"/>
                <p:cNvSpPr>
                  <a:spLocks noChangeArrowheads="1"/>
                </p:cNvSpPr>
                <p:nvPr/>
              </p:nvSpPr>
              <p:spPr bwMode="auto">
                <a:xfrm>
                  <a:off x="12420600" y="46482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9" name="Hexagon 240"/>
                <p:cNvSpPr>
                  <a:spLocks noChangeArrowheads="1"/>
                </p:cNvSpPr>
                <p:nvPr/>
              </p:nvSpPr>
              <p:spPr bwMode="auto">
                <a:xfrm>
                  <a:off x="13944600" y="48768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30" name="Hexagon 241"/>
                <p:cNvSpPr>
                  <a:spLocks noChangeArrowheads="1"/>
                </p:cNvSpPr>
                <p:nvPr/>
              </p:nvSpPr>
              <p:spPr bwMode="auto">
                <a:xfrm>
                  <a:off x="16764000" y="7924800"/>
                  <a:ext cx="442912" cy="381000"/>
                </a:xfrm>
                <a:prstGeom prst="hexagon">
                  <a:avLst>
                    <a:gd name="adj" fmla="val 25053"/>
                    <a:gd name="vf" fmla="val 115470"/>
                  </a:avLst>
                </a:prstGeom>
                <a:solidFill>
                  <a:srgbClr val="BF0000"/>
                </a:solidFill>
                <a:ln w="25400">
                  <a:solidFill>
                    <a:srgbClr val="7F0000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i="0" dirty="0" smtClean="0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  <a:endParaRPr lang="en-US" sz="1800" i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16" name="Hexagon 180"/>
              <p:cNvSpPr>
                <a:spLocks noChangeArrowheads="1"/>
              </p:cNvSpPr>
              <p:nvPr/>
            </p:nvSpPr>
            <p:spPr bwMode="auto">
              <a:xfrm>
                <a:off x="3124200" y="6324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 i="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2</a:t>
                </a: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14" name="Hexagon 250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2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1" name="Group 294"/>
          <p:cNvGrpSpPr/>
          <p:nvPr/>
        </p:nvGrpSpPr>
        <p:grpSpPr>
          <a:xfrm>
            <a:off x="2590800" y="838200"/>
            <a:ext cx="6157912" cy="5257800"/>
            <a:chOff x="2590800" y="838200"/>
            <a:chExt cx="6157912" cy="5257800"/>
          </a:xfrm>
        </p:grpSpPr>
        <p:sp>
          <p:nvSpPr>
            <p:cNvPr id="132" name="Hexagon 2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3" name="Hexagon 274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4" name="Hexagon 275"/>
            <p:cNvSpPr>
              <a:spLocks noChangeArrowheads="1"/>
            </p:cNvSpPr>
            <p:nvPr/>
          </p:nvSpPr>
          <p:spPr bwMode="auto">
            <a:xfrm>
              <a:off x="3810000" y="533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Hexagon 276"/>
            <p:cNvSpPr>
              <a:spLocks noChangeArrowheads="1"/>
            </p:cNvSpPr>
            <p:nvPr/>
          </p:nvSpPr>
          <p:spPr bwMode="auto">
            <a:xfrm>
              <a:off x="2590800" y="510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Hexagon 281"/>
            <p:cNvSpPr>
              <a:spLocks noChangeArrowheads="1"/>
            </p:cNvSpPr>
            <p:nvPr/>
          </p:nvSpPr>
          <p:spPr bwMode="auto">
            <a:xfrm>
              <a:off x="2909888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Hexagon 282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Hexagon 283"/>
            <p:cNvSpPr>
              <a:spLocks noChangeArrowheads="1"/>
            </p:cNvSpPr>
            <p:nvPr/>
          </p:nvSpPr>
          <p:spPr bwMode="auto">
            <a:xfrm>
              <a:off x="56388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Hexagon 284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Hexagon 285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Hexagon 286"/>
            <p:cNvSpPr>
              <a:spLocks noChangeArrowheads="1"/>
            </p:cNvSpPr>
            <p:nvPr/>
          </p:nvSpPr>
          <p:spPr bwMode="auto">
            <a:xfrm>
              <a:off x="44958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Hexagon 287"/>
            <p:cNvSpPr>
              <a:spLocks noChangeArrowheads="1"/>
            </p:cNvSpPr>
            <p:nvPr/>
          </p:nvSpPr>
          <p:spPr bwMode="auto">
            <a:xfrm>
              <a:off x="7924800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Hexagon 288"/>
            <p:cNvSpPr>
              <a:spLocks noChangeArrowheads="1"/>
            </p:cNvSpPr>
            <p:nvPr/>
          </p:nvSpPr>
          <p:spPr bwMode="auto">
            <a:xfrm>
              <a:off x="6096000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Hexagon 289"/>
            <p:cNvSpPr>
              <a:spLocks noChangeArrowheads="1"/>
            </p:cNvSpPr>
            <p:nvPr/>
          </p:nvSpPr>
          <p:spPr bwMode="auto">
            <a:xfrm>
              <a:off x="5562600" y="838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5" name="Hexagon 290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6" name="Hexagon 291"/>
            <p:cNvSpPr>
              <a:spLocks noChangeArrowheads="1"/>
            </p:cNvSpPr>
            <p:nvPr/>
          </p:nvSpPr>
          <p:spPr bwMode="auto">
            <a:xfrm>
              <a:off x="28194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7" name="Hexagon 292"/>
            <p:cNvSpPr>
              <a:spLocks noChangeArrowheads="1"/>
            </p:cNvSpPr>
            <p:nvPr/>
          </p:nvSpPr>
          <p:spPr bwMode="auto">
            <a:xfrm>
              <a:off x="38100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48" name="Hexagon 293"/>
            <p:cNvSpPr>
              <a:spLocks noChangeArrowheads="1"/>
            </p:cNvSpPr>
            <p:nvPr/>
          </p:nvSpPr>
          <p:spPr bwMode="auto">
            <a:xfrm>
              <a:off x="83058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 i="0" dirty="0" smtClean="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9" name="TextBox 295"/>
          <p:cNvSpPr txBox="1"/>
          <p:nvPr/>
        </p:nvSpPr>
        <p:spPr>
          <a:xfrm>
            <a:off x="228600" y="1143000"/>
            <a:ext cx="2286000" cy="126188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1</a:t>
            </a:r>
            <a:r>
              <a:rPr lang="fr-FR" sz="2800" i="0" u="sng" baseline="300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ère</a:t>
            </a:r>
            <a:r>
              <a:rPr lang="fr-FR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phase</a:t>
            </a:r>
          </a:p>
          <a:p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Test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 1/3</a:t>
            </a:r>
          </a:p>
          <a:p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Témoin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</a:t>
            </a:r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2/3</a:t>
            </a:r>
            <a:endParaRPr lang="fr-FR" sz="2400" i="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0" name="TextBox 296"/>
          <p:cNvSpPr txBox="1"/>
          <p:nvPr/>
        </p:nvSpPr>
        <p:spPr>
          <a:xfrm>
            <a:off x="228600" y="2895600"/>
            <a:ext cx="2286000" cy="126188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2</a:t>
            </a:r>
            <a:r>
              <a:rPr lang="fr-FR" sz="2800" i="0" u="sng" baseline="300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ème</a:t>
            </a:r>
            <a:r>
              <a:rPr lang="fr-FR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phase</a:t>
            </a:r>
          </a:p>
          <a:p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Test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 2/3</a:t>
            </a:r>
          </a:p>
          <a:p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Témoin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</a:t>
            </a:r>
            <a:r>
              <a:rPr lang="fr-FR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1/3</a:t>
            </a:r>
            <a:endParaRPr lang="fr-FR" sz="2400" i="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1" name="TextBox 151"/>
          <p:cNvSpPr txBox="1"/>
          <p:nvPr/>
        </p:nvSpPr>
        <p:spPr>
          <a:xfrm>
            <a:off x="533400" y="4267200"/>
            <a:ext cx="1981200" cy="923330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800" i="0" dirty="0" smtClean="0">
                <a:solidFill>
                  <a:schemeClr val="tx1"/>
                </a:solidFill>
                <a:latin typeface="Arial"/>
                <a:cs typeface="Arial"/>
              </a:rPr>
              <a:t>Fin de l'évaluation aléatoire</a:t>
            </a:r>
            <a:endParaRPr lang="fr-FR" sz="18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52" name="TextBox 157"/>
          <p:cNvSpPr txBox="1"/>
          <p:nvPr/>
        </p:nvSpPr>
        <p:spPr>
          <a:xfrm>
            <a:off x="533400" y="4267200"/>
            <a:ext cx="1981200" cy="92333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8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Fin de l'évaluation aléatoire</a:t>
            </a:r>
            <a:endParaRPr lang="fr-FR" sz="1800" i="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55" grpId="0" animBg="1"/>
      <p:bldP spid="55" grpId="1" animBg="1"/>
      <p:bldP spid="56" grpId="0" animBg="1"/>
      <p:bldP spid="149" grpId="0" animBg="1"/>
      <p:bldP spid="150" grpId="0" animBg="1"/>
      <p:bldP spid="151" grpId="0" animBg="1"/>
      <p:bldP spid="151" grpId="1" animBg="1"/>
      <p:bldP spid="15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fr-FR" sz="2800" b="1" dirty="0" smtClean="0">
                <a:solidFill>
                  <a:schemeClr val="tx1"/>
                </a:solidFill>
              </a:rPr>
              <a:t>Avantages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fr-FR" sz="2800" dirty="0" smtClean="0">
                <a:solidFill>
                  <a:schemeClr val="tx1"/>
                </a:solidFill>
              </a:rPr>
              <a:t>À la fin, tout le monde obtient quelque chose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fr-FR" sz="2800" dirty="0" smtClean="0">
                <a:solidFill>
                  <a:schemeClr val="tx1"/>
                </a:solidFill>
              </a:rPr>
              <a:t>Cette approche encourage à maintenir le contact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endParaRPr lang="fr-FR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fr-FR" sz="2800" b="1" dirty="0" smtClean="0">
                <a:solidFill>
                  <a:schemeClr val="tx1"/>
                </a:solidFill>
              </a:rPr>
              <a:t>Inconvénients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fr-FR" sz="2800" dirty="0" smtClean="0">
                <a:solidFill>
                  <a:schemeClr val="tx1"/>
                </a:solidFill>
              </a:rPr>
              <a:t>L’estimation des effets à long terme peut être plus compliquée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fr-FR" sz="2800" dirty="0" smtClean="0">
                <a:solidFill>
                  <a:schemeClr val="tx1"/>
                </a:solidFill>
              </a:rPr>
              <a:t>Il faut être attentif aux “fenêtres” de mise en place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fr-FR" sz="2800" dirty="0" smtClean="0">
                <a:solidFill>
                  <a:schemeClr val="tx1"/>
                </a:solidFill>
              </a:rPr>
              <a:t>Les attentes de changement futur ont-elles un impact sur les actes d'aujourd'hui ?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534400" cy="8382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Mise en place progressive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fr-FR" dirty="0" smtClean="0">
                <a:solidFill>
                  <a:schemeClr val="tx1"/>
                </a:solidFill>
              </a:rPr>
              <a:t>Un autre modèle: la rotation</a:t>
            </a:r>
          </a:p>
          <a:p>
            <a:pPr eaLnBrk="1" hangingPunct="1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Les groupes bénéficient du programme, chacun à leur tour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Avantages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Inconvénients</a:t>
            </a:r>
          </a:p>
          <a:p>
            <a:pPr eaLnBrk="1" hangingPunct="1">
              <a:buFont typeface="Arial" charset="0"/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</a:pP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F94168EB-188B-423A-B6B0-6FD23DC106C7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880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La rotation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r="5551"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37"/>
          <p:cNvSpPr txBox="1"/>
          <p:nvPr/>
        </p:nvSpPr>
        <p:spPr>
          <a:xfrm>
            <a:off x="228600" y="1328916"/>
            <a:ext cx="2286000" cy="1261884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1</a:t>
            </a:r>
            <a:r>
              <a:rPr lang="en-US" sz="2800" i="0" u="sng" baseline="30000" dirty="0" smtClean="0">
                <a:solidFill>
                  <a:schemeClr val="tx1"/>
                </a:solidFill>
                <a:latin typeface="Arial"/>
                <a:cs typeface="Arial"/>
              </a:rPr>
              <a:t>ère</a:t>
            </a:r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 phase</a:t>
            </a:r>
          </a:p>
          <a:p>
            <a:r>
              <a:rPr lang="en-US" sz="2400" i="0" dirty="0" smtClean="0">
                <a:solidFill>
                  <a:srgbClr val="FF0000"/>
                </a:solidFill>
                <a:latin typeface="Arial"/>
                <a:cs typeface="Arial"/>
              </a:rPr>
              <a:t>Test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: </a:t>
            </a:r>
            <a:r>
              <a:rPr lang="fr-FR" sz="2400" b="0" i="0" dirty="0" smtClean="0">
                <a:solidFill>
                  <a:schemeClr val="tx1"/>
                </a:solidFill>
                <a:latin typeface="Arial"/>
                <a:cs typeface="Arial"/>
              </a:rPr>
              <a:t>1/2</a:t>
            </a:r>
            <a:endParaRPr lang="en-US" sz="2400" b="0" i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sz="2400" i="0" dirty="0" err="1" smtClean="0">
                <a:solidFill>
                  <a:srgbClr val="3366FF"/>
                </a:solidFill>
                <a:latin typeface="Arial"/>
                <a:cs typeface="Arial"/>
              </a:rPr>
              <a:t>Témoin</a:t>
            </a:r>
            <a:r>
              <a:rPr lang="en-US" sz="2400" i="0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1/2</a:t>
            </a:r>
            <a:endParaRPr lang="en-US" sz="24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grpSp>
        <p:nvGrpSpPr>
          <p:cNvPr id="6" name="Group 132"/>
          <p:cNvGrpSpPr/>
          <p:nvPr/>
        </p:nvGrpSpPr>
        <p:grpSpPr>
          <a:xfrm>
            <a:off x="2590800" y="838200"/>
            <a:ext cx="6234112" cy="5867400"/>
            <a:chOff x="2590800" y="838200"/>
            <a:chExt cx="6234112" cy="5867400"/>
          </a:xfrm>
        </p:grpSpPr>
        <p:sp>
          <p:nvSpPr>
            <p:cNvPr id="7" name="Hexagon 46"/>
            <p:cNvSpPr>
              <a:spLocks noChangeArrowheads="1"/>
            </p:cNvSpPr>
            <p:nvPr/>
          </p:nvSpPr>
          <p:spPr bwMode="auto">
            <a:xfrm>
              <a:off x="35956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Hexagon 49"/>
            <p:cNvSpPr>
              <a:spLocks noChangeArrowheads="1"/>
            </p:cNvSpPr>
            <p:nvPr/>
          </p:nvSpPr>
          <p:spPr bwMode="auto">
            <a:xfrm>
              <a:off x="43434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Hexagon 50"/>
            <p:cNvSpPr>
              <a:spLocks noChangeArrowheads="1"/>
            </p:cNvSpPr>
            <p:nvPr/>
          </p:nvSpPr>
          <p:spPr bwMode="auto">
            <a:xfrm>
              <a:off x="3810000" y="533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Hexagon 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Hexagon 74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Hexagon 82"/>
            <p:cNvSpPr>
              <a:spLocks noChangeArrowheads="1"/>
            </p:cNvSpPr>
            <p:nvPr/>
          </p:nvSpPr>
          <p:spPr bwMode="auto">
            <a:xfrm>
              <a:off x="52578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Hexagon 85"/>
            <p:cNvSpPr>
              <a:spLocks noChangeArrowheads="1"/>
            </p:cNvSpPr>
            <p:nvPr/>
          </p:nvSpPr>
          <p:spPr bwMode="auto">
            <a:xfrm>
              <a:off x="6034088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Hexagon 86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Hexagon 87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Hexagon 88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Hexagon 89"/>
            <p:cNvSpPr>
              <a:spLocks noChangeArrowheads="1"/>
            </p:cNvSpPr>
            <p:nvPr/>
          </p:nvSpPr>
          <p:spPr bwMode="auto">
            <a:xfrm>
              <a:off x="28194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Hexagon 90"/>
            <p:cNvSpPr>
              <a:spLocks noChangeArrowheads="1"/>
            </p:cNvSpPr>
            <p:nvPr/>
          </p:nvSpPr>
          <p:spPr bwMode="auto">
            <a:xfrm>
              <a:off x="26670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Hexagon 91"/>
            <p:cNvSpPr>
              <a:spLocks noChangeArrowheads="1"/>
            </p:cNvSpPr>
            <p:nvPr/>
          </p:nvSpPr>
          <p:spPr bwMode="auto">
            <a:xfrm>
              <a:off x="28956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Hexagon 92"/>
            <p:cNvSpPr>
              <a:spLocks noChangeArrowheads="1"/>
            </p:cNvSpPr>
            <p:nvPr/>
          </p:nvSpPr>
          <p:spPr bwMode="auto">
            <a:xfrm>
              <a:off x="30480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Hexagon 93"/>
            <p:cNvSpPr>
              <a:spLocks noChangeArrowheads="1"/>
            </p:cNvSpPr>
            <p:nvPr/>
          </p:nvSpPr>
          <p:spPr bwMode="auto">
            <a:xfrm>
              <a:off x="3048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Hexagon 94"/>
            <p:cNvSpPr>
              <a:spLocks noChangeArrowheads="1"/>
            </p:cNvSpPr>
            <p:nvPr/>
          </p:nvSpPr>
          <p:spPr bwMode="auto">
            <a:xfrm>
              <a:off x="6248400" y="2819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Hexagon 95"/>
            <p:cNvSpPr>
              <a:spLocks noChangeArrowheads="1"/>
            </p:cNvSpPr>
            <p:nvPr/>
          </p:nvSpPr>
          <p:spPr bwMode="auto">
            <a:xfrm>
              <a:off x="6110288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Hexagon 96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Hexagon 97"/>
            <p:cNvSpPr>
              <a:spLocks noChangeArrowheads="1"/>
            </p:cNvSpPr>
            <p:nvPr/>
          </p:nvSpPr>
          <p:spPr bwMode="auto">
            <a:xfrm>
              <a:off x="38100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Hexagon 98"/>
            <p:cNvSpPr>
              <a:spLocks noChangeArrowheads="1"/>
            </p:cNvSpPr>
            <p:nvPr/>
          </p:nvSpPr>
          <p:spPr bwMode="auto">
            <a:xfrm>
              <a:off x="38100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Hexagon 99"/>
            <p:cNvSpPr>
              <a:spLocks noChangeArrowheads="1"/>
            </p:cNvSpPr>
            <p:nvPr/>
          </p:nvSpPr>
          <p:spPr bwMode="auto">
            <a:xfrm>
              <a:off x="3657600" y="4038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Hexagon 100"/>
            <p:cNvSpPr>
              <a:spLocks noChangeArrowheads="1"/>
            </p:cNvSpPr>
            <p:nvPr/>
          </p:nvSpPr>
          <p:spPr bwMode="auto">
            <a:xfrm>
              <a:off x="4572000" y="342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Hexagon 101"/>
            <p:cNvSpPr>
              <a:spLocks noChangeArrowheads="1"/>
            </p:cNvSpPr>
            <p:nvPr/>
          </p:nvSpPr>
          <p:spPr bwMode="auto">
            <a:xfrm>
              <a:off x="4572000" y="2133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Hexagon 102"/>
            <p:cNvSpPr>
              <a:spLocks noChangeArrowheads="1"/>
            </p:cNvSpPr>
            <p:nvPr/>
          </p:nvSpPr>
          <p:spPr bwMode="auto">
            <a:xfrm>
              <a:off x="50292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Hexagon 106"/>
            <p:cNvSpPr>
              <a:spLocks noChangeArrowheads="1"/>
            </p:cNvSpPr>
            <p:nvPr/>
          </p:nvSpPr>
          <p:spPr bwMode="auto">
            <a:xfrm>
              <a:off x="83820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Hexagon 107"/>
            <p:cNvSpPr>
              <a:spLocks noChangeArrowheads="1"/>
            </p:cNvSpPr>
            <p:nvPr/>
          </p:nvSpPr>
          <p:spPr bwMode="auto">
            <a:xfrm>
              <a:off x="2590800" y="510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Hexagon 108"/>
            <p:cNvSpPr>
              <a:spLocks noChangeArrowheads="1"/>
            </p:cNvSpPr>
            <p:nvPr/>
          </p:nvSpPr>
          <p:spPr bwMode="auto">
            <a:xfrm>
              <a:off x="44958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Hexagon 109"/>
            <p:cNvSpPr>
              <a:spLocks noChangeArrowheads="1"/>
            </p:cNvSpPr>
            <p:nvPr/>
          </p:nvSpPr>
          <p:spPr bwMode="auto">
            <a:xfrm>
              <a:off x="3124200" y="632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Hexagon 110"/>
            <p:cNvSpPr>
              <a:spLocks noChangeArrowheads="1"/>
            </p:cNvSpPr>
            <p:nvPr/>
          </p:nvSpPr>
          <p:spPr bwMode="auto">
            <a:xfrm>
              <a:off x="6858000" y="1981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Hexagon 111"/>
            <p:cNvSpPr>
              <a:spLocks noChangeArrowheads="1"/>
            </p:cNvSpPr>
            <p:nvPr/>
          </p:nvSpPr>
          <p:spPr bwMode="auto">
            <a:xfrm>
              <a:off x="82296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" name="Hexagon 112"/>
            <p:cNvSpPr>
              <a:spLocks noChangeArrowheads="1"/>
            </p:cNvSpPr>
            <p:nvPr/>
          </p:nvSpPr>
          <p:spPr bwMode="auto">
            <a:xfrm>
              <a:off x="8001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Hexagon 113"/>
            <p:cNvSpPr>
              <a:spLocks noChangeArrowheads="1"/>
            </p:cNvSpPr>
            <p:nvPr/>
          </p:nvSpPr>
          <p:spPr bwMode="auto">
            <a:xfrm>
              <a:off x="7391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Hexagon 114"/>
            <p:cNvSpPr>
              <a:spLocks noChangeArrowheads="1"/>
            </p:cNvSpPr>
            <p:nvPr/>
          </p:nvSpPr>
          <p:spPr bwMode="auto">
            <a:xfrm>
              <a:off x="4419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Hexagon 115"/>
            <p:cNvSpPr>
              <a:spLocks noChangeArrowheads="1"/>
            </p:cNvSpPr>
            <p:nvPr/>
          </p:nvSpPr>
          <p:spPr bwMode="auto">
            <a:xfrm>
              <a:off x="68580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Hexagon 116"/>
            <p:cNvSpPr>
              <a:spLocks noChangeArrowheads="1"/>
            </p:cNvSpPr>
            <p:nvPr/>
          </p:nvSpPr>
          <p:spPr bwMode="auto">
            <a:xfrm>
              <a:off x="56388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Hexagon 117"/>
            <p:cNvSpPr>
              <a:spLocks noChangeArrowheads="1"/>
            </p:cNvSpPr>
            <p:nvPr/>
          </p:nvSpPr>
          <p:spPr bwMode="auto">
            <a:xfrm>
              <a:off x="66294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Hexagon 118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Hexagon 119"/>
            <p:cNvSpPr>
              <a:spLocks noChangeArrowheads="1"/>
            </p:cNvSpPr>
            <p:nvPr/>
          </p:nvSpPr>
          <p:spPr bwMode="auto">
            <a:xfrm>
              <a:off x="5257800" y="434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Hexagon 120"/>
            <p:cNvSpPr>
              <a:spLocks noChangeArrowheads="1"/>
            </p:cNvSpPr>
            <p:nvPr/>
          </p:nvSpPr>
          <p:spPr bwMode="auto">
            <a:xfrm>
              <a:off x="6705600" y="106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Hexagon 121"/>
            <p:cNvSpPr>
              <a:spLocks noChangeArrowheads="1"/>
            </p:cNvSpPr>
            <p:nvPr/>
          </p:nvSpPr>
          <p:spPr bwMode="auto">
            <a:xfrm>
              <a:off x="5562600" y="838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Hexagon 12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Hexagon 125"/>
            <p:cNvSpPr>
              <a:spLocks noChangeArrowheads="1"/>
            </p:cNvSpPr>
            <p:nvPr/>
          </p:nvSpPr>
          <p:spPr bwMode="auto">
            <a:xfrm>
              <a:off x="4572000" y="152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Hexagon 126"/>
            <p:cNvSpPr>
              <a:spLocks noChangeArrowheads="1"/>
            </p:cNvSpPr>
            <p:nvPr/>
          </p:nvSpPr>
          <p:spPr bwMode="auto">
            <a:xfrm>
              <a:off x="7924800" y="220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Hexagon 128"/>
            <p:cNvSpPr>
              <a:spLocks noChangeArrowheads="1"/>
            </p:cNvSpPr>
            <p:nvPr/>
          </p:nvSpPr>
          <p:spPr bwMode="auto">
            <a:xfrm>
              <a:off x="61722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Hexagon 129"/>
            <p:cNvSpPr>
              <a:spLocks noChangeArrowheads="1"/>
            </p:cNvSpPr>
            <p:nvPr/>
          </p:nvSpPr>
          <p:spPr bwMode="auto">
            <a:xfrm>
              <a:off x="75438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" name="Hexagon 130"/>
            <p:cNvSpPr>
              <a:spLocks noChangeArrowheads="1"/>
            </p:cNvSpPr>
            <p:nvPr/>
          </p:nvSpPr>
          <p:spPr bwMode="auto">
            <a:xfrm>
              <a:off x="83058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3" name="Hexagon 131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54" name="Titl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 sz="3600" i="0" dirty="0" smtClean="0">
                <a:solidFill>
                  <a:schemeClr val="tx1"/>
                </a:solidFill>
                <a:latin typeface="+mj-lt"/>
                <a:cs typeface="Calibri"/>
              </a:rPr>
              <a:t> Modèle de rotation</a:t>
            </a:r>
          </a:p>
        </p:txBody>
      </p:sp>
      <p:grpSp>
        <p:nvGrpSpPr>
          <p:cNvPr id="55" name="Group 208"/>
          <p:cNvGrpSpPr/>
          <p:nvPr/>
        </p:nvGrpSpPr>
        <p:grpSpPr>
          <a:xfrm>
            <a:off x="2667000" y="838200"/>
            <a:ext cx="6081712" cy="5867400"/>
            <a:chOff x="2667000" y="838200"/>
            <a:chExt cx="6081712" cy="5867400"/>
          </a:xfrm>
        </p:grpSpPr>
        <p:grpSp>
          <p:nvGrpSpPr>
            <p:cNvPr id="56" name="Group 206"/>
            <p:cNvGrpSpPr/>
            <p:nvPr/>
          </p:nvGrpSpPr>
          <p:grpSpPr>
            <a:xfrm>
              <a:off x="2667000" y="838200"/>
              <a:ext cx="6081712" cy="5867400"/>
              <a:chOff x="3200400" y="1066800"/>
              <a:chExt cx="6081712" cy="5867400"/>
            </a:xfrm>
          </p:grpSpPr>
          <p:sp>
            <p:nvSpPr>
              <p:cNvPr id="58" name="Hexagon 163"/>
              <p:cNvSpPr>
                <a:spLocks noChangeArrowheads="1"/>
              </p:cNvSpPr>
              <p:nvPr/>
            </p:nvSpPr>
            <p:spPr bwMode="auto">
              <a:xfrm>
                <a:off x="50292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9" name="Hexagon 165"/>
              <p:cNvSpPr>
                <a:spLocks noChangeArrowheads="1"/>
              </p:cNvSpPr>
              <p:nvPr/>
            </p:nvSpPr>
            <p:spPr bwMode="auto">
              <a:xfrm>
                <a:off x="3657600" y="6553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0" name="Hexagon 186"/>
              <p:cNvSpPr>
                <a:spLocks noChangeArrowheads="1"/>
              </p:cNvSpPr>
              <p:nvPr/>
            </p:nvSpPr>
            <p:spPr bwMode="auto">
              <a:xfrm>
                <a:off x="4953000" y="5638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1" name="Hexagon 187"/>
              <p:cNvSpPr>
                <a:spLocks noChangeArrowheads="1"/>
              </p:cNvSpPr>
              <p:nvPr/>
            </p:nvSpPr>
            <p:spPr bwMode="auto">
              <a:xfrm>
                <a:off x="4114800" y="510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2" name="Hexagon 188"/>
              <p:cNvSpPr>
                <a:spLocks noChangeArrowheads="1"/>
              </p:cNvSpPr>
              <p:nvPr/>
            </p:nvSpPr>
            <p:spPr bwMode="auto">
              <a:xfrm>
                <a:off x="5334000" y="4419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3" name="Hexagon 189"/>
              <p:cNvSpPr>
                <a:spLocks noChangeArrowheads="1"/>
              </p:cNvSpPr>
              <p:nvPr/>
            </p:nvSpPr>
            <p:spPr bwMode="auto">
              <a:xfrm>
                <a:off x="6172200" y="4114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4" name="Hexagon 190"/>
              <p:cNvSpPr>
                <a:spLocks noChangeArrowheads="1"/>
              </p:cNvSpPr>
              <p:nvPr/>
            </p:nvSpPr>
            <p:spPr bwMode="auto">
              <a:xfrm>
                <a:off x="7086600" y="5486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5" name="Hexagon 191"/>
              <p:cNvSpPr>
                <a:spLocks noChangeArrowheads="1"/>
              </p:cNvSpPr>
              <p:nvPr/>
            </p:nvSpPr>
            <p:spPr bwMode="auto">
              <a:xfrm>
                <a:off x="7086600" y="3733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6" name="Hexagon 192"/>
              <p:cNvSpPr>
                <a:spLocks noChangeArrowheads="1"/>
              </p:cNvSpPr>
              <p:nvPr/>
            </p:nvSpPr>
            <p:spPr bwMode="auto">
              <a:xfrm>
                <a:off x="6781800" y="3048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7" name="Hexagon 193"/>
              <p:cNvSpPr>
                <a:spLocks noChangeArrowheads="1"/>
              </p:cNvSpPr>
              <p:nvPr/>
            </p:nvSpPr>
            <p:spPr bwMode="auto">
              <a:xfrm>
                <a:off x="7405688" y="2209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8" name="Hexagon 194"/>
              <p:cNvSpPr>
                <a:spLocks noChangeArrowheads="1"/>
              </p:cNvSpPr>
              <p:nvPr/>
            </p:nvSpPr>
            <p:spPr bwMode="auto">
              <a:xfrm>
                <a:off x="5105400" y="3657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9" name="Hexagon 195"/>
              <p:cNvSpPr>
                <a:spLocks noChangeArrowheads="1"/>
              </p:cNvSpPr>
              <p:nvPr/>
            </p:nvSpPr>
            <p:spPr bwMode="auto">
              <a:xfrm>
                <a:off x="32004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0" name="Hexagon 196"/>
              <p:cNvSpPr>
                <a:spLocks noChangeArrowheads="1"/>
              </p:cNvSpPr>
              <p:nvPr/>
            </p:nvSpPr>
            <p:spPr bwMode="auto">
              <a:xfrm>
                <a:off x="35814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1" name="Hexagon 197"/>
              <p:cNvSpPr>
                <a:spLocks noChangeArrowheads="1"/>
              </p:cNvSpPr>
              <p:nvPr/>
            </p:nvSpPr>
            <p:spPr bwMode="auto">
              <a:xfrm>
                <a:off x="33528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2" name="Hexagon 198"/>
              <p:cNvSpPr>
                <a:spLocks noChangeArrowheads="1"/>
              </p:cNvSpPr>
              <p:nvPr/>
            </p:nvSpPr>
            <p:spPr bwMode="auto">
              <a:xfrm>
                <a:off x="43434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3" name="Hexagon 200"/>
              <p:cNvSpPr>
                <a:spLocks noChangeArrowheads="1"/>
              </p:cNvSpPr>
              <p:nvPr/>
            </p:nvSpPr>
            <p:spPr bwMode="auto">
              <a:xfrm>
                <a:off x="5105400" y="1752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4" name="Hexagon 201"/>
              <p:cNvSpPr>
                <a:spLocks noChangeArrowheads="1"/>
              </p:cNvSpPr>
              <p:nvPr/>
            </p:nvSpPr>
            <p:spPr bwMode="auto">
              <a:xfrm>
                <a:off x="6096000" y="1066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5" name="Hexagon 202"/>
              <p:cNvSpPr>
                <a:spLocks noChangeArrowheads="1"/>
              </p:cNvSpPr>
              <p:nvPr/>
            </p:nvSpPr>
            <p:spPr bwMode="auto">
              <a:xfrm>
                <a:off x="8610600" y="1447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6" name="Hexagon 203"/>
              <p:cNvSpPr>
                <a:spLocks noChangeArrowheads="1"/>
              </p:cNvSpPr>
              <p:nvPr/>
            </p:nvSpPr>
            <p:spPr bwMode="auto">
              <a:xfrm>
                <a:off x="8763000" y="2819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7" name="Hexagon 204"/>
              <p:cNvSpPr>
                <a:spLocks noChangeArrowheads="1"/>
              </p:cNvSpPr>
              <p:nvPr/>
            </p:nvSpPr>
            <p:spPr bwMode="auto">
              <a:xfrm>
                <a:off x="7924800" y="4800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8" name="Hexagon 205"/>
              <p:cNvSpPr>
                <a:spLocks noChangeArrowheads="1"/>
              </p:cNvSpPr>
              <p:nvPr/>
            </p:nvSpPr>
            <p:spPr bwMode="auto">
              <a:xfrm>
                <a:off x="8839200" y="594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7" name="Hexagon 207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9" name="Group 304"/>
          <p:cNvGrpSpPr/>
          <p:nvPr/>
        </p:nvGrpSpPr>
        <p:grpSpPr>
          <a:xfrm>
            <a:off x="2590800" y="1066800"/>
            <a:ext cx="6234112" cy="5486400"/>
            <a:chOff x="2590800" y="1066800"/>
            <a:chExt cx="6234112" cy="5486400"/>
          </a:xfrm>
        </p:grpSpPr>
        <p:grpSp>
          <p:nvGrpSpPr>
            <p:cNvPr id="80" name="Group 301"/>
            <p:cNvGrpSpPr/>
            <p:nvPr/>
          </p:nvGrpSpPr>
          <p:grpSpPr>
            <a:xfrm>
              <a:off x="2590800" y="1066800"/>
              <a:ext cx="6234112" cy="5486400"/>
              <a:chOff x="2590800" y="1066800"/>
              <a:chExt cx="6234112" cy="5486400"/>
            </a:xfrm>
          </p:grpSpPr>
          <p:sp>
            <p:nvSpPr>
              <p:cNvPr id="83" name="Hexagon 209"/>
              <p:cNvSpPr>
                <a:spLocks noChangeArrowheads="1"/>
              </p:cNvSpPr>
              <p:nvPr/>
            </p:nvSpPr>
            <p:spPr bwMode="auto">
              <a:xfrm>
                <a:off x="6705600" y="1066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Hexagon 260"/>
              <p:cNvSpPr>
                <a:spLocks noChangeArrowheads="1"/>
              </p:cNvSpPr>
              <p:nvPr/>
            </p:nvSpPr>
            <p:spPr bwMode="auto">
              <a:xfrm>
                <a:off x="6096000" y="2286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Hexagon 261"/>
              <p:cNvSpPr>
                <a:spLocks noChangeArrowheads="1"/>
              </p:cNvSpPr>
              <p:nvPr/>
            </p:nvSpPr>
            <p:spPr bwMode="auto">
              <a:xfrm>
                <a:off x="7924800" y="2209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Hexagon 262"/>
              <p:cNvSpPr>
                <a:spLocks noChangeArrowheads="1"/>
              </p:cNvSpPr>
              <p:nvPr/>
            </p:nvSpPr>
            <p:spPr bwMode="auto">
              <a:xfrm>
                <a:off x="7543800" y="2590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Hexagon 263"/>
              <p:cNvSpPr>
                <a:spLocks noChangeArrowheads="1"/>
              </p:cNvSpPr>
              <p:nvPr/>
            </p:nvSpPr>
            <p:spPr bwMode="auto">
              <a:xfrm>
                <a:off x="7391400" y="3581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Hexagon 264"/>
              <p:cNvSpPr>
                <a:spLocks noChangeArrowheads="1"/>
              </p:cNvSpPr>
              <p:nvPr/>
            </p:nvSpPr>
            <p:spPr bwMode="auto">
              <a:xfrm>
                <a:off x="3048000" y="129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Hexagon 265"/>
              <p:cNvSpPr>
                <a:spLocks noChangeArrowheads="1"/>
              </p:cNvSpPr>
              <p:nvPr/>
            </p:nvSpPr>
            <p:spPr bwMode="auto">
              <a:xfrm>
                <a:off x="45720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Hexagon 266"/>
              <p:cNvSpPr>
                <a:spLocks noChangeArrowheads="1"/>
              </p:cNvSpPr>
              <p:nvPr/>
            </p:nvSpPr>
            <p:spPr bwMode="auto">
              <a:xfrm>
                <a:off x="50292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Hexagon 267"/>
              <p:cNvSpPr>
                <a:spLocks noChangeArrowheads="1"/>
              </p:cNvSpPr>
              <p:nvPr/>
            </p:nvSpPr>
            <p:spPr bwMode="auto">
              <a:xfrm>
                <a:off x="38100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Hexagon 268"/>
              <p:cNvSpPr>
                <a:spLocks noChangeArrowheads="1"/>
              </p:cNvSpPr>
              <p:nvPr/>
            </p:nvSpPr>
            <p:spPr bwMode="auto">
              <a:xfrm>
                <a:off x="2895600" y="3581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Hexagon 269"/>
              <p:cNvSpPr>
                <a:spLocks noChangeArrowheads="1"/>
              </p:cNvSpPr>
              <p:nvPr/>
            </p:nvSpPr>
            <p:spPr bwMode="auto">
              <a:xfrm>
                <a:off x="3657600" y="4038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Hexagon 270"/>
              <p:cNvSpPr>
                <a:spLocks noChangeArrowheads="1"/>
              </p:cNvSpPr>
              <p:nvPr/>
            </p:nvSpPr>
            <p:spPr bwMode="auto">
              <a:xfrm>
                <a:off x="6019800" y="4191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Hexagon 271"/>
              <p:cNvSpPr>
                <a:spLocks noChangeArrowheads="1"/>
              </p:cNvSpPr>
              <p:nvPr/>
            </p:nvSpPr>
            <p:spPr bwMode="auto">
              <a:xfrm>
                <a:off x="5257800" y="4343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Hexagon 272"/>
              <p:cNvSpPr>
                <a:spLocks noChangeArrowheads="1"/>
              </p:cNvSpPr>
              <p:nvPr/>
            </p:nvSpPr>
            <p:spPr bwMode="auto">
              <a:xfrm>
                <a:off x="2590800" y="510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Hexagon 277"/>
              <p:cNvSpPr>
                <a:spLocks noChangeArrowheads="1"/>
              </p:cNvSpPr>
              <p:nvPr/>
            </p:nvSpPr>
            <p:spPr bwMode="auto">
              <a:xfrm>
                <a:off x="43434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Hexagon 278"/>
              <p:cNvSpPr>
                <a:spLocks noChangeArrowheads="1"/>
              </p:cNvSpPr>
              <p:nvPr/>
            </p:nvSpPr>
            <p:spPr bwMode="auto">
              <a:xfrm>
                <a:off x="3810000" y="5334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Hexagon 279"/>
              <p:cNvSpPr>
                <a:spLocks noChangeArrowheads="1"/>
              </p:cNvSpPr>
              <p:nvPr/>
            </p:nvSpPr>
            <p:spPr bwMode="auto">
              <a:xfrm>
                <a:off x="6629400" y="4267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Hexagon 280"/>
              <p:cNvSpPr>
                <a:spLocks noChangeArrowheads="1"/>
              </p:cNvSpPr>
              <p:nvPr/>
            </p:nvSpPr>
            <p:spPr bwMode="auto">
              <a:xfrm>
                <a:off x="52578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Hexagon 294"/>
              <p:cNvSpPr>
                <a:spLocks noChangeArrowheads="1"/>
              </p:cNvSpPr>
              <p:nvPr/>
            </p:nvSpPr>
            <p:spPr bwMode="auto">
              <a:xfrm>
                <a:off x="6172200" y="5638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Hexagon 297"/>
              <p:cNvSpPr>
                <a:spLocks noChangeArrowheads="1"/>
              </p:cNvSpPr>
              <p:nvPr/>
            </p:nvSpPr>
            <p:spPr bwMode="auto">
              <a:xfrm>
                <a:off x="83820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Hexagon 298"/>
              <p:cNvSpPr>
                <a:spLocks noChangeArrowheads="1"/>
              </p:cNvSpPr>
              <p:nvPr/>
            </p:nvSpPr>
            <p:spPr bwMode="auto">
              <a:xfrm>
                <a:off x="4191000" y="6096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Hexagon 299"/>
              <p:cNvSpPr>
                <a:spLocks noChangeArrowheads="1"/>
              </p:cNvSpPr>
              <p:nvPr/>
            </p:nvSpPr>
            <p:spPr bwMode="auto">
              <a:xfrm>
                <a:off x="6858000" y="5562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Hexagon 300"/>
              <p:cNvSpPr>
                <a:spLocks noChangeArrowheads="1"/>
              </p:cNvSpPr>
              <p:nvPr/>
            </p:nvSpPr>
            <p:spPr bwMode="auto">
              <a:xfrm>
                <a:off x="8001000" y="6172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1" name="Hexagon 302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" name="Hexagon 303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6" name="TextBox 306"/>
          <p:cNvSpPr txBox="1"/>
          <p:nvPr/>
        </p:nvSpPr>
        <p:spPr>
          <a:xfrm>
            <a:off x="228600" y="3416856"/>
            <a:ext cx="2286000" cy="2831544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en-US" sz="2800" i="0" u="sng" baseline="30000" dirty="0" smtClean="0">
                <a:solidFill>
                  <a:schemeClr val="tx1"/>
                </a:solidFill>
                <a:latin typeface="Arial"/>
                <a:cs typeface="Arial"/>
              </a:rPr>
              <a:t>ème</a:t>
            </a:r>
            <a:r>
              <a:rPr lang="en-US" sz="2800" i="0" u="sng" dirty="0" smtClean="0">
                <a:solidFill>
                  <a:schemeClr val="tx1"/>
                </a:solidFill>
                <a:latin typeface="Arial"/>
                <a:cs typeface="Arial"/>
              </a:rPr>
              <a:t> phase</a:t>
            </a:r>
          </a:p>
          <a:p>
            <a:r>
              <a:rPr lang="en-US" sz="2400" i="0" dirty="0" smtClean="0">
                <a:solidFill>
                  <a:srgbClr val="FF0000"/>
                </a:solidFill>
                <a:latin typeface="Arial"/>
                <a:cs typeface="Arial"/>
              </a:rPr>
              <a:t>Test 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</a:rPr>
              <a:t>de la phase 1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2400" i="0" dirty="0" err="1" smtClean="0">
                <a:solidFill>
                  <a:srgbClr val="3366FF"/>
                </a:solidFill>
                <a:latin typeface="Arial"/>
                <a:cs typeface="Arial"/>
                <a:sym typeface="Wingdings"/>
              </a:rPr>
              <a:t>Témoin</a:t>
            </a:r>
            <a:endParaRPr lang="en-US" sz="600" i="0" dirty="0" smtClean="0">
              <a:solidFill>
                <a:srgbClr val="3366FF"/>
              </a:solidFill>
              <a:latin typeface="Arial"/>
              <a:cs typeface="Arial"/>
              <a:sym typeface="Wingdings"/>
            </a:endParaRPr>
          </a:p>
          <a:p>
            <a:r>
              <a:rPr lang="en-US" sz="600" b="0" i="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——————————————————————————</a:t>
            </a:r>
          </a:p>
          <a:p>
            <a:r>
              <a:rPr lang="en-US" sz="2400" i="0" dirty="0" err="1" smtClean="0">
                <a:solidFill>
                  <a:srgbClr val="3366FF"/>
                </a:solidFill>
                <a:latin typeface="Arial"/>
                <a:cs typeface="Arial"/>
                <a:sym typeface="Wingdings"/>
              </a:rPr>
              <a:t>Témoin</a:t>
            </a:r>
            <a:r>
              <a:rPr lang="en-US" sz="2400" i="0" dirty="0" smtClean="0">
                <a:solidFill>
                  <a:srgbClr val="3366FF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de la phase 1 </a:t>
            </a:r>
            <a:r>
              <a:rPr lang="en-US" sz="2400" b="0" i="0" dirty="0" err="1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2400" b="0" i="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400" i="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Test</a:t>
            </a:r>
            <a:endParaRPr lang="en-US" sz="2400" i="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7" name="TextBox 307"/>
          <p:cNvSpPr txBox="1"/>
          <p:nvPr/>
        </p:nvSpPr>
        <p:spPr>
          <a:xfrm>
            <a:off x="228600" y="1328916"/>
            <a:ext cx="2286000" cy="126188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1</a:t>
            </a:r>
            <a:r>
              <a:rPr lang="en-US" sz="2800" i="0" u="sng" baseline="300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ère</a:t>
            </a:r>
            <a:r>
              <a:rPr lang="en-US" sz="2800" i="0" u="sng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phase</a:t>
            </a:r>
          </a:p>
          <a:p>
            <a:r>
              <a:rPr lang="en-US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Test</a:t>
            </a:r>
            <a:r>
              <a:rPr lang="en-US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 1/2</a:t>
            </a:r>
          </a:p>
          <a:p>
            <a:r>
              <a:rPr lang="en-US" sz="2400" i="0" dirty="0" err="1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Témoin</a:t>
            </a:r>
            <a:r>
              <a:rPr lang="en-US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:</a:t>
            </a:r>
            <a:r>
              <a:rPr lang="en-US" sz="240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400" b="0" i="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1/2</a:t>
            </a:r>
            <a:endParaRPr lang="en-US" sz="2400" i="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08" name="Group 336"/>
          <p:cNvGrpSpPr/>
          <p:nvPr/>
        </p:nvGrpSpPr>
        <p:grpSpPr>
          <a:xfrm>
            <a:off x="2590800" y="1066800"/>
            <a:ext cx="6234112" cy="5486400"/>
            <a:chOff x="2590800" y="1066800"/>
            <a:chExt cx="6234112" cy="5486400"/>
          </a:xfrm>
        </p:grpSpPr>
        <p:grpSp>
          <p:nvGrpSpPr>
            <p:cNvPr id="109" name="Group 332"/>
            <p:cNvGrpSpPr/>
            <p:nvPr/>
          </p:nvGrpSpPr>
          <p:grpSpPr>
            <a:xfrm>
              <a:off x="2590800" y="1066800"/>
              <a:ext cx="6234112" cy="5486400"/>
              <a:chOff x="2590800" y="1066800"/>
              <a:chExt cx="6234112" cy="5486400"/>
            </a:xfrm>
          </p:grpSpPr>
          <p:sp>
            <p:nvSpPr>
              <p:cNvPr id="111" name="Hexagon 308"/>
              <p:cNvSpPr>
                <a:spLocks noChangeArrowheads="1"/>
              </p:cNvSpPr>
              <p:nvPr/>
            </p:nvSpPr>
            <p:spPr bwMode="auto">
              <a:xfrm>
                <a:off x="2590800" y="510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2" name="Hexagon 309"/>
              <p:cNvSpPr>
                <a:spLocks noChangeArrowheads="1"/>
              </p:cNvSpPr>
              <p:nvPr/>
            </p:nvSpPr>
            <p:spPr bwMode="auto">
              <a:xfrm>
                <a:off x="3810000" y="5334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3" name="Hexagon 310"/>
              <p:cNvSpPr>
                <a:spLocks noChangeArrowheads="1"/>
              </p:cNvSpPr>
              <p:nvPr/>
            </p:nvSpPr>
            <p:spPr bwMode="auto">
              <a:xfrm>
                <a:off x="43434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4" name="Hexagon 311"/>
              <p:cNvSpPr>
                <a:spLocks noChangeArrowheads="1"/>
              </p:cNvSpPr>
              <p:nvPr/>
            </p:nvSpPr>
            <p:spPr bwMode="auto">
              <a:xfrm>
                <a:off x="52578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5" name="Hexagon 312"/>
              <p:cNvSpPr>
                <a:spLocks noChangeArrowheads="1"/>
              </p:cNvSpPr>
              <p:nvPr/>
            </p:nvSpPr>
            <p:spPr bwMode="auto">
              <a:xfrm>
                <a:off x="5257800" y="4343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6" name="Hexagon 313"/>
              <p:cNvSpPr>
                <a:spLocks noChangeArrowheads="1"/>
              </p:cNvSpPr>
              <p:nvPr/>
            </p:nvSpPr>
            <p:spPr bwMode="auto">
              <a:xfrm>
                <a:off x="3657600" y="4038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7" name="Hexagon 314"/>
              <p:cNvSpPr>
                <a:spLocks noChangeArrowheads="1"/>
              </p:cNvSpPr>
              <p:nvPr/>
            </p:nvSpPr>
            <p:spPr bwMode="auto">
              <a:xfrm>
                <a:off x="2895600" y="3581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8" name="Hexagon 315"/>
              <p:cNvSpPr>
                <a:spLocks noChangeArrowheads="1"/>
              </p:cNvSpPr>
              <p:nvPr/>
            </p:nvSpPr>
            <p:spPr bwMode="auto">
              <a:xfrm>
                <a:off x="38100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9" name="Hexagon 316"/>
              <p:cNvSpPr>
                <a:spLocks noChangeArrowheads="1"/>
              </p:cNvSpPr>
              <p:nvPr/>
            </p:nvSpPr>
            <p:spPr bwMode="auto">
              <a:xfrm>
                <a:off x="4572000" y="2133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0" name="Hexagon 317"/>
              <p:cNvSpPr>
                <a:spLocks noChangeArrowheads="1"/>
              </p:cNvSpPr>
              <p:nvPr/>
            </p:nvSpPr>
            <p:spPr bwMode="auto">
              <a:xfrm>
                <a:off x="3048000" y="129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1" name="Hexagon 318"/>
              <p:cNvSpPr>
                <a:spLocks noChangeArrowheads="1"/>
              </p:cNvSpPr>
              <p:nvPr/>
            </p:nvSpPr>
            <p:spPr bwMode="auto">
              <a:xfrm>
                <a:off x="4191000" y="1295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2" name="Hexagon 319"/>
              <p:cNvSpPr>
                <a:spLocks noChangeArrowheads="1"/>
              </p:cNvSpPr>
              <p:nvPr/>
            </p:nvSpPr>
            <p:spPr bwMode="auto">
              <a:xfrm>
                <a:off x="6019800" y="4191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3" name="Hexagon 320"/>
              <p:cNvSpPr>
                <a:spLocks noChangeArrowheads="1"/>
              </p:cNvSpPr>
              <p:nvPr/>
            </p:nvSpPr>
            <p:spPr bwMode="auto">
              <a:xfrm>
                <a:off x="6629400" y="4267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4" name="Hexagon 321"/>
              <p:cNvSpPr>
                <a:spLocks noChangeArrowheads="1"/>
              </p:cNvSpPr>
              <p:nvPr/>
            </p:nvSpPr>
            <p:spPr bwMode="auto">
              <a:xfrm>
                <a:off x="5029200" y="2971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5" name="Hexagon 322"/>
              <p:cNvSpPr>
                <a:spLocks noChangeArrowheads="1"/>
              </p:cNvSpPr>
              <p:nvPr/>
            </p:nvSpPr>
            <p:spPr bwMode="auto">
              <a:xfrm>
                <a:off x="5410200" y="1447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6" name="Hexagon 323"/>
              <p:cNvSpPr>
                <a:spLocks noChangeArrowheads="1"/>
              </p:cNvSpPr>
              <p:nvPr/>
            </p:nvSpPr>
            <p:spPr bwMode="auto">
              <a:xfrm>
                <a:off x="6096000" y="2286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7" name="Hexagon 324"/>
              <p:cNvSpPr>
                <a:spLocks noChangeArrowheads="1"/>
              </p:cNvSpPr>
              <p:nvPr/>
            </p:nvSpPr>
            <p:spPr bwMode="auto">
              <a:xfrm>
                <a:off x="6705600" y="1066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8" name="Hexagon 325"/>
              <p:cNvSpPr>
                <a:spLocks noChangeArrowheads="1"/>
              </p:cNvSpPr>
              <p:nvPr/>
            </p:nvSpPr>
            <p:spPr bwMode="auto">
              <a:xfrm>
                <a:off x="7543800" y="2590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29" name="Hexagon 326"/>
              <p:cNvSpPr>
                <a:spLocks noChangeArrowheads="1"/>
              </p:cNvSpPr>
              <p:nvPr/>
            </p:nvSpPr>
            <p:spPr bwMode="auto">
              <a:xfrm>
                <a:off x="7924800" y="2209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0" name="Hexagon 327"/>
              <p:cNvSpPr>
                <a:spLocks noChangeArrowheads="1"/>
              </p:cNvSpPr>
              <p:nvPr/>
            </p:nvSpPr>
            <p:spPr bwMode="auto">
              <a:xfrm>
                <a:off x="7391400" y="3581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1" name="Hexagon 328"/>
              <p:cNvSpPr>
                <a:spLocks noChangeArrowheads="1"/>
              </p:cNvSpPr>
              <p:nvPr/>
            </p:nvSpPr>
            <p:spPr bwMode="auto">
              <a:xfrm>
                <a:off x="6172200" y="5638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2" name="Hexagon 329"/>
              <p:cNvSpPr>
                <a:spLocks noChangeArrowheads="1"/>
              </p:cNvSpPr>
              <p:nvPr/>
            </p:nvSpPr>
            <p:spPr bwMode="auto">
              <a:xfrm>
                <a:off x="6858000" y="5562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3" name="Hexagon 330"/>
              <p:cNvSpPr>
                <a:spLocks noChangeArrowheads="1"/>
              </p:cNvSpPr>
              <p:nvPr/>
            </p:nvSpPr>
            <p:spPr bwMode="auto">
              <a:xfrm>
                <a:off x="83820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4" name="Hexagon 331"/>
              <p:cNvSpPr>
                <a:spLocks noChangeArrowheads="1"/>
              </p:cNvSpPr>
              <p:nvPr/>
            </p:nvSpPr>
            <p:spPr bwMode="auto">
              <a:xfrm>
                <a:off x="8001000" y="6172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BF0000"/>
              </a:solidFill>
              <a:ln w="25400">
                <a:solidFill>
                  <a:srgbClr val="7F0000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800" i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10" name="Hexagon 33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5" name="Group 388"/>
          <p:cNvGrpSpPr/>
          <p:nvPr/>
        </p:nvGrpSpPr>
        <p:grpSpPr>
          <a:xfrm>
            <a:off x="2667000" y="838200"/>
            <a:ext cx="6081712" cy="5867400"/>
            <a:chOff x="1524000" y="3733800"/>
            <a:chExt cx="6081712" cy="5867400"/>
          </a:xfrm>
        </p:grpSpPr>
        <p:sp>
          <p:nvSpPr>
            <p:cNvPr id="136" name="Hexagon 366"/>
            <p:cNvSpPr>
              <a:spLocks noChangeArrowheads="1"/>
            </p:cNvSpPr>
            <p:nvPr/>
          </p:nvSpPr>
          <p:spPr bwMode="auto">
            <a:xfrm>
              <a:off x="1524000" y="723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7" name="Hexagon 367"/>
            <p:cNvSpPr>
              <a:spLocks noChangeArrowheads="1"/>
            </p:cNvSpPr>
            <p:nvPr/>
          </p:nvSpPr>
          <p:spPr bwMode="auto">
            <a:xfrm>
              <a:off x="19050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8" name="Hexagon 368"/>
            <p:cNvSpPr>
              <a:spLocks noChangeArrowheads="1"/>
            </p:cNvSpPr>
            <p:nvPr/>
          </p:nvSpPr>
          <p:spPr bwMode="auto">
            <a:xfrm>
              <a:off x="1676400" y="480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9" name="Hexagon 369"/>
            <p:cNvSpPr>
              <a:spLocks noChangeArrowheads="1"/>
            </p:cNvSpPr>
            <p:nvPr/>
          </p:nvSpPr>
          <p:spPr bwMode="auto">
            <a:xfrm>
              <a:off x="2667000" y="480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0" name="Hexagon 370"/>
            <p:cNvSpPr>
              <a:spLocks noChangeArrowheads="1"/>
            </p:cNvSpPr>
            <p:nvPr/>
          </p:nvSpPr>
          <p:spPr bwMode="auto">
            <a:xfrm>
              <a:off x="3429000" y="4419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1" name="Hexagon 371"/>
            <p:cNvSpPr>
              <a:spLocks noChangeArrowheads="1"/>
            </p:cNvSpPr>
            <p:nvPr/>
          </p:nvSpPr>
          <p:spPr bwMode="auto">
            <a:xfrm>
              <a:off x="4419600" y="3733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2" name="Hexagon 372"/>
            <p:cNvSpPr>
              <a:spLocks noChangeArrowheads="1"/>
            </p:cNvSpPr>
            <p:nvPr/>
          </p:nvSpPr>
          <p:spPr bwMode="auto">
            <a:xfrm>
              <a:off x="33528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3" name="Hexagon 373"/>
            <p:cNvSpPr>
              <a:spLocks noChangeArrowheads="1"/>
            </p:cNvSpPr>
            <p:nvPr/>
          </p:nvSpPr>
          <p:spPr bwMode="auto">
            <a:xfrm>
              <a:off x="3429000" y="632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4" name="Hexagon 374"/>
            <p:cNvSpPr>
              <a:spLocks noChangeArrowheads="1"/>
            </p:cNvSpPr>
            <p:nvPr/>
          </p:nvSpPr>
          <p:spPr bwMode="auto">
            <a:xfrm>
              <a:off x="3657600" y="7086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5" name="Hexagon 375"/>
            <p:cNvSpPr>
              <a:spLocks noChangeArrowheads="1"/>
            </p:cNvSpPr>
            <p:nvPr/>
          </p:nvSpPr>
          <p:spPr bwMode="auto">
            <a:xfrm>
              <a:off x="2438400" y="7772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6" name="Hexagon 376"/>
            <p:cNvSpPr>
              <a:spLocks noChangeArrowheads="1"/>
            </p:cNvSpPr>
            <p:nvPr/>
          </p:nvSpPr>
          <p:spPr bwMode="auto">
            <a:xfrm>
              <a:off x="4495800" y="678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7" name="Hexagon 377"/>
            <p:cNvSpPr>
              <a:spLocks noChangeArrowheads="1"/>
            </p:cNvSpPr>
            <p:nvPr/>
          </p:nvSpPr>
          <p:spPr bwMode="auto">
            <a:xfrm>
              <a:off x="3276600" y="8305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8" name="Hexagon 378"/>
            <p:cNvSpPr>
              <a:spLocks noChangeArrowheads="1"/>
            </p:cNvSpPr>
            <p:nvPr/>
          </p:nvSpPr>
          <p:spPr bwMode="auto">
            <a:xfrm>
              <a:off x="51054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9" name="Hexagon 379"/>
            <p:cNvSpPr>
              <a:spLocks noChangeArrowheads="1"/>
            </p:cNvSpPr>
            <p:nvPr/>
          </p:nvSpPr>
          <p:spPr bwMode="auto">
            <a:xfrm>
              <a:off x="5410200" y="640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0" name="Hexagon 380"/>
            <p:cNvSpPr>
              <a:spLocks noChangeArrowheads="1"/>
            </p:cNvSpPr>
            <p:nvPr/>
          </p:nvSpPr>
          <p:spPr bwMode="auto">
            <a:xfrm>
              <a:off x="57292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1" name="Hexagon 381"/>
            <p:cNvSpPr>
              <a:spLocks noChangeArrowheads="1"/>
            </p:cNvSpPr>
            <p:nvPr/>
          </p:nvSpPr>
          <p:spPr bwMode="auto">
            <a:xfrm>
              <a:off x="6934200" y="4114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2" name="Hexagon 382"/>
            <p:cNvSpPr>
              <a:spLocks noChangeArrowheads="1"/>
            </p:cNvSpPr>
            <p:nvPr/>
          </p:nvSpPr>
          <p:spPr bwMode="auto">
            <a:xfrm>
              <a:off x="7086600" y="5486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3" name="Hexagon 383"/>
            <p:cNvSpPr>
              <a:spLocks noChangeArrowheads="1"/>
            </p:cNvSpPr>
            <p:nvPr/>
          </p:nvSpPr>
          <p:spPr bwMode="auto">
            <a:xfrm>
              <a:off x="5410200" y="815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4" name="Hexagon 384"/>
            <p:cNvSpPr>
              <a:spLocks noChangeArrowheads="1"/>
            </p:cNvSpPr>
            <p:nvPr/>
          </p:nvSpPr>
          <p:spPr bwMode="auto">
            <a:xfrm>
              <a:off x="4572000" y="861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5" name="Hexagon 385"/>
            <p:cNvSpPr>
              <a:spLocks noChangeArrowheads="1"/>
            </p:cNvSpPr>
            <p:nvPr/>
          </p:nvSpPr>
          <p:spPr bwMode="auto">
            <a:xfrm>
              <a:off x="1981200" y="922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6" name="Hexagon 386"/>
            <p:cNvSpPr>
              <a:spLocks noChangeArrowheads="1"/>
            </p:cNvSpPr>
            <p:nvPr/>
          </p:nvSpPr>
          <p:spPr bwMode="auto">
            <a:xfrm>
              <a:off x="6248400" y="7467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7" name="Hexagon 387"/>
            <p:cNvSpPr>
              <a:spLocks noChangeArrowheads="1"/>
            </p:cNvSpPr>
            <p:nvPr/>
          </p:nvSpPr>
          <p:spPr bwMode="auto">
            <a:xfrm>
              <a:off x="7162800" y="861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fr-FR" sz="2600" dirty="0" smtClean="0">
                <a:solidFill>
                  <a:schemeClr val="tx1"/>
                </a:solidFill>
              </a:rPr>
              <a:t>L’introduction progressive peut ne pas apporter suffisamment de bénéfices aux participants faisant partie du deuxième groupe</a:t>
            </a:r>
          </a:p>
          <a:p>
            <a:pPr eaLnBrk="1" hangingPunct="1">
              <a:lnSpc>
                <a:spcPct val="90000"/>
              </a:lnSpc>
            </a:pPr>
            <a:r>
              <a:rPr lang="fr-FR" sz="2600" dirty="0" smtClean="0">
                <a:solidFill>
                  <a:schemeClr val="tx1"/>
                </a:solidFill>
              </a:rPr>
              <a:t>La coopération du groupe témoin peut s’avérer critique: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fr-FR" sz="2800" dirty="0" smtClean="0">
                <a:solidFill>
                  <a:schemeClr val="tx1"/>
                </a:solidFill>
              </a:rPr>
              <a:t>                       </a:t>
            </a:r>
            <a:r>
              <a:rPr lang="fr-FR" sz="2600" dirty="0" smtClean="0">
                <a:solidFill>
                  <a:schemeClr val="tx1"/>
                </a:solidFill>
              </a:rPr>
              <a:t>“Vous voulez m’étudier ? </a:t>
            </a:r>
            <a:br>
              <a:rPr lang="fr-FR" sz="2600" dirty="0" smtClean="0">
                <a:solidFill>
                  <a:schemeClr val="tx1"/>
                </a:solidFill>
              </a:rPr>
            </a:br>
            <a:r>
              <a:rPr lang="fr-FR" sz="2600" dirty="0" smtClean="0">
                <a:solidFill>
                  <a:schemeClr val="tx1"/>
                </a:solidFill>
              </a:rPr>
              <a:t>           Alors je dois bénéficier du programme !”</a:t>
            </a:r>
          </a:p>
          <a:p>
            <a:pPr eaLnBrk="1" hangingPunct="1">
              <a:lnSpc>
                <a:spcPct val="90000"/>
              </a:lnSpc>
            </a:pPr>
            <a:endParaRPr lang="fr-FR" sz="26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fr-FR" sz="26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600" dirty="0" smtClean="0">
                <a:solidFill>
                  <a:schemeClr val="tx1"/>
                </a:solidFill>
              </a:rPr>
              <a:t>Peut-être tirer au sort au sein d’un groupe?</a:t>
            </a:r>
          </a:p>
          <a:p>
            <a:pPr eaLnBrk="1" hangingPunct="1">
              <a:lnSpc>
                <a:spcPct val="90000"/>
              </a:lnSpc>
            </a:pPr>
            <a:r>
              <a:rPr lang="fr-FR" sz="2600" dirty="0" smtClean="0">
                <a:solidFill>
                  <a:schemeClr val="tx1"/>
                </a:solidFill>
              </a:rPr>
              <a:t>Par exemple : le programme </a:t>
            </a:r>
            <a:r>
              <a:rPr lang="fr-FR" sz="2600" dirty="0" err="1" smtClean="0">
                <a:solidFill>
                  <a:schemeClr val="tx1"/>
                </a:solidFill>
              </a:rPr>
              <a:t>Balsakhis</a:t>
            </a:r>
            <a:endParaRPr lang="fr-FR" sz="2600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fr-FR" sz="2400" dirty="0" smtClean="0">
                <a:solidFill>
                  <a:schemeClr val="tx1"/>
                </a:solidFill>
              </a:rPr>
              <a:t>Tous les participants reçoivent un bénéfice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400" dirty="0" smtClean="0">
                <a:solidFill>
                  <a:schemeClr val="tx1"/>
                </a:solidFill>
              </a:rPr>
              <a:t>Inconvénient : augmentation du risque de contamination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Difficultés </a:t>
            </a:r>
          </a:p>
        </p:txBody>
      </p:sp>
      <p:sp>
        <p:nvSpPr>
          <p:cNvPr id="964612" name="AutoShape 4"/>
          <p:cNvSpPr>
            <a:spLocks noChangeArrowheads="1"/>
          </p:cNvSpPr>
          <p:nvPr/>
        </p:nvSpPr>
        <p:spPr bwMode="black">
          <a:xfrm flipV="1">
            <a:off x="3276600" y="4114800"/>
            <a:ext cx="2362200" cy="2286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46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Il est parfois impossible, pour des raisons pratiques ou éthiques, de tirer au sort l’accès à un programme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Mais la plupart des programmes ont des niveaux d’adoption inférieurs à 100 %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On tire au sort les candidats puis on encourage certains d'entre eux à participer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3600" dirty="0" smtClean="0">
                <a:solidFill>
                  <a:schemeClr val="tx1"/>
                </a:solidFill>
              </a:rPr>
              <a:t>L'encouragement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295400"/>
            <a:ext cx="4876800" cy="4525963"/>
          </a:xfrm>
        </p:spPr>
        <p:txBody>
          <a:bodyPr/>
          <a:lstStyle/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Vous avez besoin d’un cadre d’échantillonnage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Vous tirez les noms d'un chapeau ou d'un sac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Vous utilisez le générateur aléatoire d’un programme de feuille de calcul afin d’ordonner les observations de manière aléatoire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Code de programmation Stata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Que faire s'il n'y a pas de liste ?</a:t>
            </a: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55D88A-E1C5-401E-8F00-3C2B8CB0D964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La mécanique du tirage au sort</a:t>
            </a:r>
          </a:p>
        </p:txBody>
      </p:sp>
      <p:pic>
        <p:nvPicPr>
          <p:cNvPr id="5" name="Picture 8" descr="field-rand.jpg"/>
          <p:cNvPicPr>
            <a:picLocks noChangeAspect="1"/>
          </p:cNvPicPr>
          <p:nvPr/>
        </p:nvPicPr>
        <p:blipFill>
          <a:blip r:embed="rId3" cstate="print"/>
          <a:srcRect l="22973"/>
          <a:stretch>
            <a:fillRect/>
          </a:stretch>
        </p:blipFill>
        <p:spPr>
          <a:xfrm>
            <a:off x="5105400" y="2095500"/>
            <a:ext cx="4114800" cy="42291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 r="5551"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2"/>
          <p:cNvGrpSpPr/>
          <p:nvPr/>
        </p:nvGrpSpPr>
        <p:grpSpPr>
          <a:xfrm>
            <a:off x="3595688" y="1066800"/>
            <a:ext cx="5229224" cy="5486400"/>
            <a:chOff x="3595688" y="1066800"/>
            <a:chExt cx="5229224" cy="5486400"/>
          </a:xfrm>
        </p:grpSpPr>
        <p:sp>
          <p:nvSpPr>
            <p:cNvPr id="6" name="Hexagon 46"/>
            <p:cNvSpPr>
              <a:spLocks noChangeArrowheads="1"/>
            </p:cNvSpPr>
            <p:nvPr/>
          </p:nvSpPr>
          <p:spPr bwMode="auto">
            <a:xfrm>
              <a:off x="35956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Hexagon 50"/>
            <p:cNvSpPr>
              <a:spLocks noChangeArrowheads="1"/>
            </p:cNvSpPr>
            <p:nvPr/>
          </p:nvSpPr>
          <p:spPr bwMode="auto">
            <a:xfrm>
              <a:off x="3810000" y="533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Hexagon 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Hexagon 74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Hexagon 82"/>
            <p:cNvSpPr>
              <a:spLocks noChangeArrowheads="1"/>
            </p:cNvSpPr>
            <p:nvPr/>
          </p:nvSpPr>
          <p:spPr bwMode="auto">
            <a:xfrm>
              <a:off x="52578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Hexagon 85"/>
            <p:cNvSpPr>
              <a:spLocks noChangeArrowheads="1"/>
            </p:cNvSpPr>
            <p:nvPr/>
          </p:nvSpPr>
          <p:spPr bwMode="auto">
            <a:xfrm>
              <a:off x="6034088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Hexagon 86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Hexagon 87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Hexagon 88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Hexagon 94"/>
            <p:cNvSpPr>
              <a:spLocks noChangeArrowheads="1"/>
            </p:cNvSpPr>
            <p:nvPr/>
          </p:nvSpPr>
          <p:spPr bwMode="auto">
            <a:xfrm>
              <a:off x="6248400" y="2819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Hexagon 95"/>
            <p:cNvSpPr>
              <a:spLocks noChangeArrowheads="1"/>
            </p:cNvSpPr>
            <p:nvPr/>
          </p:nvSpPr>
          <p:spPr bwMode="auto">
            <a:xfrm>
              <a:off x="6110288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Hexagon 96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Hexagon 98"/>
            <p:cNvSpPr>
              <a:spLocks noChangeArrowheads="1"/>
            </p:cNvSpPr>
            <p:nvPr/>
          </p:nvSpPr>
          <p:spPr bwMode="auto">
            <a:xfrm>
              <a:off x="38100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Hexagon 99"/>
            <p:cNvSpPr>
              <a:spLocks noChangeArrowheads="1"/>
            </p:cNvSpPr>
            <p:nvPr/>
          </p:nvSpPr>
          <p:spPr bwMode="auto">
            <a:xfrm>
              <a:off x="3657600" y="4038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Hexagon 100"/>
            <p:cNvSpPr>
              <a:spLocks noChangeArrowheads="1"/>
            </p:cNvSpPr>
            <p:nvPr/>
          </p:nvSpPr>
          <p:spPr bwMode="auto">
            <a:xfrm>
              <a:off x="4572000" y="342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Hexagon 102"/>
            <p:cNvSpPr>
              <a:spLocks noChangeArrowheads="1"/>
            </p:cNvSpPr>
            <p:nvPr/>
          </p:nvSpPr>
          <p:spPr bwMode="auto">
            <a:xfrm>
              <a:off x="50292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Hexagon 106"/>
            <p:cNvSpPr>
              <a:spLocks noChangeArrowheads="1"/>
            </p:cNvSpPr>
            <p:nvPr/>
          </p:nvSpPr>
          <p:spPr bwMode="auto">
            <a:xfrm>
              <a:off x="83820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Hexagon 108"/>
            <p:cNvSpPr>
              <a:spLocks noChangeArrowheads="1"/>
            </p:cNvSpPr>
            <p:nvPr/>
          </p:nvSpPr>
          <p:spPr bwMode="auto">
            <a:xfrm>
              <a:off x="44958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Hexagon 110"/>
            <p:cNvSpPr>
              <a:spLocks noChangeArrowheads="1"/>
            </p:cNvSpPr>
            <p:nvPr/>
          </p:nvSpPr>
          <p:spPr bwMode="auto">
            <a:xfrm>
              <a:off x="6858000" y="1981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Hexagon 111"/>
            <p:cNvSpPr>
              <a:spLocks noChangeArrowheads="1"/>
            </p:cNvSpPr>
            <p:nvPr/>
          </p:nvSpPr>
          <p:spPr bwMode="auto">
            <a:xfrm>
              <a:off x="82296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Hexagon 112"/>
            <p:cNvSpPr>
              <a:spLocks noChangeArrowheads="1"/>
            </p:cNvSpPr>
            <p:nvPr/>
          </p:nvSpPr>
          <p:spPr bwMode="auto">
            <a:xfrm>
              <a:off x="8001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Hexagon 113"/>
            <p:cNvSpPr>
              <a:spLocks noChangeArrowheads="1"/>
            </p:cNvSpPr>
            <p:nvPr/>
          </p:nvSpPr>
          <p:spPr bwMode="auto">
            <a:xfrm>
              <a:off x="7391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Hexagon 114"/>
            <p:cNvSpPr>
              <a:spLocks noChangeArrowheads="1"/>
            </p:cNvSpPr>
            <p:nvPr/>
          </p:nvSpPr>
          <p:spPr bwMode="auto">
            <a:xfrm>
              <a:off x="4419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Hexagon 115"/>
            <p:cNvSpPr>
              <a:spLocks noChangeArrowheads="1"/>
            </p:cNvSpPr>
            <p:nvPr/>
          </p:nvSpPr>
          <p:spPr bwMode="auto">
            <a:xfrm>
              <a:off x="68580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Hexagon 117"/>
            <p:cNvSpPr>
              <a:spLocks noChangeArrowheads="1"/>
            </p:cNvSpPr>
            <p:nvPr/>
          </p:nvSpPr>
          <p:spPr bwMode="auto">
            <a:xfrm>
              <a:off x="66294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Hexagon 118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Hexagon 120"/>
            <p:cNvSpPr>
              <a:spLocks noChangeArrowheads="1"/>
            </p:cNvSpPr>
            <p:nvPr/>
          </p:nvSpPr>
          <p:spPr bwMode="auto">
            <a:xfrm>
              <a:off x="6705600" y="106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Hexagon 12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Hexagon 125"/>
            <p:cNvSpPr>
              <a:spLocks noChangeArrowheads="1"/>
            </p:cNvSpPr>
            <p:nvPr/>
          </p:nvSpPr>
          <p:spPr bwMode="auto">
            <a:xfrm>
              <a:off x="4572000" y="1524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Hexagon 128"/>
            <p:cNvSpPr>
              <a:spLocks noChangeArrowheads="1"/>
            </p:cNvSpPr>
            <p:nvPr/>
          </p:nvSpPr>
          <p:spPr bwMode="auto">
            <a:xfrm>
              <a:off x="61722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Hexagon 129"/>
            <p:cNvSpPr>
              <a:spLocks noChangeArrowheads="1"/>
            </p:cNvSpPr>
            <p:nvPr/>
          </p:nvSpPr>
          <p:spPr bwMode="auto">
            <a:xfrm>
              <a:off x="75438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" name="Hexagon 130"/>
            <p:cNvSpPr>
              <a:spLocks noChangeArrowheads="1"/>
            </p:cNvSpPr>
            <p:nvPr/>
          </p:nvSpPr>
          <p:spPr bwMode="auto">
            <a:xfrm>
              <a:off x="83058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Hexagon 131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9" name="Titl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 sz="3600" i="0" dirty="0" smtClean="0">
                <a:solidFill>
                  <a:schemeClr val="tx1"/>
                </a:solidFill>
                <a:latin typeface="+mj-lt"/>
                <a:cs typeface="Calibri"/>
              </a:rPr>
              <a:t>  Modèle de l'encouragement</a:t>
            </a:r>
          </a:p>
        </p:txBody>
      </p:sp>
      <p:grpSp>
        <p:nvGrpSpPr>
          <p:cNvPr id="40" name="Group 256"/>
          <p:cNvGrpSpPr/>
          <p:nvPr/>
        </p:nvGrpSpPr>
        <p:grpSpPr>
          <a:xfrm>
            <a:off x="3810000" y="1295400"/>
            <a:ext cx="2822829" cy="4739640"/>
            <a:chOff x="762000" y="2438400"/>
            <a:chExt cx="2822829" cy="4739640"/>
          </a:xfrm>
        </p:grpSpPr>
        <p:sp>
          <p:nvSpPr>
            <p:cNvPr id="41" name="Hexagon 252"/>
            <p:cNvSpPr>
              <a:spLocks noChangeArrowheads="1"/>
            </p:cNvSpPr>
            <p:nvPr/>
          </p:nvSpPr>
          <p:spPr bwMode="auto">
            <a:xfrm>
              <a:off x="3124200" y="67818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2" name="Hexagon 253"/>
            <p:cNvSpPr>
              <a:spLocks noChangeArrowheads="1"/>
            </p:cNvSpPr>
            <p:nvPr/>
          </p:nvSpPr>
          <p:spPr bwMode="auto">
            <a:xfrm>
              <a:off x="762000" y="6477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3" name="Hexagon 254"/>
            <p:cNvSpPr>
              <a:spLocks noChangeArrowheads="1"/>
            </p:cNvSpPr>
            <p:nvPr/>
          </p:nvSpPr>
          <p:spPr bwMode="auto">
            <a:xfrm>
              <a:off x="1981200" y="41148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4" name="Hexagon 255"/>
            <p:cNvSpPr>
              <a:spLocks noChangeArrowheads="1"/>
            </p:cNvSpPr>
            <p:nvPr/>
          </p:nvSpPr>
          <p:spPr bwMode="auto">
            <a:xfrm>
              <a:off x="1143000" y="24384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5" name="Group 275"/>
          <p:cNvGrpSpPr/>
          <p:nvPr/>
        </p:nvGrpSpPr>
        <p:grpSpPr>
          <a:xfrm>
            <a:off x="4572000" y="1219200"/>
            <a:ext cx="4270629" cy="4739640"/>
            <a:chOff x="4572000" y="1219200"/>
            <a:chExt cx="4270629" cy="4739640"/>
          </a:xfrm>
        </p:grpSpPr>
        <p:sp>
          <p:nvSpPr>
            <p:cNvPr id="46" name="Hexagon 257"/>
            <p:cNvSpPr>
              <a:spLocks noChangeAspect="1" noChangeArrowheads="1"/>
            </p:cNvSpPr>
            <p:nvPr/>
          </p:nvSpPr>
          <p:spPr bwMode="auto">
            <a:xfrm>
              <a:off x="8077200" y="1219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Hexagon 258"/>
            <p:cNvSpPr>
              <a:spLocks noChangeAspect="1" noChangeArrowheads="1"/>
            </p:cNvSpPr>
            <p:nvPr/>
          </p:nvSpPr>
          <p:spPr bwMode="auto">
            <a:xfrm>
              <a:off x="8382000" y="4572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Hexagon 259"/>
            <p:cNvSpPr>
              <a:spLocks noChangeAspect="1" noChangeArrowheads="1"/>
            </p:cNvSpPr>
            <p:nvPr/>
          </p:nvSpPr>
          <p:spPr bwMode="auto">
            <a:xfrm>
              <a:off x="6858000" y="55626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Hexagon 273"/>
            <p:cNvSpPr>
              <a:spLocks noChangeAspect="1" noChangeArrowheads="1"/>
            </p:cNvSpPr>
            <p:nvPr/>
          </p:nvSpPr>
          <p:spPr bwMode="auto">
            <a:xfrm>
              <a:off x="4572000" y="3429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0" name="Group 293"/>
          <p:cNvGrpSpPr/>
          <p:nvPr/>
        </p:nvGrpSpPr>
        <p:grpSpPr>
          <a:xfrm>
            <a:off x="3581400" y="1508760"/>
            <a:ext cx="5185029" cy="4602480"/>
            <a:chOff x="1066800" y="4556760"/>
            <a:chExt cx="5185029" cy="4602480"/>
          </a:xfrm>
        </p:grpSpPr>
        <p:sp>
          <p:nvSpPr>
            <p:cNvPr id="51" name="Hexagon 281"/>
            <p:cNvSpPr>
              <a:spLocks noChangeAspect="1" noChangeArrowheads="1"/>
            </p:cNvSpPr>
            <p:nvPr/>
          </p:nvSpPr>
          <p:spPr bwMode="auto">
            <a:xfrm>
              <a:off x="4114800" y="7315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2" name="Hexagon 282"/>
            <p:cNvSpPr>
              <a:spLocks noChangeAspect="1" noChangeArrowheads="1"/>
            </p:cNvSpPr>
            <p:nvPr/>
          </p:nvSpPr>
          <p:spPr bwMode="auto">
            <a:xfrm>
              <a:off x="4038600" y="829056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3" name="Hexagon 283"/>
            <p:cNvSpPr>
              <a:spLocks noChangeAspect="1" noChangeArrowheads="1"/>
            </p:cNvSpPr>
            <p:nvPr/>
          </p:nvSpPr>
          <p:spPr bwMode="auto">
            <a:xfrm>
              <a:off x="3200400" y="8763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4" name="Hexagon 284"/>
            <p:cNvSpPr>
              <a:spLocks noChangeAspect="1" noChangeArrowheads="1"/>
            </p:cNvSpPr>
            <p:nvPr/>
          </p:nvSpPr>
          <p:spPr bwMode="auto">
            <a:xfrm>
              <a:off x="4876800" y="66294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5" name="Hexagon 285"/>
            <p:cNvSpPr>
              <a:spLocks noChangeAspect="1" noChangeArrowheads="1"/>
            </p:cNvSpPr>
            <p:nvPr/>
          </p:nvSpPr>
          <p:spPr bwMode="auto">
            <a:xfrm>
              <a:off x="1905000" y="8458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6" name="Hexagon 286"/>
            <p:cNvSpPr>
              <a:spLocks noChangeAspect="1" noChangeArrowheads="1"/>
            </p:cNvSpPr>
            <p:nvPr/>
          </p:nvSpPr>
          <p:spPr bwMode="auto">
            <a:xfrm>
              <a:off x="3733800" y="58674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7" name="Hexagon 287"/>
            <p:cNvSpPr>
              <a:spLocks noChangeAspect="1" noChangeArrowheads="1"/>
            </p:cNvSpPr>
            <p:nvPr/>
          </p:nvSpPr>
          <p:spPr bwMode="auto">
            <a:xfrm>
              <a:off x="1066800" y="79248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8" name="Hexagon 288"/>
            <p:cNvSpPr>
              <a:spLocks noChangeAspect="1" noChangeArrowheads="1"/>
            </p:cNvSpPr>
            <p:nvPr/>
          </p:nvSpPr>
          <p:spPr bwMode="auto">
            <a:xfrm>
              <a:off x="1981200" y="5791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9" name="Hexagon 289"/>
            <p:cNvSpPr>
              <a:spLocks noChangeAspect="1" noChangeArrowheads="1"/>
            </p:cNvSpPr>
            <p:nvPr/>
          </p:nvSpPr>
          <p:spPr bwMode="auto">
            <a:xfrm>
              <a:off x="2057400" y="455676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0" name="Hexagon 290"/>
            <p:cNvSpPr>
              <a:spLocks noChangeAspect="1" noChangeArrowheads="1"/>
            </p:cNvSpPr>
            <p:nvPr/>
          </p:nvSpPr>
          <p:spPr bwMode="auto">
            <a:xfrm>
              <a:off x="4343400" y="5029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1" name="Hexagon 291"/>
            <p:cNvSpPr>
              <a:spLocks noChangeAspect="1" noChangeArrowheads="1"/>
            </p:cNvSpPr>
            <p:nvPr/>
          </p:nvSpPr>
          <p:spPr bwMode="auto">
            <a:xfrm>
              <a:off x="5715000" y="56388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2" name="Hexagon 292"/>
            <p:cNvSpPr>
              <a:spLocks noChangeAspect="1" noChangeArrowheads="1"/>
            </p:cNvSpPr>
            <p:nvPr/>
          </p:nvSpPr>
          <p:spPr bwMode="auto">
            <a:xfrm>
              <a:off x="5791200" y="8763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" name="Group 301"/>
          <p:cNvGrpSpPr/>
          <p:nvPr/>
        </p:nvGrpSpPr>
        <p:grpSpPr>
          <a:xfrm>
            <a:off x="3581400" y="1051560"/>
            <a:ext cx="4880229" cy="5501640"/>
            <a:chOff x="3581400" y="1051560"/>
            <a:chExt cx="4880229" cy="5501640"/>
          </a:xfrm>
        </p:grpSpPr>
        <p:grpSp>
          <p:nvGrpSpPr>
            <p:cNvPr id="64" name="Group 249"/>
            <p:cNvGrpSpPr/>
            <p:nvPr/>
          </p:nvGrpSpPr>
          <p:grpSpPr>
            <a:xfrm>
              <a:off x="3581400" y="1051560"/>
              <a:ext cx="4880229" cy="5501640"/>
              <a:chOff x="-533400" y="3124200"/>
              <a:chExt cx="4880229" cy="5501640"/>
            </a:xfrm>
          </p:grpSpPr>
          <p:sp>
            <p:nvSpPr>
              <p:cNvPr id="67" name="Hexagon 238"/>
              <p:cNvSpPr>
                <a:spLocks noChangeAspect="1" noChangeArrowheads="1"/>
              </p:cNvSpPr>
              <p:nvPr/>
            </p:nvSpPr>
            <p:spPr bwMode="auto">
              <a:xfrm>
                <a:off x="1143000" y="70104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Hexagon 239"/>
              <p:cNvSpPr>
                <a:spLocks noChangeAspect="1" noChangeArrowheads="1"/>
              </p:cNvSpPr>
              <p:nvPr/>
            </p:nvSpPr>
            <p:spPr bwMode="auto">
              <a:xfrm>
                <a:off x="1295400" y="35052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Hexagon 240"/>
              <p:cNvSpPr>
                <a:spLocks noChangeAspect="1" noChangeArrowheads="1"/>
              </p:cNvSpPr>
              <p:nvPr/>
            </p:nvSpPr>
            <p:spPr bwMode="auto">
              <a:xfrm>
                <a:off x="3429000" y="46482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Hexagon 241"/>
              <p:cNvSpPr>
                <a:spLocks noChangeAspect="1" noChangeArrowheads="1"/>
              </p:cNvSpPr>
              <p:nvPr/>
            </p:nvSpPr>
            <p:spPr bwMode="auto">
              <a:xfrm>
                <a:off x="-533400" y="60960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Hexagon 242"/>
              <p:cNvSpPr>
                <a:spLocks noChangeAspect="1" noChangeArrowheads="1"/>
              </p:cNvSpPr>
              <p:nvPr/>
            </p:nvSpPr>
            <p:spPr bwMode="auto">
              <a:xfrm>
                <a:off x="685800" y="623316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" name="Hexagon 243"/>
              <p:cNvSpPr>
                <a:spLocks noChangeAspect="1" noChangeArrowheads="1"/>
              </p:cNvSpPr>
              <p:nvPr/>
            </p:nvSpPr>
            <p:spPr bwMode="auto">
              <a:xfrm>
                <a:off x="-304800" y="50292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Hexagon 244"/>
              <p:cNvSpPr>
                <a:spLocks noChangeAspect="1" noChangeArrowheads="1"/>
              </p:cNvSpPr>
              <p:nvPr/>
            </p:nvSpPr>
            <p:spPr bwMode="auto">
              <a:xfrm>
                <a:off x="1905000" y="62484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Hexagon 245"/>
              <p:cNvSpPr>
                <a:spLocks noChangeAspect="1" noChangeArrowheads="1"/>
              </p:cNvSpPr>
              <p:nvPr/>
            </p:nvSpPr>
            <p:spPr bwMode="auto">
              <a:xfrm>
                <a:off x="76200" y="81534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" name="Hexagon 246"/>
              <p:cNvSpPr>
                <a:spLocks noChangeAspect="1" noChangeArrowheads="1"/>
              </p:cNvSpPr>
              <p:nvPr/>
            </p:nvSpPr>
            <p:spPr bwMode="auto">
              <a:xfrm>
                <a:off x="2590800" y="31242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6" name="Hexagon 247"/>
              <p:cNvSpPr>
                <a:spLocks noChangeAspect="1" noChangeArrowheads="1"/>
              </p:cNvSpPr>
              <p:nvPr/>
            </p:nvSpPr>
            <p:spPr bwMode="auto">
              <a:xfrm>
                <a:off x="3276600" y="66294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Hexagon 248"/>
              <p:cNvSpPr>
                <a:spLocks noChangeAspect="1" noChangeArrowheads="1"/>
              </p:cNvSpPr>
              <p:nvPr/>
            </p:nvSpPr>
            <p:spPr bwMode="auto">
              <a:xfrm>
                <a:off x="3886200" y="8229600"/>
                <a:ext cx="460629" cy="396240"/>
              </a:xfrm>
              <a:prstGeom prst="hexagon">
                <a:avLst>
                  <a:gd name="adj" fmla="val 25053"/>
                  <a:gd name="vf" fmla="val 115470"/>
                </a:avLst>
              </a:prstGeom>
              <a:solidFill>
                <a:srgbClr val="0066FF"/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5" name="Hexagon 295"/>
            <p:cNvSpPr>
              <a:spLocks noChangeAspect="1" noChangeArrowheads="1"/>
            </p:cNvSpPr>
            <p:nvPr/>
          </p:nvSpPr>
          <p:spPr bwMode="auto">
            <a:xfrm>
              <a:off x="6096000" y="22860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6" name="Hexagon 296"/>
            <p:cNvSpPr>
              <a:spLocks noChangeAspect="1" noChangeArrowheads="1"/>
            </p:cNvSpPr>
            <p:nvPr/>
          </p:nvSpPr>
          <p:spPr bwMode="auto">
            <a:xfrm>
              <a:off x="6549771" y="3505200"/>
              <a:ext cx="460629" cy="39624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8" name="Group 237"/>
          <p:cNvGrpSpPr/>
          <p:nvPr/>
        </p:nvGrpSpPr>
        <p:grpSpPr>
          <a:xfrm>
            <a:off x="3657600" y="1066800"/>
            <a:ext cx="4786312" cy="5486400"/>
            <a:chOff x="3657600" y="1066800"/>
            <a:chExt cx="4786312" cy="5486400"/>
          </a:xfrm>
        </p:grpSpPr>
        <p:grpSp>
          <p:nvGrpSpPr>
            <p:cNvPr id="79" name="Group 235"/>
            <p:cNvGrpSpPr/>
            <p:nvPr/>
          </p:nvGrpSpPr>
          <p:grpSpPr>
            <a:xfrm>
              <a:off x="3657600" y="1066800"/>
              <a:ext cx="4786312" cy="5486400"/>
              <a:chOff x="-609600" y="4572000"/>
              <a:chExt cx="4786312" cy="5486400"/>
            </a:xfrm>
          </p:grpSpPr>
          <p:sp>
            <p:nvSpPr>
              <p:cNvPr id="81" name="Hexagon 219"/>
              <p:cNvSpPr>
                <a:spLocks noChangeArrowheads="1"/>
              </p:cNvSpPr>
              <p:nvPr/>
            </p:nvSpPr>
            <p:spPr bwMode="auto">
              <a:xfrm>
                <a:off x="-76200" y="9601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Hexagon 220"/>
              <p:cNvSpPr>
                <a:spLocks noChangeArrowheads="1"/>
              </p:cNvSpPr>
              <p:nvPr/>
            </p:nvSpPr>
            <p:spPr bwMode="auto">
              <a:xfrm>
                <a:off x="990600" y="8458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Hexagon 221"/>
              <p:cNvSpPr>
                <a:spLocks noChangeArrowheads="1"/>
              </p:cNvSpPr>
              <p:nvPr/>
            </p:nvSpPr>
            <p:spPr bwMode="auto">
              <a:xfrm>
                <a:off x="-457200" y="8839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Hexagon 222"/>
              <p:cNvSpPr>
                <a:spLocks noChangeArrowheads="1"/>
              </p:cNvSpPr>
              <p:nvPr/>
            </p:nvSpPr>
            <p:spPr bwMode="auto">
              <a:xfrm>
                <a:off x="-609600" y="75438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Hexagon 223"/>
              <p:cNvSpPr>
                <a:spLocks noChangeArrowheads="1"/>
              </p:cNvSpPr>
              <p:nvPr/>
            </p:nvSpPr>
            <p:spPr bwMode="auto">
              <a:xfrm>
                <a:off x="1752600" y="7696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Hexagon 224"/>
              <p:cNvSpPr>
                <a:spLocks noChangeArrowheads="1"/>
              </p:cNvSpPr>
              <p:nvPr/>
            </p:nvSpPr>
            <p:spPr bwMode="auto">
              <a:xfrm>
                <a:off x="533400" y="7696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Hexagon 225"/>
              <p:cNvSpPr>
                <a:spLocks noChangeArrowheads="1"/>
              </p:cNvSpPr>
              <p:nvPr/>
            </p:nvSpPr>
            <p:spPr bwMode="auto">
              <a:xfrm>
                <a:off x="2286000" y="7010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Hexagon 226"/>
              <p:cNvSpPr>
                <a:spLocks noChangeArrowheads="1"/>
              </p:cNvSpPr>
              <p:nvPr/>
            </p:nvSpPr>
            <p:spPr bwMode="auto">
              <a:xfrm>
                <a:off x="-457200" y="6477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Hexagon 227"/>
              <p:cNvSpPr>
                <a:spLocks noChangeArrowheads="1"/>
              </p:cNvSpPr>
              <p:nvPr/>
            </p:nvSpPr>
            <p:spPr bwMode="auto">
              <a:xfrm>
                <a:off x="762000" y="6477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Hexagon 228"/>
              <p:cNvSpPr>
                <a:spLocks noChangeArrowheads="1"/>
              </p:cNvSpPr>
              <p:nvPr/>
            </p:nvSpPr>
            <p:spPr bwMode="auto">
              <a:xfrm>
                <a:off x="1828800" y="5791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Hexagon 229"/>
              <p:cNvSpPr>
                <a:spLocks noChangeArrowheads="1"/>
              </p:cNvSpPr>
              <p:nvPr/>
            </p:nvSpPr>
            <p:spPr bwMode="auto">
              <a:xfrm>
                <a:off x="1143000" y="4953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Hexagon 230"/>
              <p:cNvSpPr>
                <a:spLocks noChangeArrowheads="1"/>
              </p:cNvSpPr>
              <p:nvPr/>
            </p:nvSpPr>
            <p:spPr bwMode="auto">
              <a:xfrm>
                <a:off x="-76200" y="48006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Hexagon 231"/>
              <p:cNvSpPr>
                <a:spLocks noChangeArrowheads="1"/>
              </p:cNvSpPr>
              <p:nvPr/>
            </p:nvSpPr>
            <p:spPr bwMode="auto">
              <a:xfrm>
                <a:off x="2438400" y="4572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Hexagon 232"/>
              <p:cNvSpPr>
                <a:spLocks noChangeArrowheads="1"/>
              </p:cNvSpPr>
              <p:nvPr/>
            </p:nvSpPr>
            <p:spPr bwMode="auto">
              <a:xfrm>
                <a:off x="3276600" y="60960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Hexagon 233"/>
              <p:cNvSpPr>
                <a:spLocks noChangeArrowheads="1"/>
              </p:cNvSpPr>
              <p:nvPr/>
            </p:nvSpPr>
            <p:spPr bwMode="auto">
              <a:xfrm>
                <a:off x="3124200" y="80772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Hexagon 234"/>
              <p:cNvSpPr>
                <a:spLocks noChangeArrowheads="1"/>
              </p:cNvSpPr>
              <p:nvPr/>
            </p:nvSpPr>
            <p:spPr bwMode="auto">
              <a:xfrm>
                <a:off x="3733800" y="9677400"/>
                <a:ext cx="442912" cy="381000"/>
              </a:xfrm>
              <a:prstGeom prst="hexagon">
                <a:avLst>
                  <a:gd name="adj" fmla="val 25053"/>
                  <a:gd name="vf" fmla="val 115470"/>
                </a:avLst>
              </a:prstGeom>
              <a:noFill/>
              <a:ln w="101600">
                <a:solidFill>
                  <a:srgbClr val="024FA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0" name="Hexagon 236"/>
            <p:cNvSpPr>
              <a:spLocks noChangeArrowheads="1"/>
            </p:cNvSpPr>
            <p:nvPr/>
          </p:nvSpPr>
          <p:spPr bwMode="auto">
            <a:xfrm>
              <a:off x="6172200" y="5638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024FAB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7" name="Group 180"/>
          <p:cNvGrpSpPr/>
          <p:nvPr/>
        </p:nvGrpSpPr>
        <p:grpSpPr>
          <a:xfrm>
            <a:off x="3581400" y="1219200"/>
            <a:ext cx="5243512" cy="4876800"/>
            <a:chOff x="-1752600" y="3200400"/>
            <a:chExt cx="5243512" cy="4876800"/>
          </a:xfrm>
        </p:grpSpPr>
        <p:sp>
          <p:nvSpPr>
            <p:cNvPr id="98" name="Hexagon 162"/>
            <p:cNvSpPr>
              <a:spLocks noChangeArrowheads="1"/>
            </p:cNvSpPr>
            <p:nvPr/>
          </p:nvSpPr>
          <p:spPr bwMode="auto">
            <a:xfrm>
              <a:off x="1219200" y="723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99" name="Hexagon 164"/>
            <p:cNvSpPr>
              <a:spLocks noChangeArrowheads="1"/>
            </p:cNvSpPr>
            <p:nvPr/>
          </p:nvSpPr>
          <p:spPr bwMode="auto">
            <a:xfrm>
              <a:off x="-7620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0" name="Hexagon 166"/>
            <p:cNvSpPr>
              <a:spLocks noChangeArrowheads="1"/>
            </p:cNvSpPr>
            <p:nvPr/>
          </p:nvSpPr>
          <p:spPr bwMode="auto">
            <a:xfrm>
              <a:off x="-838200" y="4724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1" name="Hexagon 167"/>
            <p:cNvSpPr>
              <a:spLocks noChangeArrowheads="1"/>
            </p:cNvSpPr>
            <p:nvPr/>
          </p:nvSpPr>
          <p:spPr bwMode="auto">
            <a:xfrm>
              <a:off x="-914400" y="739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2" name="Hexagon 168"/>
            <p:cNvSpPr>
              <a:spLocks noChangeArrowheads="1"/>
            </p:cNvSpPr>
            <p:nvPr/>
          </p:nvSpPr>
          <p:spPr bwMode="auto">
            <a:xfrm>
              <a:off x="-1752600" y="6858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3" name="Hexagon 169"/>
            <p:cNvSpPr>
              <a:spLocks noChangeArrowheads="1"/>
            </p:cNvSpPr>
            <p:nvPr/>
          </p:nvSpPr>
          <p:spPr bwMode="auto">
            <a:xfrm>
              <a:off x="381000" y="769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4" name="Hexagon 170"/>
            <p:cNvSpPr>
              <a:spLocks noChangeArrowheads="1"/>
            </p:cNvSpPr>
            <p:nvPr/>
          </p:nvSpPr>
          <p:spPr bwMode="auto">
            <a:xfrm>
              <a:off x="1295400" y="6248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5" name="Hexagon 171"/>
            <p:cNvSpPr>
              <a:spLocks noChangeArrowheads="1"/>
            </p:cNvSpPr>
            <p:nvPr/>
          </p:nvSpPr>
          <p:spPr bwMode="auto">
            <a:xfrm>
              <a:off x="20574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6" name="Hexagon 172"/>
            <p:cNvSpPr>
              <a:spLocks noChangeArrowheads="1"/>
            </p:cNvSpPr>
            <p:nvPr/>
          </p:nvSpPr>
          <p:spPr bwMode="auto">
            <a:xfrm>
              <a:off x="-7620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7" name="Hexagon 173"/>
            <p:cNvSpPr>
              <a:spLocks noChangeArrowheads="1"/>
            </p:cNvSpPr>
            <p:nvPr/>
          </p:nvSpPr>
          <p:spPr bwMode="auto">
            <a:xfrm>
              <a:off x="914400" y="480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8" name="Hexagon 174"/>
            <p:cNvSpPr>
              <a:spLocks noChangeArrowheads="1"/>
            </p:cNvSpPr>
            <p:nvPr/>
          </p:nvSpPr>
          <p:spPr bwMode="auto">
            <a:xfrm>
              <a:off x="1524000" y="3962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09" name="Hexagon 175"/>
            <p:cNvSpPr>
              <a:spLocks noChangeArrowheads="1"/>
            </p:cNvSpPr>
            <p:nvPr/>
          </p:nvSpPr>
          <p:spPr bwMode="auto">
            <a:xfrm>
              <a:off x="2743200" y="3200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10" name="Hexagon 176"/>
            <p:cNvSpPr>
              <a:spLocks noChangeArrowheads="1"/>
            </p:cNvSpPr>
            <p:nvPr/>
          </p:nvSpPr>
          <p:spPr bwMode="auto">
            <a:xfrm>
              <a:off x="28956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11" name="Hexagon 177"/>
            <p:cNvSpPr>
              <a:spLocks noChangeArrowheads="1"/>
            </p:cNvSpPr>
            <p:nvPr/>
          </p:nvSpPr>
          <p:spPr bwMode="auto">
            <a:xfrm>
              <a:off x="3048000" y="655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12" name="Hexagon 178"/>
            <p:cNvSpPr>
              <a:spLocks noChangeArrowheads="1"/>
            </p:cNvSpPr>
            <p:nvPr/>
          </p:nvSpPr>
          <p:spPr bwMode="auto">
            <a:xfrm>
              <a:off x="1524000" y="7543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13" name="Hexagon 179"/>
            <p:cNvSpPr>
              <a:spLocks noChangeArrowheads="1"/>
            </p:cNvSpPr>
            <p:nvPr/>
          </p:nvSpPr>
          <p:spPr bwMode="auto">
            <a:xfrm>
              <a:off x="2971800" y="769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4" name="Group 335"/>
          <p:cNvGrpSpPr/>
          <p:nvPr/>
        </p:nvGrpSpPr>
        <p:grpSpPr>
          <a:xfrm>
            <a:off x="228600" y="1167080"/>
            <a:ext cx="3352800" cy="661720"/>
            <a:chOff x="228600" y="1066800"/>
            <a:chExt cx="3352800" cy="661720"/>
          </a:xfrm>
        </p:grpSpPr>
        <p:sp>
          <p:nvSpPr>
            <p:cNvPr id="115" name="TextBox 304"/>
            <p:cNvSpPr txBox="1"/>
            <p:nvPr/>
          </p:nvSpPr>
          <p:spPr>
            <a:xfrm>
              <a:off x="228600" y="1066800"/>
              <a:ext cx="3352800" cy="661720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 </a:t>
              </a:r>
              <a:r>
                <a:rPr lang="en-US" sz="2200" i="0" dirty="0" smtClean="0">
                  <a:solidFill>
                    <a:srgbClr val="E22F01"/>
                  </a:solidFill>
                  <a:latin typeface="Arial"/>
                  <a:cs typeface="Arial"/>
                </a:rPr>
                <a:t>Encouragement</a:t>
              </a:r>
              <a:endParaRPr lang="en-US" sz="800" i="0" dirty="0" smtClean="0">
                <a:solidFill>
                  <a:srgbClr val="E22F01"/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16" name="Hexagon 161"/>
            <p:cNvSpPr>
              <a:spLocks noChangeArrowheads="1"/>
            </p:cNvSpPr>
            <p:nvPr/>
          </p:nvSpPr>
          <p:spPr bwMode="auto">
            <a:xfrm>
              <a:off x="395288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7" name="Group 334"/>
          <p:cNvGrpSpPr/>
          <p:nvPr/>
        </p:nvGrpSpPr>
        <p:grpSpPr>
          <a:xfrm>
            <a:off x="228600" y="1981200"/>
            <a:ext cx="3352800" cy="1000274"/>
            <a:chOff x="228600" y="2005280"/>
            <a:chExt cx="3352800" cy="1000274"/>
          </a:xfrm>
        </p:grpSpPr>
        <p:sp>
          <p:nvSpPr>
            <p:cNvPr id="118" name="TextBox 332"/>
            <p:cNvSpPr txBox="1"/>
            <p:nvPr/>
          </p:nvSpPr>
          <p:spPr>
            <a:xfrm>
              <a:off x="228600" y="2005280"/>
              <a:ext cx="3352800" cy="1000274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 </a:t>
              </a:r>
              <a:r>
                <a:rPr lang="en-US" sz="2200" i="0" dirty="0" smtClean="0">
                  <a:solidFill>
                    <a:srgbClr val="024FAB"/>
                  </a:solidFill>
                  <a:latin typeface="Arial"/>
                  <a:cs typeface="Arial"/>
                </a:rPr>
                <a:t>pas </a:t>
              </a:r>
              <a:r>
                <a:rPr lang="en-US" sz="2200" i="0" dirty="0" err="1" smtClean="0">
                  <a:solidFill>
                    <a:srgbClr val="024FAB"/>
                  </a:solidFill>
                  <a:latin typeface="Arial"/>
                  <a:cs typeface="Arial"/>
                </a:rPr>
                <a:t>d'encouragement</a:t>
              </a:r>
              <a:endParaRPr lang="en-US" sz="800" i="0" dirty="0" smtClean="0">
                <a:solidFill>
                  <a:srgbClr val="024FAB"/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19" name="Hexagon 305"/>
            <p:cNvSpPr>
              <a:spLocks noChangeArrowheads="1"/>
            </p:cNvSpPr>
            <p:nvPr/>
          </p:nvSpPr>
          <p:spPr bwMode="auto">
            <a:xfrm>
              <a:off x="381000" y="2133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024FAB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20" name="Group 344"/>
          <p:cNvGrpSpPr/>
          <p:nvPr/>
        </p:nvGrpSpPr>
        <p:grpSpPr>
          <a:xfrm>
            <a:off x="228600" y="3276600"/>
            <a:ext cx="3352800" cy="661720"/>
            <a:chOff x="228600" y="3276600"/>
            <a:chExt cx="3352800" cy="661720"/>
          </a:xfrm>
        </p:grpSpPr>
        <p:sp>
          <p:nvSpPr>
            <p:cNvPr id="121" name="TextBox 338"/>
            <p:cNvSpPr txBox="1"/>
            <p:nvPr/>
          </p:nvSpPr>
          <p:spPr>
            <a:xfrm>
              <a:off x="228600" y="3276600"/>
              <a:ext cx="3352800" cy="661720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a </a:t>
              </a:r>
              <a:r>
                <a:rPr lang="en-US" sz="2200" i="0" dirty="0" err="1" smtClean="0">
                  <a:solidFill>
                    <a:srgbClr val="E22F01"/>
                  </a:solidFill>
                  <a:latin typeface="Arial"/>
                  <a:cs typeface="Arial"/>
                </a:rPr>
                <a:t>participé</a:t>
              </a:r>
              <a:endParaRPr lang="en-US" sz="800" i="0" dirty="0" smtClean="0">
                <a:solidFill>
                  <a:srgbClr val="E22F01"/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22" name="Hexagon 156"/>
            <p:cNvSpPr>
              <a:spLocks noChangeArrowheads="1"/>
            </p:cNvSpPr>
            <p:nvPr/>
          </p:nvSpPr>
          <p:spPr bwMode="auto">
            <a:xfrm>
              <a:off x="407670" y="3429000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" name="Group 343"/>
          <p:cNvGrpSpPr/>
          <p:nvPr/>
        </p:nvGrpSpPr>
        <p:grpSpPr>
          <a:xfrm>
            <a:off x="228600" y="4038600"/>
            <a:ext cx="3352800" cy="661720"/>
            <a:chOff x="228600" y="4114800"/>
            <a:chExt cx="3352800" cy="661720"/>
          </a:xfrm>
        </p:grpSpPr>
        <p:sp>
          <p:nvSpPr>
            <p:cNvPr id="124" name="TextBox 341"/>
            <p:cNvSpPr txBox="1"/>
            <p:nvPr/>
          </p:nvSpPr>
          <p:spPr>
            <a:xfrm>
              <a:off x="228600" y="4114800"/>
              <a:ext cx="3352800" cy="661720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 </a:t>
              </a:r>
              <a:r>
                <a:rPr lang="en-US" sz="2200" i="0" dirty="0" err="1" smtClean="0">
                  <a:solidFill>
                    <a:srgbClr val="024FAB"/>
                  </a:solidFill>
                  <a:latin typeface="Arial"/>
                  <a:cs typeface="Arial"/>
                </a:rPr>
                <a:t>n'a</a:t>
              </a:r>
              <a:r>
                <a:rPr lang="en-US" sz="2200" i="0" dirty="0" smtClean="0">
                  <a:solidFill>
                    <a:srgbClr val="024FAB"/>
                  </a:solidFill>
                  <a:latin typeface="Arial"/>
                  <a:cs typeface="Arial"/>
                </a:rPr>
                <a:t> pas </a:t>
              </a:r>
              <a:r>
                <a:rPr lang="en-US" sz="2200" i="0" dirty="0" err="1" smtClean="0">
                  <a:solidFill>
                    <a:srgbClr val="024FAB"/>
                  </a:solidFill>
                  <a:latin typeface="Arial"/>
                  <a:cs typeface="Arial"/>
                </a:rPr>
                <a:t>participé</a:t>
              </a:r>
              <a:endParaRPr lang="en-US" sz="800" i="0" dirty="0" smtClean="0">
                <a:solidFill>
                  <a:srgbClr val="024FAB"/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25" name="Hexagon 157"/>
            <p:cNvSpPr>
              <a:spLocks noChangeAspect="1" noChangeArrowheads="1"/>
            </p:cNvSpPr>
            <p:nvPr/>
          </p:nvSpPr>
          <p:spPr bwMode="auto">
            <a:xfrm>
              <a:off x="407670" y="4267200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26" name="Group 356"/>
          <p:cNvGrpSpPr/>
          <p:nvPr/>
        </p:nvGrpSpPr>
        <p:grpSpPr>
          <a:xfrm>
            <a:off x="228600" y="5281880"/>
            <a:ext cx="3352800" cy="661720"/>
            <a:chOff x="228600" y="5281880"/>
            <a:chExt cx="3352800" cy="661720"/>
          </a:xfrm>
        </p:grpSpPr>
        <p:sp>
          <p:nvSpPr>
            <p:cNvPr id="127" name="TextBox 346"/>
            <p:cNvSpPr txBox="1"/>
            <p:nvPr/>
          </p:nvSpPr>
          <p:spPr>
            <a:xfrm>
              <a:off x="228600" y="5281880"/>
              <a:ext cx="3352800" cy="661720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        </a:t>
              </a:r>
              <a:r>
                <a:rPr lang="en-US" sz="2200" i="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Arial"/>
                </a:rPr>
                <a:t>Conformité</a:t>
              </a:r>
              <a:endParaRPr lang="en-US" sz="800" i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28" name="Hexagon 352"/>
            <p:cNvSpPr>
              <a:spLocks noChangeArrowheads="1"/>
            </p:cNvSpPr>
            <p:nvPr/>
          </p:nvSpPr>
          <p:spPr bwMode="auto">
            <a:xfrm>
              <a:off x="429768" y="5440680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29" name="Hexagon 351"/>
            <p:cNvSpPr>
              <a:spLocks noChangeArrowheads="1"/>
            </p:cNvSpPr>
            <p:nvPr/>
          </p:nvSpPr>
          <p:spPr bwMode="auto">
            <a:xfrm>
              <a:off x="395288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0" name="Hexagon 353"/>
            <p:cNvSpPr>
              <a:spLocks noChangeAspect="1" noChangeArrowheads="1"/>
            </p:cNvSpPr>
            <p:nvPr/>
          </p:nvSpPr>
          <p:spPr bwMode="auto">
            <a:xfrm>
              <a:off x="1024128" y="5449824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1" name="Hexagon 355"/>
            <p:cNvSpPr>
              <a:spLocks noChangeArrowheads="1"/>
            </p:cNvSpPr>
            <p:nvPr/>
          </p:nvSpPr>
          <p:spPr bwMode="auto">
            <a:xfrm>
              <a:off x="990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024FAB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2" name="Group 361"/>
          <p:cNvGrpSpPr/>
          <p:nvPr/>
        </p:nvGrpSpPr>
        <p:grpSpPr>
          <a:xfrm>
            <a:off x="228600" y="6043880"/>
            <a:ext cx="3429000" cy="661720"/>
            <a:chOff x="228600" y="6043880"/>
            <a:chExt cx="3429000" cy="661720"/>
          </a:xfrm>
        </p:grpSpPr>
        <p:sp>
          <p:nvSpPr>
            <p:cNvPr id="133" name="TextBox 349"/>
            <p:cNvSpPr txBox="1"/>
            <p:nvPr/>
          </p:nvSpPr>
          <p:spPr>
            <a:xfrm>
              <a:off x="228600" y="6043880"/>
              <a:ext cx="3429000" cy="661720"/>
            </a:xfrm>
            <a:prstGeom prst="rect">
              <a:avLst/>
            </a:pr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lang="en-US" sz="2200" i="0" dirty="0" smtClean="0">
                  <a:solidFill>
                    <a:srgbClr val="FF0000"/>
                  </a:solidFill>
                  <a:latin typeface="Arial"/>
                  <a:cs typeface="Arial"/>
                </a:rPr>
                <a:t>                </a:t>
              </a:r>
              <a:r>
                <a:rPr lang="en-US" sz="2100" i="0" dirty="0" smtClean="0">
                  <a:solidFill>
                    <a:srgbClr val="262626"/>
                  </a:solidFill>
                  <a:latin typeface="Arial"/>
                  <a:cs typeface="Arial"/>
                </a:rPr>
                <a:t>Non </a:t>
              </a:r>
              <a:r>
                <a:rPr lang="en-US" sz="2100" i="0" dirty="0" err="1" smtClean="0">
                  <a:solidFill>
                    <a:srgbClr val="262626"/>
                  </a:solidFill>
                  <a:latin typeface="Arial"/>
                  <a:cs typeface="Arial"/>
                </a:rPr>
                <a:t>conformité</a:t>
              </a:r>
              <a:endParaRPr lang="en-US" sz="2100" i="0" dirty="0" smtClean="0">
                <a:solidFill>
                  <a:srgbClr val="262626"/>
                </a:solidFill>
                <a:latin typeface="Arial"/>
                <a:cs typeface="Arial"/>
              </a:endParaRPr>
            </a:p>
            <a:p>
              <a:endParaRPr lang="en-US" sz="800" i="0" dirty="0" smtClean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34" name="Hexagon 357"/>
            <p:cNvSpPr>
              <a:spLocks noChangeArrowheads="1"/>
            </p:cNvSpPr>
            <p:nvPr/>
          </p:nvSpPr>
          <p:spPr bwMode="auto">
            <a:xfrm>
              <a:off x="1033272" y="6217920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Hexagon 360"/>
            <p:cNvSpPr>
              <a:spLocks noChangeArrowheads="1"/>
            </p:cNvSpPr>
            <p:nvPr/>
          </p:nvSpPr>
          <p:spPr bwMode="auto">
            <a:xfrm>
              <a:off x="9906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024FAB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6" name="Hexagon 359"/>
            <p:cNvSpPr>
              <a:spLocks noChangeAspect="1" noChangeArrowheads="1"/>
            </p:cNvSpPr>
            <p:nvPr/>
          </p:nvSpPr>
          <p:spPr bwMode="auto">
            <a:xfrm>
              <a:off x="429768" y="6211824"/>
              <a:ext cx="354330" cy="3048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0066FF"/>
            </a:solidFill>
            <a:ln w="25400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7" name="Hexagon 358"/>
            <p:cNvSpPr>
              <a:spLocks noChangeArrowheads="1"/>
            </p:cNvSpPr>
            <p:nvPr/>
          </p:nvSpPr>
          <p:spPr bwMode="auto">
            <a:xfrm>
              <a:off x="395288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noFill/>
            <a:ln w="101600">
              <a:solidFill>
                <a:srgbClr val="A4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38" name="TextBox 135"/>
          <p:cNvSpPr txBox="1"/>
          <p:nvPr/>
        </p:nvSpPr>
        <p:spPr>
          <a:xfrm>
            <a:off x="3886200" y="1097340"/>
            <a:ext cx="3505200" cy="1569660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Comparez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i="0" dirty="0" err="1" smtClean="0">
                <a:solidFill>
                  <a:srgbClr val="FF0000"/>
                </a:solidFill>
                <a:latin typeface="Arial"/>
                <a:cs typeface="Arial"/>
              </a:rPr>
              <a:t>encouragés</a:t>
            </a:r>
            <a:r>
              <a:rPr lang="en-US" sz="3200" i="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à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i="0" dirty="0" smtClean="0">
                <a:solidFill>
                  <a:srgbClr val="3366FF"/>
                </a:solidFill>
                <a:latin typeface="Arial"/>
                <a:cs typeface="Arial"/>
              </a:rPr>
              <a:t>non </a:t>
            </a:r>
            <a:r>
              <a:rPr lang="en-US" sz="3200" i="0" dirty="0" err="1" smtClean="0">
                <a:solidFill>
                  <a:srgbClr val="3366FF"/>
                </a:solidFill>
                <a:latin typeface="Arial"/>
                <a:cs typeface="Arial"/>
              </a:rPr>
              <a:t>encouragés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39" name="TextBox 136"/>
          <p:cNvSpPr txBox="1"/>
          <p:nvPr/>
        </p:nvSpPr>
        <p:spPr>
          <a:xfrm>
            <a:off x="3886200" y="3200400"/>
            <a:ext cx="3505200" cy="1569660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Ne pas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comparez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i="0" dirty="0" smtClean="0">
                <a:solidFill>
                  <a:srgbClr val="FF0000"/>
                </a:solidFill>
                <a:latin typeface="Arial"/>
                <a:cs typeface="Arial"/>
              </a:rPr>
              <a:t>participants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à</a:t>
            </a:r>
            <a:r>
              <a:rPr lang="en-US" sz="3200" i="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i="0" dirty="0" smtClean="0">
                <a:solidFill>
                  <a:srgbClr val="3366FF"/>
                </a:solidFill>
                <a:latin typeface="Arial"/>
                <a:cs typeface="Arial"/>
              </a:rPr>
              <a:t>non-participants</a:t>
            </a:r>
            <a:endParaRPr lang="en-US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40" name="TextBox 137"/>
          <p:cNvSpPr txBox="1"/>
          <p:nvPr/>
        </p:nvSpPr>
        <p:spPr>
          <a:xfrm>
            <a:off x="3962400" y="5780782"/>
            <a:ext cx="4876800" cy="1077218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b="0" i="0" dirty="0" smtClean="0">
                <a:solidFill>
                  <a:schemeClr val="tx1"/>
                </a:solidFill>
                <a:latin typeface="Arial"/>
                <a:cs typeface="Arial"/>
              </a:rPr>
              <a:t>Ajustez la non conformité en phase d'analyse</a:t>
            </a:r>
            <a:endParaRPr lang="fr-FR" sz="3200" i="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141" name="TextBox 138"/>
          <p:cNvSpPr txBox="1"/>
          <p:nvPr/>
        </p:nvSpPr>
        <p:spPr>
          <a:xfrm>
            <a:off x="3810000" y="2590800"/>
            <a:ext cx="5334000" cy="584776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Ceci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doit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être</a:t>
            </a:r>
            <a:r>
              <a:rPr lang="en-US" sz="3200" b="0" i="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3200" b="0" i="0" dirty="0" err="1" smtClean="0">
                <a:solidFill>
                  <a:schemeClr val="tx1"/>
                </a:solidFill>
                <a:latin typeface="Arial"/>
                <a:cs typeface="Arial"/>
              </a:rPr>
              <a:t>corrélé</a:t>
            </a:r>
            <a:endParaRPr lang="en-US" sz="3200" b="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142" name="Straight Arrow Connector 140"/>
          <p:cNvCxnSpPr/>
          <p:nvPr/>
        </p:nvCxnSpPr>
        <p:spPr>
          <a:xfrm rot="16200000" flipV="1">
            <a:off x="3086100" y="1866900"/>
            <a:ext cx="11430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Straight Arrow Connector 141"/>
          <p:cNvCxnSpPr/>
          <p:nvPr/>
        </p:nvCxnSpPr>
        <p:spPr>
          <a:xfrm rot="5400000">
            <a:off x="3238500" y="2933700"/>
            <a:ext cx="914400" cy="381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Arrow Connector 146"/>
          <p:cNvCxnSpPr/>
          <p:nvPr/>
        </p:nvCxnSpPr>
        <p:spPr>
          <a:xfrm rot="16200000" flipV="1">
            <a:off x="3276600" y="2438400"/>
            <a:ext cx="914400" cy="457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7"/>
          <p:cNvCxnSpPr/>
          <p:nvPr/>
        </p:nvCxnSpPr>
        <p:spPr>
          <a:xfrm rot="5400000">
            <a:off x="3200400" y="3505200"/>
            <a:ext cx="1143000" cy="38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1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Un élément qui rend certaines personnes sont plus susceptibles de participer que d’autres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Il ne s’agit pas d’un programme en soi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Pour qui estimons-nous les effets du programme ?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Il faut réfléchir à qui va être sensible aux encouragements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chemeClr val="tx1"/>
                </a:solidFill>
              </a:rPr>
              <a:t>Qu’est-ce que “l’encouragement”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 tirage au sort simple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Le tirage au sort “dans la bulle”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La mise en place progressive aléatoire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La rotation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L’ encouragement aléatoire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dirty="0" smtClean="0">
                <a:solidFill>
                  <a:schemeClr val="tx1"/>
                </a:solidFill>
              </a:rPr>
              <a:t>Nota : ces modèles ne s'excluent pas les uns les autres!</a:t>
            </a:r>
          </a:p>
          <a:p>
            <a:pPr eaLnBrk="1" hangingPunct="1"/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En résumé : les différents modèles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Méthodes de randomisation : résumé</a:t>
            </a:r>
          </a:p>
        </p:txBody>
      </p:sp>
      <p:graphicFrame>
        <p:nvGraphicFramePr>
          <p:cNvPr id="151779" name="Group 227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5090159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Approche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Tirage au sort simple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Inclusion progressive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Rotation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Encouragement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Utilité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Trop grand nombre de candidats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On peut accepter que certains candidats n’obtiennent rien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Extension du programme dans le temps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 bout de course, tout le monde bénéficie du programme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Tout le monde doit obtenir quelque chose à un moment ou à un autre mais les ressources ne sont pas suffisantes pour que tout le monde bénéficie du programme toute l’année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 programme n’est pas accessible à tous les candidats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Lorsque le niveau d’adoption est bas mais qu’il peut facilement être impacté par des encouragements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Avantages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Approche connue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Facile à mettre en œuvre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Facile à comprendre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Approche qui peut être mise en œuvre dans le cadre de programme s’adressant au public en général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Approche simple à comprendre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Les contraintes sont faciles à expliquer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 groupe témoin va se comporter comme on s’y attend afin de bénéficier du programme plus tard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Plus grand nombre de point de données que pour l’inclusion progressive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Possibilité de randomiser au niveau individuel, même lorsque le programme n’est pas randomisé à ce niveau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inconvénients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 groupe témoin peut ne pas coopérer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Attrition différentielle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Les attentes par rapport au traitement peuvent avoir un impact sur le comportement à court terme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L’impact à long terme est difficile à mesurer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Difficulté pour mesurer l’impact à long terme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Mesure l’impact sur les personnes sensibles aux encouragements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L’encouragement doit être suffisant pour induire un changement au niveau de l’adoption du programme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L’encouragement peut avoir un effet direct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Unité de randomisation et méthode</a:t>
            </a:r>
          </a:p>
          <a:p>
            <a:pPr eaLnBrk="1" hangingPunct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Les contraintes imposées par la réalité</a:t>
            </a:r>
          </a:p>
          <a:p>
            <a:pPr eaLnBrk="1" hangingPunct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Les notions d’unité et de méthodes revisitées</a:t>
            </a: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</a:rPr>
              <a:t>Variations autour des notions simples de Groupe Test et Groupe Témoin</a:t>
            </a:r>
          </a:p>
          <a:p>
            <a:pPr eaLnBrk="1" hangingPunct="1"/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035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Plan du </a:t>
            </a:r>
            <a:r>
              <a:rPr lang="en-US" dirty="0" err="1" smtClean="0">
                <a:solidFill>
                  <a:schemeClr val="tx1"/>
                </a:solidFill>
              </a:rPr>
              <a:t>cours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Parfois il est difficile de choisir parmi plusieurs interventions possibles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Vous pouvez tirer ces programmes au sort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Est-ce que cela nous apprend quelque chose sur les avantages de l’une ou l’autre intervention ?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Avez-vous un groupe témoin ?</a:t>
            </a:r>
          </a:p>
        </p:txBody>
      </p:sp>
      <p:sp>
        <p:nvSpPr>
          <p:cNvPr id="2867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Randomize, Part I - </a:t>
            </a:r>
            <a:fld id="{7F00F444-C534-4204-B4D3-A0A5412ABF7E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1024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Traitements multiples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La rotation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r="5551"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37"/>
          <p:cNvSpPr txBox="1"/>
          <p:nvPr/>
        </p:nvSpPr>
        <p:spPr>
          <a:xfrm>
            <a:off x="304800" y="1328916"/>
            <a:ext cx="2514600" cy="1641475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sz="2800" i="0" dirty="0" smtClean="0">
                <a:solidFill>
                  <a:srgbClr val="FF0000"/>
                </a:solidFill>
                <a:latin typeface="Arial"/>
                <a:cs typeface="Arial"/>
              </a:rPr>
              <a:t>Programme 1</a:t>
            </a: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sz="2800" i="0" dirty="0" smtClean="0">
                <a:solidFill>
                  <a:srgbClr val="44BF04"/>
                </a:solidFill>
                <a:latin typeface="Arial"/>
                <a:cs typeface="Arial"/>
              </a:rPr>
              <a:t>Programme 2</a:t>
            </a: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sz="2800" i="0" dirty="0" smtClean="0">
                <a:solidFill>
                  <a:srgbClr val="901390"/>
                </a:solidFill>
                <a:latin typeface="Arial"/>
                <a:cs typeface="Arial"/>
              </a:rPr>
              <a:t>Programme 3</a:t>
            </a:r>
            <a:endParaRPr lang="fr-FR" sz="2400" i="0" dirty="0">
              <a:solidFill>
                <a:srgbClr val="901390"/>
              </a:solidFill>
              <a:latin typeface="Arial"/>
              <a:cs typeface="Arial"/>
            </a:endParaRPr>
          </a:p>
        </p:txBody>
      </p:sp>
      <p:grpSp>
        <p:nvGrpSpPr>
          <p:cNvPr id="6" name="Group 132"/>
          <p:cNvGrpSpPr/>
          <p:nvPr/>
        </p:nvGrpSpPr>
        <p:grpSpPr>
          <a:xfrm>
            <a:off x="3595688" y="1066800"/>
            <a:ext cx="5229224" cy="5486400"/>
            <a:chOff x="3595688" y="1066800"/>
            <a:chExt cx="5229224" cy="5486400"/>
          </a:xfrm>
        </p:grpSpPr>
        <p:sp>
          <p:nvSpPr>
            <p:cNvPr id="7" name="Hexagon 46"/>
            <p:cNvSpPr>
              <a:spLocks noChangeArrowheads="1"/>
            </p:cNvSpPr>
            <p:nvPr/>
          </p:nvSpPr>
          <p:spPr bwMode="auto">
            <a:xfrm>
              <a:off x="3595688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Hexagon 73"/>
            <p:cNvSpPr>
              <a:spLocks noChangeArrowheads="1"/>
            </p:cNvSpPr>
            <p:nvPr/>
          </p:nvSpPr>
          <p:spPr bwMode="auto">
            <a:xfrm>
              <a:off x="5715000" y="571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Hexagon 74"/>
            <p:cNvSpPr>
              <a:spLocks noChangeArrowheads="1"/>
            </p:cNvSpPr>
            <p:nvPr/>
          </p:nvSpPr>
          <p:spPr bwMode="auto">
            <a:xfrm>
              <a:off x="48006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Hexagon 82"/>
            <p:cNvSpPr>
              <a:spLocks noChangeArrowheads="1"/>
            </p:cNvSpPr>
            <p:nvPr/>
          </p:nvSpPr>
          <p:spPr bwMode="auto">
            <a:xfrm>
              <a:off x="5257800" y="4953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Hexagon 85"/>
            <p:cNvSpPr>
              <a:spLocks noChangeArrowheads="1"/>
            </p:cNvSpPr>
            <p:nvPr/>
          </p:nvSpPr>
          <p:spPr bwMode="auto">
            <a:xfrm>
              <a:off x="6034088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Hexagon 86"/>
            <p:cNvSpPr>
              <a:spLocks noChangeArrowheads="1"/>
            </p:cNvSpPr>
            <p:nvPr/>
          </p:nvSpPr>
          <p:spPr bwMode="auto">
            <a:xfrm>
              <a:off x="6553200" y="525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Hexagon 87"/>
            <p:cNvSpPr>
              <a:spLocks noChangeArrowheads="1"/>
            </p:cNvSpPr>
            <p:nvPr/>
          </p:nvSpPr>
          <p:spPr bwMode="auto">
            <a:xfrm>
              <a:off x="73914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Hexagon 88"/>
            <p:cNvSpPr>
              <a:spLocks noChangeArrowheads="1"/>
            </p:cNvSpPr>
            <p:nvPr/>
          </p:nvSpPr>
          <p:spPr bwMode="auto">
            <a:xfrm>
              <a:off x="41910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Hexagon 95"/>
            <p:cNvSpPr>
              <a:spLocks noChangeArrowheads="1"/>
            </p:cNvSpPr>
            <p:nvPr/>
          </p:nvSpPr>
          <p:spPr bwMode="auto">
            <a:xfrm>
              <a:off x="6110288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Hexagon 96"/>
            <p:cNvSpPr>
              <a:spLocks noChangeArrowheads="1"/>
            </p:cNvSpPr>
            <p:nvPr/>
          </p:nvSpPr>
          <p:spPr bwMode="auto">
            <a:xfrm>
              <a:off x="5410200" y="1447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Hexagon 97"/>
            <p:cNvSpPr>
              <a:spLocks noChangeArrowheads="1"/>
            </p:cNvSpPr>
            <p:nvPr/>
          </p:nvSpPr>
          <p:spPr bwMode="auto">
            <a:xfrm>
              <a:off x="3810000" y="1905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Hexagon 98"/>
            <p:cNvSpPr>
              <a:spLocks noChangeArrowheads="1"/>
            </p:cNvSpPr>
            <p:nvPr/>
          </p:nvSpPr>
          <p:spPr bwMode="auto">
            <a:xfrm>
              <a:off x="38100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Hexagon 99"/>
            <p:cNvSpPr>
              <a:spLocks noChangeArrowheads="1"/>
            </p:cNvSpPr>
            <p:nvPr/>
          </p:nvSpPr>
          <p:spPr bwMode="auto">
            <a:xfrm>
              <a:off x="3657600" y="4038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Hexagon 100"/>
            <p:cNvSpPr>
              <a:spLocks noChangeArrowheads="1"/>
            </p:cNvSpPr>
            <p:nvPr/>
          </p:nvSpPr>
          <p:spPr bwMode="auto">
            <a:xfrm>
              <a:off x="4572000" y="3429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Hexagon 101"/>
            <p:cNvSpPr>
              <a:spLocks noChangeArrowheads="1"/>
            </p:cNvSpPr>
            <p:nvPr/>
          </p:nvSpPr>
          <p:spPr bwMode="auto">
            <a:xfrm>
              <a:off x="4572000" y="2133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Hexagon 102"/>
            <p:cNvSpPr>
              <a:spLocks noChangeArrowheads="1"/>
            </p:cNvSpPr>
            <p:nvPr/>
          </p:nvSpPr>
          <p:spPr bwMode="auto">
            <a:xfrm>
              <a:off x="5029200" y="2971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Hexagon 106"/>
            <p:cNvSpPr>
              <a:spLocks noChangeArrowheads="1"/>
            </p:cNvSpPr>
            <p:nvPr/>
          </p:nvSpPr>
          <p:spPr bwMode="auto">
            <a:xfrm>
              <a:off x="83820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Hexagon 110"/>
            <p:cNvSpPr>
              <a:spLocks noChangeArrowheads="1"/>
            </p:cNvSpPr>
            <p:nvPr/>
          </p:nvSpPr>
          <p:spPr bwMode="auto">
            <a:xfrm>
              <a:off x="6858000" y="1981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Hexagon 111"/>
            <p:cNvSpPr>
              <a:spLocks noChangeArrowheads="1"/>
            </p:cNvSpPr>
            <p:nvPr/>
          </p:nvSpPr>
          <p:spPr bwMode="auto">
            <a:xfrm>
              <a:off x="82296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Hexagon 112"/>
            <p:cNvSpPr>
              <a:spLocks noChangeArrowheads="1"/>
            </p:cNvSpPr>
            <p:nvPr/>
          </p:nvSpPr>
          <p:spPr bwMode="auto">
            <a:xfrm>
              <a:off x="8001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Hexagon 113"/>
            <p:cNvSpPr>
              <a:spLocks noChangeArrowheads="1"/>
            </p:cNvSpPr>
            <p:nvPr/>
          </p:nvSpPr>
          <p:spPr bwMode="auto">
            <a:xfrm>
              <a:off x="7391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Hexagon 114"/>
            <p:cNvSpPr>
              <a:spLocks noChangeArrowheads="1"/>
            </p:cNvSpPr>
            <p:nvPr/>
          </p:nvSpPr>
          <p:spPr bwMode="auto">
            <a:xfrm>
              <a:off x="44196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Hexagon 115"/>
            <p:cNvSpPr>
              <a:spLocks noChangeArrowheads="1"/>
            </p:cNvSpPr>
            <p:nvPr/>
          </p:nvSpPr>
          <p:spPr bwMode="auto">
            <a:xfrm>
              <a:off x="6858000" y="5562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Hexagon 117"/>
            <p:cNvSpPr>
              <a:spLocks noChangeArrowheads="1"/>
            </p:cNvSpPr>
            <p:nvPr/>
          </p:nvSpPr>
          <p:spPr bwMode="auto">
            <a:xfrm>
              <a:off x="6629400" y="4267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Hexagon 118"/>
            <p:cNvSpPr>
              <a:spLocks noChangeArrowheads="1"/>
            </p:cNvSpPr>
            <p:nvPr/>
          </p:nvSpPr>
          <p:spPr bwMode="auto">
            <a:xfrm>
              <a:off x="8077200" y="121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Hexagon 120"/>
            <p:cNvSpPr>
              <a:spLocks noChangeArrowheads="1"/>
            </p:cNvSpPr>
            <p:nvPr/>
          </p:nvSpPr>
          <p:spPr bwMode="auto">
            <a:xfrm>
              <a:off x="6705600" y="106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Hexagon 123"/>
            <p:cNvSpPr>
              <a:spLocks noChangeArrowheads="1"/>
            </p:cNvSpPr>
            <p:nvPr/>
          </p:nvSpPr>
          <p:spPr bwMode="auto">
            <a:xfrm>
              <a:off x="4191000" y="609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Hexagon 129"/>
            <p:cNvSpPr>
              <a:spLocks noChangeArrowheads="1"/>
            </p:cNvSpPr>
            <p:nvPr/>
          </p:nvSpPr>
          <p:spPr bwMode="auto">
            <a:xfrm>
              <a:off x="7543800" y="2590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Hexagon 131"/>
            <p:cNvSpPr>
              <a:spLocks noChangeArrowheads="1"/>
            </p:cNvSpPr>
            <p:nvPr/>
          </p:nvSpPr>
          <p:spPr bwMode="auto">
            <a:xfrm>
              <a:off x="65532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D9BA62"/>
            </a:solidFill>
            <a:ln w="25400">
              <a:solidFill>
                <a:srgbClr val="262626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6" name="Titl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 sz="3600" i="0" dirty="0" smtClean="0">
                <a:solidFill>
                  <a:schemeClr val="tx1"/>
                </a:solidFill>
                <a:latin typeface="+mj-lt"/>
              </a:rPr>
              <a:t>  Modèle des programmes multiples</a:t>
            </a:r>
          </a:p>
        </p:txBody>
      </p:sp>
      <p:grpSp>
        <p:nvGrpSpPr>
          <p:cNvPr id="37" name="Group 170"/>
          <p:cNvGrpSpPr/>
          <p:nvPr/>
        </p:nvGrpSpPr>
        <p:grpSpPr>
          <a:xfrm>
            <a:off x="3595688" y="1447800"/>
            <a:ext cx="4848224" cy="5105400"/>
            <a:chOff x="-366712" y="1600200"/>
            <a:chExt cx="4848224" cy="5105400"/>
          </a:xfrm>
        </p:grpSpPr>
        <p:sp>
          <p:nvSpPr>
            <p:cNvPr id="38" name="Hexagon 158"/>
            <p:cNvSpPr>
              <a:spLocks noChangeArrowheads="1"/>
            </p:cNvSpPr>
            <p:nvPr/>
          </p:nvSpPr>
          <p:spPr bwMode="auto">
            <a:xfrm>
              <a:off x="2590800" y="3657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9" name="Hexagon 159"/>
            <p:cNvSpPr>
              <a:spLocks noChangeArrowheads="1"/>
            </p:cNvSpPr>
            <p:nvPr/>
          </p:nvSpPr>
          <p:spPr bwMode="auto">
            <a:xfrm>
              <a:off x="6096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0" name="Hexagon 160"/>
            <p:cNvSpPr>
              <a:spLocks noChangeArrowheads="1"/>
            </p:cNvSpPr>
            <p:nvPr/>
          </p:nvSpPr>
          <p:spPr bwMode="auto">
            <a:xfrm>
              <a:off x="609600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1" name="Hexagon 161"/>
            <p:cNvSpPr>
              <a:spLocks noChangeArrowheads="1"/>
            </p:cNvSpPr>
            <p:nvPr/>
          </p:nvSpPr>
          <p:spPr bwMode="auto">
            <a:xfrm>
              <a:off x="-366712" y="502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2" name="Hexagon 162"/>
            <p:cNvSpPr>
              <a:spLocks noChangeArrowheads="1"/>
            </p:cNvSpPr>
            <p:nvPr/>
          </p:nvSpPr>
          <p:spPr bwMode="auto">
            <a:xfrm>
              <a:off x="1295400" y="510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3" name="Hexagon 164"/>
            <p:cNvSpPr>
              <a:spLocks noChangeArrowheads="1"/>
            </p:cNvSpPr>
            <p:nvPr/>
          </p:nvSpPr>
          <p:spPr bwMode="auto">
            <a:xfrm>
              <a:off x="1447800" y="160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4" name="Hexagon 166"/>
            <p:cNvSpPr>
              <a:spLocks noChangeArrowheads="1"/>
            </p:cNvSpPr>
            <p:nvPr/>
          </p:nvSpPr>
          <p:spPr bwMode="auto">
            <a:xfrm>
              <a:off x="2133600" y="2438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5" name="Hexagon 167"/>
            <p:cNvSpPr>
              <a:spLocks noChangeArrowheads="1"/>
            </p:cNvSpPr>
            <p:nvPr/>
          </p:nvSpPr>
          <p:spPr bwMode="auto">
            <a:xfrm>
              <a:off x="3581400" y="2743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6" name="Hexagon 168"/>
            <p:cNvSpPr>
              <a:spLocks noChangeArrowheads="1"/>
            </p:cNvSpPr>
            <p:nvPr/>
          </p:nvSpPr>
          <p:spPr bwMode="auto">
            <a:xfrm>
              <a:off x="3429000" y="4724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7" name="Hexagon 169"/>
            <p:cNvSpPr>
              <a:spLocks noChangeArrowheads="1"/>
            </p:cNvSpPr>
            <p:nvPr/>
          </p:nvSpPr>
          <p:spPr bwMode="auto">
            <a:xfrm>
              <a:off x="4038600" y="632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BF0000"/>
            </a:solidFill>
            <a:ln w="25400">
              <a:solidFill>
                <a:srgbClr val="7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" name="Group 179"/>
          <p:cNvGrpSpPr/>
          <p:nvPr/>
        </p:nvGrpSpPr>
        <p:grpSpPr>
          <a:xfrm>
            <a:off x="3810000" y="1066800"/>
            <a:ext cx="4862512" cy="4876800"/>
            <a:chOff x="-2286000" y="1676400"/>
            <a:chExt cx="4862512" cy="4876800"/>
          </a:xfrm>
        </p:grpSpPr>
        <p:sp>
          <p:nvSpPr>
            <p:cNvPr id="49" name="Hexagon 156"/>
            <p:cNvSpPr>
              <a:spLocks noChangeArrowheads="1"/>
            </p:cNvSpPr>
            <p:nvPr/>
          </p:nvSpPr>
          <p:spPr bwMode="auto">
            <a:xfrm>
              <a:off x="1295400" y="4191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0" name="Hexagon 171"/>
            <p:cNvSpPr>
              <a:spLocks noChangeArrowheads="1"/>
            </p:cNvSpPr>
            <p:nvPr/>
          </p:nvSpPr>
          <p:spPr bwMode="auto">
            <a:xfrm>
              <a:off x="-2286000" y="3581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1" name="Hexagon 172"/>
            <p:cNvSpPr>
              <a:spLocks noChangeArrowheads="1"/>
            </p:cNvSpPr>
            <p:nvPr/>
          </p:nvSpPr>
          <p:spPr bwMode="auto">
            <a:xfrm>
              <a:off x="533400" y="4876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2" name="Hexagon 173"/>
            <p:cNvSpPr>
              <a:spLocks noChangeArrowheads="1"/>
            </p:cNvSpPr>
            <p:nvPr/>
          </p:nvSpPr>
          <p:spPr bwMode="auto">
            <a:xfrm>
              <a:off x="-1295400" y="4800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3" name="Hexagon 174"/>
            <p:cNvSpPr>
              <a:spLocks noChangeArrowheads="1"/>
            </p:cNvSpPr>
            <p:nvPr/>
          </p:nvSpPr>
          <p:spPr bwMode="auto">
            <a:xfrm>
              <a:off x="-1676400" y="6019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4" name="Hexagon 175"/>
            <p:cNvSpPr>
              <a:spLocks noChangeArrowheads="1"/>
            </p:cNvSpPr>
            <p:nvPr/>
          </p:nvSpPr>
          <p:spPr bwMode="auto">
            <a:xfrm>
              <a:off x="-2286000" y="2514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5" name="Hexagon 176"/>
            <p:cNvSpPr>
              <a:spLocks noChangeArrowheads="1"/>
            </p:cNvSpPr>
            <p:nvPr/>
          </p:nvSpPr>
          <p:spPr bwMode="auto">
            <a:xfrm>
              <a:off x="609600" y="1676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6" name="Hexagon 177"/>
            <p:cNvSpPr>
              <a:spLocks noChangeArrowheads="1"/>
            </p:cNvSpPr>
            <p:nvPr/>
          </p:nvSpPr>
          <p:spPr bwMode="auto">
            <a:xfrm>
              <a:off x="2133600" y="3200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7" name="Hexagon 178"/>
            <p:cNvSpPr>
              <a:spLocks noChangeArrowheads="1"/>
            </p:cNvSpPr>
            <p:nvPr/>
          </p:nvSpPr>
          <p:spPr bwMode="auto">
            <a:xfrm>
              <a:off x="762000" y="6172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C900FC"/>
            </a:solidFill>
            <a:ln w="25400">
              <a:solidFill>
                <a:srgbClr val="5C007F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" name="Group 211"/>
          <p:cNvGrpSpPr/>
          <p:nvPr/>
        </p:nvGrpSpPr>
        <p:grpSpPr>
          <a:xfrm>
            <a:off x="3657600" y="1219200"/>
            <a:ext cx="5167312" cy="5257800"/>
            <a:chOff x="304800" y="533400"/>
            <a:chExt cx="5167312" cy="5257800"/>
          </a:xfrm>
        </p:grpSpPr>
        <p:sp>
          <p:nvSpPr>
            <p:cNvPr id="59" name="Hexagon 180"/>
            <p:cNvSpPr>
              <a:spLocks noChangeArrowheads="1"/>
            </p:cNvSpPr>
            <p:nvPr/>
          </p:nvSpPr>
          <p:spPr bwMode="auto">
            <a:xfrm>
              <a:off x="838200" y="5410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0" name="Hexagon 181"/>
            <p:cNvSpPr>
              <a:spLocks noChangeArrowheads="1"/>
            </p:cNvSpPr>
            <p:nvPr/>
          </p:nvSpPr>
          <p:spPr bwMode="auto">
            <a:xfrm>
              <a:off x="2362200" y="5029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1" name="Hexagon 182"/>
            <p:cNvSpPr>
              <a:spLocks noChangeArrowheads="1"/>
            </p:cNvSpPr>
            <p:nvPr/>
          </p:nvSpPr>
          <p:spPr bwMode="auto">
            <a:xfrm>
              <a:off x="3200400" y="4572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2" name="Hexagon 183"/>
            <p:cNvSpPr>
              <a:spLocks noChangeArrowheads="1"/>
            </p:cNvSpPr>
            <p:nvPr/>
          </p:nvSpPr>
          <p:spPr bwMode="auto">
            <a:xfrm>
              <a:off x="2667000" y="3505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3" name="Hexagon 184"/>
            <p:cNvSpPr>
              <a:spLocks noChangeArrowheads="1"/>
            </p:cNvSpPr>
            <p:nvPr/>
          </p:nvSpPr>
          <p:spPr bwMode="auto">
            <a:xfrm>
              <a:off x="304800" y="33528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4" name="Hexagon 185"/>
            <p:cNvSpPr>
              <a:spLocks noChangeArrowheads="1"/>
            </p:cNvSpPr>
            <p:nvPr/>
          </p:nvSpPr>
          <p:spPr bwMode="auto">
            <a:xfrm>
              <a:off x="1676400" y="22860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5" name="Hexagon 199"/>
            <p:cNvSpPr>
              <a:spLocks noChangeArrowheads="1"/>
            </p:cNvSpPr>
            <p:nvPr/>
          </p:nvSpPr>
          <p:spPr bwMode="auto">
            <a:xfrm>
              <a:off x="838200" y="6096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6" name="Hexagon 206"/>
            <p:cNvSpPr>
              <a:spLocks noChangeArrowheads="1"/>
            </p:cNvSpPr>
            <p:nvPr/>
          </p:nvSpPr>
          <p:spPr bwMode="auto">
            <a:xfrm>
              <a:off x="3505200" y="1295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7" name="Hexagon 208"/>
            <p:cNvSpPr>
              <a:spLocks noChangeArrowheads="1"/>
            </p:cNvSpPr>
            <p:nvPr/>
          </p:nvSpPr>
          <p:spPr bwMode="auto">
            <a:xfrm>
              <a:off x="4724400" y="5334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8" name="Hexagon 210"/>
            <p:cNvSpPr>
              <a:spLocks noChangeArrowheads="1"/>
            </p:cNvSpPr>
            <p:nvPr/>
          </p:nvSpPr>
          <p:spPr bwMode="auto">
            <a:xfrm>
              <a:off x="5029200" y="3886200"/>
              <a:ext cx="442912" cy="381000"/>
            </a:xfrm>
            <a:prstGeom prst="hexagon">
              <a:avLst>
                <a:gd name="adj" fmla="val 25053"/>
                <a:gd name="vf" fmla="val 115470"/>
              </a:avLst>
            </a:prstGeom>
            <a:solidFill>
              <a:srgbClr val="44BF04"/>
            </a:solidFill>
            <a:ln w="25400">
              <a:solidFill>
                <a:srgbClr val="03631D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800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Tester différentes composantes du programme dans différentes combinaisons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Tester pour voir si les composantes doivent s'additionner ou s'exclure? 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Quelle est la combinaison la plus efficace au point de vue du coût ? </a:t>
            </a:r>
          </a:p>
          <a:p>
            <a:pPr eaLnBrk="1" hangingPunct="1"/>
            <a:r>
              <a:rPr lang="fr-FR" sz="2800" dirty="0" smtClean="0">
                <a:solidFill>
                  <a:schemeClr val="tx1"/>
                </a:solidFill>
              </a:rPr>
              <a:t>Avantage : situation “gagnant-gagnant” pour les organisations ; cela peut aider à répondre aux questions qu’elles se posent, au-delà du simple “impact” !</a:t>
            </a:r>
          </a:p>
        </p:txBody>
      </p:sp>
      <p:sp>
        <p:nvSpPr>
          <p:cNvPr id="104450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Traitements croisés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Certaines écoles sont affectées à un groupe qui va recevoir l’intégralité du programme</a:t>
            </a:r>
          </a:p>
          <a:p>
            <a:pPr lvl="1" eaLnBrk="1" hangingPunct="1"/>
            <a:r>
              <a:rPr lang="fr-FR" dirty="0" smtClean="0">
                <a:solidFill>
                  <a:schemeClr val="tx1"/>
                </a:solidFill>
              </a:rPr>
              <a:t>Tous les enfants reçoivent le médicament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Certaines écoles sont affectées à un groupe qui ne recevra qu'une partie du programme</a:t>
            </a:r>
          </a:p>
          <a:p>
            <a:pPr lvl="1" eaLnBrk="1" hangingPunct="1"/>
            <a:r>
              <a:rPr lang="fr-FR" dirty="0" smtClean="0">
                <a:solidFill>
                  <a:schemeClr val="tx1"/>
                </a:solidFill>
              </a:rPr>
              <a:t>50% des enfants vont recevoir le médicament</a:t>
            </a:r>
          </a:p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Exemple: permet de tester l’effet des subventions et celui des prix</a:t>
            </a:r>
          </a:p>
        </p:txBody>
      </p:sp>
      <p:sp>
        <p:nvSpPr>
          <p:cNvPr id="106498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Varier l'application d'un programme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Objectif : équilibrer l’échantillon lorsqu’il est petite</a:t>
            </a:r>
          </a:p>
          <a:p>
            <a:pPr eaLnBrk="1" hangingPunct="1">
              <a:lnSpc>
                <a:spcPct val="90000"/>
              </a:lnSpc>
            </a:pPr>
            <a:endParaRPr lang="fr-FR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De quoi s’agit-il ? </a:t>
            </a:r>
          </a:p>
          <a:p>
            <a:pPr lvl="1"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On divise l’échantillon en différents sous-groupes</a:t>
            </a:r>
          </a:p>
          <a:p>
            <a:pPr lvl="1"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On sélectionne un groupe Test et un groupe Témoin dans chaque sous-groupe</a:t>
            </a:r>
          </a:p>
          <a:p>
            <a:pPr eaLnBrk="1" hangingPunct="1">
              <a:lnSpc>
                <a:spcPct val="90000"/>
              </a:lnSpc>
            </a:pPr>
            <a:endParaRPr lang="fr-FR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tx1"/>
                </a:solidFill>
              </a:rPr>
              <a:t>Que se passerait-il si l’on ne stratifiait pas ?</a:t>
            </a:r>
          </a:p>
        </p:txBody>
      </p:sp>
      <p:sp>
        <p:nvSpPr>
          <p:cNvPr id="58370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68E3F-40B0-4E9D-A4B7-46E3C4F1EFC2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1085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La stratification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/>
            <a:r>
              <a:rPr lang="fr-FR" dirty="0" smtClean="0">
                <a:solidFill>
                  <a:srgbClr val="000000"/>
                </a:solidFill>
              </a:rPr>
              <a:t>Unité de randomisation et méthode</a:t>
            </a:r>
          </a:p>
          <a:p>
            <a:pPr eaLnBrk="1" hangingPunct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Les contraintes imposées par la réalité</a:t>
            </a: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Les notions d’unité et de méthodes revisitées</a:t>
            </a:r>
          </a:p>
          <a:p>
            <a:pPr eaLnBrk="1" hangingPunct="1"/>
            <a:r>
              <a:rPr lang="fr-FR" dirty="0" smtClean="0">
                <a:solidFill>
                  <a:srgbClr val="7F7F7F"/>
                </a:solidFill>
              </a:rPr>
              <a:t>Variations autour des notions simples de Groupe Test et Groupe Témoin</a:t>
            </a:r>
          </a:p>
        </p:txBody>
      </p:sp>
      <p:sp>
        <p:nvSpPr>
          <p:cNvPr id="30722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tx1"/>
                </a:solidFill>
              </a:rPr>
              <a:t>Plan du cours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En présence de variables qui pourraient avoir un impact important sur le résultat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En présence de sous-groupes qui présentent un intérêt particulier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La stratification est d’autant plus importante si l'on a peu de données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Il est complexe de stratifier sur plusieurs variables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Plus on stratifie, moins le tirage au sort est transparent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Il est également possible de stratifier par rapport à des variables d’indice que vous avez créées</a:t>
            </a:r>
          </a:p>
        </p:txBody>
      </p:sp>
      <p:sp>
        <p:nvSpPr>
          <p:cNvPr id="59394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868F3-DFCB-4209-A86A-D7CD8E7182AC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1105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chemeClr val="tx1"/>
                </a:solidFill>
              </a:rPr>
              <a:t>Quand faut-il stratifier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rgbClr val="000000"/>
                </a:solidFill>
              </a:rPr>
              <a:t>Tirer au sort au niveau de l'individu</a:t>
            </a:r>
          </a:p>
          <a:p>
            <a:endParaRPr lang="fr-FR" dirty="0" smtClean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rgbClr val="000000"/>
                </a:solidFill>
              </a:rPr>
              <a:t>Tirer au sort au niveau du groupe (évaluation en grappes)</a:t>
            </a:r>
          </a:p>
          <a:p>
            <a:endParaRPr lang="fr-FR" dirty="0" smtClean="0">
              <a:solidFill>
                <a:srgbClr val="000000"/>
              </a:solidFill>
            </a:endParaRPr>
          </a:p>
          <a:p>
            <a:r>
              <a:rPr lang="fr-FR" dirty="0" smtClean="0">
                <a:solidFill>
                  <a:srgbClr val="000000"/>
                </a:solidFill>
              </a:rPr>
              <a:t>A quel niveau tirer au sort?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solidFill>
                  <a:srgbClr val="000000"/>
                </a:solidFill>
              </a:rPr>
              <a:t>L'unité tirée au sort</a:t>
            </a:r>
            <a:endParaRPr lang="fr-FR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Quelle unité le programme vise-t-il ?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Quelle est l'unité d'analyse?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L'unité tirée au sort: réflexions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Unité tirée au sort : l'individu ?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2268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2268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590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2325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2325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2647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666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97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061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692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455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26495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6495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9718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2286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27066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066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289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31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4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0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70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163" y="2420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420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475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743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950" y="205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963" y="2478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100" y="2478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0275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7900" y="2800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5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3944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3944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2525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150" y="4267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3505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3925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3925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4248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2663" y="2801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801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8975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124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438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9463" y="2859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859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5775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3181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1713" y="4325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0850" y="4325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4648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3886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4306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4306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629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53927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53927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7150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029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54498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54498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0725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57721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0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3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8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363" y="55451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55451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9675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5867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51816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0163" y="56022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56022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59245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8863" y="584993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8499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5175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61722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8650" y="548640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663" y="5907088"/>
            <a:ext cx="3413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90708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975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6229350"/>
            <a:ext cx="341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dirty="0" smtClean="0">
                <a:solidFill>
                  <a:schemeClr val="tx1"/>
                </a:solidFill>
              </a:rPr>
              <a:t>Unité tirée au sort : l'individu 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267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1828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2228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2590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2571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2590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190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324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190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2647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2628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2647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3661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4270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9060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920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3360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056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6665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1455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0975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431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6488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209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26098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29718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29527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29718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2286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27059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2286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2667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30289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30099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3028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3130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191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670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622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56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100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70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38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431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910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862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196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7119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420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1981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43204" y="2381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91100" y="2743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686300" y="2724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9700" y="2743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76950" y="205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3919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477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5550" y="205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10004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57900" y="2800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53100" y="2781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86500" y="2800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56169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944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962254" y="3905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0150" y="4267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0535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38750" y="4191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3505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3925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721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3505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4248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4229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4248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2619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801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236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38704" y="2762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3124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1800" y="3105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15200" y="3124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72450" y="2438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99419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2858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01050" y="2438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05504" y="2819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53400" y="3181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48600" y="3162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382000" y="3181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51669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325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57754" y="4286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05650" y="4648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0085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34250" y="4572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3886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306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8676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3886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4267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4629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4610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4629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17569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3920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4953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3654" y="53530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71550" y="57150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66750" y="56959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00150" y="57150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57400" y="5029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4369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4491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526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5029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90454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38350" y="57721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33550" y="57531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66950" y="5772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940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1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480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432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766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338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08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290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624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669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148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3434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313319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5444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19404" y="55054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67300" y="5867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62500" y="5848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95900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53150" y="51816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0119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6015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483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81750" y="5181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86204" y="55626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134100" y="59245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829300" y="59055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62700" y="59245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408819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84920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5410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14904" y="58102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62800" y="61722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0" y="61531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391400" y="61722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48650" y="548640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5619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5906353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438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77250" y="5486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81704" y="5867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29600" y="6229350"/>
            <a:ext cx="342047" cy="3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924800" y="62103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009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458200" y="622935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44982</TotalTime>
  <Words>3680</Words>
  <Application>Microsoft Office PowerPoint</Application>
  <PresentationFormat>Présentation à l'écran (4:3)</PresentationFormat>
  <Paragraphs>617</Paragraphs>
  <Slides>50</Slides>
  <Notes>45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1" baseType="lpstr">
      <vt:lpstr>Office Theme</vt:lpstr>
      <vt:lpstr>Evaluations aléatoires: Comment tirer au sort?</vt:lpstr>
      <vt:lpstr>Plan de la semaine</vt:lpstr>
      <vt:lpstr>Qu’est-ce que l'assignation aléatoire? </vt:lpstr>
      <vt:lpstr>La mécanique du tirage au sort</vt:lpstr>
      <vt:lpstr>Plan du cours</vt:lpstr>
      <vt:lpstr>L'unité tirée au sort</vt:lpstr>
      <vt:lpstr>L'unité tirée au sort: réflexions</vt:lpstr>
      <vt:lpstr>Unité tirée au sort : l'individu ?</vt:lpstr>
      <vt:lpstr>Unité tirée au sort : l'individu ?</vt:lpstr>
      <vt:lpstr>L'unité tirée au sort : le groupe ?</vt:lpstr>
      <vt:lpstr>L'unité tirée au sort : la classe ?</vt:lpstr>
      <vt:lpstr>L'unité tirée au sort : la classe ?</vt:lpstr>
      <vt:lpstr>L'unité tirée au sort : l'école ?</vt:lpstr>
      <vt:lpstr>L'unité tirée au sort : l'école ?</vt:lpstr>
      <vt:lpstr>L'unité tirée au sort : quelle cible?</vt:lpstr>
      <vt:lpstr>Unité de tirage au sort : analyse</vt:lpstr>
      <vt:lpstr>Tirage au sort : la référence des essais cliniques</vt:lpstr>
      <vt:lpstr>La loterie : une approche simple</vt:lpstr>
      <vt:lpstr>Plan</vt:lpstr>
      <vt:lpstr>Contraintes : les moyens</vt:lpstr>
      <vt:lpstr>Contraintes : la contamination</vt:lpstr>
      <vt:lpstr>Les contraintes</vt:lpstr>
      <vt:lpstr>Contraintes liées à la logistique</vt:lpstr>
      <vt:lpstr>Contraintes liées à l'équité</vt:lpstr>
      <vt:lpstr>Contraintes liées à la taille de l’échantillon</vt:lpstr>
      <vt:lpstr>Plan du cours</vt:lpstr>
      <vt:lpstr>Que faire: 500 candidats pour 500 places ?</vt:lpstr>
      <vt:lpstr>Les façons de tirer au sort</vt:lpstr>
      <vt:lpstr>Les règles de sélection</vt:lpstr>
      <vt:lpstr>Tirer au sort  dans “la bulle”</vt:lpstr>
      <vt:lpstr>Randomisation dans la "bulle"</vt:lpstr>
      <vt:lpstr>Les tirages au sort partiels</vt:lpstr>
      <vt:lpstr>La mise en place progressive</vt:lpstr>
      <vt:lpstr>Mise en place progressive</vt:lpstr>
      <vt:lpstr>Mise en place progressive   </vt:lpstr>
      <vt:lpstr>La rotation</vt:lpstr>
      <vt:lpstr>Diapositive 36</vt:lpstr>
      <vt:lpstr>Difficultés </vt:lpstr>
      <vt:lpstr>L'encouragement</vt:lpstr>
      <vt:lpstr>Diapositive 39</vt:lpstr>
      <vt:lpstr>Qu’est-ce que “l’encouragement” ?</vt:lpstr>
      <vt:lpstr>En résumé : les différents modèles</vt:lpstr>
      <vt:lpstr>Méthodes de randomisation : résumé</vt:lpstr>
      <vt:lpstr>Plan du cours</vt:lpstr>
      <vt:lpstr>Traitements multiples</vt:lpstr>
      <vt:lpstr>La rotation</vt:lpstr>
      <vt:lpstr>Traitements croisés</vt:lpstr>
      <vt:lpstr>Varier l'application d'un programme</vt:lpstr>
      <vt:lpstr>La stratification</vt:lpstr>
      <vt:lpstr>Quand faut-il stratifier ?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Randomize</dc:title>
  <dc:creator>Marc Shotland</dc:creator>
  <cp:lastModifiedBy>hélène GIACOBINO</cp:lastModifiedBy>
  <cp:revision>527</cp:revision>
  <dcterms:created xsi:type="dcterms:W3CDTF">2010-05-28T18:50:11Z</dcterms:created>
  <dcterms:modified xsi:type="dcterms:W3CDTF">2010-05-28T18:51:16Z</dcterms:modified>
</cp:coreProperties>
</file>