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8"/>
  </p:notesMasterIdLst>
  <p:handoutMasterIdLst>
    <p:handoutMasterId r:id="rId39"/>
  </p:handoutMasterIdLst>
  <p:sldIdLst>
    <p:sldId id="269" r:id="rId2"/>
    <p:sldId id="268" r:id="rId3"/>
    <p:sldId id="449" r:id="rId4"/>
    <p:sldId id="452" r:id="rId5"/>
    <p:sldId id="489" r:id="rId6"/>
    <p:sldId id="490" r:id="rId7"/>
    <p:sldId id="466" r:id="rId8"/>
    <p:sldId id="461" r:id="rId9"/>
    <p:sldId id="454" r:id="rId10"/>
    <p:sldId id="464" r:id="rId11"/>
    <p:sldId id="457" r:id="rId12"/>
    <p:sldId id="468" r:id="rId13"/>
    <p:sldId id="463" r:id="rId14"/>
    <p:sldId id="325" r:id="rId15"/>
    <p:sldId id="356" r:id="rId16"/>
    <p:sldId id="277" r:id="rId17"/>
    <p:sldId id="488" r:id="rId18"/>
    <p:sldId id="471" r:id="rId19"/>
    <p:sldId id="361" r:id="rId20"/>
    <p:sldId id="472" r:id="rId21"/>
    <p:sldId id="473" r:id="rId22"/>
    <p:sldId id="474" r:id="rId23"/>
    <p:sldId id="258" r:id="rId24"/>
    <p:sldId id="308" r:id="rId25"/>
    <p:sldId id="263" r:id="rId26"/>
    <p:sldId id="487" r:id="rId27"/>
    <p:sldId id="401" r:id="rId28"/>
    <p:sldId id="366" r:id="rId29"/>
    <p:sldId id="492" r:id="rId30"/>
    <p:sldId id="494" r:id="rId31"/>
    <p:sldId id="486" r:id="rId32"/>
    <p:sldId id="353" r:id="rId33"/>
    <p:sldId id="491" r:id="rId34"/>
    <p:sldId id="476" r:id="rId35"/>
    <p:sldId id="451" r:id="rId36"/>
    <p:sldId id="414" r:id="rId37"/>
  </p:sldIdLst>
  <p:sldSz cx="9144000" cy="6858000" type="screen4x3"/>
  <p:notesSz cx="6834188" cy="9979025"/>
  <p:embeddedFontLst>
    <p:embeddedFont>
      <p:font typeface="Calibri" pitchFamily="34" charset="0"/>
      <p:regular r:id="rId40"/>
      <p:bold r:id="rId41"/>
      <p:italic r:id="rId42"/>
      <p:boldItalic r:id="rId43"/>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49" autoAdjust="0"/>
    <p:restoredTop sz="80803" autoAdjust="0"/>
  </p:normalViewPr>
  <p:slideViewPr>
    <p:cSldViewPr>
      <p:cViewPr varScale="1">
        <p:scale>
          <a:sx n="108" d="100"/>
          <a:sy n="108" d="100"/>
        </p:scale>
        <p:origin x="-78"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62275" cy="498475"/>
          </a:xfrm>
          <a:prstGeom prst="rect">
            <a:avLst/>
          </a:prstGeom>
        </p:spPr>
        <p:txBody>
          <a:bodyPr vert="horz" lIns="91435" tIns="45717" rIns="91435" bIns="45717" rtlCol="0"/>
          <a:lstStyle>
            <a:lvl1pPr algn="l">
              <a:defRPr sz="1200"/>
            </a:lvl1pPr>
          </a:lstStyle>
          <a:p>
            <a:endParaRPr lang="nl-BE"/>
          </a:p>
        </p:txBody>
      </p:sp>
      <p:sp>
        <p:nvSpPr>
          <p:cNvPr id="3" name="Date Placeholder 2"/>
          <p:cNvSpPr>
            <a:spLocks noGrp="1"/>
          </p:cNvSpPr>
          <p:nvPr>
            <p:ph type="dt" sz="quarter" idx="1"/>
          </p:nvPr>
        </p:nvSpPr>
        <p:spPr>
          <a:xfrm>
            <a:off x="3871914" y="1"/>
            <a:ext cx="2960687" cy="498475"/>
          </a:xfrm>
          <a:prstGeom prst="rect">
            <a:avLst/>
          </a:prstGeom>
        </p:spPr>
        <p:txBody>
          <a:bodyPr vert="horz" lIns="91435" tIns="45717" rIns="91435" bIns="45717" rtlCol="0"/>
          <a:lstStyle>
            <a:lvl1pPr algn="r">
              <a:defRPr sz="1200"/>
            </a:lvl1pPr>
          </a:lstStyle>
          <a:p>
            <a:fld id="{E7404C63-3E7C-4017-A4E3-CBA9C17A64AF}" type="datetimeFigureOut">
              <a:rPr lang="nl-BE" smtClean="0"/>
              <a:pPr/>
              <a:t>8/05/2013</a:t>
            </a:fld>
            <a:endParaRPr lang="nl-BE"/>
          </a:p>
        </p:txBody>
      </p:sp>
      <p:sp>
        <p:nvSpPr>
          <p:cNvPr id="4" name="Footer Placeholder 3"/>
          <p:cNvSpPr>
            <a:spLocks noGrp="1"/>
          </p:cNvSpPr>
          <p:nvPr>
            <p:ph type="ftr" sz="quarter" idx="2"/>
          </p:nvPr>
        </p:nvSpPr>
        <p:spPr>
          <a:xfrm>
            <a:off x="1" y="9478964"/>
            <a:ext cx="2962275" cy="498475"/>
          </a:xfrm>
          <a:prstGeom prst="rect">
            <a:avLst/>
          </a:prstGeom>
        </p:spPr>
        <p:txBody>
          <a:bodyPr vert="horz" lIns="91435" tIns="45717" rIns="91435" bIns="45717" rtlCol="0" anchor="b"/>
          <a:lstStyle>
            <a:lvl1pPr algn="l">
              <a:defRPr sz="1200"/>
            </a:lvl1pPr>
          </a:lstStyle>
          <a:p>
            <a:endParaRPr lang="nl-BE"/>
          </a:p>
        </p:txBody>
      </p:sp>
      <p:sp>
        <p:nvSpPr>
          <p:cNvPr id="5" name="Slide Number Placeholder 4"/>
          <p:cNvSpPr>
            <a:spLocks noGrp="1"/>
          </p:cNvSpPr>
          <p:nvPr>
            <p:ph type="sldNum" sz="quarter" idx="3"/>
          </p:nvPr>
        </p:nvSpPr>
        <p:spPr>
          <a:xfrm>
            <a:off x="3871914" y="9478964"/>
            <a:ext cx="2960687" cy="498475"/>
          </a:xfrm>
          <a:prstGeom prst="rect">
            <a:avLst/>
          </a:prstGeom>
        </p:spPr>
        <p:txBody>
          <a:bodyPr vert="horz" lIns="91435" tIns="45717" rIns="91435" bIns="45717" rtlCol="0" anchor="b"/>
          <a:lstStyle>
            <a:lvl1pPr algn="r">
              <a:defRPr sz="1200"/>
            </a:lvl1pPr>
          </a:lstStyle>
          <a:p>
            <a:fld id="{2177EB83-0F2D-4B3B-BD3A-55C6F19983EA}" type="slidenum">
              <a:rPr lang="nl-BE" smtClean="0"/>
              <a:pPr/>
              <a:t>‹#›</a:t>
            </a:fld>
            <a:endParaRPr lang="nl-BE"/>
          </a:p>
        </p:txBody>
      </p:sp>
    </p:spTree>
    <p:extLst>
      <p:ext uri="{BB962C8B-B14F-4D97-AF65-F5344CB8AC3E}">
        <p14:creationId xmlns:p14="http://schemas.microsoft.com/office/powerpoint/2010/main" val="2099210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62275" cy="498475"/>
          </a:xfrm>
          <a:prstGeom prst="rect">
            <a:avLst/>
          </a:prstGeom>
        </p:spPr>
        <p:txBody>
          <a:bodyPr vert="horz" lIns="91435" tIns="45717" rIns="91435" bIns="45717" rtlCol="0"/>
          <a:lstStyle>
            <a:lvl1pPr algn="l">
              <a:defRPr sz="1200"/>
            </a:lvl1pPr>
          </a:lstStyle>
          <a:p>
            <a:endParaRPr lang="nl-BE"/>
          </a:p>
        </p:txBody>
      </p:sp>
      <p:sp>
        <p:nvSpPr>
          <p:cNvPr id="3" name="Date Placeholder 2"/>
          <p:cNvSpPr>
            <a:spLocks noGrp="1"/>
          </p:cNvSpPr>
          <p:nvPr>
            <p:ph type="dt" idx="1"/>
          </p:nvPr>
        </p:nvSpPr>
        <p:spPr>
          <a:xfrm>
            <a:off x="3871914" y="1"/>
            <a:ext cx="2960687" cy="498475"/>
          </a:xfrm>
          <a:prstGeom prst="rect">
            <a:avLst/>
          </a:prstGeom>
        </p:spPr>
        <p:txBody>
          <a:bodyPr vert="horz" lIns="91435" tIns="45717" rIns="91435" bIns="45717" rtlCol="0"/>
          <a:lstStyle>
            <a:lvl1pPr algn="r">
              <a:defRPr sz="1200"/>
            </a:lvl1pPr>
          </a:lstStyle>
          <a:p>
            <a:fld id="{94341E0A-87BC-4A05-A87B-D78A7A71AF84}" type="datetimeFigureOut">
              <a:rPr lang="nl-BE" smtClean="0"/>
              <a:pPr/>
              <a:t>8/05/2013</a:t>
            </a:fld>
            <a:endParaRPr lang="nl-BE"/>
          </a:p>
        </p:txBody>
      </p:sp>
      <p:sp>
        <p:nvSpPr>
          <p:cNvPr id="4" name="Slide Image Placeholder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35" tIns="45717" rIns="91435" bIns="45717" rtlCol="0" anchor="ctr"/>
          <a:lstStyle/>
          <a:p>
            <a:endParaRPr lang="nl-BE"/>
          </a:p>
        </p:txBody>
      </p:sp>
      <p:sp>
        <p:nvSpPr>
          <p:cNvPr id="5" name="Notes Placeholder 4"/>
          <p:cNvSpPr>
            <a:spLocks noGrp="1"/>
          </p:cNvSpPr>
          <p:nvPr>
            <p:ph type="body" sz="quarter" idx="3"/>
          </p:nvPr>
        </p:nvSpPr>
        <p:spPr>
          <a:xfrm>
            <a:off x="684213" y="4740275"/>
            <a:ext cx="5467350" cy="4491038"/>
          </a:xfrm>
          <a:prstGeom prst="rect">
            <a:avLst/>
          </a:prstGeom>
        </p:spPr>
        <p:txBody>
          <a:bodyPr vert="horz" lIns="91435" tIns="45717" rIns="91435"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1" y="9478964"/>
            <a:ext cx="2962275" cy="498475"/>
          </a:xfrm>
          <a:prstGeom prst="rect">
            <a:avLst/>
          </a:prstGeom>
        </p:spPr>
        <p:txBody>
          <a:bodyPr vert="horz" lIns="91435" tIns="45717" rIns="91435" bIns="45717" rtlCol="0" anchor="b"/>
          <a:lstStyle>
            <a:lvl1pPr algn="l">
              <a:defRPr sz="1200"/>
            </a:lvl1pPr>
          </a:lstStyle>
          <a:p>
            <a:endParaRPr lang="nl-BE"/>
          </a:p>
        </p:txBody>
      </p:sp>
      <p:sp>
        <p:nvSpPr>
          <p:cNvPr id="7" name="Slide Number Placeholder 6"/>
          <p:cNvSpPr>
            <a:spLocks noGrp="1"/>
          </p:cNvSpPr>
          <p:nvPr>
            <p:ph type="sldNum" sz="quarter" idx="5"/>
          </p:nvPr>
        </p:nvSpPr>
        <p:spPr>
          <a:xfrm>
            <a:off x="3871914" y="9478964"/>
            <a:ext cx="2960687" cy="498475"/>
          </a:xfrm>
          <a:prstGeom prst="rect">
            <a:avLst/>
          </a:prstGeom>
        </p:spPr>
        <p:txBody>
          <a:bodyPr vert="horz" lIns="91435" tIns="45717" rIns="91435" bIns="45717" rtlCol="0" anchor="b"/>
          <a:lstStyle>
            <a:lvl1pPr algn="r">
              <a:defRPr sz="1200"/>
            </a:lvl1pPr>
          </a:lstStyle>
          <a:p>
            <a:fld id="{113F6CED-6A75-4BA9-92CD-31771B3EE1C1}" type="slidenum">
              <a:rPr lang="nl-BE" smtClean="0"/>
              <a:pPr/>
              <a:t>‹#›</a:t>
            </a:fld>
            <a:endParaRPr lang="nl-BE"/>
          </a:p>
        </p:txBody>
      </p:sp>
    </p:spTree>
    <p:extLst>
      <p:ext uri="{BB962C8B-B14F-4D97-AF65-F5344CB8AC3E}">
        <p14:creationId xmlns:p14="http://schemas.microsoft.com/office/powerpoint/2010/main" val="308406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baseline="0" smtClean="0"/>
              <a:t>Adriaens. 2007. Page 176: 'De semi-aquatische levenswijze werd ook in verband gebracht met de evolutie naar bipedale locomotie, aangezien de mensachtigen het lichaam rechtop dienden te houden in het water om te kunnen ademen'</a:t>
            </a:r>
          </a:p>
          <a:p>
            <a:r>
              <a:rPr lang="nl-BE" baseline="0" smtClean="0"/>
              <a:t>This does not explain fully upright posture. Diving and swimming do.</a:t>
            </a:r>
          </a:p>
          <a:p>
            <a:endParaRPr lang="nl-NL"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smtClean="0"/>
              <a:t>Waterbewoners . Als ze zwemmen, leggen ze hun benen achter hun romp, in het verlengde ervan: waterschildpadden, zeeleguanen, krokodillen, pinguïns, eenden in het water, zeeroofdieren. </a:t>
            </a:r>
            <a:endParaRPr lang="nl-BE" smtClean="0">
              <a:sym typeface="Wingdings"/>
            </a:endParaRPr>
          </a:p>
          <a:p>
            <a:endParaRPr lang="nl-BE" baseline="0" smtClean="0"/>
          </a:p>
        </p:txBody>
      </p:sp>
      <p:sp>
        <p:nvSpPr>
          <p:cNvPr id="4" name="Slide Number Placeholder 3"/>
          <p:cNvSpPr>
            <a:spLocks noGrp="1"/>
          </p:cNvSpPr>
          <p:nvPr>
            <p:ph type="sldNum" sz="quarter" idx="10"/>
          </p:nvPr>
        </p:nvSpPr>
        <p:spPr/>
        <p:txBody>
          <a:bodyPr/>
          <a:lstStyle/>
          <a:p>
            <a:fld id="{113F6CED-6A75-4BA9-92CD-31771B3EE1C1}" type="slidenum">
              <a:rPr lang="nl-BE" smtClean="0"/>
              <a:pPr/>
              <a:t>16</a:t>
            </a:fld>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smtClean="0"/>
          </a:p>
          <a:p>
            <a:r>
              <a:rPr lang="nl-BE" smtClean="0"/>
              <a:t>Spitting is aggressive:</a:t>
            </a:r>
            <a:r>
              <a:rPr lang="nl-BE" baseline="0" smtClean="0"/>
              <a:t> idea came up in Honolulu at 01:27, October 26th 2012.</a:t>
            </a:r>
          </a:p>
          <a:p>
            <a:endParaRPr lang="nl-BE" baseline="0" smtClean="0"/>
          </a:p>
          <a:p>
            <a:r>
              <a:rPr lang="nl-BE" smtClean="0"/>
              <a:t>Adriaens.</a:t>
            </a:r>
            <a:r>
              <a:rPr lang="nl-BE" baseline="0" smtClean="0"/>
              <a:t> 2007.De uitgesproken aanwezigheid van zweetklieren zou dan het insulatieprobleem (ten gevolge van hypodermis (onderhuidse vetlaag) voor insulatie in water) kunnen opvangen als deze mensachtigen zich uit het water bevonden (en dus via zweten het lichaam koel konden houden).</a:t>
            </a:r>
          </a:p>
          <a:p>
            <a:endParaRPr lang="nl-BE" baseline="0" smtClean="0"/>
          </a:p>
          <a:p>
            <a:r>
              <a:rPr lang="nl-BE" baseline="0" smtClean="0"/>
              <a:t>Salt is recuperated in external channels of our eccrine glands, by inverted! CFTR channels. CFTR mutations, rendering the CFTR channel inactive, are frequent: homozygotes have cystic fibrosis or mucoviscidosis, with very salty sweat. Adaptation after returining to land?</a:t>
            </a:r>
          </a:p>
          <a:p>
            <a:endParaRPr lang="nl-BE"/>
          </a:p>
        </p:txBody>
      </p:sp>
      <p:sp>
        <p:nvSpPr>
          <p:cNvPr id="4" name="Slide Number Placeholder 3"/>
          <p:cNvSpPr>
            <a:spLocks noGrp="1"/>
          </p:cNvSpPr>
          <p:nvPr>
            <p:ph type="sldNum" sz="quarter" idx="10"/>
          </p:nvPr>
        </p:nvSpPr>
        <p:spPr/>
        <p:txBody>
          <a:bodyPr/>
          <a:lstStyle/>
          <a:p>
            <a:fld id="{113F6CED-6A75-4BA9-92CD-31771B3EE1C1}" type="slidenum">
              <a:rPr lang="nl-BE" smtClean="0"/>
              <a:pPr/>
              <a:t>25</a:t>
            </a:fld>
            <a:endParaRPr lang="nl-B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a:p>
        </p:txBody>
      </p:sp>
      <p:sp>
        <p:nvSpPr>
          <p:cNvPr id="4" name="Slide Number Placeholder 3"/>
          <p:cNvSpPr>
            <a:spLocks noGrp="1"/>
          </p:cNvSpPr>
          <p:nvPr>
            <p:ph type="sldNum" sz="quarter" idx="10"/>
          </p:nvPr>
        </p:nvSpPr>
        <p:spPr/>
        <p:txBody>
          <a:bodyPr/>
          <a:lstStyle/>
          <a:p>
            <a:fld id="{113F6CED-6A75-4BA9-92CD-31771B3EE1C1}" type="slidenum">
              <a:rPr lang="nl-BE" smtClean="0"/>
              <a:pPr/>
              <a:t>32</a:t>
            </a:fld>
            <a:endParaRPr lang="nl-B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AD9DF3AC-1E60-4279-B45A-1E91F46ED611}" type="datetime1">
              <a:rPr lang="nl-BE" smtClean="0"/>
              <a:pPr/>
              <a:t>8/05/2013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1D93B283-940F-477B-8ADA-59F40FC00A62}" type="datetime1">
              <a:rPr lang="nl-BE" smtClean="0"/>
              <a:pPr/>
              <a:t>8/05/2013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A23A4A7C-7BFA-4474-937C-FFFA6229AAA1}" type="datetime1">
              <a:rPr lang="nl-BE" smtClean="0"/>
              <a:pPr/>
              <a:t>8/05/2013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39769770-AA48-422E-8CFF-E157CE51B19F}" type="datetime1">
              <a:rPr lang="nl-BE" smtClean="0"/>
              <a:pPr/>
              <a:t>8/05/2013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9B8A5-61E3-4208-A431-8CE42E89361D}" type="datetime1">
              <a:rPr lang="nl-BE" smtClean="0"/>
              <a:pPr/>
              <a:t>8/05/2013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A6968AF3-E1F2-4D93-A92A-947F4319FFA9}" type="datetime1">
              <a:rPr lang="nl-BE" smtClean="0"/>
              <a:pPr/>
              <a:t>8/05/2013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6DF8B4B8-CBFC-4324-8E13-17A644DB4994}" type="datetime1">
              <a:rPr lang="nl-BE" smtClean="0"/>
              <a:pPr/>
              <a:t>8/05/2013</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17822292-C5DC-4062-97DA-04815EDD9617}" type="datetime1">
              <a:rPr lang="nl-BE" smtClean="0"/>
              <a:pPr/>
              <a:t>8/05/2013</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96E75-80B6-4F54-97CD-9A5F1ED0A2AA}" type="datetime1">
              <a:rPr lang="nl-BE" smtClean="0"/>
              <a:pPr/>
              <a:t>8/05/2013</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441332-A17C-478A-8AD2-D5499FEE737A}" type="datetime1">
              <a:rPr lang="nl-BE" smtClean="0"/>
              <a:pPr/>
              <a:t>8/05/2013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06FF98-C9F0-4092-9951-7E141337901C}" type="datetime1">
              <a:rPr lang="nl-BE" smtClean="0"/>
              <a:pPr/>
              <a:t>8/05/2013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6A41D-DD95-4AF6-A9EC-5F5A1418B6F2}" type="datetime1">
              <a:rPr lang="nl-BE" smtClean="0"/>
              <a:pPr/>
              <a:t>8/05/2013</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4C97D-8DA9-4D3C-9629-CF9FF4D008EC}" type="slidenum">
              <a:rPr lang="nl-BE" smtClean="0"/>
              <a:pPr/>
              <a:t>‹#›</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o.Vaneechoutte@ugent.be" TargetMode="External"/><Relationship Id="rId2" Type="http://schemas.openxmlformats.org/officeDocument/2006/relationships/hyperlink" Target="mailto:m_verhaegen@skynet.be" TargetMode="Externa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youtube.com/watch?v=9ObDgBLFo9w" TargetMode="Externa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hyperlink" Target="../../Literature/Video%20Library/baby%20swimming.wmv" TargetMode="Externa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hyperlink" Target="http://www.youtube.com/watch?v=9ObDgBLFo9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users.ugent.be/~mvaneech/Index.html" TargetMode="Externa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hyperlink" Target="http://www.google.be/imgres?q=savannah+ancestors&amp;hl=nl&amp;client=firefox-a&amp;hs=Lbm&amp;sa=X&amp;rls=org.mozilla:nl:official&amp;biw=1280&amp;bih=828&amp;tbm=isch&amp;prmd=imvns&amp;tbnid=CpnZpZh7zn6EOM:&amp;imgrefurl=http://popular-archaeology.com/issue/june-2011/article/early-human-ancestor"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7398" y="76200"/>
            <a:ext cx="7279750" cy="3108543"/>
          </a:xfrm>
          <a:prstGeom prst="rect">
            <a:avLst/>
          </a:prstGeom>
          <a:solidFill>
            <a:schemeClr val="accent1">
              <a:alpha val="70000"/>
            </a:schemeClr>
          </a:solidFill>
        </p:spPr>
        <p:txBody>
          <a:bodyPr wrap="none" rtlCol="0">
            <a:spAutoFit/>
          </a:bodyPr>
          <a:lstStyle/>
          <a:p>
            <a:pPr algn="ctr"/>
            <a:r>
              <a:rPr lang="nl-BE" sz="2800" b="1" smtClean="0"/>
              <a:t>Unique </a:t>
            </a:r>
            <a:r>
              <a:rPr lang="nl-BE" sz="2800" b="1" i="1" smtClean="0"/>
              <a:t>Homo</a:t>
            </a:r>
            <a:r>
              <a:rPr lang="nl-BE" sz="2800" b="1" smtClean="0"/>
              <a:t> characteristics</a:t>
            </a:r>
          </a:p>
          <a:p>
            <a:pPr algn="ctr"/>
            <a:r>
              <a:rPr lang="nl-BE" sz="2800" b="1" smtClean="0"/>
              <a:t>Are they compatible with a more aquatic past?</a:t>
            </a:r>
          </a:p>
          <a:p>
            <a:pPr algn="ctr"/>
            <a:r>
              <a:rPr lang="nl-BE" sz="2400" b="1" smtClean="0">
                <a:hlinkClick r:id="rId2"/>
              </a:rPr>
              <a:t>Marc Verhaegen </a:t>
            </a:r>
            <a:r>
              <a:rPr lang="nl-BE" sz="2400" b="1" smtClean="0"/>
              <a:t>&amp; </a:t>
            </a:r>
            <a:r>
              <a:rPr lang="nl-BE" sz="2400" b="1" smtClean="0">
                <a:hlinkClick r:id="rId3"/>
              </a:rPr>
              <a:t>Mario Vaneechoutte</a:t>
            </a:r>
            <a:endParaRPr lang="nl-BE" sz="2400" b="1" smtClean="0"/>
          </a:p>
          <a:p>
            <a:pPr algn="ctr"/>
            <a:endParaRPr lang="nl-BE" sz="2400" smtClean="0"/>
          </a:p>
          <a:p>
            <a:pPr algn="ctr"/>
            <a:r>
              <a:rPr lang="nl-BE" sz="2400" b="1" smtClean="0"/>
              <a:t>Human Evolution</a:t>
            </a:r>
          </a:p>
          <a:p>
            <a:pPr algn="ctr"/>
            <a:r>
              <a:rPr lang="nl-NL" sz="2400" smtClean="0"/>
              <a:t>Past, Present &amp; Future</a:t>
            </a:r>
            <a:endParaRPr lang="nl-BE" sz="2400" smtClean="0"/>
          </a:p>
          <a:p>
            <a:pPr algn="ctr"/>
            <a:r>
              <a:rPr lang="nl-BE" sz="2000" b="1"/>
              <a:t>Friday May </a:t>
            </a:r>
            <a:r>
              <a:rPr lang="nl-BE" sz="2000" b="1" smtClean="0"/>
              <a:t>10th 2103</a:t>
            </a:r>
            <a:endParaRPr lang="nl-BE" sz="2000" b="1"/>
          </a:p>
          <a:p>
            <a:pPr algn="ctr"/>
            <a:r>
              <a:rPr lang="nl-BE" sz="2400" b="1" smtClean="0"/>
              <a:t>Grange St. Paul’s Hotel, London, UK</a:t>
            </a:r>
          </a:p>
        </p:txBody>
      </p:sp>
      <p:sp>
        <p:nvSpPr>
          <p:cNvPr id="5" name="Slide Number Placeholder 4"/>
          <p:cNvSpPr>
            <a:spLocks noGrp="1"/>
          </p:cNvSpPr>
          <p:nvPr>
            <p:ph type="sldNum" sz="quarter" idx="12"/>
          </p:nvPr>
        </p:nvSpPr>
        <p:spPr/>
        <p:txBody>
          <a:bodyPr/>
          <a:lstStyle/>
          <a:p>
            <a:fld id="{7B24C97D-8DA9-4D3C-9629-CF9FF4D008EC}" type="slidenum">
              <a:rPr lang="nl-BE" smtClean="0"/>
              <a:pPr/>
              <a:t>1</a:t>
            </a:fld>
            <a:endParaRPr lang="nl-BE"/>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341891"/>
            <a:ext cx="5168468" cy="346448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1092320"/>
            <a:ext cx="8686800" cy="400110"/>
          </a:xfrm>
          <a:prstGeom prst="rect">
            <a:avLst/>
          </a:prstGeom>
          <a:solidFill>
            <a:schemeClr val="accent1">
              <a:alpha val="49000"/>
            </a:schemeClr>
          </a:solidFill>
        </p:spPr>
        <p:txBody>
          <a:bodyPr wrap="square">
            <a:spAutoFit/>
          </a:bodyPr>
          <a:lstStyle/>
          <a:p>
            <a:r>
              <a:rPr lang="nl-NL" sz="2000" smtClean="0"/>
              <a:t>2. Monkeys are arboreal, afraid of water: MONKEY = TREE</a:t>
            </a:r>
            <a:endParaRPr lang="nl-BE" sz="2000" smtClean="0"/>
          </a:p>
        </p:txBody>
      </p:sp>
      <p:sp>
        <p:nvSpPr>
          <p:cNvPr id="9" name="Slide Number Placeholder 8"/>
          <p:cNvSpPr>
            <a:spLocks noGrp="1"/>
          </p:cNvSpPr>
          <p:nvPr>
            <p:ph type="sldNum" sz="quarter" idx="12"/>
          </p:nvPr>
        </p:nvSpPr>
        <p:spPr/>
        <p:txBody>
          <a:bodyPr/>
          <a:lstStyle/>
          <a:p>
            <a:fld id="{7B24C97D-8DA9-4D3C-9629-CF9FF4D008EC}" type="slidenum">
              <a:rPr lang="nl-BE" smtClean="0"/>
              <a:pPr/>
              <a:t>10</a:t>
            </a:fld>
            <a:endParaRPr lang="nl-BE"/>
          </a:p>
        </p:txBody>
      </p:sp>
      <p:pic>
        <p:nvPicPr>
          <p:cNvPr id="1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02" t="18571" r="26308" b="11116"/>
          <a:stretch/>
        </p:blipFill>
        <p:spPr bwMode="auto">
          <a:xfrm>
            <a:off x="2971800" y="4495801"/>
            <a:ext cx="2873634"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079631" y="4311135"/>
            <a:ext cx="2564998" cy="369332"/>
          </a:xfrm>
          <a:prstGeom prst="rect">
            <a:avLst/>
          </a:prstGeom>
          <a:solidFill>
            <a:schemeClr val="accent1"/>
          </a:solidFill>
        </p:spPr>
        <p:txBody>
          <a:bodyPr wrap="none" rtlCol="0">
            <a:spAutoFit/>
          </a:bodyPr>
          <a:lstStyle/>
          <a:p>
            <a:r>
              <a:rPr lang="nl-BE" smtClean="0"/>
              <a:t>Diving macaque monkeys</a:t>
            </a:r>
            <a:endParaRPr lang="nl-BE"/>
          </a:p>
        </p:txBody>
      </p:sp>
      <p:sp>
        <p:nvSpPr>
          <p:cNvPr id="16" name="Rectangle 15"/>
          <p:cNvSpPr/>
          <p:nvPr/>
        </p:nvSpPr>
        <p:spPr>
          <a:xfrm>
            <a:off x="152400" y="156706"/>
            <a:ext cx="8775159" cy="748154"/>
          </a:xfrm>
          <a:prstGeom prst="rect">
            <a:avLst/>
          </a:prstGeom>
          <a:solidFill>
            <a:schemeClr val="accent1"/>
          </a:solidFill>
        </p:spPr>
        <p:txBody>
          <a:bodyPr wrap="none">
            <a:spAutoFit/>
          </a:bodyPr>
          <a:lstStyle/>
          <a:p>
            <a:pPr>
              <a:lnSpc>
                <a:spcPts val="2500"/>
              </a:lnSpc>
            </a:pPr>
            <a:r>
              <a:rPr lang="nl-BE" sz="2800" b="1" smtClean="0"/>
              <a:t>Some misconceptions about the Latest Common Ancestor</a:t>
            </a:r>
          </a:p>
          <a:p>
            <a:pPr>
              <a:lnSpc>
                <a:spcPts val="2500"/>
              </a:lnSpc>
            </a:pPr>
            <a:r>
              <a:rPr lang="nl-NL" sz="2800" b="1"/>
              <a:t> </a:t>
            </a:r>
            <a:r>
              <a:rPr lang="nl-NL" sz="2800" b="1" smtClean="0"/>
              <a:t>                                                           claims of the AAH</a:t>
            </a:r>
            <a:endParaRPr lang="nl-BE" sz="2400" b="1" smtClean="0"/>
          </a:p>
        </p:txBody>
      </p:sp>
      <p:pic>
        <p:nvPicPr>
          <p:cNvPr id="17" name="Picture 2" descr="http://news.bbc.co.uk/nol/shared/spl/hi/pop_ups/07/in_pictures_enl_1195570472/img/1.jpg"/>
          <p:cNvPicPr>
            <a:picLocks noChangeAspect="1" noChangeArrowheads="1"/>
          </p:cNvPicPr>
          <p:nvPr/>
        </p:nvPicPr>
        <p:blipFill>
          <a:blip r:embed="rId4"/>
          <a:srcRect/>
          <a:stretch>
            <a:fillRect/>
          </a:stretch>
        </p:blipFill>
        <p:spPr bwMode="auto">
          <a:xfrm>
            <a:off x="152400" y="1608536"/>
            <a:ext cx="4102296" cy="2734864"/>
          </a:xfrm>
          <a:prstGeom prst="rect">
            <a:avLst/>
          </a:prstGeom>
          <a:noFill/>
        </p:spPr>
      </p:pic>
      <p:pic>
        <p:nvPicPr>
          <p:cNvPr id="18" name="Picture 4" descr="http://cdn2.arkive.org/media/C2/C2D8D873-A40C-4065-85AA-842BE72CD4D2/Presentation.Large/Male-proboscis-monkey-swimming.jpg"/>
          <p:cNvPicPr>
            <a:picLocks noChangeAspect="1" noChangeArrowheads="1"/>
          </p:cNvPicPr>
          <p:nvPr/>
        </p:nvPicPr>
        <p:blipFill>
          <a:blip r:embed="rId5"/>
          <a:srcRect/>
          <a:stretch>
            <a:fillRect/>
          </a:stretch>
        </p:blipFill>
        <p:spPr bwMode="auto">
          <a:xfrm>
            <a:off x="4953000" y="1701804"/>
            <a:ext cx="3690299" cy="2641596"/>
          </a:xfrm>
          <a:prstGeom prst="rect">
            <a:avLst/>
          </a:prstGeom>
          <a:noFill/>
        </p:spPr>
      </p:pic>
      <p:sp>
        <p:nvSpPr>
          <p:cNvPr id="19" name="TextBox 18"/>
          <p:cNvSpPr txBox="1"/>
          <p:nvPr/>
        </p:nvSpPr>
        <p:spPr>
          <a:xfrm>
            <a:off x="199141" y="1691549"/>
            <a:ext cx="4042260" cy="369332"/>
          </a:xfrm>
          <a:prstGeom prst="rect">
            <a:avLst/>
          </a:prstGeom>
          <a:solidFill>
            <a:schemeClr val="accent1"/>
          </a:solidFill>
        </p:spPr>
        <p:txBody>
          <a:bodyPr wrap="none" rtlCol="0">
            <a:spAutoFit/>
          </a:bodyPr>
          <a:lstStyle/>
          <a:p>
            <a:r>
              <a:rPr lang="nl-BE" smtClean="0"/>
              <a:t>Japanese macaques bathing in hot spring</a:t>
            </a:r>
            <a:endParaRPr lang="nl-BE"/>
          </a:p>
        </p:txBody>
      </p:sp>
      <p:sp>
        <p:nvSpPr>
          <p:cNvPr id="20" name="TextBox 19"/>
          <p:cNvSpPr txBox="1"/>
          <p:nvPr/>
        </p:nvSpPr>
        <p:spPr>
          <a:xfrm>
            <a:off x="4953000" y="1725769"/>
            <a:ext cx="3048000" cy="369332"/>
          </a:xfrm>
          <a:prstGeom prst="rect">
            <a:avLst/>
          </a:prstGeom>
          <a:solidFill>
            <a:schemeClr val="accent1"/>
          </a:solidFill>
        </p:spPr>
        <p:txBody>
          <a:bodyPr wrap="square" rtlCol="0">
            <a:spAutoFit/>
          </a:bodyPr>
          <a:lstStyle/>
          <a:p>
            <a:r>
              <a:rPr lang="nl-BE" smtClean="0"/>
              <a:t>Swimming proboscis monkey</a:t>
            </a:r>
            <a:endParaRPr lang="nl-BE"/>
          </a:p>
        </p:txBody>
      </p:sp>
    </p:spTree>
    <p:extLst>
      <p:ext uri="{BB962C8B-B14F-4D97-AF65-F5344CB8AC3E}">
        <p14:creationId xmlns:p14="http://schemas.microsoft.com/office/powerpoint/2010/main" val="1952152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11</a:t>
            </a:fld>
            <a:endParaRPr lang="nl-BE"/>
          </a:p>
        </p:txBody>
      </p:sp>
      <p:pic>
        <p:nvPicPr>
          <p:cNvPr id="1026" name="Picture 2" descr="C:\Users\mvaneech\Dropbox\Fil\AH\Literature\Figures\Gorilla wading partly inflated airs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79" y="14859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lowerpoop.com/wp-content/uploads/2010/06/orangutan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852" y="1600200"/>
            <a:ext cx="448244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bentlyr.files.wordpress.com/2008/04/orangutan-swimm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9504"/>
          <a:stretch/>
        </p:blipFill>
        <p:spPr bwMode="auto">
          <a:xfrm>
            <a:off x="4610221" y="4419600"/>
            <a:ext cx="430517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telegraph.co.uk/multimedia/archive/01868/wading-with-stick_1868081i.jpg"/>
          <p:cNvPicPr>
            <a:picLocks noChangeAspect="1" noChangeArrowheads="1"/>
          </p:cNvPicPr>
          <p:nvPr/>
        </p:nvPicPr>
        <p:blipFill>
          <a:blip r:embed="rId5"/>
          <a:srcRect/>
          <a:stretch>
            <a:fillRect/>
          </a:stretch>
        </p:blipFill>
        <p:spPr bwMode="auto">
          <a:xfrm>
            <a:off x="254000" y="4403078"/>
            <a:ext cx="4097095" cy="2835922"/>
          </a:xfrm>
          <a:prstGeom prst="rect">
            <a:avLst/>
          </a:prstGeom>
          <a:noFill/>
        </p:spPr>
      </p:pic>
      <p:sp>
        <p:nvSpPr>
          <p:cNvPr id="9" name="TextBox 8"/>
          <p:cNvSpPr txBox="1"/>
          <p:nvPr/>
        </p:nvSpPr>
        <p:spPr>
          <a:xfrm>
            <a:off x="279821" y="4391634"/>
            <a:ext cx="2623475" cy="369332"/>
          </a:xfrm>
          <a:prstGeom prst="rect">
            <a:avLst/>
          </a:prstGeom>
          <a:solidFill>
            <a:schemeClr val="accent1"/>
          </a:solidFill>
        </p:spPr>
        <p:txBody>
          <a:bodyPr wrap="none" rtlCol="0">
            <a:spAutoFit/>
          </a:bodyPr>
          <a:lstStyle/>
          <a:p>
            <a:r>
              <a:rPr lang="nl-BE" smtClean="0"/>
              <a:t>Wading bonobo with stick</a:t>
            </a:r>
            <a:endParaRPr lang="nl-BE"/>
          </a:p>
        </p:txBody>
      </p:sp>
      <p:sp>
        <p:nvSpPr>
          <p:cNvPr id="17" name="TextBox 16"/>
          <p:cNvSpPr txBox="1"/>
          <p:nvPr/>
        </p:nvSpPr>
        <p:spPr>
          <a:xfrm>
            <a:off x="228600" y="1490200"/>
            <a:ext cx="1529586" cy="369332"/>
          </a:xfrm>
          <a:prstGeom prst="rect">
            <a:avLst/>
          </a:prstGeom>
          <a:solidFill>
            <a:schemeClr val="accent1"/>
          </a:solidFill>
        </p:spPr>
        <p:txBody>
          <a:bodyPr wrap="none" rtlCol="0">
            <a:spAutoFit/>
          </a:bodyPr>
          <a:lstStyle/>
          <a:p>
            <a:r>
              <a:rPr lang="nl-BE" smtClean="0"/>
              <a:t>Wading gorilla</a:t>
            </a:r>
            <a:endParaRPr lang="nl-BE"/>
          </a:p>
        </p:txBody>
      </p:sp>
      <p:sp>
        <p:nvSpPr>
          <p:cNvPr id="18" name="TextBox 17"/>
          <p:cNvSpPr txBox="1"/>
          <p:nvPr/>
        </p:nvSpPr>
        <p:spPr>
          <a:xfrm>
            <a:off x="4361104" y="1600200"/>
            <a:ext cx="1917961" cy="369332"/>
          </a:xfrm>
          <a:prstGeom prst="rect">
            <a:avLst/>
          </a:prstGeom>
          <a:solidFill>
            <a:schemeClr val="accent1"/>
          </a:solidFill>
        </p:spPr>
        <p:txBody>
          <a:bodyPr wrap="none" rtlCol="0">
            <a:spAutoFit/>
          </a:bodyPr>
          <a:lstStyle/>
          <a:p>
            <a:r>
              <a:rPr lang="nl-BE" smtClean="0"/>
              <a:t>Wading orangutan</a:t>
            </a:r>
            <a:endParaRPr lang="nl-BE"/>
          </a:p>
        </p:txBody>
      </p:sp>
      <p:sp>
        <p:nvSpPr>
          <p:cNvPr id="19" name="TextBox 18"/>
          <p:cNvSpPr txBox="1"/>
          <p:nvPr/>
        </p:nvSpPr>
        <p:spPr>
          <a:xfrm>
            <a:off x="4597400" y="4419600"/>
            <a:ext cx="2178930" cy="369332"/>
          </a:xfrm>
          <a:prstGeom prst="rect">
            <a:avLst/>
          </a:prstGeom>
          <a:solidFill>
            <a:schemeClr val="accent1"/>
          </a:solidFill>
        </p:spPr>
        <p:txBody>
          <a:bodyPr wrap="none" rtlCol="0">
            <a:spAutoFit/>
          </a:bodyPr>
          <a:lstStyle/>
          <a:p>
            <a:r>
              <a:rPr lang="nl-BE" smtClean="0"/>
              <a:t>Swimming orangutan</a:t>
            </a:r>
            <a:endParaRPr lang="nl-BE"/>
          </a:p>
        </p:txBody>
      </p:sp>
      <p:sp>
        <p:nvSpPr>
          <p:cNvPr id="20" name="Rectangle 19"/>
          <p:cNvSpPr/>
          <p:nvPr/>
        </p:nvSpPr>
        <p:spPr>
          <a:xfrm>
            <a:off x="228600" y="875994"/>
            <a:ext cx="8686800" cy="400110"/>
          </a:xfrm>
          <a:prstGeom prst="rect">
            <a:avLst/>
          </a:prstGeom>
          <a:solidFill>
            <a:schemeClr val="accent1">
              <a:alpha val="49000"/>
            </a:schemeClr>
          </a:solidFill>
        </p:spPr>
        <p:txBody>
          <a:bodyPr wrap="square">
            <a:spAutoFit/>
          </a:bodyPr>
          <a:lstStyle/>
          <a:p>
            <a:r>
              <a:rPr lang="nl-NL" sz="2000" smtClean="0"/>
              <a:t>3. Monkeys and apes are arboreal, afraid of water: MONKEY = TREE</a:t>
            </a:r>
            <a:endParaRPr lang="nl-BE" sz="2000" smtClean="0"/>
          </a:p>
        </p:txBody>
      </p:sp>
      <p:sp>
        <p:nvSpPr>
          <p:cNvPr id="21" name="Rectangle 20"/>
          <p:cNvSpPr/>
          <p:nvPr/>
        </p:nvSpPr>
        <p:spPr>
          <a:xfrm>
            <a:off x="152400" y="50800"/>
            <a:ext cx="8775159" cy="748154"/>
          </a:xfrm>
          <a:prstGeom prst="rect">
            <a:avLst/>
          </a:prstGeom>
          <a:solidFill>
            <a:schemeClr val="accent1"/>
          </a:solidFill>
        </p:spPr>
        <p:txBody>
          <a:bodyPr wrap="none">
            <a:spAutoFit/>
          </a:bodyPr>
          <a:lstStyle/>
          <a:p>
            <a:pPr>
              <a:lnSpc>
                <a:spcPts val="2500"/>
              </a:lnSpc>
            </a:pPr>
            <a:r>
              <a:rPr lang="nl-BE" sz="2800" b="1" smtClean="0"/>
              <a:t>Some misconceptions about the Latest Common Ancestor</a:t>
            </a:r>
          </a:p>
          <a:p>
            <a:pPr>
              <a:lnSpc>
                <a:spcPts val="2500"/>
              </a:lnSpc>
            </a:pPr>
            <a:r>
              <a:rPr lang="nl-NL" sz="2800" b="1"/>
              <a:t> </a:t>
            </a:r>
            <a:r>
              <a:rPr lang="nl-NL" sz="2800" b="1" smtClean="0"/>
              <a:t>                                                           claims of the AAH</a:t>
            </a:r>
            <a:endParaRPr lang="nl-BE" sz="2400" b="1" smtClean="0"/>
          </a:p>
        </p:txBody>
      </p:sp>
    </p:spTree>
    <p:extLst>
      <p:ext uri="{BB962C8B-B14F-4D97-AF65-F5344CB8AC3E}">
        <p14:creationId xmlns:p14="http://schemas.microsoft.com/office/powerpoint/2010/main" val="2658786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12</a:t>
            </a:fld>
            <a:endParaRPr lang="nl-BE"/>
          </a:p>
        </p:txBody>
      </p:sp>
      <p:sp>
        <p:nvSpPr>
          <p:cNvPr id="3" name="Rectangle 2"/>
          <p:cNvSpPr/>
          <p:nvPr/>
        </p:nvSpPr>
        <p:spPr>
          <a:xfrm>
            <a:off x="76200" y="838200"/>
            <a:ext cx="9025228" cy="5760551"/>
          </a:xfrm>
          <a:prstGeom prst="rect">
            <a:avLst/>
          </a:prstGeom>
          <a:solidFill>
            <a:schemeClr val="accent1">
              <a:alpha val="63000"/>
            </a:schemeClr>
          </a:solidFill>
        </p:spPr>
        <p:txBody>
          <a:bodyPr wrap="none">
            <a:spAutoFit/>
          </a:bodyPr>
          <a:lstStyle/>
          <a:p>
            <a:pPr>
              <a:lnSpc>
                <a:spcPts val="1700"/>
              </a:lnSpc>
            </a:pPr>
            <a:r>
              <a:rPr lang="en-US" smtClean="0"/>
              <a:t>Most criticisms of AAH </a:t>
            </a:r>
          </a:p>
          <a:p>
            <a:pPr>
              <a:lnSpc>
                <a:spcPts val="1700"/>
              </a:lnSpc>
            </a:pPr>
            <a:r>
              <a:rPr lang="en-US" smtClean="0"/>
              <a:t>     1. make </a:t>
            </a:r>
            <a:r>
              <a:rPr lang="en-US"/>
              <a:t>erroneous claims that there is no fossil evidence to support the </a:t>
            </a:r>
            <a:r>
              <a:rPr lang="en-US" smtClean="0"/>
              <a:t>AAH</a:t>
            </a:r>
          </a:p>
          <a:p>
            <a:pPr>
              <a:lnSpc>
                <a:spcPts val="1700"/>
              </a:lnSpc>
            </a:pPr>
            <a:endParaRPr lang="en-US" smtClean="0"/>
          </a:p>
          <a:p>
            <a:pPr>
              <a:lnSpc>
                <a:spcPts val="1700"/>
              </a:lnSpc>
            </a:pPr>
            <a:r>
              <a:rPr lang="en-US" smtClean="0"/>
              <a:t>     2. are general, philosophical, not very concrete:</a:t>
            </a:r>
          </a:p>
          <a:p>
            <a:pPr>
              <a:lnSpc>
                <a:spcPts val="1700"/>
              </a:lnSpc>
            </a:pPr>
            <a:r>
              <a:rPr lang="en-US" smtClean="0"/>
              <a:t>	</a:t>
            </a:r>
          </a:p>
          <a:p>
            <a:pPr>
              <a:lnSpc>
                <a:spcPts val="1700"/>
              </a:lnSpc>
            </a:pPr>
            <a:r>
              <a:rPr lang="en-US" smtClean="0"/>
              <a:t>	Fallacy </a:t>
            </a:r>
            <a:r>
              <a:rPr lang="en-US"/>
              <a:t>of the </a:t>
            </a:r>
            <a:r>
              <a:rPr lang="en-US" smtClean="0"/>
              <a:t>single cause</a:t>
            </a:r>
          </a:p>
          <a:p>
            <a:pPr>
              <a:lnSpc>
                <a:spcPts val="1700"/>
              </a:lnSpc>
            </a:pPr>
            <a:endParaRPr lang="en-US" smtClean="0"/>
          </a:p>
          <a:p>
            <a:pPr>
              <a:lnSpc>
                <a:spcPts val="1700"/>
              </a:lnSpc>
            </a:pPr>
            <a:r>
              <a:rPr lang="en-US" smtClean="0"/>
              <a:t>	Umbrella hypothesis: </a:t>
            </a:r>
            <a:r>
              <a:rPr lang="en-AU"/>
              <a:t>AAT must be wrong, because it tries to explain too </a:t>
            </a:r>
            <a:r>
              <a:rPr lang="en-AU" smtClean="0"/>
              <a:t>much</a:t>
            </a:r>
            <a:endParaRPr lang="nl-BE"/>
          </a:p>
          <a:p>
            <a:pPr>
              <a:lnSpc>
                <a:spcPts val="1700"/>
              </a:lnSpc>
            </a:pPr>
            <a:endParaRPr lang="en-US" smtClean="0"/>
          </a:p>
          <a:p>
            <a:pPr>
              <a:lnSpc>
                <a:spcPts val="1700"/>
              </a:lnSpc>
            </a:pPr>
            <a:r>
              <a:rPr lang="en-US" smtClean="0"/>
              <a:t>	A human </a:t>
            </a:r>
            <a:r>
              <a:rPr lang="en-US"/>
              <a:t>evolution theory of </a:t>
            </a:r>
            <a:r>
              <a:rPr lang="en-US" smtClean="0"/>
              <a:t>everything</a:t>
            </a:r>
          </a:p>
          <a:p>
            <a:pPr>
              <a:lnSpc>
                <a:spcPts val="1700"/>
              </a:lnSpc>
            </a:pPr>
            <a:endParaRPr lang="en-US"/>
          </a:p>
          <a:p>
            <a:pPr lvl="2">
              <a:lnSpc>
                <a:spcPts val="1700"/>
              </a:lnSpc>
            </a:pPr>
            <a:r>
              <a:rPr lang="en-US" smtClean="0"/>
              <a:t>AAH proponents sum up a long list of unrelated characteristics, </a:t>
            </a:r>
          </a:p>
          <a:p>
            <a:pPr lvl="2">
              <a:lnSpc>
                <a:spcPts val="1700"/>
              </a:lnSpc>
            </a:pPr>
            <a:r>
              <a:rPr lang="en-US" smtClean="0"/>
              <a:t>whereby </a:t>
            </a:r>
            <a:r>
              <a:rPr lang="en-US"/>
              <a:t>always some will fit </a:t>
            </a:r>
            <a:r>
              <a:rPr lang="en-US" smtClean="0"/>
              <a:t>with </a:t>
            </a:r>
            <a:r>
              <a:rPr lang="en-US"/>
              <a:t>an aquatic past, </a:t>
            </a:r>
          </a:p>
          <a:p>
            <a:pPr lvl="2">
              <a:lnSpc>
                <a:spcPts val="1700"/>
              </a:lnSpc>
            </a:pPr>
            <a:r>
              <a:rPr lang="en-US" u="sng"/>
              <a:t>by mere </a:t>
            </a:r>
            <a:r>
              <a:rPr lang="en-US" u="sng" smtClean="0"/>
              <a:t>coincidence</a:t>
            </a:r>
          </a:p>
          <a:p>
            <a:pPr>
              <a:lnSpc>
                <a:spcPts val="1700"/>
              </a:lnSpc>
            </a:pPr>
            <a:endParaRPr lang="en-US" u="sng" smtClean="0"/>
          </a:p>
          <a:p>
            <a:pPr>
              <a:lnSpc>
                <a:spcPts val="1700"/>
              </a:lnSpc>
            </a:pPr>
            <a:r>
              <a:rPr lang="en-US" smtClean="0"/>
              <a:t>Observation: Homo is an extraordinary species:</a:t>
            </a:r>
          </a:p>
          <a:p>
            <a:pPr>
              <a:lnSpc>
                <a:spcPts val="1700"/>
              </a:lnSpc>
            </a:pPr>
            <a:r>
              <a:rPr lang="en-US"/>
              <a:t>	</a:t>
            </a:r>
            <a:r>
              <a:rPr lang="en-US" smtClean="0"/>
              <a:t>      a long list of features that are unlike other primates/mammals</a:t>
            </a:r>
          </a:p>
          <a:p>
            <a:pPr>
              <a:lnSpc>
                <a:spcPts val="1700"/>
              </a:lnSpc>
            </a:pPr>
            <a:r>
              <a:rPr lang="en-US" b="1" smtClean="0"/>
              <a:t>	</a:t>
            </a:r>
            <a:r>
              <a:rPr lang="en-US" b="1" smtClean="0">
                <a:solidFill>
                  <a:srgbClr val="FF0000"/>
                </a:solidFill>
              </a:rPr>
              <a:t>!! </a:t>
            </a:r>
            <a:r>
              <a:rPr lang="en-US" b="1" smtClean="0"/>
              <a:t>Mostly not incompatible with a more aquatic past</a:t>
            </a:r>
          </a:p>
          <a:p>
            <a:pPr>
              <a:lnSpc>
                <a:spcPts val="1700"/>
              </a:lnSpc>
            </a:pPr>
            <a:r>
              <a:rPr lang="en-US" b="1" smtClean="0"/>
              <a:t>	</a:t>
            </a:r>
            <a:r>
              <a:rPr lang="en-US" b="1" smtClean="0">
                <a:solidFill>
                  <a:srgbClr val="FF0000"/>
                </a:solidFill>
              </a:rPr>
              <a:t>!! </a:t>
            </a:r>
            <a:r>
              <a:rPr lang="en-US" b="1" smtClean="0"/>
              <a:t>Frequently very incompatible with a long distance running over open plains past.</a:t>
            </a:r>
            <a:endParaRPr lang="en-US" b="1"/>
          </a:p>
          <a:p>
            <a:pPr>
              <a:lnSpc>
                <a:spcPts val="1700"/>
              </a:lnSpc>
            </a:pPr>
            <a:endParaRPr lang="en-US"/>
          </a:p>
          <a:p>
            <a:pPr>
              <a:lnSpc>
                <a:spcPts val="1700"/>
              </a:lnSpc>
            </a:pPr>
            <a:r>
              <a:rPr lang="en-US" smtClean="0"/>
              <a:t>What follows is a brief summary out of a long list of ‘unrelated’ characteristics </a:t>
            </a:r>
          </a:p>
          <a:p>
            <a:pPr>
              <a:lnSpc>
                <a:spcPts val="1700"/>
              </a:lnSpc>
            </a:pPr>
            <a:r>
              <a:rPr lang="en-US" smtClean="0"/>
              <a:t>that ‘coincidentally’ fit with a more aquatic past of our species</a:t>
            </a:r>
          </a:p>
          <a:p>
            <a:pPr>
              <a:lnSpc>
                <a:spcPts val="1700"/>
              </a:lnSpc>
            </a:pPr>
            <a:endParaRPr lang="en-US"/>
          </a:p>
          <a:p>
            <a:pPr>
              <a:lnSpc>
                <a:spcPts val="1700"/>
              </a:lnSpc>
            </a:pPr>
            <a:r>
              <a:rPr lang="en-US" b="1" smtClean="0"/>
              <a:t>Final remark: </a:t>
            </a:r>
          </a:p>
          <a:p>
            <a:pPr>
              <a:lnSpc>
                <a:spcPts val="1700"/>
              </a:lnSpc>
            </a:pPr>
            <a:r>
              <a:rPr lang="en-US" smtClean="0"/>
              <a:t>After all, an ‘umbrella hypothesis’ might be very welcome, </a:t>
            </a:r>
          </a:p>
          <a:p>
            <a:pPr>
              <a:lnSpc>
                <a:spcPts val="1700"/>
              </a:lnSpc>
            </a:pPr>
            <a:r>
              <a:rPr lang="en-US" smtClean="0"/>
              <a:t>because we need to explain so many characteristic features of our species.</a:t>
            </a:r>
          </a:p>
        </p:txBody>
      </p:sp>
      <p:sp>
        <p:nvSpPr>
          <p:cNvPr id="5" name="Rectangle 4"/>
          <p:cNvSpPr/>
          <p:nvPr/>
        </p:nvSpPr>
        <p:spPr>
          <a:xfrm>
            <a:off x="152400" y="50800"/>
            <a:ext cx="7919476" cy="412934"/>
          </a:xfrm>
          <a:prstGeom prst="rect">
            <a:avLst/>
          </a:prstGeom>
          <a:solidFill>
            <a:schemeClr val="accent1"/>
          </a:solidFill>
        </p:spPr>
        <p:txBody>
          <a:bodyPr wrap="none">
            <a:spAutoFit/>
          </a:bodyPr>
          <a:lstStyle/>
          <a:p>
            <a:pPr>
              <a:lnSpc>
                <a:spcPts val="2500"/>
              </a:lnSpc>
            </a:pPr>
            <a:r>
              <a:rPr lang="nl-BE" sz="2800" b="1" smtClean="0"/>
              <a:t>Criticisms of the Aquatic Ancestor Hypothesis (AAH)</a:t>
            </a:r>
            <a:endParaRPr lang="nl-BE" sz="2400" b="1" smtClean="0"/>
          </a:p>
        </p:txBody>
      </p:sp>
    </p:spTree>
    <p:extLst>
      <p:ext uri="{BB962C8B-B14F-4D97-AF65-F5344CB8AC3E}">
        <p14:creationId xmlns:p14="http://schemas.microsoft.com/office/powerpoint/2010/main" val="335904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1" end="11"/>
                                            </p:txEl>
                                          </p:spTgt>
                                        </p:tgtEl>
                                        <p:attrNameLst>
                                          <p:attrName>style.visibility</p:attrName>
                                        </p:attrNameLst>
                                      </p:cBhvr>
                                      <p:to>
                                        <p:strVal val="visible"/>
                                      </p:to>
                                    </p:set>
                                    <p:animEffect transition="in" filter="fade">
                                      <p:cBhvr>
                                        <p:cTn id="18" dur="500"/>
                                        <p:tgtEl>
                                          <p:spTgt spid="3">
                                            <p:txEl>
                                              <p:pRg st="11" end="1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animEffect transition="in" filter="fade">
                                      <p:cBhvr>
                                        <p:cTn id="21" dur="500"/>
                                        <p:tgtEl>
                                          <p:spTgt spid="3">
                                            <p:txEl>
                                              <p:pRg st="12" end="1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3" end="13"/>
                                            </p:txEl>
                                          </p:spTgt>
                                        </p:tgtEl>
                                        <p:attrNameLst>
                                          <p:attrName>style.visibility</p:attrName>
                                        </p:attrNameLst>
                                      </p:cBhvr>
                                      <p:to>
                                        <p:strVal val="visible"/>
                                      </p:to>
                                    </p:set>
                                    <p:animEffect transition="in" filter="fade">
                                      <p:cBhvr>
                                        <p:cTn id="24" dur="500"/>
                                        <p:tgtEl>
                                          <p:spTgt spid="3">
                                            <p:txEl>
                                              <p:pRg st="13" end="1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animEffect transition="in" filter="fade">
                                      <p:cBhvr>
                                        <p:cTn id="29" dur="500"/>
                                        <p:tgtEl>
                                          <p:spTgt spid="3">
                                            <p:txEl>
                                              <p:pRg st="15" end="1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6" end="16"/>
                                            </p:txEl>
                                          </p:spTgt>
                                        </p:tgtEl>
                                        <p:attrNameLst>
                                          <p:attrName>style.visibility</p:attrName>
                                        </p:attrNameLst>
                                      </p:cBhvr>
                                      <p:to>
                                        <p:strVal val="visible"/>
                                      </p:to>
                                    </p:set>
                                    <p:animEffect transition="in" filter="fade">
                                      <p:cBhvr>
                                        <p:cTn id="32" dur="500"/>
                                        <p:tgtEl>
                                          <p:spTgt spid="3">
                                            <p:txEl>
                                              <p:pRg st="16" end="1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animEffect transition="in" filter="fade">
                                      <p:cBhvr>
                                        <p:cTn id="35" dur="500"/>
                                        <p:tgtEl>
                                          <p:spTgt spid="3">
                                            <p:txEl>
                                              <p:pRg st="17" end="1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8" end="18"/>
                                            </p:txEl>
                                          </p:spTgt>
                                        </p:tgtEl>
                                        <p:attrNameLst>
                                          <p:attrName>style.visibility</p:attrName>
                                        </p:attrNameLst>
                                      </p:cBhvr>
                                      <p:to>
                                        <p:strVal val="visible"/>
                                      </p:to>
                                    </p:set>
                                    <p:animEffect transition="in" filter="fade">
                                      <p:cBhvr>
                                        <p:cTn id="38" dur="500"/>
                                        <p:tgtEl>
                                          <p:spTgt spid="3">
                                            <p:txEl>
                                              <p:pRg st="18" end="1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20" end="20"/>
                                            </p:txEl>
                                          </p:spTgt>
                                        </p:tgtEl>
                                        <p:attrNameLst>
                                          <p:attrName>style.visibility</p:attrName>
                                        </p:attrNameLst>
                                      </p:cBhvr>
                                      <p:to>
                                        <p:strVal val="visible"/>
                                      </p:to>
                                    </p:set>
                                    <p:animEffect transition="in" filter="fade">
                                      <p:cBhvr>
                                        <p:cTn id="43" dur="500"/>
                                        <p:tgtEl>
                                          <p:spTgt spid="3">
                                            <p:txEl>
                                              <p:pRg st="20" end="2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21" end="21"/>
                                            </p:txEl>
                                          </p:spTgt>
                                        </p:tgtEl>
                                        <p:attrNameLst>
                                          <p:attrName>style.visibility</p:attrName>
                                        </p:attrNameLst>
                                      </p:cBhvr>
                                      <p:to>
                                        <p:strVal val="visible"/>
                                      </p:to>
                                    </p:set>
                                    <p:animEffect transition="in" filter="fade">
                                      <p:cBhvr>
                                        <p:cTn id="46" dur="500"/>
                                        <p:tgtEl>
                                          <p:spTgt spid="3">
                                            <p:txEl>
                                              <p:pRg st="21" end="2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23" end="23"/>
                                            </p:txEl>
                                          </p:spTgt>
                                        </p:tgtEl>
                                        <p:attrNameLst>
                                          <p:attrName>style.visibility</p:attrName>
                                        </p:attrNameLst>
                                      </p:cBhvr>
                                      <p:to>
                                        <p:strVal val="visible"/>
                                      </p:to>
                                    </p:set>
                                    <p:animEffect transition="in" filter="fade">
                                      <p:cBhvr>
                                        <p:cTn id="51" dur="500"/>
                                        <p:tgtEl>
                                          <p:spTgt spid="3">
                                            <p:txEl>
                                              <p:pRg st="23" end="2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24" end="24"/>
                                            </p:txEl>
                                          </p:spTgt>
                                        </p:tgtEl>
                                        <p:attrNameLst>
                                          <p:attrName>style.visibility</p:attrName>
                                        </p:attrNameLst>
                                      </p:cBhvr>
                                      <p:to>
                                        <p:strVal val="visible"/>
                                      </p:to>
                                    </p:set>
                                    <p:animEffect transition="in" filter="fade">
                                      <p:cBhvr>
                                        <p:cTn id="54" dur="500"/>
                                        <p:tgtEl>
                                          <p:spTgt spid="3">
                                            <p:txEl>
                                              <p:pRg st="24" end="2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25" end="25"/>
                                            </p:txEl>
                                          </p:spTgt>
                                        </p:tgtEl>
                                        <p:attrNameLst>
                                          <p:attrName>style.visibility</p:attrName>
                                        </p:attrNameLst>
                                      </p:cBhvr>
                                      <p:to>
                                        <p:strVal val="visible"/>
                                      </p:to>
                                    </p:set>
                                    <p:animEffect transition="in" filter="fade">
                                      <p:cBhvr>
                                        <p:cTn id="57"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howLetter1"/>
          <p:cNvPicPr>
            <a:picLocks noChangeAspect="1" noChangeArrowheads="1"/>
          </p:cNvPicPr>
          <p:nvPr/>
        </p:nvPicPr>
        <p:blipFill>
          <a:blip r:embed="rId2"/>
          <a:srcRect/>
          <a:stretch>
            <a:fillRect/>
          </a:stretch>
        </p:blipFill>
        <p:spPr bwMode="auto">
          <a:xfrm>
            <a:off x="152399" y="1371601"/>
            <a:ext cx="8911029" cy="5257799"/>
          </a:xfrm>
          <a:prstGeom prst="rect">
            <a:avLst/>
          </a:prstGeom>
          <a:noFill/>
          <a:ln w="9525">
            <a:noFill/>
            <a:miter lim="800000"/>
            <a:headEnd/>
            <a:tailEnd/>
          </a:ln>
        </p:spPr>
      </p:pic>
      <p:sp>
        <p:nvSpPr>
          <p:cNvPr id="3" name="Rectangle 2"/>
          <p:cNvSpPr/>
          <p:nvPr/>
        </p:nvSpPr>
        <p:spPr>
          <a:xfrm>
            <a:off x="264513" y="124361"/>
            <a:ext cx="8798915" cy="461665"/>
          </a:xfrm>
          <a:prstGeom prst="rect">
            <a:avLst/>
          </a:prstGeom>
          <a:solidFill>
            <a:schemeClr val="accent1">
              <a:alpha val="70000"/>
            </a:schemeClr>
          </a:solidFill>
        </p:spPr>
        <p:txBody>
          <a:bodyPr wrap="square">
            <a:spAutoFit/>
          </a:bodyPr>
          <a:lstStyle/>
          <a:p>
            <a:r>
              <a:rPr lang="nl-NL" sz="2400" b="1" smtClean="0"/>
              <a:t>1. Behaviour: Humans are fond of water and good swimmers     </a:t>
            </a:r>
          </a:p>
        </p:txBody>
      </p:sp>
      <p:sp>
        <p:nvSpPr>
          <p:cNvPr id="4" name="Slide Number Placeholder 3"/>
          <p:cNvSpPr>
            <a:spLocks noGrp="1"/>
          </p:cNvSpPr>
          <p:nvPr>
            <p:ph type="sldNum" sz="quarter" idx="12"/>
          </p:nvPr>
        </p:nvSpPr>
        <p:spPr/>
        <p:txBody>
          <a:bodyPr/>
          <a:lstStyle/>
          <a:p>
            <a:fld id="{7B24C97D-8DA9-4D3C-9629-CF9FF4D008EC}" type="slidenum">
              <a:rPr lang="nl-BE" smtClean="0"/>
              <a:pPr/>
              <a:t>13</a:t>
            </a:fld>
            <a:endParaRPr lang="nl-B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95574"/>
            <a:ext cx="8969372" cy="5257800"/>
          </a:xfrm>
          <a:prstGeom prst="rect">
            <a:avLst/>
          </a:prstGeom>
        </p:spPr>
      </p:pic>
      <p:sp>
        <p:nvSpPr>
          <p:cNvPr id="2" name="Rectangle 1"/>
          <p:cNvSpPr/>
          <p:nvPr/>
        </p:nvSpPr>
        <p:spPr>
          <a:xfrm>
            <a:off x="304800" y="697468"/>
            <a:ext cx="6973584" cy="369332"/>
          </a:xfrm>
          <a:prstGeom prst="rect">
            <a:avLst/>
          </a:prstGeom>
          <a:solidFill>
            <a:schemeClr val="tx2">
              <a:lumMod val="40000"/>
              <a:lumOff val="60000"/>
            </a:schemeClr>
          </a:solidFill>
        </p:spPr>
        <p:txBody>
          <a:bodyPr wrap="square">
            <a:spAutoFit/>
          </a:bodyPr>
          <a:lstStyle/>
          <a:p>
            <a:r>
              <a:rPr lang="nl-BE"/>
              <a:t>Elaine Morgan: 'Hotel rooms with a sea-view are the most expensive ...'</a:t>
            </a:r>
          </a:p>
        </p:txBody>
      </p:sp>
    </p:spTree>
    <p:extLst>
      <p:ext uri="{BB962C8B-B14F-4D97-AF65-F5344CB8AC3E}">
        <p14:creationId xmlns:p14="http://schemas.microsoft.com/office/powerpoint/2010/main" val="184492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Documents and Settings\mvaneech\My Documents\_Mario Central\__Manuscripts in preparation\AAT Book\Figures\Cover pictures\Swimming babies\5.bmp">
            <a:hlinkClick r:id="rId2" action="ppaction://hlinkfile"/>
          </p:cNvPr>
          <p:cNvPicPr>
            <a:picLocks noChangeAspect="1" noChangeArrowheads="1"/>
          </p:cNvPicPr>
          <p:nvPr/>
        </p:nvPicPr>
        <p:blipFill>
          <a:blip r:embed="rId3"/>
          <a:srcRect/>
          <a:stretch>
            <a:fillRect/>
          </a:stretch>
        </p:blipFill>
        <p:spPr bwMode="auto">
          <a:xfrm>
            <a:off x="3121152" y="4038600"/>
            <a:ext cx="2816351" cy="2133600"/>
          </a:xfrm>
          <a:prstGeom prst="rect">
            <a:avLst/>
          </a:prstGeom>
          <a:noFill/>
        </p:spPr>
      </p:pic>
      <p:pic>
        <p:nvPicPr>
          <p:cNvPr id="76804" name="Picture 4" descr="C:\Documents and Settings\mvaneech\My Documents\_Mario Central\__Manuscripts in preparation\AAT Book\Figures\Cover pictures\Swimming babies\swimming_babies_54.jpg"/>
          <p:cNvPicPr>
            <a:picLocks noChangeAspect="1" noChangeArrowheads="1"/>
          </p:cNvPicPr>
          <p:nvPr/>
        </p:nvPicPr>
        <p:blipFill>
          <a:blip r:embed="rId4"/>
          <a:srcRect/>
          <a:stretch>
            <a:fillRect/>
          </a:stretch>
        </p:blipFill>
        <p:spPr bwMode="auto">
          <a:xfrm>
            <a:off x="6324600" y="3925927"/>
            <a:ext cx="1915089" cy="2170073"/>
          </a:xfrm>
          <a:prstGeom prst="rect">
            <a:avLst/>
          </a:prstGeom>
          <a:noFill/>
        </p:spPr>
      </p:pic>
      <p:pic>
        <p:nvPicPr>
          <p:cNvPr id="76805" name="Picture 5"/>
          <p:cNvPicPr>
            <a:picLocks noChangeAspect="1" noChangeArrowheads="1"/>
          </p:cNvPicPr>
          <p:nvPr/>
        </p:nvPicPr>
        <p:blipFill>
          <a:blip r:embed="rId5"/>
          <a:srcRect/>
          <a:stretch>
            <a:fillRect/>
          </a:stretch>
        </p:blipFill>
        <p:spPr bwMode="auto">
          <a:xfrm>
            <a:off x="2971800" y="1700172"/>
            <a:ext cx="2395300" cy="2262228"/>
          </a:xfrm>
          <a:prstGeom prst="rect">
            <a:avLst/>
          </a:prstGeom>
          <a:noFill/>
          <a:ln w="9525">
            <a:noFill/>
            <a:miter lim="800000"/>
            <a:headEnd/>
            <a:tailEnd/>
          </a:ln>
          <a:effectLst/>
        </p:spPr>
      </p:pic>
      <p:pic>
        <p:nvPicPr>
          <p:cNvPr id="76807" name="Picture 7" descr="http://www.9freepictures.com/d/file/babies/200908/baby-swimming-talent-65-2.jpg"/>
          <p:cNvPicPr>
            <a:picLocks noChangeAspect="1" noChangeArrowheads="1"/>
          </p:cNvPicPr>
          <p:nvPr/>
        </p:nvPicPr>
        <p:blipFill>
          <a:blip r:embed="rId6"/>
          <a:srcRect/>
          <a:stretch>
            <a:fillRect/>
          </a:stretch>
        </p:blipFill>
        <p:spPr bwMode="auto">
          <a:xfrm>
            <a:off x="5599224" y="1733700"/>
            <a:ext cx="3316176" cy="2152500"/>
          </a:xfrm>
          <a:prstGeom prst="rect">
            <a:avLst/>
          </a:prstGeom>
          <a:noFill/>
        </p:spPr>
      </p:pic>
      <p:pic>
        <p:nvPicPr>
          <p:cNvPr id="2" name="Picture 1" descr="verhaegen cover.jpg"/>
          <p:cNvPicPr>
            <a:picLocks noChangeAspect="1"/>
          </p:cNvPicPr>
          <p:nvPr/>
        </p:nvPicPr>
        <p:blipFill>
          <a:blip r:embed="rId7" cstate="print"/>
          <a:srcRect l="4968" t="25926" r="7172" b="3704"/>
          <a:stretch>
            <a:fillRect/>
          </a:stretch>
        </p:blipFill>
        <p:spPr>
          <a:xfrm>
            <a:off x="152400" y="2091612"/>
            <a:ext cx="2590800" cy="3013788"/>
          </a:xfrm>
          <a:prstGeom prst="rect">
            <a:avLst/>
          </a:prstGeom>
        </p:spPr>
      </p:pic>
      <p:sp>
        <p:nvSpPr>
          <p:cNvPr id="12" name="Slide Number Placeholder 11"/>
          <p:cNvSpPr>
            <a:spLocks noGrp="1"/>
          </p:cNvSpPr>
          <p:nvPr>
            <p:ph type="sldNum" sz="quarter" idx="12"/>
          </p:nvPr>
        </p:nvSpPr>
        <p:spPr/>
        <p:txBody>
          <a:bodyPr/>
          <a:lstStyle/>
          <a:p>
            <a:fld id="{7B24C97D-8DA9-4D3C-9629-CF9FF4D008EC}" type="slidenum">
              <a:rPr lang="nl-BE" smtClean="0"/>
              <a:pPr/>
              <a:t>14</a:t>
            </a:fld>
            <a:endParaRPr lang="nl-BE"/>
          </a:p>
        </p:txBody>
      </p:sp>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700" y="482600"/>
            <a:ext cx="824865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52400" y="6172200"/>
            <a:ext cx="7507633" cy="646331"/>
          </a:xfrm>
          <a:prstGeom prst="rect">
            <a:avLst/>
          </a:prstGeom>
          <a:solidFill>
            <a:schemeClr val="bg2"/>
          </a:solidFill>
        </p:spPr>
        <p:txBody>
          <a:bodyPr wrap="none" rtlCol="0">
            <a:spAutoFit/>
          </a:bodyPr>
          <a:lstStyle/>
          <a:p>
            <a:r>
              <a:rPr lang="nl-BE" b="1" smtClean="0"/>
              <a:t>Hardy A. 1960. Was Man more aquatic in the past? New Scientist  7: 642-645.</a:t>
            </a:r>
          </a:p>
          <a:p>
            <a:r>
              <a:rPr lang="nl-NL" b="1" smtClean="0"/>
              <a:t>Meijers D. 2013. </a:t>
            </a:r>
            <a:r>
              <a:rPr lang="en-US" b="1"/>
              <a:t>Aquatic </a:t>
            </a:r>
            <a:r>
              <a:rPr lang="en-US" b="1" smtClean="0"/>
              <a:t>reflexes </a:t>
            </a:r>
            <a:r>
              <a:rPr lang="en-US" b="1"/>
              <a:t>in </a:t>
            </a:r>
            <a:r>
              <a:rPr lang="en-US" b="1" smtClean="0"/>
              <a:t>newborn humans. This conference</a:t>
            </a:r>
            <a:endParaRPr lang="nl-BE" b="1" smtClean="0"/>
          </a:p>
        </p:txBody>
      </p:sp>
      <p:sp>
        <p:nvSpPr>
          <p:cNvPr id="13" name="Rectangle 12"/>
          <p:cNvSpPr/>
          <p:nvPr/>
        </p:nvSpPr>
        <p:spPr>
          <a:xfrm>
            <a:off x="152400" y="0"/>
            <a:ext cx="8763000" cy="461665"/>
          </a:xfrm>
          <a:prstGeom prst="rect">
            <a:avLst/>
          </a:prstGeom>
          <a:solidFill>
            <a:schemeClr val="accent1">
              <a:alpha val="70000"/>
            </a:schemeClr>
          </a:solidFill>
        </p:spPr>
        <p:txBody>
          <a:bodyPr wrap="square">
            <a:spAutoFit/>
          </a:bodyPr>
          <a:lstStyle/>
          <a:p>
            <a:r>
              <a:rPr lang="nl-NL" sz="2400" b="1" smtClean="0"/>
              <a:t>1. Behaviour: Humans are fond of water and good swimmers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680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680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680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7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52413863"/>
              </p:ext>
            </p:extLst>
          </p:nvPr>
        </p:nvGraphicFramePr>
        <p:xfrm>
          <a:off x="304799" y="1143000"/>
          <a:ext cx="8458201" cy="4112966"/>
        </p:xfrm>
        <a:graphic>
          <a:graphicData uri="http://schemas.openxmlformats.org/drawingml/2006/table">
            <a:tbl>
              <a:tblPr firstRow="1" bandRow="1">
                <a:tableStyleId>{5C22544A-7EE6-4342-B048-85BDC9FD1C3A}</a:tableStyleId>
              </a:tblPr>
              <a:tblGrid>
                <a:gridCol w="1752601"/>
                <a:gridCol w="1123187"/>
                <a:gridCol w="2360241"/>
                <a:gridCol w="1611086"/>
                <a:gridCol w="1611086"/>
              </a:tblGrid>
              <a:tr h="582488">
                <a:tc>
                  <a:txBody>
                    <a:bodyPr/>
                    <a:lstStyle/>
                    <a:p>
                      <a:pPr>
                        <a:spcAft>
                          <a:spcPts val="0"/>
                        </a:spcAft>
                      </a:pPr>
                      <a:r>
                        <a:rPr lang="en-AU" sz="1600" b="1">
                          <a:latin typeface="Times New Roman"/>
                          <a:ea typeface="Calibri"/>
                          <a:cs typeface="Times New Roman"/>
                        </a:rPr>
                        <a:t>Discipline</a:t>
                      </a:r>
                      <a:endParaRPr lang="nl-BE" sz="2800">
                        <a:latin typeface="Times New Roman"/>
                        <a:ea typeface="Calibri"/>
                        <a:cs typeface="Times New Roman"/>
                      </a:endParaRPr>
                    </a:p>
                  </a:txBody>
                  <a:tcPr marL="68580" marR="68580" marT="0" marB="0"/>
                </a:tc>
                <a:tc>
                  <a:txBody>
                    <a:bodyPr/>
                    <a:lstStyle/>
                    <a:p>
                      <a:pPr>
                        <a:spcAft>
                          <a:spcPts val="0"/>
                        </a:spcAft>
                      </a:pPr>
                      <a:r>
                        <a:rPr lang="en-AU" sz="1600" b="1">
                          <a:latin typeface="Times New Roman"/>
                          <a:ea typeface="Calibri"/>
                          <a:cs typeface="Times New Roman"/>
                        </a:rPr>
                        <a:t>Aim </a:t>
                      </a:r>
                      <a:endParaRPr lang="nl-BE" sz="2800">
                        <a:latin typeface="Times New Roman"/>
                        <a:ea typeface="Calibri"/>
                        <a:cs typeface="Times New Roman"/>
                      </a:endParaRPr>
                    </a:p>
                  </a:txBody>
                  <a:tcPr marL="68580" marR="68580" marT="0" marB="0"/>
                </a:tc>
                <a:tc>
                  <a:txBody>
                    <a:bodyPr/>
                    <a:lstStyle/>
                    <a:p>
                      <a:pPr>
                        <a:spcAft>
                          <a:spcPts val="0"/>
                        </a:spcAft>
                      </a:pPr>
                      <a:r>
                        <a:rPr lang="en-AU" sz="1600" b="1">
                          <a:latin typeface="Times New Roman"/>
                          <a:ea typeface="Calibri"/>
                          <a:cs typeface="Times New Roman"/>
                        </a:rPr>
                        <a:t>Method</a:t>
                      </a:r>
                      <a:endParaRPr lang="nl-BE" sz="2800">
                        <a:latin typeface="Times New Roman"/>
                        <a:ea typeface="Calibri"/>
                        <a:cs typeface="Times New Roman"/>
                      </a:endParaRPr>
                    </a:p>
                  </a:txBody>
                  <a:tcPr marL="68580" marR="68580" marT="0" marB="0"/>
                </a:tc>
                <a:tc>
                  <a:txBody>
                    <a:bodyPr/>
                    <a:lstStyle/>
                    <a:p>
                      <a:pPr>
                        <a:spcAft>
                          <a:spcPts val="0"/>
                        </a:spcAft>
                      </a:pPr>
                      <a:r>
                        <a:rPr lang="en-AU" sz="1600" b="1">
                          <a:latin typeface="Times New Roman"/>
                          <a:ea typeface="Calibri"/>
                          <a:cs typeface="Times New Roman"/>
                        </a:rPr>
                        <a:t>Male record</a:t>
                      </a:r>
                      <a:endParaRPr lang="nl-BE" sz="2800">
                        <a:latin typeface="Times New Roman"/>
                        <a:ea typeface="Calibri"/>
                        <a:cs typeface="Times New Roman"/>
                      </a:endParaRPr>
                    </a:p>
                  </a:txBody>
                  <a:tcPr marL="68580" marR="68580" marT="0" marB="0"/>
                </a:tc>
                <a:tc>
                  <a:txBody>
                    <a:bodyPr/>
                    <a:lstStyle/>
                    <a:p>
                      <a:pPr>
                        <a:spcAft>
                          <a:spcPts val="0"/>
                        </a:spcAft>
                      </a:pPr>
                      <a:r>
                        <a:rPr lang="en-AU" sz="1600" b="1">
                          <a:latin typeface="Times New Roman"/>
                          <a:ea typeface="Calibri"/>
                          <a:cs typeface="Times New Roman"/>
                        </a:rPr>
                        <a:t>Female record</a:t>
                      </a:r>
                      <a:endParaRPr lang="nl-BE" sz="2800">
                        <a:latin typeface="Times New Roman"/>
                        <a:ea typeface="Calibri"/>
                        <a:cs typeface="Times New Roman"/>
                      </a:endParaRPr>
                    </a:p>
                  </a:txBody>
                  <a:tcPr marL="68580" marR="68580" marT="0" marB="0"/>
                </a:tc>
              </a:tr>
              <a:tr h="582488">
                <a:tc>
                  <a:txBody>
                    <a:bodyPr/>
                    <a:lstStyle/>
                    <a:p>
                      <a:pPr>
                        <a:spcAft>
                          <a:spcPts val="0"/>
                        </a:spcAft>
                      </a:pPr>
                      <a:r>
                        <a:rPr lang="en-AU" sz="1600">
                          <a:latin typeface="Times New Roman"/>
                          <a:ea typeface="Calibri"/>
                          <a:cs typeface="Times New Roman"/>
                        </a:rPr>
                        <a:t>Static apnea (STA)</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duration</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apnea at rest </a:t>
                      </a:r>
                      <a:endParaRPr lang="en-AU" sz="1600" smtClean="0">
                        <a:latin typeface="Times New Roman"/>
                        <a:ea typeface="Calibri"/>
                        <a:cs typeface="Times New Roman"/>
                      </a:endParaRPr>
                    </a:p>
                    <a:p>
                      <a:pPr>
                        <a:spcAft>
                          <a:spcPts val="0"/>
                        </a:spcAft>
                      </a:pPr>
                      <a:r>
                        <a:rPr lang="en-AU" sz="1600" smtClean="0">
                          <a:latin typeface="Times New Roman"/>
                          <a:ea typeface="Calibri"/>
                          <a:cs typeface="Times New Roman"/>
                        </a:rPr>
                        <a:t>floating </a:t>
                      </a:r>
                      <a:r>
                        <a:rPr lang="en-AU" sz="1600">
                          <a:latin typeface="Times New Roman"/>
                          <a:ea typeface="Calibri"/>
                          <a:cs typeface="Times New Roman"/>
                        </a:rPr>
                        <a:t>in a pool</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11’ 35”</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8‘ 23’’</a:t>
                      </a:r>
                      <a:endParaRPr lang="nl-BE" sz="4400">
                        <a:latin typeface="Times New Roman"/>
                        <a:ea typeface="Calibri"/>
                        <a:cs typeface="Times New Roman"/>
                      </a:endParaRPr>
                    </a:p>
                  </a:txBody>
                  <a:tcPr marL="68580" marR="68580" marT="0" marB="0"/>
                </a:tc>
              </a:tr>
              <a:tr h="602804">
                <a:tc>
                  <a:txBody>
                    <a:bodyPr/>
                    <a:lstStyle/>
                    <a:p>
                      <a:pPr>
                        <a:spcAft>
                          <a:spcPts val="0"/>
                        </a:spcAft>
                      </a:pPr>
                      <a:r>
                        <a:rPr lang="en-AU" sz="1600">
                          <a:latin typeface="Times New Roman"/>
                          <a:ea typeface="Calibri"/>
                          <a:cs typeface="Times New Roman"/>
                        </a:rPr>
                        <a:t>Dynamic apnea with fins (DYN)</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distance</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horizontal swimming </a:t>
                      </a:r>
                      <a:endParaRPr lang="en-AU" sz="1600" smtClean="0">
                        <a:latin typeface="Times New Roman"/>
                        <a:ea typeface="Calibri"/>
                        <a:cs typeface="Times New Roman"/>
                      </a:endParaRPr>
                    </a:p>
                    <a:p>
                      <a:pPr>
                        <a:spcAft>
                          <a:spcPts val="0"/>
                        </a:spcAft>
                      </a:pPr>
                      <a:r>
                        <a:rPr lang="en-AU" sz="1600" smtClean="0">
                          <a:latin typeface="Times New Roman"/>
                          <a:ea typeface="Calibri"/>
                          <a:cs typeface="Times New Roman"/>
                        </a:rPr>
                        <a:t>in </a:t>
                      </a:r>
                      <a:r>
                        <a:rPr lang="en-AU" sz="1600">
                          <a:latin typeface="Times New Roman"/>
                          <a:ea typeface="Calibri"/>
                          <a:cs typeface="Times New Roman"/>
                        </a:rPr>
                        <a:t>a pool with fins</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265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225 m</a:t>
                      </a:r>
                      <a:endParaRPr lang="nl-BE" sz="4400">
                        <a:latin typeface="Times New Roman"/>
                        <a:ea typeface="Calibri"/>
                        <a:cs typeface="Times New Roman"/>
                      </a:endParaRPr>
                    </a:p>
                  </a:txBody>
                  <a:tcPr marL="68580" marR="68580" marT="0" marB="0"/>
                </a:tc>
              </a:tr>
              <a:tr h="557085">
                <a:tc>
                  <a:txBody>
                    <a:bodyPr/>
                    <a:lstStyle/>
                    <a:p>
                      <a:pPr>
                        <a:spcAft>
                          <a:spcPts val="0"/>
                        </a:spcAft>
                      </a:pPr>
                      <a:r>
                        <a:rPr lang="en-AU" sz="1600">
                          <a:latin typeface="Times New Roman"/>
                          <a:ea typeface="Calibri"/>
                          <a:cs typeface="Times New Roman"/>
                        </a:rPr>
                        <a:t>Dynamic apnea without fins (DNF</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distance</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horizontal swimming </a:t>
                      </a:r>
                      <a:endParaRPr lang="en-AU" sz="1600" smtClean="0">
                        <a:latin typeface="Times New Roman"/>
                        <a:ea typeface="Calibri"/>
                        <a:cs typeface="Times New Roman"/>
                      </a:endParaRPr>
                    </a:p>
                    <a:p>
                      <a:pPr>
                        <a:spcAft>
                          <a:spcPts val="0"/>
                        </a:spcAft>
                      </a:pPr>
                      <a:r>
                        <a:rPr lang="en-AU" sz="1600" smtClean="0">
                          <a:latin typeface="Times New Roman"/>
                          <a:ea typeface="Calibri"/>
                          <a:cs typeface="Times New Roman"/>
                        </a:rPr>
                        <a:t>in </a:t>
                      </a:r>
                      <a:r>
                        <a:rPr lang="en-AU" sz="1600">
                          <a:latin typeface="Times New Roman"/>
                          <a:ea typeface="Calibri"/>
                          <a:cs typeface="Times New Roman"/>
                        </a:rPr>
                        <a:t>a pool without fins</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218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160 m</a:t>
                      </a:r>
                      <a:endParaRPr lang="nl-BE" sz="4400">
                        <a:latin typeface="Times New Roman"/>
                        <a:ea typeface="Calibri"/>
                        <a:cs typeface="Times New Roman"/>
                      </a:endParaRPr>
                    </a:p>
                  </a:txBody>
                  <a:tcPr marL="68580" marR="68580" marT="0" marB="0"/>
                </a:tc>
              </a:tr>
              <a:tr h="587566">
                <a:tc>
                  <a:txBody>
                    <a:bodyPr/>
                    <a:lstStyle/>
                    <a:p>
                      <a:pPr>
                        <a:spcAft>
                          <a:spcPts val="0"/>
                        </a:spcAft>
                      </a:pPr>
                      <a:r>
                        <a:rPr lang="en-AU" sz="1600">
                          <a:latin typeface="Times New Roman"/>
                          <a:ea typeface="Calibri"/>
                          <a:cs typeface="Times New Roman"/>
                        </a:rPr>
                        <a:t>Constant weight with fins (CWT)</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depth</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vertical swimming </a:t>
                      </a:r>
                      <a:endParaRPr lang="en-AU" sz="1600" smtClean="0">
                        <a:latin typeface="Times New Roman"/>
                        <a:ea typeface="Calibri"/>
                        <a:cs typeface="Times New Roman"/>
                      </a:endParaRPr>
                    </a:p>
                    <a:p>
                      <a:pPr>
                        <a:spcAft>
                          <a:spcPts val="0"/>
                        </a:spcAft>
                      </a:pPr>
                      <a:r>
                        <a:rPr lang="en-AU" sz="1600" smtClean="0">
                          <a:latin typeface="Times New Roman"/>
                          <a:ea typeface="Calibri"/>
                          <a:cs typeface="Times New Roman"/>
                        </a:rPr>
                        <a:t>down </a:t>
                      </a:r>
                      <a:r>
                        <a:rPr lang="en-AU" sz="1600">
                          <a:latin typeface="Times New Roman"/>
                          <a:ea typeface="Calibri"/>
                          <a:cs typeface="Times New Roman"/>
                        </a:rPr>
                        <a:t>and up with fins</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124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101 m</a:t>
                      </a:r>
                      <a:endParaRPr lang="nl-BE" sz="4400">
                        <a:latin typeface="Times New Roman"/>
                        <a:ea typeface="Calibri"/>
                        <a:cs typeface="Times New Roman"/>
                      </a:endParaRPr>
                    </a:p>
                  </a:txBody>
                  <a:tcPr marL="68580" marR="68580" marT="0" marB="0"/>
                </a:tc>
              </a:tr>
              <a:tr h="618047">
                <a:tc>
                  <a:txBody>
                    <a:bodyPr/>
                    <a:lstStyle/>
                    <a:p>
                      <a:pPr>
                        <a:spcAft>
                          <a:spcPts val="0"/>
                        </a:spcAft>
                      </a:pPr>
                      <a:r>
                        <a:rPr lang="en-AU" sz="1600">
                          <a:latin typeface="Times New Roman"/>
                          <a:ea typeface="Calibri"/>
                          <a:cs typeface="Times New Roman"/>
                        </a:rPr>
                        <a:t>Constant weight without </a:t>
                      </a:r>
                      <a:r>
                        <a:rPr lang="en-AU" sz="1600" smtClean="0">
                          <a:latin typeface="Times New Roman"/>
                          <a:ea typeface="Calibri"/>
                          <a:cs typeface="Times New Roman"/>
                        </a:rPr>
                        <a:t>fins </a:t>
                      </a:r>
                      <a:r>
                        <a:rPr lang="en-AU" sz="1600">
                          <a:latin typeface="Times New Roman"/>
                          <a:ea typeface="Calibri"/>
                          <a:cs typeface="Times New Roman"/>
                        </a:rPr>
                        <a:t>(CNF) </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depth</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vertical swimming </a:t>
                      </a:r>
                      <a:endParaRPr lang="en-AU" sz="1600" smtClean="0">
                        <a:latin typeface="Times New Roman"/>
                        <a:ea typeface="Calibri"/>
                        <a:cs typeface="Times New Roman"/>
                      </a:endParaRPr>
                    </a:p>
                    <a:p>
                      <a:pPr>
                        <a:spcAft>
                          <a:spcPts val="0"/>
                        </a:spcAft>
                      </a:pPr>
                      <a:r>
                        <a:rPr lang="en-AU" sz="1600" smtClean="0">
                          <a:latin typeface="Times New Roman"/>
                          <a:ea typeface="Calibri"/>
                          <a:cs typeface="Times New Roman"/>
                        </a:rPr>
                        <a:t>down </a:t>
                      </a:r>
                      <a:r>
                        <a:rPr lang="en-AU" sz="1600">
                          <a:latin typeface="Times New Roman"/>
                          <a:ea typeface="Calibri"/>
                          <a:cs typeface="Times New Roman"/>
                        </a:rPr>
                        <a:t>and up without fins</a:t>
                      </a:r>
                      <a:endParaRPr lang="nl-BE" sz="2800">
                        <a:latin typeface="Times New Roman"/>
                        <a:ea typeface="Calibri"/>
                        <a:cs typeface="Times New Roman"/>
                      </a:endParaRPr>
                    </a:p>
                  </a:txBody>
                  <a:tcPr marL="68580" marR="68580" marT="0" marB="0"/>
                </a:tc>
                <a:tc>
                  <a:txBody>
                    <a:bodyPr/>
                    <a:lstStyle/>
                    <a:p>
                      <a:pPr>
                        <a:spcAft>
                          <a:spcPts val="0"/>
                        </a:spcAft>
                      </a:pPr>
                      <a:r>
                        <a:rPr lang="en-AU" sz="2800" i="1">
                          <a:latin typeface="Times New Roman"/>
                          <a:ea typeface="Calibri"/>
                          <a:cs typeface="Times New Roman"/>
                        </a:rPr>
                        <a:t>  </a:t>
                      </a:r>
                      <a:r>
                        <a:rPr lang="en-AU" sz="2800">
                          <a:latin typeface="Times New Roman"/>
                          <a:ea typeface="Calibri"/>
                          <a:cs typeface="Times New Roman"/>
                        </a:rPr>
                        <a:t>95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  62 m</a:t>
                      </a:r>
                      <a:endParaRPr lang="nl-BE" sz="4400">
                        <a:latin typeface="Times New Roman"/>
                        <a:ea typeface="Calibri"/>
                        <a:cs typeface="Times New Roman"/>
                      </a:endParaRPr>
                    </a:p>
                  </a:txBody>
                  <a:tcPr marL="68580" marR="68580" marT="0" marB="0"/>
                </a:tc>
              </a:tr>
              <a:tr h="582488">
                <a:tc>
                  <a:txBody>
                    <a:bodyPr/>
                    <a:lstStyle/>
                    <a:p>
                      <a:pPr>
                        <a:spcAft>
                          <a:spcPts val="0"/>
                        </a:spcAft>
                      </a:pPr>
                      <a:r>
                        <a:rPr lang="en-AU" sz="1600">
                          <a:latin typeface="Times New Roman"/>
                          <a:ea typeface="Calibri"/>
                          <a:cs typeface="Times New Roman"/>
                        </a:rPr>
                        <a:t>Free immersion (FIM)</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depth</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pulling down and up </a:t>
                      </a:r>
                      <a:endParaRPr lang="en-AU" sz="1600" smtClean="0">
                        <a:latin typeface="Times New Roman"/>
                        <a:ea typeface="Calibri"/>
                        <a:cs typeface="Times New Roman"/>
                      </a:endParaRPr>
                    </a:p>
                    <a:p>
                      <a:pPr>
                        <a:spcAft>
                          <a:spcPts val="0"/>
                        </a:spcAft>
                      </a:pPr>
                      <a:r>
                        <a:rPr lang="en-AU" sz="1600" smtClean="0">
                          <a:latin typeface="Times New Roman"/>
                          <a:ea typeface="Calibri"/>
                          <a:cs typeface="Times New Roman"/>
                        </a:rPr>
                        <a:t>on </a:t>
                      </a:r>
                      <a:r>
                        <a:rPr lang="en-AU" sz="1600">
                          <a:latin typeface="Times New Roman"/>
                          <a:ea typeface="Calibri"/>
                          <a:cs typeface="Times New Roman"/>
                        </a:rPr>
                        <a:t>a rope</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120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  85 m</a:t>
                      </a:r>
                      <a:endParaRPr lang="nl-BE" sz="4400">
                        <a:latin typeface="Times New Roman"/>
                        <a:ea typeface="Calibri"/>
                        <a:cs typeface="Times New Roman"/>
                      </a:endParaRPr>
                    </a:p>
                  </a:txBody>
                  <a:tcPr marL="68580" marR="68580" marT="0" marB="0"/>
                </a:tc>
              </a:tr>
            </a:tbl>
          </a:graphicData>
        </a:graphic>
      </p:graphicFrame>
      <p:sp>
        <p:nvSpPr>
          <p:cNvPr id="3" name="TextBox 2"/>
          <p:cNvSpPr txBox="1"/>
          <p:nvPr/>
        </p:nvSpPr>
        <p:spPr>
          <a:xfrm>
            <a:off x="270236" y="609600"/>
            <a:ext cx="6206764" cy="400110"/>
          </a:xfrm>
          <a:prstGeom prst="rect">
            <a:avLst/>
          </a:prstGeom>
          <a:solidFill>
            <a:schemeClr val="tx2">
              <a:lumMod val="40000"/>
              <a:lumOff val="60000"/>
            </a:schemeClr>
          </a:solidFill>
        </p:spPr>
        <p:txBody>
          <a:bodyPr wrap="none" rtlCol="0">
            <a:spAutoFit/>
          </a:bodyPr>
          <a:lstStyle/>
          <a:p>
            <a:r>
              <a:rPr lang="nl-BE" sz="2000" b="1" smtClean="0"/>
              <a:t>Current world records under water swimming, deep dive</a:t>
            </a:r>
          </a:p>
        </p:txBody>
      </p:sp>
      <p:sp>
        <p:nvSpPr>
          <p:cNvPr id="4" name="TextBox 3"/>
          <p:cNvSpPr txBox="1"/>
          <p:nvPr/>
        </p:nvSpPr>
        <p:spPr>
          <a:xfrm>
            <a:off x="270236" y="6172200"/>
            <a:ext cx="6748771" cy="646331"/>
          </a:xfrm>
          <a:prstGeom prst="rect">
            <a:avLst/>
          </a:prstGeom>
          <a:solidFill>
            <a:schemeClr val="bg2"/>
          </a:solidFill>
        </p:spPr>
        <p:txBody>
          <a:bodyPr wrap="none" rtlCol="0">
            <a:spAutoFit/>
          </a:bodyPr>
          <a:lstStyle/>
          <a:p>
            <a:r>
              <a:rPr lang="nl-BE" b="1" smtClean="0"/>
              <a:t>Schagatay E. 2011. Chapter 7.  In: Was Man more aquatic?</a:t>
            </a:r>
          </a:p>
          <a:p>
            <a:r>
              <a:rPr lang="nl-NL" b="1" smtClean="0"/>
              <a:t>Schagatay E. 2013. </a:t>
            </a:r>
            <a:r>
              <a:rPr lang="nl-BE" b="1"/>
              <a:t>Human </a:t>
            </a:r>
            <a:r>
              <a:rPr lang="nl-BE" b="1" smtClean="0"/>
              <a:t>breath-hold diving ability. This conference</a:t>
            </a:r>
            <a:endParaRPr lang="nl-BE" b="1"/>
          </a:p>
        </p:txBody>
      </p:sp>
      <p:sp>
        <p:nvSpPr>
          <p:cNvPr id="7" name="Oval 6"/>
          <p:cNvSpPr/>
          <p:nvPr/>
        </p:nvSpPr>
        <p:spPr>
          <a:xfrm>
            <a:off x="5562600" y="1691580"/>
            <a:ext cx="1295400" cy="609600"/>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5486400" y="3977580"/>
            <a:ext cx="1295400" cy="609600"/>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p:cNvSpPr/>
          <p:nvPr/>
        </p:nvSpPr>
        <p:spPr>
          <a:xfrm>
            <a:off x="5486400" y="2758380"/>
            <a:ext cx="1295400" cy="609600"/>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Slide Number Placeholder 9"/>
          <p:cNvSpPr>
            <a:spLocks noGrp="1"/>
          </p:cNvSpPr>
          <p:nvPr>
            <p:ph type="sldNum" sz="quarter" idx="12"/>
          </p:nvPr>
        </p:nvSpPr>
        <p:spPr/>
        <p:txBody>
          <a:bodyPr/>
          <a:lstStyle/>
          <a:p>
            <a:fld id="{7B24C97D-8DA9-4D3C-9629-CF9FF4D008EC}" type="slidenum">
              <a:rPr lang="nl-BE" smtClean="0"/>
              <a:pPr/>
              <a:t>15</a:t>
            </a:fld>
            <a:endParaRPr lang="nl-BE"/>
          </a:p>
        </p:txBody>
      </p:sp>
      <p:sp>
        <p:nvSpPr>
          <p:cNvPr id="12" name="Rectangle 11"/>
          <p:cNvSpPr/>
          <p:nvPr/>
        </p:nvSpPr>
        <p:spPr>
          <a:xfrm>
            <a:off x="270236" y="124360"/>
            <a:ext cx="7965087" cy="461665"/>
          </a:xfrm>
          <a:prstGeom prst="rect">
            <a:avLst/>
          </a:prstGeom>
          <a:solidFill>
            <a:schemeClr val="accent1">
              <a:alpha val="71000"/>
            </a:schemeClr>
          </a:solidFill>
        </p:spPr>
        <p:txBody>
          <a:bodyPr wrap="square">
            <a:spAutoFit/>
          </a:bodyPr>
          <a:lstStyle/>
          <a:p>
            <a:r>
              <a:rPr lang="nl-NL" sz="2400" b="1" smtClean="0"/>
              <a:t>1. Behaviour: Humans are fond of water and good swimmers</a:t>
            </a:r>
          </a:p>
        </p:txBody>
      </p:sp>
      <p:sp>
        <p:nvSpPr>
          <p:cNvPr id="5" name="TextBox 4"/>
          <p:cNvSpPr txBox="1"/>
          <p:nvPr/>
        </p:nvSpPr>
        <p:spPr>
          <a:xfrm>
            <a:off x="251761" y="5410200"/>
            <a:ext cx="8816516" cy="707886"/>
          </a:xfrm>
          <a:prstGeom prst="rect">
            <a:avLst/>
          </a:prstGeom>
          <a:solidFill>
            <a:schemeClr val="accent1">
              <a:lumMod val="60000"/>
              <a:lumOff val="40000"/>
            </a:schemeClr>
          </a:solidFill>
        </p:spPr>
        <p:txBody>
          <a:bodyPr wrap="none" rtlCol="0">
            <a:spAutoFit/>
          </a:bodyPr>
          <a:lstStyle/>
          <a:p>
            <a:r>
              <a:rPr lang="nl-NL" sz="2000" smtClean="0"/>
              <a:t>Child and adult aquatic behaviour and swimming/diving extraordinary prestations: </a:t>
            </a:r>
          </a:p>
          <a:p>
            <a:r>
              <a:rPr lang="nl-NL" sz="2000" b="1" smtClean="0"/>
              <a:t>      not incompatible with a more aquatic past</a:t>
            </a:r>
            <a:endParaRPr lang="nl-BE"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941487"/>
            <a:ext cx="8915400" cy="5078313"/>
          </a:xfrm>
          <a:prstGeom prst="rect">
            <a:avLst/>
          </a:prstGeom>
          <a:solidFill>
            <a:schemeClr val="tx2">
              <a:lumMod val="40000"/>
              <a:lumOff val="60000"/>
              <a:alpha val="57000"/>
            </a:schemeClr>
          </a:solidFill>
        </p:spPr>
        <p:txBody>
          <a:bodyPr wrap="square">
            <a:spAutoFit/>
          </a:bodyPr>
          <a:lstStyle/>
          <a:p>
            <a:r>
              <a:rPr lang="en-US" smtClean="0"/>
              <a:t>bipedals not fully upright: dinosaurs </a:t>
            </a:r>
            <a:r>
              <a:rPr lang="nl-BE" smtClean="0">
                <a:sym typeface="Wingdings"/>
              </a:rPr>
              <a:t> birds</a:t>
            </a:r>
          </a:p>
          <a:p>
            <a:r>
              <a:rPr lang="nl-BE" smtClean="0">
                <a:sym typeface="Wingdings"/>
              </a:rPr>
              <a:t>	   	            kangooroo</a:t>
            </a:r>
          </a:p>
          <a:p>
            <a:r>
              <a:rPr lang="nl-BE" smtClean="0">
                <a:sym typeface="Wingdings"/>
              </a:rPr>
              <a:t>occasionally upright bipedal mammals: bears, bush antilopes, mangust, otter</a:t>
            </a:r>
            <a:endParaRPr lang="en-US" smtClean="0"/>
          </a:p>
          <a:p>
            <a:r>
              <a:rPr lang="nl-BE" smtClean="0">
                <a:sym typeface="Wingdings"/>
              </a:rPr>
              <a:t>occasionally upright bipedal primates: 	</a:t>
            </a:r>
          </a:p>
          <a:p>
            <a:r>
              <a:rPr lang="nl-BE">
                <a:sym typeface="Wingdings"/>
              </a:rPr>
              <a:t>	</a:t>
            </a:r>
            <a:r>
              <a:rPr lang="nl-BE" smtClean="0">
                <a:sym typeface="Wingdings"/>
              </a:rPr>
              <a:t>gibbon, gorilla, </a:t>
            </a:r>
            <a:r>
              <a:rPr lang="nl-BE" b="1" smtClean="0">
                <a:sym typeface="Wingdings"/>
              </a:rPr>
              <a:t>bonobo</a:t>
            </a:r>
          </a:p>
          <a:p>
            <a:r>
              <a:rPr lang="nl-BE" smtClean="0">
                <a:sym typeface="Wingdings"/>
              </a:rPr>
              <a:t>	long-nosed monkey </a:t>
            </a:r>
            <a:r>
              <a:rPr lang="en-US" smtClean="0"/>
              <a:t>(</a:t>
            </a:r>
            <a:r>
              <a:rPr lang="en-US" i="1"/>
              <a:t>Nasalis larvatus</a:t>
            </a:r>
            <a:r>
              <a:rPr lang="en-US" smtClean="0"/>
              <a:t>)</a:t>
            </a:r>
            <a:r>
              <a:rPr lang="nl-BE" smtClean="0">
                <a:sym typeface="Wingdings"/>
              </a:rPr>
              <a:t>: most aquatic nonhuman primate</a:t>
            </a:r>
          </a:p>
          <a:p>
            <a:endParaRPr lang="nl-BE" b="1">
              <a:sym typeface="Wingdings"/>
            </a:endParaRPr>
          </a:p>
          <a:p>
            <a:r>
              <a:rPr lang="nl-NL" b="1" smtClean="0">
                <a:sym typeface="Wingdings"/>
              </a:rPr>
              <a:t>We are only primates/terrestrial mammals with Head </a:t>
            </a:r>
            <a:r>
              <a:rPr lang="nl-NL" b="1">
                <a:sym typeface="Wingdings"/>
              </a:rPr>
              <a:t>– </a:t>
            </a:r>
            <a:r>
              <a:rPr lang="nl-NL" b="1" smtClean="0">
                <a:sym typeface="Wingdings"/>
              </a:rPr>
              <a:t>Spine </a:t>
            </a:r>
            <a:r>
              <a:rPr lang="nl-NL" b="1">
                <a:sym typeface="Wingdings"/>
              </a:rPr>
              <a:t>– </a:t>
            </a:r>
            <a:r>
              <a:rPr lang="nl-NL" b="1" smtClean="0">
                <a:sym typeface="Wingdings"/>
              </a:rPr>
              <a:t>Legs </a:t>
            </a:r>
            <a:r>
              <a:rPr lang="nl-NL" b="1">
                <a:sym typeface="Wingdings"/>
              </a:rPr>
              <a:t>in 1 </a:t>
            </a:r>
            <a:r>
              <a:rPr lang="nl-NL" b="1" smtClean="0">
                <a:sym typeface="Wingdings"/>
              </a:rPr>
              <a:t>line. Also </a:t>
            </a:r>
            <a:r>
              <a:rPr lang="nl-NL" b="1">
                <a:sym typeface="Wingdings"/>
              </a:rPr>
              <a:t>in: </a:t>
            </a:r>
          </a:p>
          <a:p>
            <a:pPr lvl="1"/>
            <a:r>
              <a:rPr lang="nl-NL" smtClean="0">
                <a:sym typeface="Wingdings"/>
              </a:rPr>
              <a:t>Penguins: </a:t>
            </a:r>
            <a:r>
              <a:rPr lang="nl-NL">
                <a:sym typeface="Wingdings"/>
              </a:rPr>
              <a:t>amphibious </a:t>
            </a:r>
            <a:r>
              <a:rPr lang="nl-NL" smtClean="0">
                <a:sym typeface="Wingdings"/>
              </a:rPr>
              <a:t>divers, also </a:t>
            </a:r>
            <a:r>
              <a:rPr lang="nl-NL">
                <a:sym typeface="Wingdings"/>
              </a:rPr>
              <a:t>with </a:t>
            </a:r>
            <a:r>
              <a:rPr lang="nl-NL" smtClean="0">
                <a:sym typeface="Wingdings"/>
              </a:rPr>
              <a:t>bipedal </a:t>
            </a:r>
            <a:r>
              <a:rPr lang="nl-NL">
                <a:sym typeface="Wingdings"/>
              </a:rPr>
              <a:t>ancestors </a:t>
            </a:r>
            <a:r>
              <a:rPr lang="nl-NL" smtClean="0">
                <a:sym typeface="Wingdings"/>
              </a:rPr>
              <a:t>(birds) </a:t>
            </a:r>
          </a:p>
          <a:p>
            <a:pPr lvl="1"/>
            <a:r>
              <a:rPr lang="nl-NL">
                <a:sym typeface="Wingdings"/>
              </a:rPr>
              <a:t>Pinnipeds: amphibious </a:t>
            </a:r>
            <a:r>
              <a:rPr lang="nl-NL" smtClean="0">
                <a:sym typeface="Wingdings"/>
              </a:rPr>
              <a:t>divers</a:t>
            </a:r>
            <a:endParaRPr lang="nl-NL">
              <a:sym typeface="Wingdings"/>
            </a:endParaRPr>
          </a:p>
          <a:p>
            <a:pPr lvl="1"/>
            <a:r>
              <a:rPr lang="nl-NL" smtClean="0">
                <a:sym typeface="Wingdings"/>
              </a:rPr>
              <a:t>Cetaceans, Sirenians: full aquatics</a:t>
            </a:r>
          </a:p>
          <a:p>
            <a:pPr lvl="1"/>
            <a:endParaRPr lang="nl-NL">
              <a:sym typeface="Wingdings"/>
            </a:endParaRPr>
          </a:p>
          <a:p>
            <a:pPr lvl="1"/>
            <a:r>
              <a:rPr lang="nl-NL" smtClean="0">
                <a:sym typeface="Wingdings"/>
              </a:rPr>
              <a:t>                                                                </a:t>
            </a:r>
          </a:p>
          <a:p>
            <a:pPr lvl="1"/>
            <a:r>
              <a:rPr lang="nl-NL" b="1" smtClean="0">
                <a:sym typeface="Wingdings"/>
              </a:rPr>
              <a:t>                                                               Not </a:t>
            </a:r>
            <a:r>
              <a:rPr lang="nl-NL" b="1">
                <a:sym typeface="Wingdings"/>
              </a:rPr>
              <a:t>incompatible with a more aquatic </a:t>
            </a:r>
            <a:r>
              <a:rPr lang="nl-NL" b="1" smtClean="0">
                <a:sym typeface="Wingdings"/>
              </a:rPr>
              <a:t>past. </a:t>
            </a:r>
            <a:endParaRPr lang="nl-NL" b="1">
              <a:sym typeface="Wingdings"/>
            </a:endParaRPr>
          </a:p>
          <a:p>
            <a:pPr lvl="1"/>
            <a:r>
              <a:rPr lang="nl-NL" b="1" smtClean="0">
                <a:sym typeface="Wingdings"/>
              </a:rPr>
              <a:t>                                                               </a:t>
            </a:r>
          </a:p>
          <a:p>
            <a:pPr lvl="1"/>
            <a:r>
              <a:rPr lang="nl-NL" b="1">
                <a:sym typeface="Wingdings"/>
              </a:rPr>
              <a:t> </a:t>
            </a:r>
            <a:r>
              <a:rPr lang="nl-NL" b="1" smtClean="0">
                <a:sym typeface="Wingdings"/>
              </a:rPr>
              <a:t>                                                              Rather incompatible with open plain running past:                 </a:t>
            </a:r>
            <a:r>
              <a:rPr lang="nl-NL" smtClean="0">
                <a:sym typeface="Wingdings"/>
              </a:rPr>
              <a:t>	 				Unusual for terrestrial locomotion:</a:t>
            </a:r>
          </a:p>
          <a:p>
            <a:pPr lvl="1"/>
            <a:r>
              <a:rPr lang="nl-NL" smtClean="0">
                <a:sym typeface="Wingdings"/>
              </a:rPr>
              <a:t>				         	After all, humans are very slow runners</a:t>
            </a:r>
          </a:p>
        </p:txBody>
      </p:sp>
      <p:sp>
        <p:nvSpPr>
          <p:cNvPr id="4" name="Slide Number Placeholder 3"/>
          <p:cNvSpPr>
            <a:spLocks noGrp="1"/>
          </p:cNvSpPr>
          <p:nvPr>
            <p:ph type="sldNum" sz="quarter" idx="12"/>
          </p:nvPr>
        </p:nvSpPr>
        <p:spPr/>
        <p:txBody>
          <a:bodyPr/>
          <a:lstStyle/>
          <a:p>
            <a:fld id="{7B24C97D-8DA9-4D3C-9629-CF9FF4D008EC}" type="slidenum">
              <a:rPr lang="nl-BE" smtClean="0"/>
              <a:pPr/>
              <a:t>16</a:t>
            </a:fld>
            <a:endParaRPr lang="nl-BE"/>
          </a:p>
        </p:txBody>
      </p:sp>
      <p:sp>
        <p:nvSpPr>
          <p:cNvPr id="6" name="Rectangle 5"/>
          <p:cNvSpPr/>
          <p:nvPr/>
        </p:nvSpPr>
        <p:spPr>
          <a:xfrm>
            <a:off x="0" y="38100"/>
            <a:ext cx="9144000" cy="830997"/>
          </a:xfrm>
          <a:prstGeom prst="rect">
            <a:avLst/>
          </a:prstGeom>
          <a:solidFill>
            <a:schemeClr val="accent1">
              <a:alpha val="71000"/>
            </a:schemeClr>
          </a:solidFill>
        </p:spPr>
        <p:txBody>
          <a:bodyPr wrap="square">
            <a:spAutoFit/>
          </a:bodyPr>
          <a:lstStyle/>
          <a:p>
            <a:r>
              <a:rPr lang="nl-NL" sz="2400" b="1" smtClean="0"/>
              <a:t>2. Only fully upright (orthograde) bipedal animals: </a:t>
            </a:r>
          </a:p>
          <a:p>
            <a:r>
              <a:rPr lang="nl-NL" sz="2400" b="1" smtClean="0"/>
              <a:t>    Head-spine-legs in 1 line</a:t>
            </a:r>
          </a:p>
        </p:txBody>
      </p:sp>
      <p:pic>
        <p:nvPicPr>
          <p:cNvPr id="32770" name="Picture 2"/>
          <p:cNvPicPr>
            <a:picLocks noChangeAspect="1" noChangeArrowheads="1"/>
          </p:cNvPicPr>
          <p:nvPr/>
        </p:nvPicPr>
        <p:blipFill>
          <a:blip r:embed="rId3"/>
          <a:srcRect l="10843" t="5140" r="16867" b="26755"/>
          <a:stretch>
            <a:fillRect/>
          </a:stretch>
        </p:blipFill>
        <p:spPr bwMode="auto">
          <a:xfrm>
            <a:off x="228600" y="4114800"/>
            <a:ext cx="3523658" cy="2705100"/>
          </a:xfrm>
          <a:prstGeom prst="rect">
            <a:avLst/>
          </a:prstGeom>
          <a:noFill/>
          <a:ln w="19050">
            <a:solidFill>
              <a:srgbClr val="FF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2770"/>
                                        </p:tgtEl>
                                        <p:attrNameLst>
                                          <p:attrName>style.visibility</p:attrName>
                                        </p:attrNameLst>
                                      </p:cBhvr>
                                      <p:to>
                                        <p:strVal val="visible"/>
                                      </p:to>
                                    </p:set>
                                    <p:animEffect transition="in" filter="fade">
                                      <p:cBhvr>
                                        <p:cTn id="19" dur="500"/>
                                        <p:tgtEl>
                                          <p:spTgt spid="327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3" end="13"/>
                                            </p:txEl>
                                          </p:spTgt>
                                        </p:tgtEl>
                                        <p:attrNameLst>
                                          <p:attrName>style.visibility</p:attrName>
                                        </p:attrNameLst>
                                      </p:cBhvr>
                                      <p:to>
                                        <p:strVal val="visible"/>
                                      </p:to>
                                    </p:set>
                                    <p:animEffect transition="in" filter="fade">
                                      <p:cBhvr>
                                        <p:cTn id="24" dur="500"/>
                                        <p:tgtEl>
                                          <p:spTgt spid="3">
                                            <p:txEl>
                                              <p:pRg st="13" end="1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animEffect transition="in" filter="fade">
                                      <p:cBhvr>
                                        <p:cTn id="27" dur="500"/>
                                        <p:tgtEl>
                                          <p:spTgt spid="3">
                                            <p:txEl>
                                              <p:pRg st="14" end="1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5" end="15"/>
                                            </p:txEl>
                                          </p:spTgt>
                                        </p:tgtEl>
                                        <p:attrNameLst>
                                          <p:attrName>style.visibility</p:attrName>
                                        </p:attrNameLst>
                                      </p:cBhvr>
                                      <p:to>
                                        <p:strVal val="visible"/>
                                      </p:to>
                                    </p:set>
                                    <p:animEffect transition="in" filter="fade">
                                      <p:cBhvr>
                                        <p:cTn id="30" dur="500"/>
                                        <p:tgtEl>
                                          <p:spTgt spid="3">
                                            <p:txEl>
                                              <p:pRg st="15" end="1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animEffect transition="in" filter="fade">
                                      <p:cBhvr>
                                        <p:cTn id="33"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17</a:t>
            </a:fld>
            <a:endParaRPr lang="nl-BE"/>
          </a:p>
        </p:txBody>
      </p:sp>
      <p:pic>
        <p:nvPicPr>
          <p:cNvPr id="4" name="Picture 3" descr="streamlined.jpg"/>
          <p:cNvPicPr>
            <a:picLocks noChangeAspect="1"/>
          </p:cNvPicPr>
          <p:nvPr/>
        </p:nvPicPr>
        <p:blipFill>
          <a:blip r:embed="rId2"/>
          <a:stretch>
            <a:fillRect/>
          </a:stretch>
        </p:blipFill>
        <p:spPr>
          <a:xfrm>
            <a:off x="4572000" y="896814"/>
            <a:ext cx="4373880" cy="5046785"/>
          </a:xfrm>
          <a:prstGeom prst="rect">
            <a:avLst/>
          </a:prstGeom>
        </p:spPr>
      </p:pic>
      <p:sp>
        <p:nvSpPr>
          <p:cNvPr id="7" name="TextBox 6"/>
          <p:cNvSpPr txBox="1"/>
          <p:nvPr/>
        </p:nvSpPr>
        <p:spPr>
          <a:xfrm>
            <a:off x="1066800" y="6477000"/>
            <a:ext cx="184731" cy="369332"/>
          </a:xfrm>
          <a:prstGeom prst="rect">
            <a:avLst/>
          </a:prstGeom>
          <a:noFill/>
        </p:spPr>
        <p:txBody>
          <a:bodyPr wrap="none" rtlCol="0">
            <a:spAutoFit/>
          </a:bodyPr>
          <a:lstStyle/>
          <a:p>
            <a:endParaRPr lang="nl-BE"/>
          </a:p>
        </p:txBody>
      </p:sp>
      <p:sp>
        <p:nvSpPr>
          <p:cNvPr id="8" name="TextBox 7"/>
          <p:cNvSpPr txBox="1"/>
          <p:nvPr/>
        </p:nvSpPr>
        <p:spPr>
          <a:xfrm>
            <a:off x="131384" y="6398736"/>
            <a:ext cx="5425203" cy="369332"/>
          </a:xfrm>
          <a:prstGeom prst="rect">
            <a:avLst/>
          </a:prstGeom>
          <a:solidFill>
            <a:schemeClr val="bg2"/>
          </a:solidFill>
        </p:spPr>
        <p:txBody>
          <a:bodyPr wrap="none" rtlCol="0">
            <a:spAutoFit/>
          </a:bodyPr>
          <a:lstStyle/>
          <a:p>
            <a:r>
              <a:rPr lang="nl-BE" b="1" smtClean="0"/>
              <a:t>Morgan E. 1997. The Aquatic Ape Hypothesis. Souvenir</a:t>
            </a:r>
            <a:endParaRPr lang="nl-BE" b="1"/>
          </a:p>
        </p:txBody>
      </p:sp>
      <p:sp>
        <p:nvSpPr>
          <p:cNvPr id="9" name="Rectangle 8"/>
          <p:cNvSpPr/>
          <p:nvPr/>
        </p:nvSpPr>
        <p:spPr>
          <a:xfrm>
            <a:off x="0" y="38100"/>
            <a:ext cx="9144000" cy="830997"/>
          </a:xfrm>
          <a:prstGeom prst="rect">
            <a:avLst/>
          </a:prstGeom>
          <a:solidFill>
            <a:schemeClr val="accent1">
              <a:alpha val="71000"/>
            </a:schemeClr>
          </a:solidFill>
        </p:spPr>
        <p:txBody>
          <a:bodyPr wrap="square">
            <a:spAutoFit/>
          </a:bodyPr>
          <a:lstStyle/>
          <a:p>
            <a:r>
              <a:rPr lang="nl-NL" sz="2400" b="1" smtClean="0"/>
              <a:t>2. Only fully upright (orthograde) bipedal animals: </a:t>
            </a:r>
          </a:p>
          <a:p>
            <a:r>
              <a:rPr lang="nl-NL" sz="2400" b="1" smtClean="0"/>
              <a:t>    Head-spine-legs in 1 line</a:t>
            </a:r>
          </a:p>
        </p:txBody>
      </p:sp>
      <p:grpSp>
        <p:nvGrpSpPr>
          <p:cNvPr id="6" name="Group 5"/>
          <p:cNvGrpSpPr/>
          <p:nvPr/>
        </p:nvGrpSpPr>
        <p:grpSpPr>
          <a:xfrm>
            <a:off x="313460" y="3949367"/>
            <a:ext cx="6201640" cy="1918033"/>
            <a:chOff x="503960" y="5854367"/>
            <a:chExt cx="6201640" cy="1918033"/>
          </a:xfrm>
        </p:grpSpPr>
        <p:pic>
          <p:nvPicPr>
            <p:cNvPr id="10" name="Picture 9" descr="streamlined.jpg"/>
            <p:cNvPicPr>
              <a:picLocks noChangeAspect="1"/>
            </p:cNvPicPr>
            <p:nvPr/>
          </p:nvPicPr>
          <p:blipFill>
            <a:blip r:embed="rId2"/>
            <a:srcRect l="9081" t="84259" r="65010" b="8796"/>
            <a:stretch>
              <a:fillRect/>
            </a:stretch>
          </p:blipFill>
          <p:spPr>
            <a:xfrm>
              <a:off x="503960" y="5854367"/>
              <a:ext cx="6201640" cy="1918033"/>
            </a:xfrm>
            <a:prstGeom prst="rect">
              <a:avLst/>
            </a:prstGeom>
          </p:spPr>
        </p:pic>
        <p:sp>
          <p:nvSpPr>
            <p:cNvPr id="3" name="Rectangle 2"/>
            <p:cNvSpPr/>
            <p:nvPr/>
          </p:nvSpPr>
          <p:spPr>
            <a:xfrm>
              <a:off x="5105400" y="6477000"/>
              <a:ext cx="1295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tangle 10"/>
            <p:cNvSpPr/>
            <p:nvPr/>
          </p:nvSpPr>
          <p:spPr>
            <a:xfrm>
              <a:off x="603831" y="7086600"/>
              <a:ext cx="4952756"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5" name="Picture 4" descr="streamlined.jpg"/>
          <p:cNvPicPr>
            <a:picLocks noChangeAspect="1"/>
          </p:cNvPicPr>
          <p:nvPr/>
        </p:nvPicPr>
        <p:blipFill>
          <a:blip r:embed="rId2"/>
          <a:srcRect l="9081" t="84259" r="65010" b="8796"/>
          <a:stretch>
            <a:fillRect/>
          </a:stretch>
        </p:blipFill>
        <p:spPr>
          <a:xfrm>
            <a:off x="326160" y="3949367"/>
            <a:ext cx="6201640" cy="1918033"/>
          </a:xfrm>
          <a:prstGeom prst="rect">
            <a:avLst/>
          </a:prstGeom>
        </p:spPr>
      </p:pic>
    </p:spTree>
    <p:extLst>
      <p:ext uri="{BB962C8B-B14F-4D97-AF65-F5344CB8AC3E}">
        <p14:creationId xmlns:p14="http://schemas.microsoft.com/office/powerpoint/2010/main" val="38987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24C97D-8DA9-4D3C-9629-CF9FF4D008EC}" type="slidenum">
              <a:rPr lang="nl-BE" smtClean="0"/>
              <a:pPr/>
              <a:t>18</a:t>
            </a:fld>
            <a:endParaRPr lang="nl-BE"/>
          </a:p>
        </p:txBody>
      </p:sp>
      <p:sp>
        <p:nvSpPr>
          <p:cNvPr id="5" name="TextBox 4"/>
          <p:cNvSpPr txBox="1"/>
          <p:nvPr/>
        </p:nvSpPr>
        <p:spPr>
          <a:xfrm>
            <a:off x="76200" y="4114800"/>
            <a:ext cx="8750472" cy="2528897"/>
          </a:xfrm>
          <a:prstGeom prst="rect">
            <a:avLst/>
          </a:prstGeom>
          <a:solidFill>
            <a:schemeClr val="tx2">
              <a:lumMod val="40000"/>
              <a:lumOff val="60000"/>
              <a:alpha val="70000"/>
            </a:schemeClr>
          </a:solidFill>
        </p:spPr>
        <p:txBody>
          <a:bodyPr wrap="none" rtlCol="0">
            <a:spAutoFit/>
          </a:bodyPr>
          <a:lstStyle/>
          <a:p>
            <a:pPr>
              <a:lnSpc>
                <a:spcPts val="1900"/>
              </a:lnSpc>
            </a:pPr>
            <a:r>
              <a:rPr lang="nl-NL" smtClean="0"/>
              <a:t>Subcutaneous fat: </a:t>
            </a:r>
          </a:p>
          <a:p>
            <a:pPr>
              <a:lnSpc>
                <a:spcPts val="1900"/>
              </a:lnSpc>
            </a:pPr>
            <a:r>
              <a:rPr lang="nl-NL" smtClean="0"/>
              <a:t>	Not in primates</a:t>
            </a:r>
          </a:p>
          <a:p>
            <a:pPr>
              <a:lnSpc>
                <a:spcPts val="1900"/>
              </a:lnSpc>
            </a:pPr>
            <a:r>
              <a:rPr lang="nl-NL" b="1" smtClean="0"/>
              <a:t>	Also in aquatic mammals: insulation in water - buoyancy</a:t>
            </a:r>
          </a:p>
          <a:p>
            <a:pPr>
              <a:lnSpc>
                <a:spcPts val="1900"/>
              </a:lnSpc>
            </a:pPr>
            <a:r>
              <a:rPr lang="nl-NL" b="1"/>
              <a:t>	</a:t>
            </a:r>
            <a:r>
              <a:rPr lang="nl-NL" b="1" smtClean="0"/>
              <a:t>Not very compatible for an open plain running past: weight – poor heat removal</a:t>
            </a:r>
          </a:p>
          <a:p>
            <a:pPr>
              <a:lnSpc>
                <a:spcPts val="1900"/>
              </a:lnSpc>
            </a:pPr>
            <a:endParaRPr lang="nl-NL" smtClean="0"/>
          </a:p>
          <a:p>
            <a:pPr>
              <a:lnSpc>
                <a:spcPts val="1900"/>
              </a:lnSpc>
            </a:pPr>
            <a:r>
              <a:rPr lang="nl-NL" smtClean="0"/>
              <a:t>Sweating all over the body</a:t>
            </a:r>
          </a:p>
          <a:p>
            <a:pPr>
              <a:lnSpc>
                <a:spcPts val="1900"/>
              </a:lnSpc>
            </a:pPr>
            <a:r>
              <a:rPr lang="nl-NL" b="1" smtClean="0"/>
              <a:t>    </a:t>
            </a:r>
            <a:r>
              <a:rPr lang="nl-NL" b="1"/>
              <a:t>Not incompatible with </a:t>
            </a:r>
            <a:r>
              <a:rPr lang="nl-NL" b="1" smtClean="0"/>
              <a:t>a more aquatic past: </a:t>
            </a:r>
          </a:p>
          <a:p>
            <a:pPr>
              <a:lnSpc>
                <a:spcPts val="1900"/>
              </a:lnSpc>
            </a:pPr>
            <a:r>
              <a:rPr lang="nl-NL" b="1"/>
              <a:t>	</a:t>
            </a:r>
            <a:r>
              <a:rPr lang="nl-NL" b="1" smtClean="0"/>
              <a:t>excess salt excretion glands in marine animals</a:t>
            </a:r>
          </a:p>
          <a:p>
            <a:pPr>
              <a:lnSpc>
                <a:spcPts val="1900"/>
              </a:lnSpc>
            </a:pPr>
            <a:r>
              <a:rPr lang="nl-NL" b="1" smtClean="0"/>
              <a:t>    Not very compatible with open plain running past: </a:t>
            </a:r>
          </a:p>
          <a:p>
            <a:pPr>
              <a:lnSpc>
                <a:spcPts val="1900"/>
              </a:lnSpc>
            </a:pPr>
            <a:r>
              <a:rPr lang="nl-NL" b="1"/>
              <a:t>	</a:t>
            </a:r>
            <a:r>
              <a:rPr lang="nl-NL" b="1" smtClean="0"/>
              <a:t>excess loss of water and salts: dehydration.</a:t>
            </a:r>
          </a:p>
        </p:txBody>
      </p:sp>
      <p:grpSp>
        <p:nvGrpSpPr>
          <p:cNvPr id="3" name="Group 2"/>
          <p:cNvGrpSpPr/>
          <p:nvPr/>
        </p:nvGrpSpPr>
        <p:grpSpPr>
          <a:xfrm>
            <a:off x="1752600" y="685800"/>
            <a:ext cx="4918669" cy="3274491"/>
            <a:chOff x="4533900" y="663192"/>
            <a:chExt cx="4918669" cy="3595373"/>
          </a:xfrm>
        </p:grpSpPr>
        <p:pic>
          <p:nvPicPr>
            <p:cNvPr id="7" name="Picture 2" descr="~AUT0007"/>
            <p:cNvPicPr>
              <a:picLocks noChangeAspect="1" noChangeArrowheads="1"/>
            </p:cNvPicPr>
            <p:nvPr/>
          </p:nvPicPr>
          <p:blipFill>
            <a:blip r:embed="rId2"/>
            <a:srcRect b="4108"/>
            <a:stretch>
              <a:fillRect/>
            </a:stretch>
          </p:blipFill>
          <p:spPr bwMode="auto">
            <a:xfrm>
              <a:off x="4533900" y="663192"/>
              <a:ext cx="4047803" cy="3595373"/>
            </a:xfrm>
            <a:prstGeom prst="rect">
              <a:avLst/>
            </a:prstGeom>
            <a:noFill/>
            <a:ln w="9525">
              <a:noFill/>
              <a:miter lim="800000"/>
              <a:headEnd/>
              <a:tailEnd/>
            </a:ln>
          </p:spPr>
        </p:pic>
        <p:sp>
          <p:nvSpPr>
            <p:cNvPr id="8" name="TextBox 7"/>
            <p:cNvSpPr txBox="1"/>
            <p:nvPr/>
          </p:nvSpPr>
          <p:spPr>
            <a:xfrm>
              <a:off x="7086600" y="3173207"/>
              <a:ext cx="2365969" cy="923330"/>
            </a:xfrm>
            <a:prstGeom prst="rect">
              <a:avLst/>
            </a:prstGeom>
            <a:solidFill>
              <a:schemeClr val="bg1"/>
            </a:solidFill>
          </p:spPr>
          <p:txBody>
            <a:bodyPr wrap="none" rtlCol="0">
              <a:spAutoFit/>
            </a:bodyPr>
            <a:lstStyle/>
            <a:p>
              <a:endParaRPr lang="nl-NL" b="1" smtClean="0"/>
            </a:p>
            <a:p>
              <a:r>
                <a:rPr lang="nl-NL" b="1" smtClean="0"/>
                <a:t>Subcutaneous fat layer</a:t>
              </a:r>
            </a:p>
            <a:p>
              <a:endParaRPr lang="nl-NL" b="1"/>
            </a:p>
          </p:txBody>
        </p:sp>
      </p:grpSp>
      <p:sp>
        <p:nvSpPr>
          <p:cNvPr id="6" name="Rectangle 5"/>
          <p:cNvSpPr/>
          <p:nvPr/>
        </p:nvSpPr>
        <p:spPr>
          <a:xfrm>
            <a:off x="76200" y="38100"/>
            <a:ext cx="8991600" cy="830997"/>
          </a:xfrm>
          <a:prstGeom prst="rect">
            <a:avLst/>
          </a:prstGeom>
          <a:solidFill>
            <a:schemeClr val="accent1">
              <a:alpha val="68000"/>
            </a:schemeClr>
          </a:solidFill>
        </p:spPr>
        <p:txBody>
          <a:bodyPr wrap="square">
            <a:spAutoFit/>
          </a:bodyPr>
          <a:lstStyle/>
          <a:p>
            <a:r>
              <a:rPr lang="nl-NL" sz="2400" b="1" smtClean="0"/>
              <a:t>3. Skin: hairless – subcutaneous fat deposits/layers – </a:t>
            </a:r>
          </a:p>
          <a:p>
            <a:r>
              <a:rPr lang="nl-NL" sz="2400" b="1"/>
              <a:t> </a:t>
            </a:r>
            <a:r>
              <a:rPr lang="nl-NL" sz="2400" b="1" smtClean="0"/>
              <a:t>              eccrine glands/sweat</a:t>
            </a:r>
          </a:p>
        </p:txBody>
      </p:sp>
    </p:spTree>
    <p:extLst>
      <p:ext uri="{BB962C8B-B14F-4D97-AF65-F5344CB8AC3E}">
        <p14:creationId xmlns:p14="http://schemas.microsoft.com/office/powerpoint/2010/main" val="64804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fade">
                                      <p:cBhvr>
                                        <p:cTn id="13" dur="500"/>
                                        <p:tgtEl>
                                          <p:spTgt spid="5">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8" end="8"/>
                                            </p:txEl>
                                          </p:spTgt>
                                        </p:tgtEl>
                                        <p:attrNameLst>
                                          <p:attrName>style.visibility</p:attrName>
                                        </p:attrNameLst>
                                      </p:cBhvr>
                                      <p:to>
                                        <p:strVal val="visible"/>
                                      </p:to>
                                    </p:set>
                                    <p:animEffect transition="in" filter="fade">
                                      <p:cBhvr>
                                        <p:cTn id="16" dur="500"/>
                                        <p:tgtEl>
                                          <p:spTgt spid="5">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Effect transition="in" filter="fade">
                                      <p:cBhvr>
                                        <p:cTn id="1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19</a:t>
            </a:fld>
            <a:endParaRPr lang="nl-BE"/>
          </a:p>
        </p:txBody>
      </p:sp>
      <p:sp>
        <p:nvSpPr>
          <p:cNvPr id="3" name="TextBox 2"/>
          <p:cNvSpPr txBox="1"/>
          <p:nvPr/>
        </p:nvSpPr>
        <p:spPr>
          <a:xfrm>
            <a:off x="228600" y="1085671"/>
            <a:ext cx="5943600" cy="2031325"/>
          </a:xfrm>
          <a:prstGeom prst="rect">
            <a:avLst/>
          </a:prstGeom>
          <a:solidFill>
            <a:schemeClr val="tx2">
              <a:lumMod val="40000"/>
              <a:lumOff val="60000"/>
              <a:alpha val="71000"/>
            </a:schemeClr>
          </a:solidFill>
        </p:spPr>
        <p:txBody>
          <a:bodyPr wrap="square" rtlCol="0">
            <a:spAutoFit/>
          </a:bodyPr>
          <a:lstStyle/>
          <a:p>
            <a:endParaRPr lang="nl-BE" smtClean="0"/>
          </a:p>
          <a:p>
            <a:r>
              <a:rPr lang="nl-BE" smtClean="0"/>
              <a:t>Hairlessness: Fur insulates by trapping air</a:t>
            </a:r>
          </a:p>
          <a:p>
            <a:r>
              <a:rPr lang="nl-BE" smtClean="0"/>
              <a:t>		 </a:t>
            </a:r>
            <a:r>
              <a:rPr lang="nl-BE" smtClean="0">
                <a:sym typeface="Wingdings"/>
              </a:rPr>
              <a:t> </a:t>
            </a:r>
            <a:r>
              <a:rPr lang="nl-BE" smtClean="0"/>
              <a:t>Wet fur looses its insulation capacities</a:t>
            </a:r>
          </a:p>
          <a:p>
            <a:r>
              <a:rPr lang="nl-BE" smtClean="0"/>
              <a:t>                        Nakedness increases streamline in water</a:t>
            </a:r>
          </a:p>
          <a:p>
            <a:endParaRPr lang="nl-NL" smtClean="0"/>
          </a:p>
          <a:p>
            <a:r>
              <a:rPr lang="nl-NL" b="1" smtClean="0"/>
              <a:t>Not incompatible with more aquatic past</a:t>
            </a:r>
          </a:p>
          <a:p>
            <a:endParaRPr lang="nl-BE" smtClean="0"/>
          </a:p>
        </p:txBody>
      </p:sp>
      <p:sp>
        <p:nvSpPr>
          <p:cNvPr id="5" name="TextBox 4"/>
          <p:cNvSpPr txBox="1"/>
          <p:nvPr/>
        </p:nvSpPr>
        <p:spPr>
          <a:xfrm>
            <a:off x="152400" y="3205877"/>
            <a:ext cx="6477000" cy="2585323"/>
          </a:xfrm>
          <a:prstGeom prst="rect">
            <a:avLst/>
          </a:prstGeom>
          <a:solidFill>
            <a:srgbClr val="FF0000">
              <a:alpha val="67000"/>
            </a:srgbClr>
          </a:solidFill>
        </p:spPr>
        <p:txBody>
          <a:bodyPr wrap="square" rtlCol="0">
            <a:spAutoFit/>
          </a:bodyPr>
          <a:lstStyle/>
          <a:p>
            <a:r>
              <a:rPr lang="nl-BE" b="1" smtClean="0"/>
              <a:t>Several sea mammals still have fur: </a:t>
            </a:r>
          </a:p>
          <a:p>
            <a:r>
              <a:rPr lang="nl-BE" smtClean="0">
                <a:sym typeface="Wingdings" pitchFamily="2" charset="2"/>
              </a:rPr>
              <a:t> </a:t>
            </a:r>
            <a:r>
              <a:rPr lang="nl-BE" smtClean="0"/>
              <a:t>contradicts nakedness for swimming?</a:t>
            </a:r>
          </a:p>
          <a:p>
            <a:endParaRPr lang="nl-BE" smtClean="0"/>
          </a:p>
          <a:p>
            <a:r>
              <a:rPr lang="nl-BE" smtClean="0"/>
              <a:t>possible explanation:</a:t>
            </a:r>
          </a:p>
          <a:p>
            <a:r>
              <a:rPr lang="nl-BE" smtClean="0"/>
              <a:t>         mostly arctic species </a:t>
            </a:r>
          </a:p>
          <a:p>
            <a:r>
              <a:rPr lang="nl-BE"/>
              <a:t> </a:t>
            </a:r>
            <a:r>
              <a:rPr lang="nl-BE" smtClean="0"/>
              <a:t>                     with ancestors from Artiodactyla/Carnivora, </a:t>
            </a:r>
          </a:p>
          <a:p>
            <a:endParaRPr lang="nl-BE" smtClean="0"/>
          </a:p>
          <a:p>
            <a:r>
              <a:rPr lang="nl-BE" smtClean="0"/>
              <a:t>         whereas we stem from tropical ancestors </a:t>
            </a:r>
          </a:p>
          <a:p>
            <a:r>
              <a:rPr lang="nl-BE"/>
              <a:t> </a:t>
            </a:r>
            <a:r>
              <a:rPr lang="nl-BE" smtClean="0"/>
              <a:t>                                                  belonging to another order (Primates)</a:t>
            </a:r>
            <a:endParaRPr lang="nl-BE"/>
          </a:p>
        </p:txBody>
      </p:sp>
      <p:sp>
        <p:nvSpPr>
          <p:cNvPr id="7" name="Rectangle 6"/>
          <p:cNvSpPr/>
          <p:nvPr/>
        </p:nvSpPr>
        <p:spPr>
          <a:xfrm>
            <a:off x="76200" y="25400"/>
            <a:ext cx="8991600" cy="830997"/>
          </a:xfrm>
          <a:prstGeom prst="rect">
            <a:avLst/>
          </a:prstGeom>
          <a:solidFill>
            <a:schemeClr val="accent1">
              <a:alpha val="68000"/>
            </a:schemeClr>
          </a:solidFill>
        </p:spPr>
        <p:txBody>
          <a:bodyPr wrap="square">
            <a:spAutoFit/>
          </a:bodyPr>
          <a:lstStyle/>
          <a:p>
            <a:r>
              <a:rPr lang="nl-NL" sz="2400" b="1" smtClean="0"/>
              <a:t>3. Skin: hairless – subcutaneous fat deposits/layers – </a:t>
            </a:r>
          </a:p>
          <a:p>
            <a:r>
              <a:rPr lang="nl-NL" sz="2400" b="1"/>
              <a:t> </a:t>
            </a:r>
            <a:r>
              <a:rPr lang="nl-NL" sz="2400" b="1" smtClean="0"/>
              <a:t>   eccrine glands/sweat</a:t>
            </a:r>
          </a:p>
        </p:txBody>
      </p:sp>
      <p:pic>
        <p:nvPicPr>
          <p:cNvPr id="6" name="Picture 5" descr="Mario 3.jpg"/>
          <p:cNvPicPr>
            <a:picLocks noChangeAspect="1"/>
          </p:cNvPicPr>
          <p:nvPr/>
        </p:nvPicPr>
        <p:blipFill>
          <a:blip r:embed="rId2"/>
          <a:srcRect r="28910" b="25477"/>
          <a:stretch>
            <a:fillRect/>
          </a:stretch>
        </p:blipFill>
        <p:spPr>
          <a:xfrm>
            <a:off x="6248400" y="1072971"/>
            <a:ext cx="2971800" cy="3366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76200"/>
            <a:ext cx="7857792" cy="6740307"/>
          </a:xfrm>
          <a:prstGeom prst="rect">
            <a:avLst/>
          </a:prstGeom>
          <a:solidFill>
            <a:schemeClr val="accent1">
              <a:alpha val="51000"/>
            </a:schemeClr>
          </a:solidFill>
        </p:spPr>
        <p:txBody>
          <a:bodyPr wrap="none" rtlCol="0">
            <a:spAutoFit/>
          </a:bodyPr>
          <a:lstStyle/>
          <a:p>
            <a:pPr algn="ctr"/>
            <a:r>
              <a:rPr lang="nl-NL" sz="2400" b="1" smtClean="0"/>
              <a:t>Mario Vaneechoutte, Algis Kuliukas, Marc Verhaegen. 2011. </a:t>
            </a:r>
          </a:p>
          <a:p>
            <a:pPr algn="ctr"/>
            <a:r>
              <a:rPr lang="nl-NL" sz="2400" b="1" smtClean="0"/>
              <a:t>Was Man more aquatic in the past?</a:t>
            </a:r>
          </a:p>
          <a:p>
            <a:r>
              <a:rPr lang="nl-NL" sz="2400" smtClean="0"/>
              <a:t>Bentham e-books</a:t>
            </a:r>
          </a:p>
          <a:p>
            <a:endParaRPr lang="nl-NL" sz="2400" smtClean="0"/>
          </a:p>
          <a:p>
            <a:r>
              <a:rPr lang="nl-NL" sz="2400" b="1" smtClean="0"/>
              <a:t>Contributors</a:t>
            </a:r>
          </a:p>
          <a:p>
            <a:r>
              <a:rPr lang="nl-NL" sz="2400" smtClean="0"/>
              <a:t>Phillip V. Tobias</a:t>
            </a:r>
          </a:p>
          <a:p>
            <a:r>
              <a:rPr lang="nl-NL" sz="2400" smtClean="0"/>
              <a:t>Elaine Morgan</a:t>
            </a:r>
          </a:p>
          <a:p>
            <a:r>
              <a:rPr lang="nl-NL" sz="2400" smtClean="0"/>
              <a:t>Michael Crawford</a:t>
            </a:r>
          </a:p>
          <a:p>
            <a:r>
              <a:rPr lang="nl-NL" sz="2400" smtClean="0"/>
              <a:t>Michel Odent</a:t>
            </a:r>
          </a:p>
          <a:p>
            <a:r>
              <a:rPr lang="nl-NL" sz="2400" smtClean="0"/>
              <a:t>Stephen Munro</a:t>
            </a:r>
          </a:p>
          <a:p>
            <a:r>
              <a:rPr lang="nl-NL" sz="2400" smtClean="0"/>
              <a:t>Pierre-François Puech</a:t>
            </a:r>
          </a:p>
          <a:p>
            <a:r>
              <a:rPr lang="nl-NL" sz="2400" smtClean="0"/>
              <a:t>Erika Schagatay</a:t>
            </a:r>
          </a:p>
          <a:p>
            <a:r>
              <a:rPr lang="nl-NL" sz="2400" smtClean="0"/>
              <a:t>Marcel Williams</a:t>
            </a:r>
          </a:p>
          <a:p>
            <a:r>
              <a:rPr lang="nl-NL" sz="2400" smtClean="0"/>
              <a:t>Wang-Chak Chan</a:t>
            </a:r>
          </a:p>
          <a:p>
            <a:r>
              <a:rPr lang="nl-NL" sz="2400" smtClean="0"/>
              <a:t>Anna Gislèn</a:t>
            </a:r>
          </a:p>
          <a:p>
            <a:r>
              <a:rPr lang="nl-NL" sz="2400" smtClean="0"/>
              <a:t>Leigh Broadhurst</a:t>
            </a:r>
          </a:p>
          <a:p>
            <a:r>
              <a:rPr lang="nl-NL" sz="2400" smtClean="0"/>
              <a:t>Richard Ellis</a:t>
            </a:r>
          </a:p>
          <a:p>
            <a:r>
              <a:rPr lang="nl-NL" sz="2400" smtClean="0"/>
              <a:t>Tess Williams</a:t>
            </a:r>
            <a:endParaRPr lang="nl-BE" sz="2400"/>
          </a:p>
        </p:txBody>
      </p:sp>
      <p:pic>
        <p:nvPicPr>
          <p:cNvPr id="2" name="Picture 1" descr="COVER. Was-Man-More-Aquatic2.jpg"/>
          <p:cNvPicPr>
            <a:picLocks noChangeAspect="1"/>
          </p:cNvPicPr>
          <p:nvPr/>
        </p:nvPicPr>
        <p:blipFill>
          <a:blip r:embed="rId2" cstate="print"/>
          <a:stretch>
            <a:fillRect/>
          </a:stretch>
        </p:blipFill>
        <p:spPr>
          <a:xfrm>
            <a:off x="4191000" y="990600"/>
            <a:ext cx="4849492" cy="5753100"/>
          </a:xfrm>
          <a:prstGeom prst="rect">
            <a:avLst/>
          </a:prstGeom>
        </p:spPr>
      </p:pic>
      <p:sp>
        <p:nvSpPr>
          <p:cNvPr id="3" name="Slide Number Placeholder 2"/>
          <p:cNvSpPr>
            <a:spLocks noGrp="1"/>
          </p:cNvSpPr>
          <p:nvPr>
            <p:ph type="sldNum" sz="quarter" idx="12"/>
          </p:nvPr>
        </p:nvSpPr>
        <p:spPr/>
        <p:txBody>
          <a:bodyPr/>
          <a:lstStyle/>
          <a:p>
            <a:fld id="{7B24C97D-8DA9-4D3C-9629-CF9FF4D008EC}" type="slidenum">
              <a:rPr lang="nl-BE" smtClean="0"/>
              <a:pPr/>
              <a:t>2</a:t>
            </a:fld>
            <a:endParaRPr lang="nl-B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Chan. Color Vision. Fig. 1.png"/>
          <p:cNvPicPr>
            <a:picLocks noChangeAspect="1"/>
          </p:cNvPicPr>
          <p:nvPr/>
        </p:nvPicPr>
        <p:blipFill>
          <a:blip r:embed="rId2"/>
          <a:stretch>
            <a:fillRect/>
          </a:stretch>
        </p:blipFill>
        <p:spPr>
          <a:xfrm>
            <a:off x="762000" y="797017"/>
            <a:ext cx="6958343" cy="5679983"/>
          </a:xfrm>
          <a:prstGeom prst="rect">
            <a:avLst/>
          </a:prstGeom>
          <a:solidFill>
            <a:schemeClr val="accent1"/>
          </a:solidFill>
        </p:spPr>
      </p:pic>
      <p:sp>
        <p:nvSpPr>
          <p:cNvPr id="4" name="Rectangle 3"/>
          <p:cNvSpPr/>
          <p:nvPr/>
        </p:nvSpPr>
        <p:spPr>
          <a:xfrm>
            <a:off x="762000" y="3332757"/>
            <a:ext cx="6477000" cy="3048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tangle 7"/>
          <p:cNvSpPr/>
          <p:nvPr/>
        </p:nvSpPr>
        <p:spPr>
          <a:xfrm>
            <a:off x="5715000" y="1199157"/>
            <a:ext cx="3048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Slide Number Placeholder 8"/>
          <p:cNvSpPr>
            <a:spLocks noGrp="1"/>
          </p:cNvSpPr>
          <p:nvPr>
            <p:ph type="sldNum" sz="quarter" idx="12"/>
          </p:nvPr>
        </p:nvSpPr>
        <p:spPr>
          <a:xfrm>
            <a:off x="6781800" y="6107707"/>
            <a:ext cx="2133600" cy="365125"/>
          </a:xfrm>
        </p:spPr>
        <p:txBody>
          <a:bodyPr/>
          <a:lstStyle/>
          <a:p>
            <a:fld id="{7B24C97D-8DA9-4D3C-9629-CF9FF4D008EC}" type="slidenum">
              <a:rPr lang="nl-BE" smtClean="0"/>
              <a:pPr/>
              <a:t>20</a:t>
            </a:fld>
            <a:endParaRPr lang="nl-BE"/>
          </a:p>
        </p:txBody>
      </p:sp>
      <p:pic>
        <p:nvPicPr>
          <p:cNvPr id="10" name="Picture 2" descr="Spectrum"/>
          <p:cNvPicPr>
            <a:picLocks noChangeAspect="1" noChangeArrowheads="1"/>
          </p:cNvPicPr>
          <p:nvPr/>
        </p:nvPicPr>
        <p:blipFill>
          <a:blip r:embed="rId3"/>
          <a:srcRect l="2479" t="38571" r="28926" b="35714"/>
          <a:stretch>
            <a:fillRect/>
          </a:stretch>
        </p:blipFill>
        <p:spPr bwMode="auto">
          <a:xfrm>
            <a:off x="1916289" y="5009157"/>
            <a:ext cx="5322711" cy="304800"/>
          </a:xfrm>
          <a:prstGeom prst="rect">
            <a:avLst/>
          </a:prstGeom>
          <a:noFill/>
        </p:spPr>
      </p:pic>
      <p:pic>
        <p:nvPicPr>
          <p:cNvPr id="11" name="Picture 10" descr="11. Chan. Color Vision. Fig. 1.png"/>
          <p:cNvPicPr>
            <a:picLocks noChangeAspect="1"/>
          </p:cNvPicPr>
          <p:nvPr/>
        </p:nvPicPr>
        <p:blipFill>
          <a:blip r:embed="rId2"/>
          <a:srcRect t="5738" b="87554"/>
          <a:stretch>
            <a:fillRect/>
          </a:stretch>
        </p:blipFill>
        <p:spPr>
          <a:xfrm>
            <a:off x="762000" y="818157"/>
            <a:ext cx="6958343" cy="381000"/>
          </a:xfrm>
          <a:prstGeom prst="rect">
            <a:avLst/>
          </a:prstGeom>
          <a:solidFill>
            <a:schemeClr val="accent1"/>
          </a:solidFill>
        </p:spPr>
      </p:pic>
      <p:sp>
        <p:nvSpPr>
          <p:cNvPr id="7" name="Rectangle 6"/>
          <p:cNvSpPr/>
          <p:nvPr/>
        </p:nvSpPr>
        <p:spPr>
          <a:xfrm>
            <a:off x="2550160" y="818157"/>
            <a:ext cx="304800" cy="3048000"/>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xtBox 11"/>
          <p:cNvSpPr txBox="1"/>
          <p:nvPr/>
        </p:nvSpPr>
        <p:spPr>
          <a:xfrm>
            <a:off x="1371600" y="1097557"/>
            <a:ext cx="521297" cy="369332"/>
          </a:xfrm>
          <a:prstGeom prst="rect">
            <a:avLst/>
          </a:prstGeom>
          <a:noFill/>
        </p:spPr>
        <p:txBody>
          <a:bodyPr wrap="none" rtlCol="0">
            <a:spAutoFit/>
          </a:bodyPr>
          <a:lstStyle/>
          <a:p>
            <a:r>
              <a:rPr lang="nl-BE" smtClean="0"/>
              <a:t>(Di)</a:t>
            </a:r>
            <a:endParaRPr lang="nl-BE"/>
          </a:p>
        </p:txBody>
      </p:sp>
      <p:sp>
        <p:nvSpPr>
          <p:cNvPr id="13" name="TextBox 12"/>
          <p:cNvSpPr txBox="1"/>
          <p:nvPr/>
        </p:nvSpPr>
        <p:spPr>
          <a:xfrm>
            <a:off x="772160" y="437157"/>
            <a:ext cx="6934200" cy="369332"/>
          </a:xfrm>
          <a:prstGeom prst="rect">
            <a:avLst/>
          </a:prstGeom>
          <a:solidFill>
            <a:schemeClr val="accent1"/>
          </a:solidFill>
        </p:spPr>
        <p:txBody>
          <a:bodyPr wrap="square" rtlCol="0">
            <a:spAutoFit/>
          </a:bodyPr>
          <a:lstStyle/>
          <a:p>
            <a:r>
              <a:rPr lang="nl-BE" smtClean="0"/>
              <a:t> </a:t>
            </a:r>
            <a:r>
              <a:rPr lang="nl-BE" b="1" smtClean="0"/>
              <a:t>Species                    S                                        Rod          M            L        </a:t>
            </a:r>
            <a:endParaRPr lang="nl-BE" b="1"/>
          </a:p>
        </p:txBody>
      </p:sp>
      <p:sp>
        <p:nvSpPr>
          <p:cNvPr id="5" name="Rectangle 4"/>
          <p:cNvSpPr/>
          <p:nvPr/>
        </p:nvSpPr>
        <p:spPr>
          <a:xfrm>
            <a:off x="825500" y="1135657"/>
            <a:ext cx="6477000" cy="3048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tangle 14"/>
          <p:cNvSpPr/>
          <p:nvPr/>
        </p:nvSpPr>
        <p:spPr>
          <a:xfrm>
            <a:off x="228600" y="26313"/>
            <a:ext cx="8839200" cy="461665"/>
          </a:xfrm>
          <a:prstGeom prst="rect">
            <a:avLst/>
          </a:prstGeom>
          <a:solidFill>
            <a:schemeClr val="accent1">
              <a:alpha val="68000"/>
            </a:schemeClr>
          </a:solidFill>
        </p:spPr>
        <p:txBody>
          <a:bodyPr wrap="square">
            <a:spAutoFit/>
          </a:bodyPr>
          <a:lstStyle/>
          <a:p>
            <a:r>
              <a:rPr lang="nl-NL" sz="2400" b="1" smtClean="0"/>
              <a:t>4. Reduced colour vision: matches best that of a shallow water diver</a:t>
            </a:r>
          </a:p>
        </p:txBody>
      </p:sp>
      <p:sp>
        <p:nvSpPr>
          <p:cNvPr id="17" name="TextBox 16"/>
          <p:cNvSpPr txBox="1"/>
          <p:nvPr/>
        </p:nvSpPr>
        <p:spPr>
          <a:xfrm>
            <a:off x="94096" y="6438900"/>
            <a:ext cx="6539419" cy="369332"/>
          </a:xfrm>
          <a:prstGeom prst="rect">
            <a:avLst/>
          </a:prstGeom>
          <a:solidFill>
            <a:schemeClr val="bg2"/>
          </a:solidFill>
        </p:spPr>
        <p:txBody>
          <a:bodyPr wrap="none" rtlCol="0">
            <a:spAutoFit/>
          </a:bodyPr>
          <a:lstStyle/>
          <a:p>
            <a:r>
              <a:rPr lang="nl-BE" b="1" smtClean="0"/>
              <a:t>Chak BCW</a:t>
            </a:r>
            <a:r>
              <a:rPr lang="nl-NL" b="1" smtClean="0"/>
              <a:t>. 2013. Human aquatic color vision.  Chapter 11 in eBook</a:t>
            </a:r>
            <a:endParaRPr lang="nl-BE" b="1"/>
          </a:p>
        </p:txBody>
      </p:sp>
    </p:spTree>
    <p:extLst>
      <p:ext uri="{BB962C8B-B14F-4D97-AF65-F5344CB8AC3E}">
        <p14:creationId xmlns:p14="http://schemas.microsoft.com/office/powerpoint/2010/main" val="154498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21</a:t>
            </a:fld>
            <a:endParaRPr lang="nl-BE"/>
          </a:p>
        </p:txBody>
      </p:sp>
      <p:sp>
        <p:nvSpPr>
          <p:cNvPr id="3" name="Rectangle 2"/>
          <p:cNvSpPr/>
          <p:nvPr/>
        </p:nvSpPr>
        <p:spPr>
          <a:xfrm>
            <a:off x="304800" y="152400"/>
            <a:ext cx="8534400" cy="365934"/>
          </a:xfrm>
          <a:prstGeom prst="rect">
            <a:avLst/>
          </a:prstGeom>
          <a:solidFill>
            <a:schemeClr val="accent1"/>
          </a:solidFill>
        </p:spPr>
        <p:txBody>
          <a:bodyPr wrap="square">
            <a:spAutoFit/>
          </a:bodyPr>
          <a:lstStyle/>
          <a:p>
            <a:pPr>
              <a:lnSpc>
                <a:spcPts val="2000"/>
              </a:lnSpc>
            </a:pPr>
            <a:r>
              <a:rPr lang="nl-BE" sz="2400"/>
              <a:t>5. </a:t>
            </a:r>
            <a:r>
              <a:rPr lang="nl-BE" sz="2400" b="1"/>
              <a:t>Olfaction:</a:t>
            </a:r>
            <a:r>
              <a:rPr lang="nl-BE" sz="2400"/>
              <a:t> strongly </a:t>
            </a:r>
            <a:r>
              <a:rPr lang="nl-BE" sz="2400" smtClean="0"/>
              <a:t>reduced – photic sneeze – external nose</a:t>
            </a:r>
          </a:p>
        </p:txBody>
      </p:sp>
      <p:sp>
        <p:nvSpPr>
          <p:cNvPr id="5" name="TextBox 4"/>
          <p:cNvSpPr txBox="1"/>
          <p:nvPr/>
        </p:nvSpPr>
        <p:spPr>
          <a:xfrm>
            <a:off x="305934" y="906482"/>
            <a:ext cx="6103850" cy="4339650"/>
          </a:xfrm>
          <a:prstGeom prst="rect">
            <a:avLst/>
          </a:prstGeom>
          <a:solidFill>
            <a:schemeClr val="accent1">
              <a:lumMod val="60000"/>
              <a:lumOff val="40000"/>
            </a:schemeClr>
          </a:solidFill>
        </p:spPr>
        <p:txBody>
          <a:bodyPr wrap="none" rtlCol="0">
            <a:spAutoFit/>
          </a:bodyPr>
          <a:lstStyle/>
          <a:p>
            <a:endParaRPr lang="nl-BE" b="1" smtClean="0"/>
          </a:p>
          <a:p>
            <a:r>
              <a:rPr lang="nl-BE" sz="2000" b="1" smtClean="0"/>
              <a:t>Olfactory capacities of </a:t>
            </a:r>
          </a:p>
          <a:p>
            <a:r>
              <a:rPr lang="nl-NL" sz="2000" smtClean="0"/>
              <a:t>Aquatic mammals (whales: olfactory bulb almost absent)</a:t>
            </a:r>
            <a:endParaRPr lang="nl-BE" sz="2000" smtClean="0"/>
          </a:p>
          <a:p>
            <a:r>
              <a:rPr lang="nl-BE" sz="2000" i="1"/>
              <a:t> </a:t>
            </a:r>
            <a:r>
              <a:rPr lang="nl-BE" sz="2000" i="1" smtClean="0"/>
              <a:t>    &lt; Homo</a:t>
            </a:r>
            <a:r>
              <a:rPr lang="nl-BE" sz="2000" smtClean="0"/>
              <a:t> </a:t>
            </a:r>
          </a:p>
          <a:p>
            <a:r>
              <a:rPr lang="nl-BE" sz="2000" smtClean="0"/>
              <a:t>           &lt; ½ of </a:t>
            </a:r>
            <a:r>
              <a:rPr lang="nl-BE" sz="2000" i="1" smtClean="0"/>
              <a:t>Pan</a:t>
            </a:r>
            <a:r>
              <a:rPr lang="nl-BE" sz="2000" smtClean="0"/>
              <a:t>, </a:t>
            </a:r>
            <a:r>
              <a:rPr lang="nl-BE" sz="2000" i="1" smtClean="0"/>
              <a:t>Gorilla</a:t>
            </a:r>
            <a:r>
              <a:rPr lang="nl-BE" sz="2000" smtClean="0"/>
              <a:t> </a:t>
            </a:r>
          </a:p>
          <a:p>
            <a:r>
              <a:rPr lang="nl-BE" sz="2000" smtClean="0"/>
              <a:t>                 &lt; other primates, tree dwellers, flying animals </a:t>
            </a:r>
          </a:p>
          <a:p>
            <a:r>
              <a:rPr lang="nl-BE" sz="2000" smtClean="0"/>
              <a:t>	       &lt; most land animals</a:t>
            </a:r>
          </a:p>
          <a:p>
            <a:endParaRPr lang="nl-BE" sz="2000" smtClean="0"/>
          </a:p>
          <a:p>
            <a:endParaRPr lang="nl-NL" sz="2000"/>
          </a:p>
          <a:p>
            <a:r>
              <a:rPr lang="nl-NL" sz="2000" smtClean="0"/>
              <a:t>Our very reduced sense of smell is</a:t>
            </a:r>
          </a:p>
          <a:p>
            <a:endParaRPr lang="nl-NL" sz="2000" b="1" smtClean="0"/>
          </a:p>
          <a:p>
            <a:r>
              <a:rPr lang="nl-NL" sz="2000" b="1" smtClean="0"/>
              <a:t>Not incompatible with a more aquatic past</a:t>
            </a:r>
          </a:p>
          <a:p>
            <a:r>
              <a:rPr lang="nl-NL" sz="2000" b="1" smtClean="0"/>
              <a:t>Rather incompatible with open plain running past</a:t>
            </a:r>
          </a:p>
          <a:p>
            <a:endParaRPr lang="nl-BE" smtClean="0"/>
          </a:p>
        </p:txBody>
      </p:sp>
    </p:spTree>
    <p:extLst>
      <p:ext uri="{BB962C8B-B14F-4D97-AF65-F5344CB8AC3E}">
        <p14:creationId xmlns:p14="http://schemas.microsoft.com/office/powerpoint/2010/main" val="94268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22</a:t>
            </a:fld>
            <a:endParaRPr lang="nl-BE"/>
          </a:p>
        </p:txBody>
      </p:sp>
      <p:sp>
        <p:nvSpPr>
          <p:cNvPr id="3" name="Rectangle 2"/>
          <p:cNvSpPr/>
          <p:nvPr/>
        </p:nvSpPr>
        <p:spPr>
          <a:xfrm>
            <a:off x="228600" y="76200"/>
            <a:ext cx="8763000" cy="365934"/>
          </a:xfrm>
          <a:prstGeom prst="rect">
            <a:avLst/>
          </a:prstGeom>
          <a:solidFill>
            <a:schemeClr val="accent1"/>
          </a:solidFill>
        </p:spPr>
        <p:txBody>
          <a:bodyPr wrap="square">
            <a:spAutoFit/>
          </a:bodyPr>
          <a:lstStyle/>
          <a:p>
            <a:pPr>
              <a:lnSpc>
                <a:spcPts val="2000"/>
              </a:lnSpc>
            </a:pPr>
            <a:r>
              <a:rPr lang="nl-BE" sz="2400" b="1" smtClean="0"/>
              <a:t>6. Manual dexterity &amp; tactility + tool use</a:t>
            </a:r>
          </a:p>
        </p:txBody>
      </p:sp>
      <p:pic>
        <p:nvPicPr>
          <p:cNvPr id="4" name="Picture 3" descr="primate-hand.jpg"/>
          <p:cNvPicPr>
            <a:picLocks noChangeAspect="1"/>
          </p:cNvPicPr>
          <p:nvPr/>
        </p:nvPicPr>
        <p:blipFill>
          <a:blip r:embed="rId2"/>
          <a:stretch>
            <a:fillRect/>
          </a:stretch>
        </p:blipFill>
        <p:spPr>
          <a:xfrm>
            <a:off x="1199486" y="584201"/>
            <a:ext cx="2648613" cy="3987799"/>
          </a:xfrm>
          <a:prstGeom prst="rect">
            <a:avLst/>
          </a:prstGeom>
        </p:spPr>
      </p:pic>
      <p:pic>
        <p:nvPicPr>
          <p:cNvPr id="5" name="Picture 2" descr="raccoon 'hand'"/>
          <p:cNvPicPr>
            <a:picLocks noChangeAspect="1" noChangeArrowheads="1"/>
          </p:cNvPicPr>
          <p:nvPr/>
        </p:nvPicPr>
        <p:blipFill>
          <a:blip r:embed="rId3"/>
          <a:srcRect/>
          <a:stretch>
            <a:fillRect/>
          </a:stretch>
        </p:blipFill>
        <p:spPr bwMode="auto">
          <a:xfrm rot="8502438" flipH="1">
            <a:off x="4605251" y="1815164"/>
            <a:ext cx="1979770" cy="2060251"/>
          </a:xfrm>
          <a:prstGeom prst="rect">
            <a:avLst/>
          </a:prstGeom>
          <a:noFill/>
        </p:spPr>
      </p:pic>
      <p:sp>
        <p:nvSpPr>
          <p:cNvPr id="6" name="TextBox 5"/>
          <p:cNvSpPr txBox="1"/>
          <p:nvPr/>
        </p:nvSpPr>
        <p:spPr>
          <a:xfrm>
            <a:off x="4800600" y="685800"/>
            <a:ext cx="2217658" cy="707886"/>
          </a:xfrm>
          <a:prstGeom prst="rect">
            <a:avLst/>
          </a:prstGeom>
          <a:solidFill>
            <a:schemeClr val="accent1">
              <a:lumMod val="75000"/>
            </a:schemeClr>
          </a:solidFill>
        </p:spPr>
        <p:txBody>
          <a:bodyPr wrap="none" rtlCol="0">
            <a:spAutoFit/>
          </a:bodyPr>
          <a:lstStyle/>
          <a:p>
            <a:r>
              <a:rPr lang="nl-BE" sz="2000" smtClean="0"/>
              <a:t>Raccoon</a:t>
            </a:r>
          </a:p>
          <a:p>
            <a:r>
              <a:rPr lang="nl-BE" sz="2000" smtClean="0"/>
              <a:t>(Dutch: wash bear) </a:t>
            </a:r>
            <a:endParaRPr lang="nl-BE" sz="2000"/>
          </a:p>
        </p:txBody>
      </p:sp>
      <p:sp>
        <p:nvSpPr>
          <p:cNvPr id="7" name="TextBox 6"/>
          <p:cNvSpPr txBox="1"/>
          <p:nvPr/>
        </p:nvSpPr>
        <p:spPr>
          <a:xfrm>
            <a:off x="304800" y="4724400"/>
            <a:ext cx="7280134" cy="707886"/>
          </a:xfrm>
          <a:prstGeom prst="rect">
            <a:avLst/>
          </a:prstGeom>
          <a:solidFill>
            <a:schemeClr val="accent1">
              <a:lumMod val="75000"/>
              <a:alpha val="61000"/>
            </a:schemeClr>
          </a:solidFill>
        </p:spPr>
        <p:txBody>
          <a:bodyPr wrap="none" rtlCol="0">
            <a:spAutoFit/>
          </a:bodyPr>
          <a:lstStyle/>
          <a:p>
            <a:r>
              <a:rPr lang="nl-NL" sz="2000" smtClean="0"/>
              <a:t>See video of macaque monkeys: diving and ‘fingering’ the bottom:</a:t>
            </a:r>
          </a:p>
          <a:p>
            <a:r>
              <a:rPr lang="nl-BE" sz="2000">
                <a:hlinkClick r:id="rId4"/>
              </a:rPr>
              <a:t>http://www.youtube.com/watch?v=9ObDgBLFo9w</a:t>
            </a:r>
            <a:endParaRPr lang="nl-BE" sz="2000"/>
          </a:p>
        </p:txBody>
      </p:sp>
      <p:sp>
        <p:nvSpPr>
          <p:cNvPr id="8" name="TextBox 7"/>
          <p:cNvSpPr txBox="1"/>
          <p:nvPr/>
        </p:nvSpPr>
        <p:spPr>
          <a:xfrm>
            <a:off x="304800" y="5629870"/>
            <a:ext cx="7582397" cy="1015663"/>
          </a:xfrm>
          <a:prstGeom prst="rect">
            <a:avLst/>
          </a:prstGeom>
          <a:solidFill>
            <a:srgbClr val="0070C0">
              <a:alpha val="45000"/>
            </a:srgbClr>
          </a:solidFill>
        </p:spPr>
        <p:txBody>
          <a:bodyPr wrap="none" rtlCol="0">
            <a:spAutoFit/>
          </a:bodyPr>
          <a:lstStyle/>
          <a:p>
            <a:r>
              <a:rPr lang="nl-NL" sz="2000" b="1" smtClean="0"/>
              <a:t>Not incompatible with more aquatic past:</a:t>
            </a:r>
          </a:p>
          <a:p>
            <a:r>
              <a:rPr lang="nl-NL" sz="2000" smtClean="0"/>
              <a:t>Manual dexterity in raccoons, sea otters</a:t>
            </a:r>
          </a:p>
          <a:p>
            <a:r>
              <a:rPr lang="nl-NL" sz="2000" smtClean="0"/>
              <a:t>Tool use in many water-related behaviours: sea otter, capuchin monkey</a:t>
            </a:r>
            <a:endParaRPr lang="nl-BE" sz="2000"/>
          </a:p>
        </p:txBody>
      </p:sp>
    </p:spTree>
    <p:extLst>
      <p:ext uri="{BB962C8B-B14F-4D97-AF65-F5344CB8AC3E}">
        <p14:creationId xmlns:p14="http://schemas.microsoft.com/office/powerpoint/2010/main" val="2181557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650963"/>
            <a:ext cx="7222618" cy="646331"/>
          </a:xfrm>
          <a:prstGeom prst="rect">
            <a:avLst/>
          </a:prstGeom>
          <a:solidFill>
            <a:schemeClr val="tx2">
              <a:lumMod val="40000"/>
              <a:lumOff val="60000"/>
              <a:alpha val="51000"/>
            </a:schemeClr>
          </a:solidFill>
        </p:spPr>
        <p:txBody>
          <a:bodyPr wrap="none" rtlCol="0">
            <a:spAutoFit/>
          </a:bodyPr>
          <a:lstStyle/>
          <a:p>
            <a:r>
              <a:rPr lang="nl-BE" smtClean="0"/>
              <a:t>3. Land animals can drink large amounts of water at once</a:t>
            </a:r>
          </a:p>
          <a:p>
            <a:r>
              <a:rPr lang="nl-BE" smtClean="0"/>
              <a:t>Humans need to drink often, but can take in only small amounts at the time</a:t>
            </a:r>
            <a:endParaRPr lang="nl-BE"/>
          </a:p>
        </p:txBody>
      </p:sp>
      <p:sp>
        <p:nvSpPr>
          <p:cNvPr id="7" name="TextBox 6"/>
          <p:cNvSpPr txBox="1"/>
          <p:nvPr/>
        </p:nvSpPr>
        <p:spPr>
          <a:xfrm>
            <a:off x="304800" y="4648200"/>
            <a:ext cx="8143448" cy="646331"/>
          </a:xfrm>
          <a:prstGeom prst="rect">
            <a:avLst/>
          </a:prstGeom>
          <a:solidFill>
            <a:schemeClr val="tx2">
              <a:lumMod val="40000"/>
              <a:lumOff val="60000"/>
              <a:alpha val="45000"/>
            </a:schemeClr>
          </a:solidFill>
        </p:spPr>
        <p:txBody>
          <a:bodyPr wrap="none" rtlCol="0">
            <a:spAutoFit/>
          </a:bodyPr>
          <a:lstStyle/>
          <a:p>
            <a:r>
              <a:rPr lang="nl-BE" smtClean="0"/>
              <a:t>2. We sweat twice as much as camels, 5 times as much as horses (per surface of skin)</a:t>
            </a:r>
          </a:p>
          <a:p>
            <a:r>
              <a:rPr lang="nl-BE" smtClean="0"/>
              <a:t>Most land mammals do not sweat at all.</a:t>
            </a:r>
            <a:endParaRPr lang="nl-BE"/>
          </a:p>
        </p:txBody>
      </p:sp>
      <p:graphicFrame>
        <p:nvGraphicFramePr>
          <p:cNvPr id="9" name="Table 8"/>
          <p:cNvGraphicFramePr>
            <a:graphicFrameLocks noGrp="1"/>
          </p:cNvGraphicFramePr>
          <p:nvPr>
            <p:extLst>
              <p:ext uri="{D42A27DB-BD31-4B8C-83A1-F6EECF244321}">
                <p14:modId xmlns:p14="http://schemas.microsoft.com/office/powerpoint/2010/main" val="2752253565"/>
              </p:ext>
            </p:extLst>
          </p:nvPr>
        </p:nvGraphicFramePr>
        <p:xfrm>
          <a:off x="304800" y="1000680"/>
          <a:ext cx="7229049" cy="3342720"/>
        </p:xfrm>
        <a:graphic>
          <a:graphicData uri="http://schemas.openxmlformats.org/drawingml/2006/table">
            <a:tbl>
              <a:tblPr firstRow="1" bandRow="1">
                <a:tableStyleId>{5C22544A-7EE6-4342-B048-85BDC9FD1C3A}</a:tableStyleId>
              </a:tblPr>
              <a:tblGrid>
                <a:gridCol w="2409683"/>
                <a:gridCol w="2409683"/>
                <a:gridCol w="2409683"/>
              </a:tblGrid>
              <a:tr h="470424">
                <a:tc>
                  <a:txBody>
                    <a:bodyPr/>
                    <a:lstStyle/>
                    <a:p>
                      <a:pPr algn="l" fontAlgn="b"/>
                      <a:r>
                        <a:rPr lang="nl-BE" sz="1800" b="1" i="0" u="none" strike="noStrike">
                          <a:solidFill>
                            <a:srgbClr val="000000"/>
                          </a:solidFill>
                          <a:latin typeface="Calibri"/>
                        </a:rPr>
                        <a:t>Species</a:t>
                      </a:r>
                    </a:p>
                  </a:txBody>
                  <a:tcPr marL="9525" marR="9525" marT="9525" marB="0" anchor="b"/>
                </a:tc>
                <a:tc>
                  <a:txBody>
                    <a:bodyPr/>
                    <a:lstStyle/>
                    <a:p>
                      <a:pPr algn="l" fontAlgn="b"/>
                      <a:r>
                        <a:rPr lang="nl-BE" sz="1800" b="1" i="0" u="none" strike="noStrike">
                          <a:solidFill>
                            <a:srgbClr val="000000"/>
                          </a:solidFill>
                          <a:latin typeface="Calibri"/>
                        </a:rPr>
                        <a:t>millosmol/l</a:t>
                      </a:r>
                    </a:p>
                  </a:txBody>
                  <a:tcPr marL="9525" marR="9525" marT="9525" marB="0" anchor="b"/>
                </a:tc>
                <a:tc>
                  <a:txBody>
                    <a:bodyPr/>
                    <a:lstStyle/>
                    <a:p>
                      <a:pPr algn="l" fontAlgn="b"/>
                      <a:r>
                        <a:rPr lang="nl-BE" sz="1800" b="1" i="0" u="none" strike="noStrike">
                          <a:solidFill>
                            <a:srgbClr val="000000"/>
                          </a:solidFill>
                          <a:latin typeface="Calibri"/>
                        </a:rPr>
                        <a:t>Niche</a:t>
                      </a:r>
                    </a:p>
                  </a:txBody>
                  <a:tcPr marL="9525" marR="9525" marT="9525" marB="0" anchor="b"/>
                </a:tc>
              </a:tr>
              <a:tr h="520176">
                <a:tc>
                  <a:txBody>
                    <a:bodyPr/>
                    <a:lstStyle/>
                    <a:p>
                      <a:pPr algn="l" fontAlgn="b"/>
                      <a:r>
                        <a:rPr lang="nl-BE" sz="1800" b="0" i="0" u="none" strike="noStrike">
                          <a:solidFill>
                            <a:srgbClr val="000000"/>
                          </a:solidFill>
                          <a:latin typeface="Calibri"/>
                        </a:rPr>
                        <a:t>Beaver</a:t>
                      </a:r>
                    </a:p>
                  </a:txBody>
                  <a:tcPr marL="9525" marR="9525" marT="9525" marB="0" anchor="b"/>
                </a:tc>
                <a:tc>
                  <a:txBody>
                    <a:bodyPr/>
                    <a:lstStyle/>
                    <a:p>
                      <a:pPr algn="l" fontAlgn="b"/>
                      <a:r>
                        <a:rPr lang="nl-BE" sz="1800" b="0" i="0" u="none" strike="noStrike">
                          <a:solidFill>
                            <a:srgbClr val="000000"/>
                          </a:solidFill>
                          <a:latin typeface="Calibri"/>
                        </a:rPr>
                        <a:t>550</a:t>
                      </a:r>
                    </a:p>
                  </a:txBody>
                  <a:tcPr marL="9525" marR="9525" marT="9525" marB="0" anchor="b"/>
                </a:tc>
                <a:tc>
                  <a:txBody>
                    <a:bodyPr/>
                    <a:lstStyle/>
                    <a:p>
                      <a:pPr algn="l" fontAlgn="b"/>
                      <a:r>
                        <a:rPr lang="nl-BE" sz="1800" b="0" i="0" u="none" strike="noStrike">
                          <a:solidFill>
                            <a:srgbClr val="000000"/>
                          </a:solidFill>
                          <a:latin typeface="Calibri"/>
                        </a:rPr>
                        <a:t>Sweet water</a:t>
                      </a:r>
                    </a:p>
                  </a:txBody>
                  <a:tcPr marL="9525" marR="9525" marT="9525" marB="0" anchor="b"/>
                </a:tc>
              </a:tr>
              <a:tr h="470424">
                <a:tc>
                  <a:txBody>
                    <a:bodyPr/>
                    <a:lstStyle/>
                    <a:p>
                      <a:pPr algn="l" fontAlgn="b"/>
                      <a:r>
                        <a:rPr lang="nl-BE" sz="1800" b="0" i="0" u="none" strike="noStrike">
                          <a:solidFill>
                            <a:srgbClr val="000000"/>
                          </a:solidFill>
                          <a:latin typeface="Calibri"/>
                        </a:rPr>
                        <a:t>Pig</a:t>
                      </a:r>
                    </a:p>
                  </a:txBody>
                  <a:tcPr marL="9525" marR="9525" marT="9525" marB="0" anchor="b"/>
                </a:tc>
                <a:tc>
                  <a:txBody>
                    <a:bodyPr/>
                    <a:lstStyle/>
                    <a:p>
                      <a:pPr algn="l" fontAlgn="b"/>
                      <a:r>
                        <a:rPr lang="nl-BE" sz="1800" b="0" i="0" u="none" strike="noStrike">
                          <a:solidFill>
                            <a:srgbClr val="000000"/>
                          </a:solidFill>
                          <a:latin typeface="Calibri"/>
                        </a:rPr>
                        <a:t>1100</a:t>
                      </a:r>
                    </a:p>
                  </a:txBody>
                  <a:tcPr marL="9525" marR="9525" marT="9525" marB="0" anchor="b"/>
                </a:tc>
                <a:tc>
                  <a:txBody>
                    <a:bodyPr/>
                    <a:lstStyle/>
                    <a:p>
                      <a:pPr algn="l" fontAlgn="b"/>
                      <a:r>
                        <a:rPr lang="nl-BE" sz="1800" b="0" i="0" u="none" strike="noStrike">
                          <a:solidFill>
                            <a:srgbClr val="000000"/>
                          </a:solidFill>
                          <a:latin typeface="Calibri"/>
                        </a:rPr>
                        <a:t>Marshes</a:t>
                      </a:r>
                    </a:p>
                  </a:txBody>
                  <a:tcPr marL="9525" marR="9525" marT="9525" marB="0" anchor="b"/>
                </a:tc>
              </a:tr>
              <a:tr h="470424">
                <a:tc>
                  <a:txBody>
                    <a:bodyPr/>
                    <a:lstStyle/>
                    <a:p>
                      <a:pPr algn="l" fontAlgn="b"/>
                      <a:r>
                        <a:rPr lang="nl-BE" sz="1800" b="0" i="0" u="none" strike="noStrike">
                          <a:solidFill>
                            <a:srgbClr val="000000"/>
                          </a:solidFill>
                          <a:latin typeface="Calibri"/>
                        </a:rPr>
                        <a:t>Human</a:t>
                      </a:r>
                    </a:p>
                  </a:txBody>
                  <a:tcPr marL="9525" marR="9525" marT="9525" marB="0" anchor="b"/>
                </a:tc>
                <a:tc>
                  <a:txBody>
                    <a:bodyPr/>
                    <a:lstStyle/>
                    <a:p>
                      <a:pPr algn="l" fontAlgn="b"/>
                      <a:r>
                        <a:rPr lang="nl-BE" sz="1800" b="0" i="0" u="none" strike="noStrike">
                          <a:solidFill>
                            <a:srgbClr val="000000"/>
                          </a:solidFill>
                          <a:latin typeface="Calibri"/>
                        </a:rPr>
                        <a:t>1400</a:t>
                      </a:r>
                    </a:p>
                  </a:txBody>
                  <a:tcPr marL="9525" marR="9525" marT="9525" marB="0" anchor="b"/>
                </a:tc>
                <a:tc>
                  <a:txBody>
                    <a:bodyPr/>
                    <a:lstStyle/>
                    <a:p>
                      <a:pPr algn="l" fontAlgn="b"/>
                      <a:r>
                        <a:rPr lang="nl-BE" sz="1800" b="0" i="0" u="none" strike="noStrike">
                          <a:solidFill>
                            <a:srgbClr val="000000"/>
                          </a:solidFill>
                          <a:latin typeface="Calibri"/>
                        </a:rPr>
                        <a:t>?</a:t>
                      </a:r>
                    </a:p>
                  </a:txBody>
                  <a:tcPr marL="9525" marR="9525" marT="9525" marB="0" anchor="b"/>
                </a:tc>
              </a:tr>
              <a:tr h="470424">
                <a:tc>
                  <a:txBody>
                    <a:bodyPr/>
                    <a:lstStyle/>
                    <a:p>
                      <a:pPr algn="l" fontAlgn="b"/>
                      <a:r>
                        <a:rPr lang="nl-BE" sz="1800" b="0" i="0" u="none" strike="noStrike">
                          <a:solidFill>
                            <a:srgbClr val="000000"/>
                          </a:solidFill>
                          <a:latin typeface="Calibri"/>
                        </a:rPr>
                        <a:t>Dolphin</a:t>
                      </a:r>
                    </a:p>
                  </a:txBody>
                  <a:tcPr marL="9525" marR="9525" marT="9525" marB="0" anchor="b"/>
                </a:tc>
                <a:tc>
                  <a:txBody>
                    <a:bodyPr/>
                    <a:lstStyle/>
                    <a:p>
                      <a:pPr algn="l" fontAlgn="b"/>
                      <a:r>
                        <a:rPr lang="nl-BE" sz="1800" b="0" i="0" u="none" strike="noStrike">
                          <a:solidFill>
                            <a:srgbClr val="000000"/>
                          </a:solidFill>
                          <a:latin typeface="Calibri"/>
                        </a:rPr>
                        <a:t>1700</a:t>
                      </a:r>
                    </a:p>
                  </a:txBody>
                  <a:tcPr marL="9525" marR="9525" marT="9525" marB="0" anchor="b"/>
                </a:tc>
                <a:tc>
                  <a:txBody>
                    <a:bodyPr/>
                    <a:lstStyle/>
                    <a:p>
                      <a:pPr algn="l" fontAlgn="b"/>
                      <a:r>
                        <a:rPr lang="nl-BE" sz="1800" b="0" i="0" u="none" strike="noStrike">
                          <a:solidFill>
                            <a:srgbClr val="000000"/>
                          </a:solidFill>
                          <a:latin typeface="Calibri"/>
                        </a:rPr>
                        <a:t>Sea water</a:t>
                      </a:r>
                    </a:p>
                  </a:txBody>
                  <a:tcPr marL="9525" marR="9525" marT="9525" marB="0" anchor="b"/>
                </a:tc>
              </a:tr>
              <a:tr h="470424">
                <a:tc>
                  <a:txBody>
                    <a:bodyPr/>
                    <a:lstStyle/>
                    <a:p>
                      <a:pPr algn="l" fontAlgn="b"/>
                      <a:r>
                        <a:rPr lang="nl-BE" sz="1800" b="0" i="0" u="none" strike="noStrike">
                          <a:solidFill>
                            <a:srgbClr val="000000"/>
                          </a:solidFill>
                          <a:latin typeface="Calibri"/>
                        </a:rPr>
                        <a:t>Cat</a:t>
                      </a:r>
                    </a:p>
                  </a:txBody>
                  <a:tcPr marL="9525" marR="9525" marT="9525" marB="0" anchor="b"/>
                </a:tc>
                <a:tc>
                  <a:txBody>
                    <a:bodyPr/>
                    <a:lstStyle/>
                    <a:p>
                      <a:pPr algn="l" fontAlgn="b"/>
                      <a:r>
                        <a:rPr lang="nl-BE" sz="1800" b="0" i="0" u="none" strike="noStrike">
                          <a:solidFill>
                            <a:srgbClr val="000000"/>
                          </a:solidFill>
                          <a:latin typeface="Calibri"/>
                        </a:rPr>
                        <a:t>3200</a:t>
                      </a:r>
                    </a:p>
                  </a:txBody>
                  <a:tcPr marL="9525" marR="9525" marT="9525" marB="0" anchor="b"/>
                </a:tc>
                <a:tc>
                  <a:txBody>
                    <a:bodyPr/>
                    <a:lstStyle/>
                    <a:p>
                      <a:pPr algn="l" fontAlgn="b"/>
                      <a:r>
                        <a:rPr lang="nl-BE" sz="1800" b="0" i="0" u="none" strike="noStrike">
                          <a:solidFill>
                            <a:srgbClr val="000000"/>
                          </a:solidFill>
                          <a:latin typeface="Calibri"/>
                        </a:rPr>
                        <a:t>Land</a:t>
                      </a:r>
                    </a:p>
                  </a:txBody>
                  <a:tcPr marL="9525" marR="9525" marT="9525" marB="0" anchor="b"/>
                </a:tc>
              </a:tr>
              <a:tr h="470424">
                <a:tc>
                  <a:txBody>
                    <a:bodyPr/>
                    <a:lstStyle/>
                    <a:p>
                      <a:pPr algn="l" fontAlgn="b"/>
                      <a:r>
                        <a:rPr lang="nl-BE" sz="1800" b="0" i="0" u="none" strike="noStrike">
                          <a:solidFill>
                            <a:srgbClr val="000000"/>
                          </a:solidFill>
                          <a:latin typeface="Calibri"/>
                        </a:rPr>
                        <a:t>Cangooroo Rat</a:t>
                      </a:r>
                    </a:p>
                  </a:txBody>
                  <a:tcPr marL="9525" marR="9525" marT="9525" marB="0" anchor="b"/>
                </a:tc>
                <a:tc>
                  <a:txBody>
                    <a:bodyPr/>
                    <a:lstStyle/>
                    <a:p>
                      <a:pPr algn="l" fontAlgn="b"/>
                      <a:r>
                        <a:rPr lang="nl-BE" sz="1800" b="0" i="0" u="none" strike="noStrike">
                          <a:solidFill>
                            <a:srgbClr val="000000"/>
                          </a:solidFill>
                          <a:latin typeface="Calibri"/>
                        </a:rPr>
                        <a:t>4600</a:t>
                      </a:r>
                    </a:p>
                  </a:txBody>
                  <a:tcPr marL="9525" marR="9525" marT="9525" marB="0" anchor="b"/>
                </a:tc>
                <a:tc>
                  <a:txBody>
                    <a:bodyPr/>
                    <a:lstStyle/>
                    <a:p>
                      <a:pPr algn="l" fontAlgn="b"/>
                      <a:r>
                        <a:rPr lang="nl-BE" sz="1800" b="0" i="0" u="none" strike="noStrike">
                          <a:solidFill>
                            <a:srgbClr val="000000"/>
                          </a:solidFill>
                          <a:latin typeface="Calibri"/>
                        </a:rPr>
                        <a:t>Desert</a:t>
                      </a:r>
                    </a:p>
                  </a:txBody>
                  <a:tcPr marL="9525" marR="9525" marT="9525" marB="0" anchor="b"/>
                </a:tc>
              </a:tr>
            </a:tbl>
          </a:graphicData>
        </a:graphic>
      </p:graphicFrame>
      <p:sp>
        <p:nvSpPr>
          <p:cNvPr id="8" name="Slide Number Placeholder 7"/>
          <p:cNvSpPr>
            <a:spLocks noGrp="1"/>
          </p:cNvSpPr>
          <p:nvPr>
            <p:ph type="sldNum" sz="quarter" idx="12"/>
          </p:nvPr>
        </p:nvSpPr>
        <p:spPr>
          <a:xfrm>
            <a:off x="6324600" y="6203950"/>
            <a:ext cx="2133600" cy="365125"/>
          </a:xfrm>
        </p:spPr>
        <p:txBody>
          <a:bodyPr/>
          <a:lstStyle/>
          <a:p>
            <a:fld id="{7B24C97D-8DA9-4D3C-9629-CF9FF4D008EC}" type="slidenum">
              <a:rPr lang="nl-BE" smtClean="0"/>
              <a:pPr/>
              <a:t>23</a:t>
            </a:fld>
            <a:endParaRPr lang="nl-BE"/>
          </a:p>
        </p:txBody>
      </p:sp>
      <p:sp>
        <p:nvSpPr>
          <p:cNvPr id="10" name="Rectangle 9"/>
          <p:cNvSpPr/>
          <p:nvPr/>
        </p:nvSpPr>
        <p:spPr>
          <a:xfrm>
            <a:off x="228600" y="2514600"/>
            <a:ext cx="4114800" cy="533400"/>
          </a:xfrm>
          <a:prstGeom prst="rect">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tangle 10"/>
          <p:cNvSpPr/>
          <p:nvPr/>
        </p:nvSpPr>
        <p:spPr>
          <a:xfrm>
            <a:off x="293914" y="108387"/>
            <a:ext cx="8773885" cy="365934"/>
          </a:xfrm>
          <a:prstGeom prst="rect">
            <a:avLst/>
          </a:prstGeom>
          <a:solidFill>
            <a:schemeClr val="accent1"/>
          </a:solidFill>
        </p:spPr>
        <p:txBody>
          <a:bodyPr wrap="square">
            <a:spAutoFit/>
          </a:bodyPr>
          <a:lstStyle/>
          <a:p>
            <a:pPr>
              <a:lnSpc>
                <a:spcPts val="2000"/>
              </a:lnSpc>
            </a:pPr>
            <a:r>
              <a:rPr lang="nl-BE" sz="2400"/>
              <a:t>7. </a:t>
            </a:r>
            <a:r>
              <a:rPr lang="nl-BE" sz="2400" b="1"/>
              <a:t>Water and salt household: </a:t>
            </a:r>
            <a:r>
              <a:rPr lang="nl-BE" sz="2400" b="1" smtClean="0"/>
              <a:t>we waste </a:t>
            </a:r>
            <a:r>
              <a:rPr lang="nl-BE" sz="2400" b="1"/>
              <a:t>water and </a:t>
            </a:r>
            <a:r>
              <a:rPr lang="nl-BE" sz="2400" b="1" smtClean="0"/>
              <a:t>salt</a:t>
            </a:r>
            <a:endParaRPr lang="nl-BE" sz="2400" b="1"/>
          </a:p>
        </p:txBody>
      </p:sp>
      <p:sp>
        <p:nvSpPr>
          <p:cNvPr id="12" name="TextBox 11"/>
          <p:cNvSpPr txBox="1"/>
          <p:nvPr/>
        </p:nvSpPr>
        <p:spPr>
          <a:xfrm>
            <a:off x="304800" y="533400"/>
            <a:ext cx="7404719" cy="369332"/>
          </a:xfrm>
          <a:prstGeom prst="rect">
            <a:avLst/>
          </a:prstGeom>
          <a:solidFill>
            <a:schemeClr val="tx2">
              <a:lumMod val="40000"/>
              <a:lumOff val="60000"/>
              <a:alpha val="45000"/>
            </a:schemeClr>
          </a:solidFill>
        </p:spPr>
        <p:txBody>
          <a:bodyPr wrap="none" rtlCol="0">
            <a:spAutoFit/>
          </a:bodyPr>
          <a:lstStyle/>
          <a:p>
            <a:pPr marL="342900" indent="-342900">
              <a:buAutoNum type="arabicPeriod"/>
            </a:pPr>
            <a:r>
              <a:rPr lang="nl-BE" smtClean="0"/>
              <a:t>We produce unconcentrated urine:  unlike terrestrial/savannah mammals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l="17263" r="24045"/>
          <a:stretch>
            <a:fillRect/>
          </a:stretch>
        </p:blipFill>
        <p:spPr bwMode="auto">
          <a:xfrm>
            <a:off x="4724400" y="3897775"/>
            <a:ext cx="1741109" cy="2185988"/>
          </a:xfrm>
          <a:prstGeom prst="rect">
            <a:avLst/>
          </a:prstGeom>
          <a:noFill/>
          <a:ln w="9525">
            <a:noFill/>
            <a:miter lim="800000"/>
            <a:headEnd/>
            <a:tailEnd/>
          </a:ln>
          <a:effectLst/>
        </p:spPr>
      </p:pic>
      <p:sp>
        <p:nvSpPr>
          <p:cNvPr id="2" name="TextBox 1"/>
          <p:cNvSpPr txBox="1"/>
          <p:nvPr/>
        </p:nvSpPr>
        <p:spPr>
          <a:xfrm>
            <a:off x="299275" y="591582"/>
            <a:ext cx="8528873" cy="3323987"/>
          </a:xfrm>
          <a:prstGeom prst="rect">
            <a:avLst/>
          </a:prstGeom>
          <a:solidFill>
            <a:schemeClr val="tx2">
              <a:lumMod val="40000"/>
              <a:lumOff val="60000"/>
              <a:alpha val="50000"/>
            </a:schemeClr>
          </a:solidFill>
        </p:spPr>
        <p:txBody>
          <a:bodyPr wrap="none" rtlCol="0">
            <a:spAutoFit/>
          </a:bodyPr>
          <a:lstStyle/>
          <a:p>
            <a:pPr>
              <a:lnSpc>
                <a:spcPts val="1800"/>
              </a:lnSpc>
            </a:pPr>
            <a:r>
              <a:rPr lang="nl-BE" sz="2000" smtClean="0"/>
              <a:t>We have multipyramidal kidneys, more like manatees than like apes</a:t>
            </a:r>
          </a:p>
          <a:p>
            <a:pPr>
              <a:lnSpc>
                <a:spcPts val="1800"/>
              </a:lnSpc>
            </a:pPr>
            <a:endParaRPr lang="en-US" smtClean="0"/>
          </a:p>
          <a:p>
            <a:pPr>
              <a:lnSpc>
                <a:spcPts val="1800"/>
              </a:lnSpc>
            </a:pPr>
            <a:r>
              <a:rPr lang="en-US" smtClean="0"/>
              <a:t>	apes:                           unipyramidal kidneys</a:t>
            </a:r>
          </a:p>
          <a:p>
            <a:pPr>
              <a:lnSpc>
                <a:spcPts val="1800"/>
              </a:lnSpc>
            </a:pPr>
            <a:r>
              <a:rPr lang="en-US" smtClean="0"/>
              <a:t>	humans:                     8-18 medullary pyramids</a:t>
            </a:r>
          </a:p>
          <a:p>
            <a:pPr>
              <a:lnSpc>
                <a:spcPts val="1800"/>
              </a:lnSpc>
            </a:pPr>
            <a:r>
              <a:rPr lang="en-US" smtClean="0"/>
              <a:t>	camels/manatees:    6-11 medullary pyramids</a:t>
            </a:r>
          </a:p>
          <a:p>
            <a:pPr>
              <a:lnSpc>
                <a:spcPts val="1800"/>
              </a:lnSpc>
            </a:pPr>
            <a:r>
              <a:rPr lang="en-US" smtClean="0"/>
              <a:t>	whales, dolphins:      renculi: separate kidneys/hundreds of pyramids</a:t>
            </a:r>
          </a:p>
          <a:p>
            <a:pPr>
              <a:lnSpc>
                <a:spcPts val="1800"/>
              </a:lnSpc>
            </a:pPr>
            <a:endParaRPr lang="en-US"/>
          </a:p>
          <a:p>
            <a:pPr>
              <a:lnSpc>
                <a:spcPts val="1800"/>
              </a:lnSpc>
            </a:pPr>
            <a:r>
              <a:rPr lang="en-US" b="1"/>
              <a:t>Marcel F. Williams:</a:t>
            </a:r>
          </a:p>
          <a:p>
            <a:pPr>
              <a:lnSpc>
                <a:spcPts val="1800"/>
              </a:lnSpc>
            </a:pPr>
            <a:r>
              <a:rPr lang="en-US"/>
              <a:t>"I argue that evolution of renal medullary pyramids in mammals </a:t>
            </a:r>
          </a:p>
          <a:p>
            <a:pPr>
              <a:lnSpc>
                <a:spcPts val="1800"/>
              </a:lnSpc>
            </a:pPr>
            <a:r>
              <a:rPr lang="en-US"/>
              <a:t>is an adaptive </a:t>
            </a:r>
            <a:r>
              <a:rPr lang="en-US" b="1"/>
              <a:t>response to diets with exceptionally high salt contents </a:t>
            </a:r>
            <a:r>
              <a:rPr lang="en-US"/>
              <a:t>and </a:t>
            </a:r>
          </a:p>
          <a:p>
            <a:pPr>
              <a:lnSpc>
                <a:spcPts val="1800"/>
              </a:lnSpc>
            </a:pPr>
            <a:r>
              <a:rPr lang="en-US"/>
              <a:t>that the existence of multiple renal medullary pyramids in humans </a:t>
            </a:r>
          </a:p>
          <a:p>
            <a:pPr>
              <a:lnSpc>
                <a:spcPts val="1800"/>
              </a:lnSpc>
            </a:pPr>
            <a:r>
              <a:rPr lang="en-US"/>
              <a:t>was the result of specialized coastal marine adaptations in the human evolutionary past</a:t>
            </a:r>
            <a:r>
              <a:rPr lang="en-US" smtClean="0"/>
              <a:t>.“</a:t>
            </a:r>
          </a:p>
          <a:p>
            <a:pPr>
              <a:lnSpc>
                <a:spcPts val="1800"/>
              </a:lnSpc>
            </a:pPr>
            <a:endParaRPr lang="en-US"/>
          </a:p>
          <a:p>
            <a:pPr>
              <a:lnSpc>
                <a:spcPts val="1800"/>
              </a:lnSpc>
            </a:pPr>
            <a:r>
              <a:rPr lang="en-US" b="1" smtClean="0"/>
              <a:t>Not incompatible with a more aquatic past</a:t>
            </a:r>
            <a:endParaRPr lang="en-US" b="1"/>
          </a:p>
        </p:txBody>
      </p:sp>
      <p:pic>
        <p:nvPicPr>
          <p:cNvPr id="1026" name="Picture 2"/>
          <p:cNvPicPr>
            <a:picLocks noChangeAspect="1" noChangeArrowheads="1"/>
          </p:cNvPicPr>
          <p:nvPr/>
        </p:nvPicPr>
        <p:blipFill>
          <a:blip r:embed="rId3"/>
          <a:srcRect l="16364" t="9091" r="20000" b="12727"/>
          <a:stretch>
            <a:fillRect/>
          </a:stretch>
        </p:blipFill>
        <p:spPr bwMode="auto">
          <a:xfrm flipH="1">
            <a:off x="2819400" y="3897775"/>
            <a:ext cx="1798675" cy="2209800"/>
          </a:xfrm>
          <a:prstGeom prst="rect">
            <a:avLst/>
          </a:prstGeom>
          <a:noFill/>
          <a:ln w="9525">
            <a:noFill/>
            <a:miter lim="800000"/>
            <a:headEnd/>
            <a:tailEnd/>
          </a:ln>
          <a:effectLst/>
        </p:spPr>
      </p:pic>
      <p:sp>
        <p:nvSpPr>
          <p:cNvPr id="5" name="TextBox 4"/>
          <p:cNvSpPr txBox="1"/>
          <p:nvPr/>
        </p:nvSpPr>
        <p:spPr>
          <a:xfrm>
            <a:off x="2908300" y="6108700"/>
            <a:ext cx="1737848" cy="369332"/>
          </a:xfrm>
          <a:prstGeom prst="rect">
            <a:avLst/>
          </a:prstGeom>
          <a:noFill/>
        </p:spPr>
        <p:txBody>
          <a:bodyPr wrap="none" rtlCol="0">
            <a:spAutoFit/>
          </a:bodyPr>
          <a:lstStyle/>
          <a:p>
            <a:r>
              <a:rPr lang="nl-BE" b="1" smtClean="0"/>
              <a:t>Camel/Manatee</a:t>
            </a:r>
            <a:endParaRPr lang="nl-BE" b="1"/>
          </a:p>
        </p:txBody>
      </p:sp>
      <p:sp>
        <p:nvSpPr>
          <p:cNvPr id="7" name="TextBox 6"/>
          <p:cNvSpPr txBox="1"/>
          <p:nvPr/>
        </p:nvSpPr>
        <p:spPr>
          <a:xfrm>
            <a:off x="5105400" y="6096000"/>
            <a:ext cx="878767" cy="369332"/>
          </a:xfrm>
          <a:prstGeom prst="rect">
            <a:avLst/>
          </a:prstGeom>
          <a:noFill/>
        </p:spPr>
        <p:txBody>
          <a:bodyPr wrap="none" rtlCol="0">
            <a:spAutoFit/>
          </a:bodyPr>
          <a:lstStyle/>
          <a:p>
            <a:r>
              <a:rPr lang="nl-BE" b="1" smtClean="0"/>
              <a:t>Human</a:t>
            </a:r>
            <a:endParaRPr lang="nl-BE" b="1"/>
          </a:p>
        </p:txBody>
      </p:sp>
      <p:pic>
        <p:nvPicPr>
          <p:cNvPr id="1028" name="Picture 4"/>
          <p:cNvPicPr>
            <a:picLocks noChangeAspect="1" noChangeArrowheads="1"/>
          </p:cNvPicPr>
          <p:nvPr/>
        </p:nvPicPr>
        <p:blipFill>
          <a:blip r:embed="rId4"/>
          <a:srcRect l="20000" t="13200" r="24000" b="10000"/>
          <a:stretch>
            <a:fillRect/>
          </a:stretch>
        </p:blipFill>
        <p:spPr bwMode="auto">
          <a:xfrm flipH="1">
            <a:off x="152400" y="3897776"/>
            <a:ext cx="1516283" cy="2185988"/>
          </a:xfrm>
          <a:prstGeom prst="rect">
            <a:avLst/>
          </a:prstGeom>
          <a:noFill/>
          <a:ln w="9525">
            <a:noFill/>
            <a:miter lim="800000"/>
            <a:headEnd/>
            <a:tailEnd/>
          </a:ln>
          <a:effectLst/>
        </p:spPr>
      </p:pic>
      <p:sp>
        <p:nvSpPr>
          <p:cNvPr id="8" name="TextBox 7"/>
          <p:cNvSpPr txBox="1"/>
          <p:nvPr/>
        </p:nvSpPr>
        <p:spPr>
          <a:xfrm>
            <a:off x="584201" y="6096000"/>
            <a:ext cx="654346" cy="369332"/>
          </a:xfrm>
          <a:prstGeom prst="rect">
            <a:avLst/>
          </a:prstGeom>
          <a:noFill/>
        </p:spPr>
        <p:txBody>
          <a:bodyPr wrap="none" rtlCol="0">
            <a:spAutoFit/>
          </a:bodyPr>
          <a:lstStyle/>
          <a:p>
            <a:r>
              <a:rPr lang="nl-BE" b="1" smtClean="0"/>
              <a:t>Apes</a:t>
            </a:r>
            <a:endParaRPr lang="nl-BE" b="1"/>
          </a:p>
        </p:txBody>
      </p:sp>
      <p:sp>
        <p:nvSpPr>
          <p:cNvPr id="9" name="Slide Number Placeholder 8"/>
          <p:cNvSpPr>
            <a:spLocks noGrp="1"/>
          </p:cNvSpPr>
          <p:nvPr>
            <p:ph type="sldNum" sz="quarter" idx="12"/>
          </p:nvPr>
        </p:nvSpPr>
        <p:spPr>
          <a:xfrm>
            <a:off x="6770309" y="6307191"/>
            <a:ext cx="2133600" cy="365125"/>
          </a:xfrm>
        </p:spPr>
        <p:txBody>
          <a:bodyPr/>
          <a:lstStyle/>
          <a:p>
            <a:fld id="{7B24C97D-8DA9-4D3C-9629-CF9FF4D008EC}" type="slidenum">
              <a:rPr lang="nl-BE" b="1" smtClean="0"/>
              <a:pPr/>
              <a:t>24</a:t>
            </a:fld>
            <a:endParaRPr lang="nl-BE" b="1"/>
          </a:p>
        </p:txBody>
      </p:sp>
      <p:sp>
        <p:nvSpPr>
          <p:cNvPr id="10" name="Rectangle 9"/>
          <p:cNvSpPr/>
          <p:nvPr/>
        </p:nvSpPr>
        <p:spPr>
          <a:xfrm>
            <a:off x="293914" y="108387"/>
            <a:ext cx="8773885" cy="365934"/>
          </a:xfrm>
          <a:prstGeom prst="rect">
            <a:avLst/>
          </a:prstGeom>
          <a:solidFill>
            <a:schemeClr val="accent1"/>
          </a:solidFill>
        </p:spPr>
        <p:txBody>
          <a:bodyPr wrap="square">
            <a:spAutoFit/>
          </a:bodyPr>
          <a:lstStyle/>
          <a:p>
            <a:pPr>
              <a:lnSpc>
                <a:spcPts val="2000"/>
              </a:lnSpc>
            </a:pPr>
            <a:r>
              <a:rPr lang="nl-BE" sz="2400"/>
              <a:t>7. </a:t>
            </a:r>
            <a:r>
              <a:rPr lang="nl-BE" sz="2400" b="1"/>
              <a:t>Water and salt household: </a:t>
            </a:r>
            <a:r>
              <a:rPr lang="nl-BE" sz="2400" b="1" smtClean="0"/>
              <a:t>we waste </a:t>
            </a:r>
            <a:r>
              <a:rPr lang="nl-BE" sz="2400" b="1"/>
              <a:t>water and </a:t>
            </a:r>
            <a:r>
              <a:rPr lang="nl-BE" sz="2400" b="1" smtClean="0"/>
              <a:t>salt</a:t>
            </a:r>
            <a:endParaRPr lang="nl-BE" sz="2400" b="1"/>
          </a:p>
        </p:txBody>
      </p:sp>
      <p:sp>
        <p:nvSpPr>
          <p:cNvPr id="3" name="Rectangle 2"/>
          <p:cNvSpPr/>
          <p:nvPr/>
        </p:nvSpPr>
        <p:spPr>
          <a:xfrm>
            <a:off x="76200" y="6464300"/>
            <a:ext cx="7657609" cy="369332"/>
          </a:xfrm>
          <a:prstGeom prst="rect">
            <a:avLst/>
          </a:prstGeom>
          <a:solidFill>
            <a:schemeClr val="bg2"/>
          </a:solidFill>
        </p:spPr>
        <p:txBody>
          <a:bodyPr wrap="none">
            <a:spAutoFit/>
          </a:bodyPr>
          <a:lstStyle/>
          <a:p>
            <a:r>
              <a:rPr lang="en-US" b="1" smtClean="0"/>
              <a:t>Williams MF. 2011. Marine adaptations </a:t>
            </a:r>
            <a:r>
              <a:rPr lang="en-US" b="1"/>
              <a:t>in </a:t>
            </a:r>
            <a:r>
              <a:rPr lang="en-US" b="1" smtClean="0"/>
              <a:t>human kidneys. Chapter 8 in eBook.</a:t>
            </a:r>
            <a:endParaRPr lang="nl-BE"/>
          </a:p>
        </p:txBody>
      </p:sp>
      <p:pic>
        <p:nvPicPr>
          <p:cNvPr id="6146" name="Picture 2" descr="http://dolphin28.free.fr/images/rei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880421"/>
            <a:ext cx="1631122" cy="22282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37625" y="6096000"/>
            <a:ext cx="936475" cy="369332"/>
          </a:xfrm>
          <a:prstGeom prst="rect">
            <a:avLst/>
          </a:prstGeom>
          <a:noFill/>
        </p:spPr>
        <p:txBody>
          <a:bodyPr wrap="none" rtlCol="0">
            <a:spAutoFit/>
          </a:bodyPr>
          <a:lstStyle/>
          <a:p>
            <a:r>
              <a:rPr lang="nl-BE" b="1" smtClean="0"/>
              <a:t>Dolphin</a:t>
            </a:r>
            <a:endParaRPr lang="nl-BE"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fade">
                                      <p:cBhvr>
                                        <p:cTn id="28" dur="500"/>
                                        <p:tgtEl>
                                          <p:spTgt spid="2">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fade">
                                      <p:cBhvr>
                                        <p:cTn id="31" dur="500"/>
                                        <p:tgtEl>
                                          <p:spTgt spid="2">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fade">
                                      <p:cBhvr>
                                        <p:cTn id="34" dur="500"/>
                                        <p:tgtEl>
                                          <p:spTgt spid="2">
                                            <p:txEl>
                                              <p:pRg st="11" end="1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animEffect transition="in" filter="fade">
                                      <p:cBhvr>
                                        <p:cTn id="39"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85800"/>
            <a:ext cx="8526437" cy="5734903"/>
          </a:xfrm>
          <a:prstGeom prst="rect">
            <a:avLst/>
          </a:prstGeom>
          <a:solidFill>
            <a:schemeClr val="tx2">
              <a:lumMod val="40000"/>
              <a:lumOff val="60000"/>
              <a:alpha val="55000"/>
            </a:schemeClr>
          </a:solidFill>
        </p:spPr>
        <p:txBody>
          <a:bodyPr wrap="none" rtlCol="0">
            <a:spAutoFit/>
          </a:bodyPr>
          <a:lstStyle/>
          <a:p>
            <a:pPr>
              <a:lnSpc>
                <a:spcPts val="2000"/>
              </a:lnSpc>
            </a:pPr>
            <a:r>
              <a:rPr lang="nl-BE" b="1" smtClean="0"/>
              <a:t>Sweating, crying and spitting</a:t>
            </a:r>
          </a:p>
          <a:p>
            <a:pPr>
              <a:lnSpc>
                <a:spcPts val="2000"/>
              </a:lnSpc>
            </a:pPr>
            <a:endParaRPr lang="nl-BE" smtClean="0"/>
          </a:p>
          <a:p>
            <a:pPr>
              <a:lnSpc>
                <a:spcPts val="2000"/>
              </a:lnSpc>
            </a:pPr>
            <a:r>
              <a:rPr lang="nl-BE" b="1" smtClean="0"/>
              <a:t>Sweating: </a:t>
            </a:r>
          </a:p>
          <a:p>
            <a:pPr>
              <a:lnSpc>
                <a:spcPts val="2000"/>
              </a:lnSpc>
            </a:pPr>
            <a:r>
              <a:rPr lang="nl-BE" smtClean="0"/>
              <a:t>Our all-over-body-sweating may initially have served for </a:t>
            </a:r>
            <a:r>
              <a:rPr lang="nl-BE" b="1" smtClean="0"/>
              <a:t>removal of salt</a:t>
            </a:r>
            <a:r>
              <a:rPr lang="nl-BE" smtClean="0"/>
              <a:t>:</a:t>
            </a:r>
          </a:p>
          <a:p>
            <a:pPr>
              <a:lnSpc>
                <a:spcPts val="2000"/>
              </a:lnSpc>
            </a:pPr>
            <a:r>
              <a:rPr lang="nl-BE" smtClean="0"/>
              <a:t>Salt content of sweat increases when eating more salt.</a:t>
            </a:r>
          </a:p>
          <a:p>
            <a:pPr>
              <a:lnSpc>
                <a:spcPts val="2000"/>
              </a:lnSpc>
            </a:pPr>
            <a:endParaRPr lang="nl-BE" smtClean="0"/>
          </a:p>
          <a:p>
            <a:pPr>
              <a:lnSpc>
                <a:spcPts val="2000"/>
              </a:lnSpc>
            </a:pPr>
            <a:r>
              <a:rPr lang="nl-BE" smtClean="0"/>
              <a:t>Secondary function (at land - after returning to land): </a:t>
            </a:r>
            <a:r>
              <a:rPr lang="nl-BE" b="1" smtClean="0"/>
              <a:t>cooling</a:t>
            </a:r>
          </a:p>
          <a:p>
            <a:pPr>
              <a:lnSpc>
                <a:spcPts val="2000"/>
              </a:lnSpc>
            </a:pPr>
            <a:r>
              <a:rPr lang="nl-BE" smtClean="0"/>
              <a:t>    Land mammals cool by panting, </a:t>
            </a:r>
          </a:p>
          <a:p>
            <a:pPr>
              <a:lnSpc>
                <a:spcPts val="2000"/>
              </a:lnSpc>
            </a:pPr>
            <a:r>
              <a:rPr lang="nl-BE" smtClean="0"/>
              <a:t>    which we can no longer do: as most aquatic mammals cannot.</a:t>
            </a:r>
          </a:p>
          <a:p>
            <a:pPr>
              <a:lnSpc>
                <a:spcPts val="2000"/>
              </a:lnSpc>
            </a:pPr>
            <a:endParaRPr lang="nl-BE" smtClean="0"/>
          </a:p>
          <a:p>
            <a:pPr>
              <a:lnSpc>
                <a:spcPts val="2000"/>
              </a:lnSpc>
            </a:pPr>
            <a:r>
              <a:rPr lang="nl-BE" b="1" smtClean="0"/>
              <a:t>Crying/dripping noses:</a:t>
            </a:r>
            <a:r>
              <a:rPr lang="nl-BE" smtClean="0"/>
              <a:t> </a:t>
            </a:r>
          </a:p>
          <a:p>
            <a:pPr>
              <a:lnSpc>
                <a:spcPts val="2000"/>
              </a:lnSpc>
            </a:pPr>
            <a:r>
              <a:rPr lang="nl-BE" smtClean="0"/>
              <a:t>We are the only species with emotional tears: no explanation thus far.</a:t>
            </a:r>
          </a:p>
          <a:p>
            <a:pPr>
              <a:lnSpc>
                <a:spcPts val="2000"/>
              </a:lnSpc>
            </a:pPr>
            <a:endParaRPr lang="nl-BE" smtClean="0"/>
          </a:p>
          <a:p>
            <a:pPr>
              <a:lnSpc>
                <a:spcPts val="2000"/>
              </a:lnSpc>
            </a:pPr>
            <a:r>
              <a:rPr lang="nl-BE" b="1" smtClean="0"/>
              <a:t>Spitting:</a:t>
            </a:r>
            <a:r>
              <a:rPr lang="nl-BE" smtClean="0"/>
              <a:t> </a:t>
            </a:r>
          </a:p>
          <a:p>
            <a:pPr>
              <a:lnSpc>
                <a:spcPts val="2000"/>
              </a:lnSpc>
            </a:pPr>
            <a:r>
              <a:rPr lang="nl-BE" smtClean="0"/>
              <a:t>We are the only species (except camelidae) that spits</a:t>
            </a:r>
            <a:r>
              <a:rPr lang="nl-BE" b="1" smtClean="0">
                <a:solidFill>
                  <a:srgbClr val="FF0000"/>
                </a:solidFill>
              </a:rPr>
              <a:t>!!</a:t>
            </a:r>
          </a:p>
          <a:p>
            <a:pPr>
              <a:lnSpc>
                <a:spcPts val="2000"/>
              </a:lnSpc>
            </a:pPr>
            <a:r>
              <a:rPr lang="nl-BE" smtClean="0"/>
              <a:t>We spit especially during exercise, and when salty sensation in mouth.</a:t>
            </a:r>
          </a:p>
          <a:p>
            <a:pPr>
              <a:lnSpc>
                <a:spcPts val="2000"/>
              </a:lnSpc>
            </a:pPr>
            <a:r>
              <a:rPr lang="nl-BE" smtClean="0"/>
              <a:t>[Camels: drink brink water, eat halophytes: spitting is removal of salt?]</a:t>
            </a:r>
          </a:p>
          <a:p>
            <a:pPr>
              <a:lnSpc>
                <a:spcPts val="2000"/>
              </a:lnSpc>
            </a:pPr>
            <a:endParaRPr lang="nl-BE" smtClean="0"/>
          </a:p>
          <a:p>
            <a:pPr>
              <a:lnSpc>
                <a:spcPts val="2000"/>
              </a:lnSpc>
            </a:pPr>
            <a:r>
              <a:rPr lang="nl-BE" smtClean="0"/>
              <a:t>unconcentrated urination + sweating all over + spitting + crying</a:t>
            </a:r>
            <a:r>
              <a:rPr lang="nl-BE" b="1" smtClean="0"/>
              <a:t> = wasting water and salt</a:t>
            </a:r>
            <a:r>
              <a:rPr lang="nl-BE" smtClean="0"/>
              <a:t>.</a:t>
            </a:r>
          </a:p>
          <a:p>
            <a:pPr>
              <a:lnSpc>
                <a:spcPts val="2000"/>
              </a:lnSpc>
            </a:pPr>
            <a:r>
              <a:rPr lang="nl-BE" b="1" smtClean="0"/>
              <a:t>Not incompatible with a more aquatic past</a:t>
            </a:r>
          </a:p>
          <a:p>
            <a:pPr>
              <a:lnSpc>
                <a:spcPts val="2000"/>
              </a:lnSpc>
            </a:pPr>
            <a:r>
              <a:rPr lang="nl-BE" b="1" smtClean="0"/>
              <a:t>Very uncompatible with open plain running</a:t>
            </a:r>
          </a:p>
          <a:p>
            <a:pPr>
              <a:lnSpc>
                <a:spcPts val="2000"/>
              </a:lnSpc>
            </a:pPr>
            <a:r>
              <a:rPr lang="nl-NL" b="1" smtClean="0"/>
              <a:t>	Sweating for cooling: very uncompatible with open plain running</a:t>
            </a:r>
            <a:endParaRPr lang="nl-BE" b="1" smtClean="0"/>
          </a:p>
        </p:txBody>
      </p:sp>
      <p:sp>
        <p:nvSpPr>
          <p:cNvPr id="3" name="Slide Number Placeholder 2"/>
          <p:cNvSpPr>
            <a:spLocks noGrp="1"/>
          </p:cNvSpPr>
          <p:nvPr>
            <p:ph type="sldNum" sz="quarter" idx="12"/>
          </p:nvPr>
        </p:nvSpPr>
        <p:spPr/>
        <p:txBody>
          <a:bodyPr/>
          <a:lstStyle/>
          <a:p>
            <a:fld id="{7B24C97D-8DA9-4D3C-9629-CF9FF4D008EC}" type="slidenum">
              <a:rPr lang="nl-BE" smtClean="0"/>
              <a:pPr/>
              <a:t>25</a:t>
            </a:fld>
            <a:endParaRPr lang="nl-BE"/>
          </a:p>
        </p:txBody>
      </p:sp>
      <p:sp>
        <p:nvSpPr>
          <p:cNvPr id="4" name="Rectangle 3"/>
          <p:cNvSpPr/>
          <p:nvPr/>
        </p:nvSpPr>
        <p:spPr>
          <a:xfrm>
            <a:off x="293914" y="108387"/>
            <a:ext cx="8773885" cy="348813"/>
          </a:xfrm>
          <a:prstGeom prst="rect">
            <a:avLst/>
          </a:prstGeom>
          <a:solidFill>
            <a:schemeClr val="accent1"/>
          </a:solidFill>
        </p:spPr>
        <p:txBody>
          <a:bodyPr wrap="square">
            <a:spAutoFit/>
          </a:bodyPr>
          <a:lstStyle/>
          <a:p>
            <a:pPr>
              <a:lnSpc>
                <a:spcPts val="2000"/>
              </a:lnSpc>
            </a:pPr>
            <a:r>
              <a:rPr lang="nl-BE" sz="2400"/>
              <a:t>7. </a:t>
            </a:r>
            <a:r>
              <a:rPr lang="nl-BE" sz="2400" b="1"/>
              <a:t>Water and salt household: </a:t>
            </a:r>
            <a:r>
              <a:rPr lang="nl-BE" sz="2400" b="1" smtClean="0"/>
              <a:t>we waste </a:t>
            </a:r>
            <a:r>
              <a:rPr lang="nl-BE" sz="2400" b="1"/>
              <a:t>water and </a:t>
            </a:r>
            <a:r>
              <a:rPr lang="nl-BE" sz="2400" b="1" smtClean="0"/>
              <a:t>salt</a:t>
            </a:r>
            <a:endParaRPr lang="nl-BE"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8" end="18"/>
                                            </p:txEl>
                                          </p:spTgt>
                                        </p:tgtEl>
                                        <p:attrNameLst>
                                          <p:attrName>style.visibility</p:attrName>
                                        </p:attrNameLst>
                                      </p:cBhvr>
                                      <p:to>
                                        <p:strVal val="visible"/>
                                      </p:to>
                                    </p:set>
                                    <p:animEffect transition="in" filter="fade">
                                      <p:cBhvr>
                                        <p:cTn id="23" dur="500"/>
                                        <p:tgtEl>
                                          <p:spTgt spid="2">
                                            <p:txEl>
                                              <p:pRg st="18" end="1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19" end="19"/>
                                            </p:txEl>
                                          </p:spTgt>
                                        </p:tgtEl>
                                        <p:attrNameLst>
                                          <p:attrName>style.visibility</p:attrName>
                                        </p:attrNameLst>
                                      </p:cBhvr>
                                      <p:to>
                                        <p:strVal val="visible"/>
                                      </p:to>
                                    </p:set>
                                    <p:animEffect transition="in" filter="fade">
                                      <p:cBhvr>
                                        <p:cTn id="26" dur="500"/>
                                        <p:tgtEl>
                                          <p:spTgt spid="2">
                                            <p:txEl>
                                              <p:pRg st="19" end="1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20" end="20"/>
                                            </p:txEl>
                                          </p:spTgt>
                                        </p:tgtEl>
                                        <p:attrNameLst>
                                          <p:attrName>style.visibility</p:attrName>
                                        </p:attrNameLst>
                                      </p:cBhvr>
                                      <p:to>
                                        <p:strVal val="visible"/>
                                      </p:to>
                                    </p:set>
                                    <p:animEffect transition="in" filter="fade">
                                      <p:cBhvr>
                                        <p:cTn id="29" dur="500"/>
                                        <p:tgtEl>
                                          <p:spTgt spid="2">
                                            <p:txEl>
                                              <p:pRg st="20" end="2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21" end="21"/>
                                            </p:txEl>
                                          </p:spTgt>
                                        </p:tgtEl>
                                        <p:attrNameLst>
                                          <p:attrName>style.visibility</p:attrName>
                                        </p:attrNameLst>
                                      </p:cBhvr>
                                      <p:to>
                                        <p:strVal val="visible"/>
                                      </p:to>
                                    </p:set>
                                    <p:animEffect transition="in" filter="fade">
                                      <p:cBhvr>
                                        <p:cTn id="32" dur="500"/>
                                        <p:tgtEl>
                                          <p:spTgt spid="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26</a:t>
            </a:fld>
            <a:endParaRPr lang="nl-BE"/>
          </a:p>
        </p:txBody>
      </p:sp>
      <p:sp>
        <p:nvSpPr>
          <p:cNvPr id="3" name="Rectangle 2"/>
          <p:cNvSpPr/>
          <p:nvPr/>
        </p:nvSpPr>
        <p:spPr>
          <a:xfrm>
            <a:off x="177800" y="914400"/>
            <a:ext cx="8839200" cy="4324261"/>
          </a:xfrm>
          <a:prstGeom prst="rect">
            <a:avLst/>
          </a:prstGeom>
          <a:solidFill>
            <a:srgbClr val="0070C0">
              <a:alpha val="53000"/>
            </a:srgbClr>
          </a:solidFill>
        </p:spPr>
        <p:txBody>
          <a:bodyPr wrap="square">
            <a:spAutoFit/>
          </a:bodyPr>
          <a:lstStyle/>
          <a:p>
            <a:pPr>
              <a:lnSpc>
                <a:spcPts val="2200"/>
              </a:lnSpc>
            </a:pPr>
            <a:r>
              <a:rPr lang="nl-NL" sz="2000" b="1" smtClean="0"/>
              <a:t>Female humans are extremely special primates/mammals:</a:t>
            </a:r>
            <a:endParaRPr lang="nl-BE" sz="2000" b="1" smtClean="0"/>
          </a:p>
          <a:p>
            <a:pPr>
              <a:lnSpc>
                <a:spcPts val="2200"/>
              </a:lnSpc>
            </a:pPr>
            <a:endParaRPr lang="nl-BE" sz="2000" smtClean="0"/>
          </a:p>
          <a:p>
            <a:pPr>
              <a:lnSpc>
                <a:spcPts val="2200"/>
              </a:lnSpc>
            </a:pPr>
            <a:r>
              <a:rPr lang="nl-BE" sz="2000" smtClean="0"/>
              <a:t>Low </a:t>
            </a:r>
            <a:r>
              <a:rPr lang="nl-BE" sz="2000"/>
              <a:t>vaginal </a:t>
            </a:r>
            <a:r>
              <a:rPr lang="nl-BE" sz="2000" smtClean="0"/>
              <a:t>pH (pH = 4.5): 	unlike other mammals (pH = 6-7)</a:t>
            </a:r>
          </a:p>
          <a:p>
            <a:pPr>
              <a:lnSpc>
                <a:spcPts val="2200"/>
              </a:lnSpc>
            </a:pPr>
            <a:r>
              <a:rPr lang="nl-BE" sz="2000" smtClean="0"/>
              <a:t>Hymen: 				not in chimps</a:t>
            </a:r>
          </a:p>
          <a:p>
            <a:pPr>
              <a:lnSpc>
                <a:spcPts val="2200"/>
              </a:lnSpc>
            </a:pPr>
            <a:r>
              <a:rPr lang="nl-BE" sz="2000" smtClean="0"/>
              <a:t>Permanent </a:t>
            </a:r>
            <a:r>
              <a:rPr lang="nl-BE" sz="2000"/>
              <a:t>labiae </a:t>
            </a:r>
            <a:r>
              <a:rPr lang="nl-BE" sz="2000" smtClean="0"/>
              <a:t>majores: 	not in chimps</a:t>
            </a:r>
            <a:endParaRPr lang="nl-BE" sz="2000"/>
          </a:p>
          <a:p>
            <a:pPr>
              <a:lnSpc>
                <a:spcPts val="2200"/>
              </a:lnSpc>
            </a:pPr>
            <a:r>
              <a:rPr lang="nl-BE" sz="2000" smtClean="0"/>
              <a:t>Permanent breasts: 		not in any other mammal</a:t>
            </a:r>
          </a:p>
          <a:p>
            <a:pPr>
              <a:lnSpc>
                <a:spcPts val="2200"/>
              </a:lnSpc>
            </a:pPr>
            <a:r>
              <a:rPr lang="nl-BE" sz="2000" smtClean="0"/>
              <a:t>Concealed ovulation: 		not in primates</a:t>
            </a:r>
            <a:endParaRPr lang="nl-BE" sz="2000"/>
          </a:p>
          <a:p>
            <a:pPr>
              <a:lnSpc>
                <a:spcPts val="2200"/>
              </a:lnSpc>
            </a:pPr>
            <a:r>
              <a:rPr lang="nl-NL" sz="2000" smtClean="0"/>
              <a:t>Absence </a:t>
            </a:r>
            <a:r>
              <a:rPr lang="nl-NL" sz="2000"/>
              <a:t>of </a:t>
            </a:r>
            <a:r>
              <a:rPr lang="nl-NL" sz="2000" smtClean="0"/>
              <a:t>placentophagy: 	unlike terrestrial mammals, absent in aquatics</a:t>
            </a:r>
            <a:endParaRPr lang="nl-BE" sz="2000"/>
          </a:p>
          <a:p>
            <a:pPr>
              <a:lnSpc>
                <a:spcPts val="2200"/>
              </a:lnSpc>
            </a:pPr>
            <a:r>
              <a:rPr lang="nl-BE" sz="2000" smtClean="0"/>
              <a:t>Face-to-face mating: 		only in (semi-)aquatics and bonobo</a:t>
            </a:r>
          </a:p>
          <a:p>
            <a:pPr>
              <a:lnSpc>
                <a:spcPts val="2200"/>
              </a:lnSpc>
            </a:pPr>
            <a:r>
              <a:rPr lang="nl-NL" sz="2000" smtClean="0"/>
              <a:t>Waterbirth?</a:t>
            </a:r>
            <a:endParaRPr lang="nl-BE" sz="2000" smtClean="0"/>
          </a:p>
          <a:p>
            <a:pPr>
              <a:lnSpc>
                <a:spcPts val="2200"/>
              </a:lnSpc>
            </a:pPr>
            <a:endParaRPr lang="nl-NL" sz="2000"/>
          </a:p>
          <a:p>
            <a:pPr>
              <a:lnSpc>
                <a:spcPts val="2200"/>
              </a:lnSpc>
            </a:pPr>
            <a:r>
              <a:rPr lang="nl-NL" sz="2000" smtClean="0"/>
              <a:t>Possible relation to aquatic past?</a:t>
            </a:r>
          </a:p>
          <a:p>
            <a:pPr>
              <a:lnSpc>
                <a:spcPts val="2200"/>
              </a:lnSpc>
            </a:pPr>
            <a:endParaRPr lang="nl-NL" sz="2000" smtClean="0"/>
          </a:p>
          <a:p>
            <a:pPr>
              <a:lnSpc>
                <a:spcPts val="2200"/>
              </a:lnSpc>
            </a:pPr>
            <a:r>
              <a:rPr lang="nl-NL" sz="2000" smtClean="0"/>
              <a:t>Absence of placentophagy:    </a:t>
            </a:r>
            <a:r>
              <a:rPr lang="nl-NL" sz="2000" b="1" smtClean="0"/>
              <a:t>not incompatible with more aquatic past</a:t>
            </a:r>
          </a:p>
          <a:p>
            <a:pPr>
              <a:lnSpc>
                <a:spcPts val="2200"/>
              </a:lnSpc>
            </a:pPr>
            <a:r>
              <a:rPr lang="nl-NL" sz="2000" smtClean="0"/>
              <a:t>Permanent breasts: 	     </a:t>
            </a:r>
            <a:r>
              <a:rPr lang="nl-NL" sz="2000" b="1" smtClean="0"/>
              <a:t>very uncompatible with open plain running past</a:t>
            </a:r>
            <a:endParaRPr lang="nl-BE" sz="2000" b="1" smtClean="0"/>
          </a:p>
        </p:txBody>
      </p:sp>
      <p:sp>
        <p:nvSpPr>
          <p:cNvPr id="5" name="Rectangle 4"/>
          <p:cNvSpPr/>
          <p:nvPr/>
        </p:nvSpPr>
        <p:spPr>
          <a:xfrm>
            <a:off x="228600" y="152400"/>
            <a:ext cx="8763000" cy="348813"/>
          </a:xfrm>
          <a:prstGeom prst="rect">
            <a:avLst/>
          </a:prstGeom>
          <a:solidFill>
            <a:schemeClr val="accent1"/>
          </a:solidFill>
        </p:spPr>
        <p:txBody>
          <a:bodyPr wrap="square">
            <a:spAutoFit/>
          </a:bodyPr>
          <a:lstStyle/>
          <a:p>
            <a:pPr>
              <a:lnSpc>
                <a:spcPts val="2000"/>
              </a:lnSpc>
            </a:pPr>
            <a:r>
              <a:rPr lang="nl-BE" sz="2400" b="1"/>
              <a:t>8. Sexuality &amp; </a:t>
            </a:r>
            <a:r>
              <a:rPr lang="nl-BE" sz="2400" b="1" smtClean="0"/>
              <a:t>Reproduction</a:t>
            </a:r>
            <a:r>
              <a:rPr lang="nl-BE" sz="2400" smtClean="0"/>
              <a:t> </a:t>
            </a:r>
            <a:endParaRPr lang="nl-BE" sz="2400"/>
          </a:p>
        </p:txBody>
      </p:sp>
      <p:sp>
        <p:nvSpPr>
          <p:cNvPr id="6" name="TextBox 5"/>
          <p:cNvSpPr txBox="1"/>
          <p:nvPr/>
        </p:nvSpPr>
        <p:spPr>
          <a:xfrm>
            <a:off x="78991" y="6135469"/>
            <a:ext cx="8444235" cy="630942"/>
          </a:xfrm>
          <a:prstGeom prst="rect">
            <a:avLst/>
          </a:prstGeom>
          <a:solidFill>
            <a:schemeClr val="bg2"/>
          </a:solidFill>
        </p:spPr>
        <p:txBody>
          <a:bodyPr wrap="none" rtlCol="0">
            <a:spAutoFit/>
          </a:bodyPr>
          <a:lstStyle/>
          <a:p>
            <a:r>
              <a:rPr lang="nl-BE" sz="1700" b="1" smtClean="0"/>
              <a:t>Odent M. 2011. Obstetrical implications of the Aquatic Ape Hypothesis. </a:t>
            </a:r>
            <a:r>
              <a:rPr lang="nl-BE" sz="1700" b="1"/>
              <a:t>Chapter </a:t>
            </a:r>
            <a:r>
              <a:rPr lang="nl-BE" sz="1700" b="1" smtClean="0"/>
              <a:t>9 in eBook.</a:t>
            </a:r>
          </a:p>
          <a:p>
            <a:r>
              <a:rPr lang="nl-BE" sz="1700" b="1" smtClean="0"/>
              <a:t>Odent M. 2013. </a:t>
            </a:r>
            <a:r>
              <a:rPr lang="nl-BE" b="1"/>
              <a:t>Pregnancy and </a:t>
            </a:r>
            <a:r>
              <a:rPr lang="nl-BE" b="1" smtClean="0"/>
              <a:t>neonates.</a:t>
            </a:r>
            <a:r>
              <a:rPr lang="nl-BE" sz="1600" smtClean="0"/>
              <a:t> </a:t>
            </a:r>
            <a:r>
              <a:rPr lang="nl-BE" sz="1700" b="1" smtClean="0"/>
              <a:t>This conference. </a:t>
            </a:r>
          </a:p>
        </p:txBody>
      </p:sp>
    </p:spTree>
    <p:extLst>
      <p:ext uri="{BB962C8B-B14F-4D97-AF65-F5344CB8AC3E}">
        <p14:creationId xmlns:p14="http://schemas.microsoft.com/office/powerpoint/2010/main" val="160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500"/>
                                        <p:tgtEl>
                                          <p:spTgt spid="3">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3" end="13"/>
                                            </p:txEl>
                                          </p:spTgt>
                                        </p:tgtEl>
                                        <p:attrNameLst>
                                          <p:attrName>style.visibility</p:attrName>
                                        </p:attrNameLst>
                                      </p:cBhvr>
                                      <p:to>
                                        <p:strVal val="visible"/>
                                      </p:to>
                                    </p:set>
                                    <p:animEffect transition="in" filter="fade">
                                      <p:cBhvr>
                                        <p:cTn id="10" dur="500"/>
                                        <p:tgtEl>
                                          <p:spTgt spid="3">
                                            <p:txEl>
                                              <p:pRg st="13" end="1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animEffect transition="in" filter="fade">
                                      <p:cBhvr>
                                        <p:cTn id="1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27</a:t>
            </a:fld>
            <a:endParaRPr lang="nl-BE"/>
          </a:p>
        </p:txBody>
      </p:sp>
      <p:pic>
        <p:nvPicPr>
          <p:cNvPr id="125954" name="Picture 2" descr="C:\Documents and Settings\mvaneech\My Documents\_Mario Central\__Manuscripts in preparation\AAT Presentation\Illustrations\Figures\Cunnane\Cunnane. Cover. Survival of the Fattest.jpg"/>
          <p:cNvPicPr>
            <a:picLocks noChangeAspect="1" noChangeArrowheads="1"/>
          </p:cNvPicPr>
          <p:nvPr/>
        </p:nvPicPr>
        <p:blipFill>
          <a:blip r:embed="rId2"/>
          <a:srcRect/>
          <a:stretch>
            <a:fillRect/>
          </a:stretch>
        </p:blipFill>
        <p:spPr bwMode="auto">
          <a:xfrm>
            <a:off x="745864" y="1447800"/>
            <a:ext cx="3805350" cy="4685218"/>
          </a:xfrm>
          <a:prstGeom prst="rect">
            <a:avLst/>
          </a:prstGeom>
          <a:noFill/>
        </p:spPr>
      </p:pic>
      <p:sp>
        <p:nvSpPr>
          <p:cNvPr id="4" name="TextBox 3"/>
          <p:cNvSpPr txBox="1"/>
          <p:nvPr/>
        </p:nvSpPr>
        <p:spPr>
          <a:xfrm>
            <a:off x="76200" y="6172200"/>
            <a:ext cx="6862328" cy="646331"/>
          </a:xfrm>
          <a:prstGeom prst="rect">
            <a:avLst/>
          </a:prstGeom>
          <a:solidFill>
            <a:schemeClr val="bg2"/>
          </a:solidFill>
        </p:spPr>
        <p:txBody>
          <a:bodyPr wrap="none" rtlCol="0">
            <a:spAutoFit/>
          </a:bodyPr>
          <a:lstStyle/>
          <a:p>
            <a:r>
              <a:rPr lang="nl-BE" b="1" smtClean="0"/>
              <a:t>Cunnane SC. 2005. Survival of the fattest. World Scientific, New Jersey</a:t>
            </a:r>
          </a:p>
          <a:p>
            <a:r>
              <a:rPr lang="nl-BE" b="1" smtClean="0"/>
              <a:t>Cunnane SC. </a:t>
            </a:r>
            <a:r>
              <a:rPr lang="nl-NL" b="1" smtClean="0"/>
              <a:t>2013. </a:t>
            </a:r>
            <a:r>
              <a:rPr lang="nl-BE" b="1"/>
              <a:t>Survival of the fattest. </a:t>
            </a:r>
            <a:r>
              <a:rPr lang="nl-NL" b="1" smtClean="0"/>
              <a:t>This conference</a:t>
            </a:r>
            <a:endParaRPr lang="nl-BE" b="1"/>
          </a:p>
        </p:txBody>
      </p:sp>
      <p:sp>
        <p:nvSpPr>
          <p:cNvPr id="5" name="Rectangle 4"/>
          <p:cNvSpPr/>
          <p:nvPr/>
        </p:nvSpPr>
        <p:spPr>
          <a:xfrm>
            <a:off x="304800" y="590490"/>
            <a:ext cx="7924800" cy="400110"/>
          </a:xfrm>
          <a:prstGeom prst="rect">
            <a:avLst/>
          </a:prstGeom>
          <a:solidFill>
            <a:schemeClr val="tx2">
              <a:lumMod val="40000"/>
              <a:lumOff val="60000"/>
            </a:schemeClr>
          </a:solidFill>
        </p:spPr>
        <p:txBody>
          <a:bodyPr wrap="square">
            <a:spAutoFit/>
          </a:bodyPr>
          <a:lstStyle/>
          <a:p>
            <a:r>
              <a:rPr lang="en-US" sz="2000" smtClean="0"/>
              <a:t>Cunnane: Our neonates are extremely fat: essential for brain development</a:t>
            </a:r>
          </a:p>
        </p:txBody>
      </p:sp>
      <p:pic>
        <p:nvPicPr>
          <p:cNvPr id="6" name="Afbeelding 6"/>
          <p:cNvPicPr>
            <a:picLocks noChangeAspect="1"/>
          </p:cNvPicPr>
          <p:nvPr/>
        </p:nvPicPr>
        <p:blipFill rotWithShape="1">
          <a:blip r:embed="rId3"/>
          <a:srcRect r="70140" b="53891"/>
          <a:stretch/>
        </p:blipFill>
        <p:spPr>
          <a:xfrm>
            <a:off x="6354327" y="1098987"/>
            <a:ext cx="2667000" cy="2456992"/>
          </a:xfrm>
          <a:prstGeom prst="rect">
            <a:avLst/>
          </a:prstGeom>
        </p:spPr>
      </p:pic>
      <p:pic>
        <p:nvPicPr>
          <p:cNvPr id="7" name="Picture 3"/>
          <p:cNvPicPr>
            <a:picLocks noChangeAspect="1" noChangeArrowheads="1"/>
          </p:cNvPicPr>
          <p:nvPr/>
        </p:nvPicPr>
        <p:blipFill>
          <a:blip r:embed="rId4"/>
          <a:srcRect r="31467"/>
          <a:stretch>
            <a:fillRect/>
          </a:stretch>
        </p:blipFill>
        <p:spPr bwMode="auto">
          <a:xfrm>
            <a:off x="6409604" y="3687283"/>
            <a:ext cx="2226245" cy="2445735"/>
          </a:xfrm>
          <a:prstGeom prst="rect">
            <a:avLst/>
          </a:prstGeom>
          <a:noFill/>
          <a:ln w="9525">
            <a:noFill/>
            <a:miter lim="800000"/>
            <a:headEnd/>
            <a:tailEnd/>
          </a:ln>
        </p:spPr>
      </p:pic>
      <p:sp>
        <p:nvSpPr>
          <p:cNvPr id="9" name="Rectangle 8"/>
          <p:cNvSpPr/>
          <p:nvPr/>
        </p:nvSpPr>
        <p:spPr>
          <a:xfrm>
            <a:off x="304800" y="1098987"/>
            <a:ext cx="6553200" cy="348813"/>
          </a:xfrm>
          <a:prstGeom prst="rect">
            <a:avLst/>
          </a:prstGeom>
        </p:spPr>
        <p:txBody>
          <a:bodyPr wrap="square">
            <a:spAutoFit/>
          </a:bodyPr>
          <a:lstStyle/>
          <a:p>
            <a:pPr>
              <a:lnSpc>
                <a:spcPts val="2000"/>
              </a:lnSpc>
            </a:pPr>
            <a:r>
              <a:rPr lang="nl-BE" smtClean="0"/>
              <a:t>Fat </a:t>
            </a:r>
            <a:r>
              <a:rPr lang="nl-BE"/>
              <a:t>neonates - Large brains - </a:t>
            </a:r>
            <a:r>
              <a:rPr lang="nl-BE" smtClean="0"/>
              <a:t>Need </a:t>
            </a:r>
            <a:r>
              <a:rPr lang="nl-BE"/>
              <a:t>for </a:t>
            </a:r>
            <a:r>
              <a:rPr lang="el-GR"/>
              <a:t>ω</a:t>
            </a:r>
            <a:r>
              <a:rPr lang="nl-BE"/>
              <a:t>3 fatty acids and iodine</a:t>
            </a:r>
          </a:p>
        </p:txBody>
      </p:sp>
      <p:sp>
        <p:nvSpPr>
          <p:cNvPr id="10" name="Rectangle 9"/>
          <p:cNvSpPr/>
          <p:nvPr/>
        </p:nvSpPr>
        <p:spPr>
          <a:xfrm>
            <a:off x="293914" y="108387"/>
            <a:ext cx="8773885" cy="348813"/>
          </a:xfrm>
          <a:prstGeom prst="rect">
            <a:avLst/>
          </a:prstGeom>
          <a:solidFill>
            <a:schemeClr val="accent1"/>
          </a:solidFill>
        </p:spPr>
        <p:txBody>
          <a:bodyPr wrap="square">
            <a:spAutoFit/>
          </a:bodyPr>
          <a:lstStyle/>
          <a:p>
            <a:pPr>
              <a:lnSpc>
                <a:spcPts val="2000"/>
              </a:lnSpc>
            </a:pPr>
            <a:r>
              <a:rPr lang="nl-BE" sz="2400" b="1"/>
              <a:t>9</a:t>
            </a:r>
            <a:r>
              <a:rPr lang="nl-BE" sz="2400" b="1" smtClean="0"/>
              <a:t>. Large brains</a:t>
            </a:r>
            <a:endParaRPr lang="nl-BE"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28</a:t>
            </a:fld>
            <a:endParaRPr lang="nl-BE"/>
          </a:p>
        </p:txBody>
      </p:sp>
      <p:graphicFrame>
        <p:nvGraphicFramePr>
          <p:cNvPr id="3" name="Table 2"/>
          <p:cNvGraphicFramePr>
            <a:graphicFrameLocks noGrp="1"/>
          </p:cNvGraphicFramePr>
          <p:nvPr>
            <p:extLst>
              <p:ext uri="{D42A27DB-BD31-4B8C-83A1-F6EECF244321}">
                <p14:modId xmlns:p14="http://schemas.microsoft.com/office/powerpoint/2010/main" val="1086295810"/>
              </p:ext>
            </p:extLst>
          </p:nvPr>
        </p:nvGraphicFramePr>
        <p:xfrm>
          <a:off x="228600" y="1066800"/>
          <a:ext cx="8077200" cy="4999222"/>
        </p:xfrm>
        <a:graphic>
          <a:graphicData uri="http://schemas.openxmlformats.org/drawingml/2006/table">
            <a:tbl>
              <a:tblPr firstRow="1" firstCol="1">
                <a:tableStyleId>{5C22544A-7EE6-4342-B048-85BDC9FD1C3A}</a:tableStyleId>
              </a:tblPr>
              <a:tblGrid>
                <a:gridCol w="2879002"/>
                <a:gridCol w="1439501"/>
                <a:gridCol w="1739397"/>
                <a:gridCol w="2019300"/>
              </a:tblGrid>
              <a:tr h="365453">
                <a:tc>
                  <a:txBody>
                    <a:bodyPr/>
                    <a:lstStyle/>
                    <a:p>
                      <a:pPr>
                        <a:spcAft>
                          <a:spcPts val="0"/>
                        </a:spcAft>
                      </a:pPr>
                      <a:r>
                        <a:rPr lang="nl-BE" sz="1200" b="1" smtClean="0">
                          <a:latin typeface="Times New Roman"/>
                          <a:ea typeface="Calibri"/>
                          <a:cs typeface="Times New Roman"/>
                        </a:rPr>
                        <a:t>Food </a:t>
                      </a:r>
                      <a:r>
                        <a:rPr lang="nl-BE" sz="1200" b="1">
                          <a:latin typeface="Times New Roman"/>
                          <a:ea typeface="Calibri"/>
                          <a:cs typeface="Times New Roman"/>
                        </a:rPr>
                        <a:t>source </a:t>
                      </a:r>
                      <a:endParaRPr lang="nl-BE" sz="1200">
                        <a:latin typeface="Times New Roman"/>
                        <a:ea typeface="Calibri"/>
                        <a:cs typeface="Times New Roman"/>
                      </a:endParaRPr>
                    </a:p>
                  </a:txBody>
                  <a:tcPr marL="68580" marR="68580" marT="0" marB="0"/>
                </a:tc>
                <a:tc>
                  <a:txBody>
                    <a:bodyPr/>
                    <a:lstStyle/>
                    <a:p>
                      <a:pPr>
                        <a:spcAft>
                          <a:spcPts val="0"/>
                        </a:spcAft>
                      </a:pPr>
                      <a:r>
                        <a:rPr lang="nl-BE" sz="1200" smtClean="0">
                          <a:latin typeface="Times New Roman"/>
                          <a:ea typeface="Calibri"/>
                          <a:cs typeface="Times New Roman"/>
                        </a:rPr>
                        <a:t>Fat percentage</a:t>
                      </a:r>
                      <a:endParaRPr lang="nl-BE" sz="1200">
                        <a:latin typeface="Times New Roman"/>
                        <a:ea typeface="Calibri"/>
                        <a:cs typeface="Times New Roman"/>
                      </a:endParaRPr>
                    </a:p>
                  </a:txBody>
                  <a:tcPr marL="68580" marR="68580" marT="0" marB="0"/>
                </a:tc>
                <a:tc>
                  <a:txBody>
                    <a:bodyPr/>
                    <a:lstStyle/>
                    <a:p>
                      <a:pPr>
                        <a:spcAft>
                          <a:spcPts val="0"/>
                        </a:spcAft>
                      </a:pPr>
                      <a:r>
                        <a:rPr lang="nl-BE" sz="1200" b="1" smtClean="0">
                          <a:latin typeface="Times New Roman"/>
                          <a:ea typeface="Calibri"/>
                          <a:cs typeface="Times New Roman"/>
                        </a:rPr>
                        <a:t>Arachidonic acid (AA)</a:t>
                      </a:r>
                    </a:p>
                    <a:p>
                      <a:pPr>
                        <a:spcAft>
                          <a:spcPts val="0"/>
                        </a:spcAft>
                      </a:pPr>
                      <a:r>
                        <a:rPr lang="nl-BE" sz="1200" b="1" smtClean="0">
                          <a:latin typeface="Times New Roman"/>
                          <a:ea typeface="Calibri"/>
                          <a:cs typeface="Times New Roman"/>
                        </a:rPr>
                        <a:t>Omega 6</a:t>
                      </a:r>
                      <a:endParaRPr lang="nl-BE" sz="1200">
                        <a:latin typeface="Times New Roman"/>
                        <a:ea typeface="Calibri"/>
                        <a:cs typeface="Times New Roman"/>
                      </a:endParaRPr>
                    </a:p>
                  </a:txBody>
                  <a:tcPr marL="68580" marR="68580" marT="0" marB="0"/>
                </a:tc>
                <a:tc>
                  <a:txBody>
                    <a:bodyPr/>
                    <a:lstStyle/>
                    <a:p>
                      <a:pPr>
                        <a:spcAft>
                          <a:spcPts val="0"/>
                        </a:spcAft>
                      </a:pPr>
                      <a:r>
                        <a:rPr lang="nl-BE" sz="1200" b="1" smtClean="0">
                          <a:latin typeface="Times New Roman"/>
                          <a:ea typeface="Calibri"/>
                          <a:cs typeface="Times New Roman"/>
                        </a:rPr>
                        <a:t>Docosohexaonic acid (DHA)</a:t>
                      </a:r>
                    </a:p>
                    <a:p>
                      <a:pPr>
                        <a:spcAft>
                          <a:spcPts val="0"/>
                        </a:spcAft>
                      </a:pPr>
                      <a:r>
                        <a:rPr lang="nl-BE" sz="1200" b="1" smtClean="0">
                          <a:latin typeface="Times New Roman"/>
                          <a:ea typeface="Calibri"/>
                          <a:cs typeface="Times New Roman"/>
                        </a:rPr>
                        <a:t>Omega 3</a:t>
                      </a:r>
                      <a:endParaRPr lang="nl-BE" sz="1200">
                        <a:latin typeface="Times New Roman"/>
                        <a:ea typeface="Calibri"/>
                        <a:cs typeface="Times New Roman"/>
                      </a:endParaRPr>
                    </a:p>
                  </a:txBody>
                  <a:tcPr marL="68580" marR="68580" marT="0" marB="0"/>
                </a:tc>
              </a:tr>
              <a:tr h="243839">
                <a:tc>
                  <a:txBody>
                    <a:bodyPr/>
                    <a:lstStyle/>
                    <a:p>
                      <a:pPr>
                        <a:spcAft>
                          <a:spcPts val="0"/>
                        </a:spcAft>
                      </a:pPr>
                      <a:r>
                        <a:rPr lang="nl-BE" sz="1600" b="1">
                          <a:solidFill>
                            <a:schemeClr val="tx1"/>
                          </a:solidFill>
                          <a:latin typeface="Times New Roman"/>
                          <a:ea typeface="Calibri"/>
                          <a:cs typeface="Times New Roman"/>
                        </a:rPr>
                        <a:t>Game lean, &lt; 4% fat</a:t>
                      </a:r>
                      <a:endParaRPr lang="nl-BE" sz="1600">
                        <a:solidFill>
                          <a:schemeClr val="tx1"/>
                        </a:solidFill>
                        <a:latin typeface="Times New Roman"/>
                        <a:ea typeface="Calibri"/>
                        <a:cs typeface="Times New Roman"/>
                      </a:endParaRP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r>
              <a:tr h="163102">
                <a:tc>
                  <a:txBody>
                    <a:bodyPr/>
                    <a:lstStyle/>
                    <a:p>
                      <a:pPr>
                        <a:spcAft>
                          <a:spcPts val="0"/>
                        </a:spcAft>
                      </a:pPr>
                      <a:r>
                        <a:rPr lang="nl-BE" sz="1200">
                          <a:latin typeface="Times New Roman"/>
                          <a:ea typeface="Calibri"/>
                          <a:cs typeface="Times New Roman"/>
                        </a:rPr>
                        <a:t>Wart hog </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8.5</a:t>
                      </a:r>
                    </a:p>
                  </a:txBody>
                  <a:tcPr marL="68580" marR="68580" marT="0" marB="0"/>
                </a:tc>
                <a:tc>
                  <a:txBody>
                    <a:bodyPr/>
                    <a:lstStyle/>
                    <a:p>
                      <a:pPr>
                        <a:spcAft>
                          <a:spcPts val="0"/>
                        </a:spcAft>
                      </a:pPr>
                      <a:r>
                        <a:rPr lang="nl-BE" sz="1400" b="1">
                          <a:latin typeface="Times New Roman"/>
                          <a:ea typeface="Calibri"/>
                          <a:cs typeface="Times New Roman"/>
                        </a:rPr>
                        <a:t>0.6</a:t>
                      </a:r>
                    </a:p>
                  </a:txBody>
                  <a:tcPr marL="68580" marR="68580" marT="0" marB="0"/>
                </a:tc>
              </a:tr>
              <a:tr h="234765">
                <a:tc>
                  <a:txBody>
                    <a:bodyPr/>
                    <a:lstStyle/>
                    <a:p>
                      <a:pPr>
                        <a:spcAft>
                          <a:spcPts val="0"/>
                        </a:spcAft>
                      </a:pPr>
                      <a:r>
                        <a:rPr lang="nl-BE" sz="1200">
                          <a:latin typeface="Times New Roman"/>
                          <a:ea typeface="Calibri"/>
                          <a:cs typeface="Times New Roman"/>
                        </a:rPr>
                        <a:t>African buffalo</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7</a:t>
                      </a:r>
                    </a:p>
                  </a:txBody>
                  <a:tcPr marL="68580" marR="68580" marT="0" marB="0"/>
                </a:tc>
                <a:tc>
                  <a:txBody>
                    <a:bodyPr/>
                    <a:lstStyle/>
                    <a:p>
                      <a:pPr>
                        <a:spcAft>
                          <a:spcPts val="0"/>
                        </a:spcAft>
                      </a:pPr>
                      <a:r>
                        <a:rPr lang="nl-BE" sz="1400" b="1">
                          <a:latin typeface="Times New Roman"/>
                          <a:ea typeface="Calibri"/>
                          <a:cs typeface="Times New Roman"/>
                        </a:rPr>
                        <a:t>0.4</a:t>
                      </a:r>
                    </a:p>
                  </a:txBody>
                  <a:tcPr marL="68580" marR="68580" marT="0" marB="0"/>
                </a:tc>
              </a:tr>
              <a:tr h="189262">
                <a:tc>
                  <a:txBody>
                    <a:bodyPr/>
                    <a:lstStyle/>
                    <a:p>
                      <a:pPr>
                        <a:spcAft>
                          <a:spcPts val="0"/>
                        </a:spcAft>
                      </a:pPr>
                      <a:r>
                        <a:rPr lang="nl-BE" sz="1200">
                          <a:latin typeface="Times New Roman"/>
                          <a:ea typeface="Calibri"/>
                          <a:cs typeface="Times New Roman"/>
                        </a:rPr>
                        <a:t>Zebra</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3.0</a:t>
                      </a:r>
                    </a:p>
                  </a:txBody>
                  <a:tcPr marL="68580" marR="68580" marT="0" marB="0"/>
                </a:tc>
                <a:tc>
                  <a:txBody>
                    <a:bodyPr/>
                    <a:lstStyle/>
                    <a:p>
                      <a:pPr>
                        <a:spcAft>
                          <a:spcPts val="0"/>
                        </a:spcAft>
                      </a:pPr>
                      <a:r>
                        <a:rPr lang="nl-BE" sz="1400" b="1">
                          <a:latin typeface="Times New Roman"/>
                          <a:ea typeface="Calibri"/>
                          <a:cs typeface="Times New Roman"/>
                        </a:rPr>
                        <a:t>0.23</a:t>
                      </a:r>
                    </a:p>
                  </a:txBody>
                  <a:tcPr marL="68580" marR="68580" marT="0" marB="0"/>
                </a:tc>
              </a:tr>
              <a:tr h="182727">
                <a:tc>
                  <a:txBody>
                    <a:bodyPr/>
                    <a:lstStyle/>
                    <a:p>
                      <a:pPr>
                        <a:spcAft>
                          <a:spcPts val="0"/>
                        </a:spcAft>
                      </a:pPr>
                      <a:r>
                        <a:rPr lang="nl-BE" sz="1200">
                          <a:latin typeface="Times New Roman"/>
                          <a:ea typeface="Calibri"/>
                          <a:cs typeface="Times New Roman"/>
                        </a:rPr>
                        <a:t>Antelope </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8</a:t>
                      </a:r>
                    </a:p>
                  </a:txBody>
                  <a:tcPr marL="68580" marR="68580" marT="0" marB="0"/>
                </a:tc>
                <a:tc>
                  <a:txBody>
                    <a:bodyPr/>
                    <a:lstStyle/>
                    <a:p>
                      <a:pPr>
                        <a:spcAft>
                          <a:spcPts val="0"/>
                        </a:spcAft>
                      </a:pPr>
                      <a:r>
                        <a:rPr lang="nl-BE" sz="1400" b="1">
                          <a:latin typeface="Times New Roman"/>
                          <a:ea typeface="Calibri"/>
                          <a:cs typeface="Times New Roman"/>
                        </a:rPr>
                        <a:t>0.4</a:t>
                      </a:r>
                    </a:p>
                  </a:txBody>
                  <a:tcPr marL="68580" marR="68580" marT="0" marB="0"/>
                </a:tc>
              </a:tr>
              <a:tr h="188631">
                <a:tc>
                  <a:txBody>
                    <a:bodyPr/>
                    <a:lstStyle/>
                    <a:p>
                      <a:pPr>
                        <a:spcAft>
                          <a:spcPts val="0"/>
                        </a:spcAft>
                      </a:pPr>
                      <a:r>
                        <a:rPr lang="nl-BE" sz="1200">
                          <a:latin typeface="Times New Roman"/>
                          <a:ea typeface="Calibri"/>
                          <a:cs typeface="Times New Roman"/>
                        </a:rPr>
                        <a:t>Kangaroo</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7.7</a:t>
                      </a:r>
                    </a:p>
                  </a:txBody>
                  <a:tcPr marL="68580" marR="68580" marT="0" marB="0"/>
                </a:tc>
                <a:tc>
                  <a:txBody>
                    <a:bodyPr/>
                    <a:lstStyle/>
                    <a:p>
                      <a:pPr>
                        <a:spcAft>
                          <a:spcPts val="0"/>
                        </a:spcAft>
                      </a:pPr>
                      <a:r>
                        <a:rPr lang="nl-BE" sz="1400" b="1">
                          <a:latin typeface="Times New Roman"/>
                          <a:ea typeface="Calibri"/>
                          <a:cs typeface="Times New Roman"/>
                        </a:rPr>
                        <a:t>0.9</a:t>
                      </a:r>
                    </a:p>
                  </a:txBody>
                  <a:tcPr marL="68580" marR="68580" marT="0" marB="0"/>
                </a:tc>
              </a:tr>
              <a:tr h="217651">
                <a:tc>
                  <a:txBody>
                    <a:bodyPr/>
                    <a:lstStyle/>
                    <a:p>
                      <a:pPr>
                        <a:spcAft>
                          <a:spcPts val="0"/>
                        </a:spcAft>
                      </a:pPr>
                      <a:r>
                        <a:rPr lang="nl-BE" sz="1200">
                          <a:latin typeface="Times New Roman"/>
                          <a:ea typeface="Calibri"/>
                          <a:cs typeface="Times New Roman"/>
                        </a:rPr>
                        <a:t>Kangaroo liver, 4% fat</a:t>
                      </a:r>
                    </a:p>
                  </a:txBody>
                  <a:tcPr marL="68580" marR="68580" marT="0" marB="0">
                    <a:solidFill>
                      <a:srgbClr val="92D050"/>
                    </a:solidFill>
                  </a:tcPr>
                </a:tc>
                <a:tc>
                  <a:txBody>
                    <a:bodyPr/>
                    <a:lstStyle/>
                    <a:p>
                      <a:pPr>
                        <a:spcAft>
                          <a:spcPts val="0"/>
                        </a:spcAft>
                      </a:pPr>
                      <a:r>
                        <a:rPr lang="nl-BE" sz="1400" b="1" smtClean="0">
                          <a:latin typeface="Times New Roman"/>
                          <a:ea typeface="Calibri"/>
                          <a:cs typeface="Times New Roman"/>
                        </a:rPr>
                        <a:t>4</a:t>
                      </a: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6.9</a:t>
                      </a:r>
                    </a:p>
                  </a:txBody>
                  <a:tcPr marL="68580" marR="68580" marT="0" marB="0"/>
                </a:tc>
                <a:tc>
                  <a:txBody>
                    <a:bodyPr/>
                    <a:lstStyle/>
                    <a:p>
                      <a:pPr>
                        <a:spcAft>
                          <a:spcPts val="0"/>
                        </a:spcAft>
                      </a:pPr>
                      <a:r>
                        <a:rPr lang="nl-BE" sz="1400" b="1">
                          <a:latin typeface="Times New Roman"/>
                          <a:ea typeface="Calibri"/>
                          <a:cs typeface="Times New Roman"/>
                        </a:rPr>
                        <a:t>1.3</a:t>
                      </a:r>
                    </a:p>
                  </a:txBody>
                  <a:tcPr marL="68580" marR="68580" marT="0" marB="0"/>
                </a:tc>
              </a:tr>
              <a:tr h="182727">
                <a:tc>
                  <a:txBody>
                    <a:bodyPr/>
                    <a:lstStyle/>
                    <a:p>
                      <a:pPr>
                        <a:spcAft>
                          <a:spcPts val="0"/>
                        </a:spcAft>
                      </a:pPr>
                      <a:r>
                        <a:rPr lang="nl-BE" sz="1600" smtClean="0">
                          <a:solidFill>
                            <a:schemeClr val="tx1"/>
                          </a:solidFill>
                          <a:latin typeface="Times New Roman"/>
                          <a:ea typeface="Calibri"/>
                          <a:cs typeface="Times New Roman"/>
                        </a:rPr>
                        <a:t>Sea birds</a:t>
                      </a:r>
                      <a:endParaRPr lang="nl-BE" sz="1400">
                        <a:solidFill>
                          <a:schemeClr val="tx1"/>
                        </a:solidFill>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r>
              <a:tr h="182727">
                <a:tc>
                  <a:txBody>
                    <a:bodyPr/>
                    <a:lstStyle/>
                    <a:p>
                      <a:pPr>
                        <a:spcAft>
                          <a:spcPts val="0"/>
                        </a:spcAft>
                      </a:pPr>
                      <a:r>
                        <a:rPr lang="nl-BE" sz="1200">
                          <a:latin typeface="Times New Roman"/>
                          <a:ea typeface="Calibri"/>
                          <a:cs typeface="Times New Roman"/>
                        </a:rPr>
                        <a:t>Penguin liver</a:t>
                      </a: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8.6</a:t>
                      </a:r>
                    </a:p>
                  </a:txBody>
                  <a:tcPr marL="68580" marR="68580" marT="0" marB="0"/>
                </a:tc>
                <a:tc>
                  <a:txBody>
                    <a:bodyPr/>
                    <a:lstStyle/>
                    <a:p>
                      <a:pPr>
                        <a:spcAft>
                          <a:spcPts val="0"/>
                        </a:spcAft>
                      </a:pPr>
                      <a:r>
                        <a:rPr lang="nl-BE" sz="1400" b="1">
                          <a:latin typeface="Times New Roman"/>
                          <a:ea typeface="Calibri"/>
                          <a:cs typeface="Times New Roman"/>
                        </a:rPr>
                        <a:t>11.2</a:t>
                      </a:r>
                    </a:p>
                  </a:txBody>
                  <a:tcPr marL="68580" marR="68580" marT="0" marB="0"/>
                </a:tc>
              </a:tr>
              <a:tr h="271354">
                <a:tc>
                  <a:txBody>
                    <a:bodyPr/>
                    <a:lstStyle/>
                    <a:p>
                      <a:pPr>
                        <a:spcAft>
                          <a:spcPts val="0"/>
                        </a:spcAft>
                      </a:pPr>
                      <a:r>
                        <a:rPr lang="en-US" sz="1200">
                          <a:latin typeface="Times New Roman"/>
                          <a:ea typeface="Calibri"/>
                          <a:cs typeface="Times New Roman"/>
                        </a:rPr>
                        <a:t>Emperor penguin egg yolk, 30-40% fat</a:t>
                      </a:r>
                      <a:endParaRPr lang="nl-BE" sz="1200">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1.7</a:t>
                      </a:r>
                    </a:p>
                  </a:txBody>
                  <a:tcPr marL="68580" marR="68580" marT="0" marB="0"/>
                </a:tc>
                <a:tc>
                  <a:txBody>
                    <a:bodyPr/>
                    <a:lstStyle/>
                    <a:p>
                      <a:pPr>
                        <a:spcAft>
                          <a:spcPts val="0"/>
                        </a:spcAft>
                      </a:pPr>
                      <a:r>
                        <a:rPr lang="nl-BE" sz="1400" b="1">
                          <a:latin typeface="Times New Roman"/>
                          <a:ea typeface="Calibri"/>
                          <a:cs typeface="Times New Roman"/>
                        </a:rPr>
                        <a:t>5.5</a:t>
                      </a:r>
                    </a:p>
                  </a:txBody>
                  <a:tcPr marL="68580" marR="68580" marT="0" marB="0"/>
                </a:tc>
              </a:tr>
              <a:tr h="228600">
                <a:tc>
                  <a:txBody>
                    <a:bodyPr/>
                    <a:lstStyle/>
                    <a:p>
                      <a:pPr>
                        <a:spcAft>
                          <a:spcPts val="0"/>
                        </a:spcAft>
                      </a:pPr>
                      <a:r>
                        <a:rPr lang="en-US" sz="1200">
                          <a:latin typeface="Times New Roman"/>
                          <a:ea typeface="Times New Roman"/>
                          <a:cs typeface="Times New Roman"/>
                        </a:rPr>
                        <a:t>Emperor penguin, maternal blubber</a:t>
                      </a:r>
                      <a:endParaRPr lang="nl-BE" sz="1200">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0.4</a:t>
                      </a:r>
                    </a:p>
                  </a:txBody>
                  <a:tcPr marL="68580" marR="68580" marT="0" marB="0"/>
                </a:tc>
                <a:tc>
                  <a:txBody>
                    <a:bodyPr/>
                    <a:lstStyle/>
                    <a:p>
                      <a:pPr>
                        <a:spcAft>
                          <a:spcPts val="0"/>
                        </a:spcAft>
                      </a:pPr>
                      <a:r>
                        <a:rPr lang="nl-BE" sz="1400" b="1">
                          <a:latin typeface="Times New Roman"/>
                          <a:ea typeface="Calibri"/>
                          <a:cs typeface="Times New Roman"/>
                        </a:rPr>
                        <a:t>8.0</a:t>
                      </a:r>
                    </a:p>
                  </a:txBody>
                  <a:tcPr marL="68580" marR="68580" marT="0" marB="0"/>
                </a:tc>
              </a:tr>
              <a:tr h="198514">
                <a:tc>
                  <a:txBody>
                    <a:bodyPr/>
                    <a:lstStyle/>
                    <a:p>
                      <a:pPr>
                        <a:spcAft>
                          <a:spcPts val="0"/>
                        </a:spcAft>
                      </a:pPr>
                      <a:r>
                        <a:rPr lang="nl-BE" sz="1600" b="1">
                          <a:solidFill>
                            <a:schemeClr val="tx1"/>
                          </a:solidFill>
                          <a:latin typeface="Times New Roman"/>
                          <a:ea typeface="Times New Roman"/>
                          <a:cs typeface="Times New Roman"/>
                        </a:rPr>
                        <a:t>Temperate </a:t>
                      </a:r>
                      <a:r>
                        <a:rPr lang="nl-BE" sz="1600" b="1" smtClean="0">
                          <a:solidFill>
                            <a:schemeClr val="tx1"/>
                          </a:solidFill>
                          <a:latin typeface="Times New Roman"/>
                          <a:ea typeface="Times New Roman"/>
                          <a:cs typeface="Times New Roman"/>
                        </a:rPr>
                        <a:t>shell</a:t>
                      </a:r>
                      <a:r>
                        <a:rPr lang="nl-BE" sz="1600" b="1" baseline="0" smtClean="0">
                          <a:solidFill>
                            <a:schemeClr val="tx1"/>
                          </a:solidFill>
                          <a:latin typeface="Times New Roman"/>
                          <a:ea typeface="Times New Roman"/>
                          <a:cs typeface="Times New Roman"/>
                        </a:rPr>
                        <a:t> fish</a:t>
                      </a:r>
                      <a:r>
                        <a:rPr lang="nl-BE" sz="1600" b="1" smtClean="0">
                          <a:solidFill>
                            <a:schemeClr val="tx1"/>
                          </a:solidFill>
                          <a:latin typeface="Times New Roman"/>
                          <a:ea typeface="Times New Roman"/>
                          <a:cs typeface="Times New Roman"/>
                        </a:rPr>
                        <a:t> </a:t>
                      </a:r>
                      <a:endParaRPr lang="nl-BE" sz="1600">
                        <a:solidFill>
                          <a:schemeClr val="tx1"/>
                        </a:solidFill>
                        <a:latin typeface="Times New Roman"/>
                        <a:ea typeface="Calibri"/>
                        <a:cs typeface="Times New Roman"/>
                      </a:endParaRPr>
                    </a:p>
                  </a:txBody>
                  <a:tcPr marL="44450" marR="44450" marT="0" marB="0" anchor="b"/>
                </a:tc>
                <a:tc>
                  <a:txBody>
                    <a:bodyPr/>
                    <a:lstStyle/>
                    <a:p>
                      <a:endParaRPr lang="nl-BE" sz="1400" b="1">
                        <a:latin typeface="Calibri"/>
                        <a:ea typeface="Times New Roman"/>
                        <a:cs typeface="Times New Roman"/>
                      </a:endParaRPr>
                    </a:p>
                  </a:txBody>
                  <a:tcPr marL="44450" marR="44450" marT="0" marB="0" anchor="b"/>
                </a:tc>
                <a:tc>
                  <a:txBody>
                    <a:bodyPr/>
                    <a:lstStyle/>
                    <a:p>
                      <a:endParaRPr lang="nl-BE" sz="1400" b="1">
                        <a:latin typeface="Calibri"/>
                        <a:ea typeface="Times New Roman"/>
                        <a:cs typeface="Times New Roman"/>
                      </a:endParaRPr>
                    </a:p>
                  </a:txBody>
                  <a:tcPr marL="44450" marR="44450" marT="0" marB="0" anchor="b"/>
                </a:tc>
                <a:tc>
                  <a:txBody>
                    <a:bodyPr/>
                    <a:lstStyle/>
                    <a:p>
                      <a:endParaRPr lang="nl-BE" sz="1400" b="1">
                        <a:latin typeface="Calibri"/>
                        <a:ea typeface="Times New Roman"/>
                        <a:cs typeface="Times New Roman"/>
                      </a:endParaRPr>
                    </a:p>
                  </a:txBody>
                  <a:tcPr marL="44450" marR="44450" marT="0" marB="0" anchor="b"/>
                </a:tc>
              </a:tr>
              <a:tr h="217651">
                <a:tc>
                  <a:txBody>
                    <a:bodyPr/>
                    <a:lstStyle/>
                    <a:p>
                      <a:pPr>
                        <a:spcAft>
                          <a:spcPts val="0"/>
                        </a:spcAft>
                      </a:pPr>
                      <a:r>
                        <a:rPr lang="en-US" sz="1200">
                          <a:solidFill>
                            <a:schemeClr val="bg1"/>
                          </a:solidFill>
                          <a:latin typeface="Times New Roman"/>
                          <a:ea typeface="Times New Roman"/>
                          <a:cs typeface="Times New Roman"/>
                        </a:rPr>
                        <a:t>Mussel (</a:t>
                      </a:r>
                      <a:r>
                        <a:rPr lang="en-US" sz="1200" i="1">
                          <a:solidFill>
                            <a:schemeClr val="bg1"/>
                          </a:solidFill>
                          <a:latin typeface="Times New Roman"/>
                          <a:ea typeface="Times New Roman"/>
                          <a:cs typeface="Times New Roman"/>
                        </a:rPr>
                        <a:t>Mytilus spp.</a:t>
                      </a:r>
                      <a:r>
                        <a:rPr lang="en-US" sz="1200">
                          <a:solidFill>
                            <a:schemeClr val="bg1"/>
                          </a:solidFill>
                          <a:latin typeface="Times New Roman"/>
                          <a:ea typeface="Times New Roman"/>
                          <a:cs typeface="Times New Roman"/>
                        </a:rPr>
                        <a:t>)</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2-4</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6-14</a:t>
                      </a:r>
                      <a:endParaRPr lang="nl-BE" sz="1400" b="1">
                        <a:latin typeface="Times New Roman"/>
                        <a:ea typeface="Calibri"/>
                        <a:cs typeface="Times New Roman"/>
                      </a:endParaRPr>
                    </a:p>
                  </a:txBody>
                  <a:tcPr marL="44450" marR="44450" marT="0" marB="0" anchor="b"/>
                </a:tc>
              </a:tr>
              <a:tr h="182727">
                <a:tc>
                  <a:txBody>
                    <a:bodyPr/>
                    <a:lstStyle/>
                    <a:p>
                      <a:pPr>
                        <a:spcAft>
                          <a:spcPts val="0"/>
                        </a:spcAft>
                      </a:pPr>
                      <a:r>
                        <a:rPr lang="en-US" sz="1200">
                          <a:solidFill>
                            <a:schemeClr val="bg1"/>
                          </a:solidFill>
                          <a:latin typeface="Times New Roman"/>
                          <a:ea typeface="Times New Roman"/>
                          <a:cs typeface="Times New Roman"/>
                        </a:rPr>
                        <a:t>Surf clam (</a:t>
                      </a:r>
                      <a:r>
                        <a:rPr lang="en-US" sz="1200" i="1">
                          <a:solidFill>
                            <a:schemeClr val="bg1"/>
                          </a:solidFill>
                          <a:latin typeface="Times New Roman"/>
                          <a:ea typeface="Times New Roman"/>
                          <a:cs typeface="Times New Roman"/>
                        </a:rPr>
                        <a:t>Spisula spp.</a:t>
                      </a:r>
                      <a:r>
                        <a:rPr lang="en-US" sz="1200">
                          <a:solidFill>
                            <a:schemeClr val="bg1"/>
                          </a:solidFill>
                          <a:latin typeface="Times New Roman"/>
                          <a:ea typeface="Times New Roman"/>
                          <a:cs typeface="Times New Roman"/>
                        </a:rPr>
                        <a:t>)</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4</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11-12</a:t>
                      </a:r>
                      <a:endParaRPr lang="nl-BE" sz="1400" b="1">
                        <a:latin typeface="Times New Roman"/>
                        <a:ea typeface="Calibri"/>
                        <a:cs typeface="Times New Roman"/>
                      </a:endParaRPr>
                    </a:p>
                  </a:txBody>
                  <a:tcPr marL="44450" marR="44450" marT="0" marB="0" anchor="b"/>
                </a:tc>
              </a:tr>
              <a:tr h="182727">
                <a:tc>
                  <a:txBody>
                    <a:bodyPr/>
                    <a:lstStyle/>
                    <a:p>
                      <a:pPr>
                        <a:spcAft>
                          <a:spcPts val="0"/>
                        </a:spcAft>
                      </a:pPr>
                      <a:r>
                        <a:rPr lang="nl-BE" sz="1200">
                          <a:solidFill>
                            <a:schemeClr val="bg1"/>
                          </a:solidFill>
                          <a:latin typeface="Times New Roman"/>
                          <a:ea typeface="Times New Roman"/>
                          <a:cs typeface="Times New Roman"/>
                        </a:rPr>
                        <a:t>Quahog clam</a:t>
                      </a:r>
                      <a:r>
                        <a:rPr lang="nl-BE" sz="1200" baseline="30000">
                          <a:solidFill>
                            <a:schemeClr val="bg1"/>
                          </a:solidFill>
                          <a:latin typeface="Times New Roman"/>
                          <a:ea typeface="Times New Roman"/>
                          <a:cs typeface="Times New Roman"/>
                        </a:rPr>
                        <a:t>d</a:t>
                      </a:r>
                      <a:r>
                        <a:rPr lang="nl-BE" sz="1200">
                          <a:solidFill>
                            <a:schemeClr val="bg1"/>
                          </a:solidFill>
                          <a:latin typeface="Times New Roman"/>
                          <a:ea typeface="Times New Roman"/>
                          <a:cs typeface="Times New Roman"/>
                        </a:rPr>
                        <a:t>, -1°C </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1.6</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13.1</a:t>
                      </a:r>
                      <a:endParaRPr lang="nl-BE" sz="1400" b="1">
                        <a:latin typeface="Times New Roman"/>
                        <a:ea typeface="Calibri"/>
                        <a:cs typeface="Times New Roman"/>
                      </a:endParaRPr>
                    </a:p>
                  </a:txBody>
                  <a:tcPr marL="44450" marR="44450" marT="0" marB="0" anchor="b"/>
                </a:tc>
              </a:tr>
              <a:tr h="216639">
                <a:tc>
                  <a:txBody>
                    <a:bodyPr/>
                    <a:lstStyle/>
                    <a:p>
                      <a:pPr>
                        <a:spcAft>
                          <a:spcPts val="0"/>
                        </a:spcAft>
                      </a:pPr>
                      <a:r>
                        <a:rPr lang="nl-BE" sz="1600" smtClean="0">
                          <a:solidFill>
                            <a:schemeClr val="tx1"/>
                          </a:solidFill>
                          <a:latin typeface="Times New Roman"/>
                          <a:ea typeface="Calibri"/>
                          <a:cs typeface="Times New Roman"/>
                        </a:rPr>
                        <a:t>Fish</a:t>
                      </a:r>
                      <a:endParaRPr lang="nl-BE" sz="1600">
                        <a:solidFill>
                          <a:schemeClr val="tx1"/>
                        </a:solidFill>
                        <a:latin typeface="Times New Roman"/>
                        <a:ea typeface="Calibri"/>
                        <a:cs typeface="Times New Roman"/>
                      </a:endParaRPr>
                    </a:p>
                  </a:txBody>
                  <a:tcPr marL="44450" marR="44450" marT="0" marB="0" anchor="b"/>
                </a:tc>
                <a:tc>
                  <a:txBody>
                    <a:bodyPr/>
                    <a:lstStyle/>
                    <a:p>
                      <a:pPr>
                        <a:spcAft>
                          <a:spcPts val="0"/>
                        </a:spcAft>
                      </a:pPr>
                      <a:endParaRPr lang="nl-BE" sz="1400" b="1">
                        <a:latin typeface="Times New Roman"/>
                        <a:ea typeface="Calibri"/>
                        <a:cs typeface="Times New Roman"/>
                      </a:endParaRPr>
                    </a:p>
                  </a:txBody>
                  <a:tcPr marL="44450" marR="44450" marT="0" marB="0" anchor="b"/>
                </a:tc>
                <a:tc>
                  <a:txBody>
                    <a:bodyPr/>
                    <a:lstStyle/>
                    <a:p>
                      <a:pPr>
                        <a:spcAft>
                          <a:spcPts val="0"/>
                        </a:spcAft>
                      </a:pPr>
                      <a:endParaRPr lang="nl-BE" sz="1400" b="1">
                        <a:latin typeface="Times New Roman"/>
                        <a:ea typeface="Calibri"/>
                        <a:cs typeface="Times New Roman"/>
                      </a:endParaRPr>
                    </a:p>
                  </a:txBody>
                  <a:tcPr marL="44450" marR="44450" marT="0" marB="0" anchor="b"/>
                </a:tc>
                <a:tc>
                  <a:txBody>
                    <a:bodyPr/>
                    <a:lstStyle/>
                    <a:p>
                      <a:pPr>
                        <a:spcAft>
                          <a:spcPts val="0"/>
                        </a:spcAft>
                      </a:pPr>
                      <a:endParaRPr lang="nl-BE" sz="1400" b="1">
                        <a:latin typeface="Times New Roman"/>
                        <a:ea typeface="Calibri"/>
                        <a:cs typeface="Times New Roman"/>
                      </a:endParaRPr>
                    </a:p>
                  </a:txBody>
                  <a:tcPr marL="44450" marR="44450" marT="0" marB="0" anchor="b"/>
                </a:tc>
              </a:tr>
              <a:tr h="228408">
                <a:tc>
                  <a:txBody>
                    <a:bodyPr/>
                    <a:lstStyle/>
                    <a:p>
                      <a:pPr>
                        <a:spcAft>
                          <a:spcPts val="0"/>
                        </a:spcAft>
                      </a:pPr>
                      <a:r>
                        <a:rPr lang="en-US" sz="1200">
                          <a:solidFill>
                            <a:schemeClr val="bg1"/>
                          </a:solidFill>
                          <a:latin typeface="Times New Roman"/>
                          <a:ea typeface="Times New Roman"/>
                          <a:cs typeface="Times New Roman"/>
                        </a:rPr>
                        <a:t>Sand smelt</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3.8</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4.3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24.8</a:t>
                      </a:r>
                      <a:endParaRPr lang="nl-BE" sz="1400" b="1">
                        <a:latin typeface="Times New Roman"/>
                        <a:ea typeface="Calibri"/>
                        <a:cs typeface="Times New Roman"/>
                      </a:endParaRPr>
                    </a:p>
                  </a:txBody>
                  <a:tcPr marL="44450" marR="44450" marT="0" marB="0" anchor="b"/>
                </a:tc>
              </a:tr>
              <a:tr h="228408">
                <a:tc>
                  <a:txBody>
                    <a:bodyPr/>
                    <a:lstStyle/>
                    <a:p>
                      <a:pPr>
                        <a:spcAft>
                          <a:spcPts val="0"/>
                        </a:spcAft>
                      </a:pPr>
                      <a:r>
                        <a:rPr lang="en-US" sz="1200">
                          <a:solidFill>
                            <a:schemeClr val="bg1"/>
                          </a:solidFill>
                          <a:latin typeface="Times New Roman"/>
                          <a:ea typeface="Times New Roman"/>
                          <a:cs typeface="Times New Roman"/>
                        </a:rPr>
                        <a:t>Whiting</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2.7</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3.5</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40.8</a:t>
                      </a:r>
                      <a:endParaRPr lang="nl-BE" sz="1400" b="1">
                        <a:latin typeface="Times New Roman"/>
                        <a:ea typeface="Calibri"/>
                        <a:cs typeface="Times New Roman"/>
                      </a:endParaRPr>
                    </a:p>
                  </a:txBody>
                  <a:tcPr marL="44450" marR="44450" marT="0" marB="0" anchor="b"/>
                </a:tc>
              </a:tr>
              <a:tr h="228408">
                <a:tc>
                  <a:txBody>
                    <a:bodyPr/>
                    <a:lstStyle/>
                    <a:p>
                      <a:pPr>
                        <a:spcAft>
                          <a:spcPts val="0"/>
                        </a:spcAft>
                      </a:pPr>
                      <a:r>
                        <a:rPr lang="en-US" sz="1200">
                          <a:solidFill>
                            <a:schemeClr val="bg1"/>
                          </a:solidFill>
                          <a:latin typeface="Times New Roman"/>
                          <a:ea typeface="Times New Roman"/>
                          <a:cs typeface="Times New Roman"/>
                        </a:rPr>
                        <a:t>Australian barramundi</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0.3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14.5</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16.2</a:t>
                      </a:r>
                      <a:endParaRPr lang="nl-BE" sz="1400" b="1">
                        <a:latin typeface="Times New Roman"/>
                        <a:ea typeface="Calibri"/>
                        <a:cs typeface="Times New Roman"/>
                      </a:endParaRPr>
                    </a:p>
                  </a:txBody>
                  <a:tcPr marL="44450" marR="44450" marT="0" marB="0" anchor="b"/>
                </a:tc>
              </a:tr>
              <a:tr h="309337">
                <a:tc>
                  <a:txBody>
                    <a:bodyPr/>
                    <a:lstStyle/>
                    <a:p>
                      <a:pPr>
                        <a:spcAft>
                          <a:spcPts val="0"/>
                        </a:spcAft>
                      </a:pPr>
                      <a:r>
                        <a:rPr lang="en-US" sz="1200">
                          <a:solidFill>
                            <a:schemeClr val="bg1"/>
                          </a:solidFill>
                          <a:latin typeface="Times New Roman"/>
                          <a:ea typeface="Times New Roman"/>
                          <a:cs typeface="Times New Roman"/>
                        </a:rPr>
                        <a:t>Indian halibut</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1.7</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6.3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10.4</a:t>
                      </a:r>
                      <a:endParaRPr lang="nl-BE" sz="1400" b="1">
                        <a:latin typeface="Times New Roman"/>
                        <a:ea typeface="Calibri"/>
                        <a:cs typeface="Times New Roman"/>
                      </a:endParaRPr>
                    </a:p>
                  </a:txBody>
                  <a:tcPr marL="44450" marR="44450" marT="0" marB="0" anchor="b"/>
                </a:tc>
              </a:tr>
            </a:tbl>
          </a:graphicData>
        </a:graphic>
      </p:graphicFrame>
      <p:sp>
        <p:nvSpPr>
          <p:cNvPr id="5" name="TextBox 4"/>
          <p:cNvSpPr txBox="1"/>
          <p:nvPr/>
        </p:nvSpPr>
        <p:spPr>
          <a:xfrm>
            <a:off x="221009" y="6096000"/>
            <a:ext cx="7777514" cy="749436"/>
          </a:xfrm>
          <a:prstGeom prst="rect">
            <a:avLst/>
          </a:prstGeom>
          <a:solidFill>
            <a:schemeClr val="bg2"/>
          </a:solidFill>
        </p:spPr>
        <p:txBody>
          <a:bodyPr wrap="none" rtlCol="0">
            <a:spAutoFit/>
          </a:bodyPr>
          <a:lstStyle/>
          <a:p>
            <a:pPr>
              <a:lnSpc>
                <a:spcPts val="1700"/>
              </a:lnSpc>
            </a:pPr>
            <a:r>
              <a:rPr lang="nl-BE" sz="1700" b="1" smtClean="0"/>
              <a:t>Broadhurst CL, Crawford M. 2011. Chapter 2 in eBook. Compiled from Tables 1 and 2</a:t>
            </a:r>
          </a:p>
          <a:p>
            <a:pPr>
              <a:lnSpc>
                <a:spcPts val="1700"/>
              </a:lnSpc>
            </a:pPr>
            <a:r>
              <a:rPr lang="nl-BE" sz="1700" b="1" smtClean="0"/>
              <a:t>Broadhurst CL. 2013. Exploitation </a:t>
            </a:r>
            <a:r>
              <a:rPr lang="nl-BE" sz="1700" b="1"/>
              <a:t>of </a:t>
            </a:r>
            <a:r>
              <a:rPr lang="nl-BE" sz="1700" b="1" smtClean="0"/>
              <a:t>environmental resources. This conference.</a:t>
            </a:r>
          </a:p>
          <a:p>
            <a:pPr>
              <a:lnSpc>
                <a:spcPts val="1700"/>
              </a:lnSpc>
            </a:pPr>
            <a:r>
              <a:rPr lang="en-US" sz="1700" b="1" smtClean="0"/>
              <a:t>Crawford M. 2013. Nutrition </a:t>
            </a:r>
            <a:r>
              <a:rPr lang="en-US" sz="1700" b="1"/>
              <a:t>and </a:t>
            </a:r>
            <a:r>
              <a:rPr lang="en-US" sz="1700" b="1" smtClean="0"/>
              <a:t>development </a:t>
            </a:r>
            <a:r>
              <a:rPr lang="en-US" sz="1700" b="1"/>
              <a:t>of the </a:t>
            </a:r>
            <a:r>
              <a:rPr lang="en-US" sz="1700" b="1" smtClean="0"/>
              <a:t>brain. This conference.</a:t>
            </a:r>
            <a:endParaRPr lang="nl-BE" sz="1700" b="1"/>
          </a:p>
        </p:txBody>
      </p:sp>
      <p:grpSp>
        <p:nvGrpSpPr>
          <p:cNvPr id="6" name="Group 5"/>
          <p:cNvGrpSpPr/>
          <p:nvPr/>
        </p:nvGrpSpPr>
        <p:grpSpPr>
          <a:xfrm>
            <a:off x="6248400" y="2717800"/>
            <a:ext cx="622300" cy="3378200"/>
            <a:chOff x="6337300" y="2819400"/>
            <a:chExt cx="622300" cy="3378200"/>
          </a:xfrm>
        </p:grpSpPr>
        <p:sp>
          <p:nvSpPr>
            <p:cNvPr id="7" name="Rectangle 6"/>
            <p:cNvSpPr/>
            <p:nvPr/>
          </p:nvSpPr>
          <p:spPr>
            <a:xfrm>
              <a:off x="6350000" y="2819400"/>
              <a:ext cx="609600" cy="304800"/>
            </a:xfrm>
            <a:prstGeom prst="rect">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tangle 7"/>
            <p:cNvSpPr/>
            <p:nvPr/>
          </p:nvSpPr>
          <p:spPr>
            <a:xfrm>
              <a:off x="6337300" y="3517900"/>
              <a:ext cx="609600" cy="304800"/>
            </a:xfrm>
            <a:prstGeom prst="rect">
              <a:avLst/>
            </a:prstGeom>
            <a:solidFill>
              <a:schemeClr val="tx2">
                <a:lumMod val="20000"/>
                <a:lumOff val="8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tangle 8"/>
            <p:cNvSpPr/>
            <p:nvPr/>
          </p:nvSpPr>
          <p:spPr>
            <a:xfrm>
              <a:off x="6350000" y="5892800"/>
              <a:ext cx="609600" cy="304800"/>
            </a:xfrm>
            <a:prstGeom prst="rect">
              <a:avLst/>
            </a:prstGeom>
            <a:solidFill>
              <a:schemeClr val="tx2">
                <a:lumMod val="20000"/>
                <a:lumOff val="8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tangle 9"/>
            <p:cNvSpPr/>
            <p:nvPr/>
          </p:nvSpPr>
          <p:spPr>
            <a:xfrm>
              <a:off x="6337300" y="4254500"/>
              <a:ext cx="609600" cy="304800"/>
            </a:xfrm>
            <a:prstGeom prst="rect">
              <a:avLst/>
            </a:prstGeom>
            <a:solidFill>
              <a:schemeClr val="tx2">
                <a:lumMod val="20000"/>
                <a:lumOff val="8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4" name="TextBox 3"/>
          <p:cNvSpPr txBox="1"/>
          <p:nvPr/>
        </p:nvSpPr>
        <p:spPr>
          <a:xfrm>
            <a:off x="76200" y="609600"/>
            <a:ext cx="6090963" cy="400110"/>
          </a:xfrm>
          <a:prstGeom prst="rect">
            <a:avLst/>
          </a:prstGeom>
          <a:solidFill>
            <a:srgbClr val="0070C0">
              <a:alpha val="63000"/>
            </a:srgbClr>
          </a:solidFill>
        </p:spPr>
        <p:txBody>
          <a:bodyPr wrap="none" rtlCol="0">
            <a:spAutoFit/>
          </a:bodyPr>
          <a:lstStyle/>
          <a:p>
            <a:r>
              <a:rPr lang="nl-NL" sz="2000" smtClean="0"/>
              <a:t>Major sources of omega 3 long chain fatty acids: seafood</a:t>
            </a:r>
            <a:endParaRPr lang="nl-BE" sz="2000"/>
          </a:p>
        </p:txBody>
      </p:sp>
      <p:sp>
        <p:nvSpPr>
          <p:cNvPr id="12" name="TextBox 11"/>
          <p:cNvSpPr txBox="1"/>
          <p:nvPr/>
        </p:nvSpPr>
        <p:spPr>
          <a:xfrm>
            <a:off x="81634" y="109368"/>
            <a:ext cx="8909966" cy="461665"/>
          </a:xfrm>
          <a:prstGeom prst="rect">
            <a:avLst/>
          </a:prstGeom>
          <a:solidFill>
            <a:schemeClr val="accent1"/>
          </a:solidFill>
        </p:spPr>
        <p:txBody>
          <a:bodyPr wrap="square" rtlCol="0">
            <a:spAutoFit/>
          </a:bodyPr>
          <a:lstStyle/>
          <a:p>
            <a:r>
              <a:rPr lang="nl-BE" sz="2400" b="1" smtClean="0"/>
              <a:t>9. Large brains</a:t>
            </a:r>
            <a:endParaRPr lang="nl-BE" sz="24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29</a:t>
            </a:fld>
            <a:endParaRPr lang="nl-BE"/>
          </a:p>
        </p:txBody>
      </p:sp>
      <p:sp>
        <p:nvSpPr>
          <p:cNvPr id="3" name="Rectangle 2"/>
          <p:cNvSpPr/>
          <p:nvPr/>
        </p:nvSpPr>
        <p:spPr>
          <a:xfrm>
            <a:off x="152400" y="2286000"/>
            <a:ext cx="6629400" cy="646331"/>
          </a:xfrm>
          <a:prstGeom prst="rect">
            <a:avLst/>
          </a:prstGeom>
          <a:solidFill>
            <a:schemeClr val="tx2">
              <a:lumMod val="40000"/>
              <a:lumOff val="60000"/>
              <a:alpha val="65000"/>
            </a:schemeClr>
          </a:solidFill>
        </p:spPr>
        <p:txBody>
          <a:bodyPr wrap="square">
            <a:spAutoFit/>
          </a:bodyPr>
          <a:lstStyle/>
          <a:p>
            <a:r>
              <a:rPr lang="nl-BE" smtClean="0"/>
              <a:t>What are the sources of iodine?</a:t>
            </a:r>
          </a:p>
          <a:p>
            <a:r>
              <a:rPr lang="nl-BE" smtClean="0"/>
              <a:t>Weight of food (grams) needed to meet daily iodine requirement</a:t>
            </a:r>
          </a:p>
        </p:txBody>
      </p:sp>
      <p:pic>
        <p:nvPicPr>
          <p:cNvPr id="4" name="Picture 2" descr="C:\Documents and Settings\mvaneech\My Documents\_Mario Central\__Manuscripts in preparation\AAT Presentation\Illustrations\Figures\Cunnane\Cunnane. Table 6.3.jpg"/>
          <p:cNvPicPr>
            <a:picLocks noChangeAspect="1" noChangeArrowheads="1"/>
          </p:cNvPicPr>
          <p:nvPr/>
        </p:nvPicPr>
        <p:blipFill>
          <a:blip r:embed="rId2"/>
          <a:srcRect l="30176" t="33933" r="31795" b="5082"/>
          <a:stretch>
            <a:fillRect/>
          </a:stretch>
        </p:blipFill>
        <p:spPr bwMode="auto">
          <a:xfrm>
            <a:off x="228600" y="2971800"/>
            <a:ext cx="3238499" cy="2909957"/>
          </a:xfrm>
          <a:prstGeom prst="rect">
            <a:avLst/>
          </a:prstGeom>
          <a:noFill/>
        </p:spPr>
      </p:pic>
      <p:sp>
        <p:nvSpPr>
          <p:cNvPr id="5" name="TextBox 4"/>
          <p:cNvSpPr txBox="1"/>
          <p:nvPr/>
        </p:nvSpPr>
        <p:spPr>
          <a:xfrm>
            <a:off x="152400" y="1009471"/>
            <a:ext cx="8286179" cy="923330"/>
          </a:xfrm>
          <a:prstGeom prst="rect">
            <a:avLst/>
          </a:prstGeom>
          <a:solidFill>
            <a:schemeClr val="tx2">
              <a:lumMod val="40000"/>
              <a:lumOff val="60000"/>
              <a:alpha val="47000"/>
            </a:schemeClr>
          </a:solidFill>
        </p:spPr>
        <p:txBody>
          <a:bodyPr wrap="none" rtlCol="0">
            <a:spAutoFit/>
          </a:bodyPr>
          <a:lstStyle/>
          <a:p>
            <a:r>
              <a:rPr lang="nl-BE" smtClean="0"/>
              <a:t>Are we now typically terrestrial? </a:t>
            </a:r>
          </a:p>
          <a:p>
            <a:r>
              <a:rPr lang="nl-BE" smtClean="0"/>
              <a:t>we are still very dependent on omega3 LCFA and IODINE for normal brain development</a:t>
            </a:r>
          </a:p>
          <a:p>
            <a:r>
              <a:rPr lang="nl-BE" smtClean="0"/>
              <a:t>Lack of iodine </a:t>
            </a:r>
            <a:r>
              <a:rPr lang="nl-BE" smtClean="0">
                <a:sym typeface="Wingdings" pitchFamily="2" charset="2"/>
              </a:rPr>
              <a:t></a:t>
            </a:r>
            <a:r>
              <a:rPr lang="nl-BE" smtClean="0"/>
              <a:t> </a:t>
            </a:r>
            <a:r>
              <a:rPr lang="nl-BE" b="1" smtClean="0"/>
              <a:t>cretinism</a:t>
            </a:r>
            <a:r>
              <a:rPr lang="nl-BE" smtClean="0"/>
              <a:t>. This is unexpected for a terrestrial species!</a:t>
            </a:r>
          </a:p>
        </p:txBody>
      </p:sp>
      <p:sp>
        <p:nvSpPr>
          <p:cNvPr id="6" name="TextBox 5"/>
          <p:cNvSpPr txBox="1"/>
          <p:nvPr/>
        </p:nvSpPr>
        <p:spPr>
          <a:xfrm>
            <a:off x="3581400" y="3364468"/>
            <a:ext cx="2234907" cy="369332"/>
          </a:xfrm>
          <a:prstGeom prst="rect">
            <a:avLst/>
          </a:prstGeom>
          <a:solidFill>
            <a:schemeClr val="accent1">
              <a:lumMod val="60000"/>
              <a:lumOff val="40000"/>
            </a:schemeClr>
          </a:solidFill>
        </p:spPr>
        <p:txBody>
          <a:bodyPr wrap="none" rtlCol="0">
            <a:spAutoFit/>
          </a:bodyPr>
          <a:lstStyle/>
          <a:p>
            <a:r>
              <a:rPr lang="nl-BE" smtClean="0"/>
              <a:t>+ sea salt!: iodine rich</a:t>
            </a:r>
          </a:p>
        </p:txBody>
      </p:sp>
      <p:sp>
        <p:nvSpPr>
          <p:cNvPr id="7" name="Rectangle 6"/>
          <p:cNvSpPr/>
          <p:nvPr/>
        </p:nvSpPr>
        <p:spPr>
          <a:xfrm>
            <a:off x="272959" y="3200401"/>
            <a:ext cx="3156041" cy="762000"/>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xtBox 8"/>
          <p:cNvSpPr txBox="1"/>
          <p:nvPr/>
        </p:nvSpPr>
        <p:spPr>
          <a:xfrm>
            <a:off x="76200" y="109670"/>
            <a:ext cx="8991600" cy="800219"/>
          </a:xfrm>
          <a:prstGeom prst="rect">
            <a:avLst/>
          </a:prstGeom>
          <a:solidFill>
            <a:schemeClr val="accent1"/>
          </a:solidFill>
        </p:spPr>
        <p:txBody>
          <a:bodyPr wrap="square" rtlCol="0">
            <a:spAutoFit/>
          </a:bodyPr>
          <a:lstStyle/>
          <a:p>
            <a:r>
              <a:rPr lang="nl-BE" sz="2400" b="1" smtClean="0"/>
              <a:t>9. Large brains</a:t>
            </a:r>
          </a:p>
          <a:p>
            <a:r>
              <a:rPr lang="nl-NL" sz="2200" b="1" smtClean="0"/>
              <a:t>Iodine</a:t>
            </a:r>
            <a:endParaRPr lang="nl-BE" sz="2200"/>
          </a:p>
        </p:txBody>
      </p:sp>
      <p:pic>
        <p:nvPicPr>
          <p:cNvPr id="10" name="Picture 6" descr="http://www.netterimages.com/images/vpv/000/000/010/10382-0550x0475.jpg"/>
          <p:cNvPicPr>
            <a:picLocks noChangeAspect="1" noChangeArrowheads="1"/>
          </p:cNvPicPr>
          <p:nvPr/>
        </p:nvPicPr>
        <p:blipFill>
          <a:blip r:embed="rId3"/>
          <a:srcRect/>
          <a:stretch>
            <a:fillRect/>
          </a:stretch>
        </p:blipFill>
        <p:spPr bwMode="auto">
          <a:xfrm>
            <a:off x="5990716" y="3151784"/>
            <a:ext cx="3153284" cy="3651170"/>
          </a:xfrm>
          <a:prstGeom prst="rect">
            <a:avLst/>
          </a:prstGeom>
          <a:noFill/>
        </p:spPr>
      </p:pic>
      <p:pic>
        <p:nvPicPr>
          <p:cNvPr id="11" name="Picture 4" descr="http://4.bp.blogspot.com/_IhOmLIjXP1k/S7zbcJjBjmI/AAAAAAAAAV4/Wuyeqrha9GY/s1600/cretin.png"/>
          <p:cNvPicPr>
            <a:picLocks noChangeAspect="1" noChangeArrowheads="1"/>
          </p:cNvPicPr>
          <p:nvPr/>
        </p:nvPicPr>
        <p:blipFill>
          <a:blip r:embed="rId4"/>
          <a:srcRect/>
          <a:stretch>
            <a:fillRect/>
          </a:stretch>
        </p:blipFill>
        <p:spPr bwMode="auto">
          <a:xfrm>
            <a:off x="3733800" y="4230297"/>
            <a:ext cx="2146503" cy="2551503"/>
          </a:xfrm>
          <a:prstGeom prst="rect">
            <a:avLst/>
          </a:prstGeom>
          <a:noFill/>
        </p:spPr>
      </p:pic>
    </p:spTree>
    <p:extLst>
      <p:ext uri="{BB962C8B-B14F-4D97-AF65-F5344CB8AC3E}">
        <p14:creationId xmlns:p14="http://schemas.microsoft.com/office/powerpoint/2010/main" val="361701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a:t>
            </a:fld>
            <a:endParaRPr lang="nl-BE"/>
          </a:p>
        </p:txBody>
      </p:sp>
      <p:sp>
        <p:nvSpPr>
          <p:cNvPr id="4" name="Rectangle 3"/>
          <p:cNvSpPr/>
          <p:nvPr/>
        </p:nvSpPr>
        <p:spPr>
          <a:xfrm>
            <a:off x="1752600" y="152400"/>
            <a:ext cx="5257800" cy="1508105"/>
          </a:xfrm>
          <a:prstGeom prst="rect">
            <a:avLst/>
          </a:prstGeom>
          <a:solidFill>
            <a:schemeClr val="accent1"/>
          </a:solidFill>
        </p:spPr>
        <p:txBody>
          <a:bodyPr wrap="square">
            <a:spAutoFit/>
          </a:bodyPr>
          <a:lstStyle/>
          <a:p>
            <a:pPr algn="ctr"/>
            <a:r>
              <a:rPr lang="nl-BE" sz="2400" b="1"/>
              <a:t>Human Evolution</a:t>
            </a:r>
          </a:p>
          <a:p>
            <a:pPr algn="ctr"/>
            <a:r>
              <a:rPr lang="nl-NL" sz="2400"/>
              <a:t>Past, Present &amp; Future</a:t>
            </a:r>
            <a:endParaRPr lang="nl-BE" sz="2400"/>
          </a:p>
          <a:p>
            <a:pPr algn="ctr"/>
            <a:r>
              <a:rPr lang="nl-BE" sz="2000" b="1" smtClean="0"/>
              <a:t>8-10th  May 2013</a:t>
            </a:r>
            <a:endParaRPr lang="nl-BE" sz="2000" b="1"/>
          </a:p>
          <a:p>
            <a:pPr algn="ctr"/>
            <a:r>
              <a:rPr lang="nl-BE" sz="2400" b="1"/>
              <a:t>Grange St. Paul’s Hotel, London, UK</a:t>
            </a:r>
            <a:endParaRPr lang="nl-BE" sz="2400"/>
          </a:p>
        </p:txBody>
      </p:sp>
      <p:grpSp>
        <p:nvGrpSpPr>
          <p:cNvPr id="6" name="Group 5"/>
          <p:cNvGrpSpPr/>
          <p:nvPr/>
        </p:nvGrpSpPr>
        <p:grpSpPr>
          <a:xfrm>
            <a:off x="22077" y="1752600"/>
            <a:ext cx="9062998" cy="4064000"/>
            <a:chOff x="22077" y="2286000"/>
            <a:chExt cx="9062998" cy="4064000"/>
          </a:xfrm>
        </p:grpSpPr>
        <p:pic>
          <p:nvPicPr>
            <p:cNvPr id="3" name="Picture 2"/>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5964" b="21884"/>
            <a:stretch/>
          </p:blipFill>
          <p:spPr bwMode="auto">
            <a:xfrm>
              <a:off x="22077" y="2286000"/>
              <a:ext cx="9062998" cy="4057650"/>
            </a:xfrm>
            <a:prstGeom prst="rect">
              <a:avLst/>
            </a:prstGeom>
            <a:solidFill>
              <a:schemeClr val="accent1">
                <a:alpha val="39000"/>
              </a:schemeClr>
            </a:solidFill>
            <a:ln>
              <a:noFill/>
            </a:ln>
            <a:effectLst/>
            <a:extLst/>
          </p:spPr>
        </p:pic>
        <p:pic>
          <p:nvPicPr>
            <p:cNvPr id="5" name="Picture 4"/>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6623" t="55647" r="72638" b="4086"/>
            <a:stretch/>
          </p:blipFill>
          <p:spPr bwMode="auto">
            <a:xfrm>
              <a:off x="304800" y="3721100"/>
              <a:ext cx="2197100" cy="2628900"/>
            </a:xfrm>
            <a:prstGeom prst="rect">
              <a:avLst/>
            </a:prstGeom>
            <a:solidFill>
              <a:schemeClr val="accent1">
                <a:alpha val="39000"/>
              </a:schemeClr>
            </a:solidFill>
            <a:ln>
              <a:noFill/>
            </a:ln>
            <a:effectLst/>
            <a:extLst/>
          </p:spPr>
        </p:pic>
      </p:grpSp>
      <p:sp>
        <p:nvSpPr>
          <p:cNvPr id="7" name="TextBox 6"/>
          <p:cNvSpPr txBox="1"/>
          <p:nvPr/>
        </p:nvSpPr>
        <p:spPr>
          <a:xfrm>
            <a:off x="894529" y="6174432"/>
            <a:ext cx="7318094" cy="461665"/>
          </a:xfrm>
          <a:prstGeom prst="rect">
            <a:avLst/>
          </a:prstGeom>
          <a:solidFill>
            <a:schemeClr val="bg2"/>
          </a:solidFill>
        </p:spPr>
        <p:txBody>
          <a:bodyPr wrap="none" rtlCol="0">
            <a:spAutoFit/>
          </a:bodyPr>
          <a:lstStyle/>
          <a:p>
            <a:r>
              <a:rPr lang="nl-NL" sz="2400" smtClean="0"/>
              <a:t>MANY THANKS to Peter Rhys Evans and Margaret Ijegbai!</a:t>
            </a:r>
            <a:endParaRPr lang="nl-BE" sz="2400"/>
          </a:p>
        </p:txBody>
      </p:sp>
    </p:spTree>
    <p:extLst>
      <p:ext uri="{BB962C8B-B14F-4D97-AF65-F5344CB8AC3E}">
        <p14:creationId xmlns:p14="http://schemas.microsoft.com/office/powerpoint/2010/main" val="40553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30</a:t>
            </a:fld>
            <a:endParaRPr lang="nl-BE"/>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70" y="4533900"/>
            <a:ext cx="33242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0" y="4800600"/>
            <a:ext cx="40301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4400" y="2667000"/>
            <a:ext cx="184731" cy="369332"/>
          </a:xfrm>
          <a:prstGeom prst="rect">
            <a:avLst/>
          </a:prstGeom>
          <a:noFill/>
        </p:spPr>
        <p:txBody>
          <a:bodyPr wrap="none" rtlCol="0">
            <a:spAutoFit/>
          </a:bodyPr>
          <a:lstStyle/>
          <a:p>
            <a:endParaRPr lang="nl-BE"/>
          </a:p>
        </p:txBody>
      </p:sp>
      <p:sp>
        <p:nvSpPr>
          <p:cNvPr id="6" name="Rectangle 5"/>
          <p:cNvSpPr/>
          <p:nvPr/>
        </p:nvSpPr>
        <p:spPr>
          <a:xfrm>
            <a:off x="582303" y="2463867"/>
            <a:ext cx="3818467" cy="203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921841"/>
            <a:ext cx="8344403" cy="192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rotWithShape="1">
          <a:blip r:embed="rId5">
            <a:extLst>
              <a:ext uri="{28A0092B-C50C-407E-A947-70E740481C1C}">
                <a14:useLocalDpi xmlns:a14="http://schemas.microsoft.com/office/drawing/2010/main" val="0"/>
              </a:ext>
            </a:extLst>
          </a:blip>
          <a:srcRect l="8257" t="22222" b="7928"/>
          <a:stretch/>
        </p:blipFill>
        <p:spPr bwMode="auto">
          <a:xfrm>
            <a:off x="533400" y="2286000"/>
            <a:ext cx="4762500" cy="27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347370" y="5791200"/>
            <a:ext cx="8339430" cy="923330"/>
          </a:xfrm>
          <a:prstGeom prst="rect">
            <a:avLst/>
          </a:prstGeom>
          <a:solidFill>
            <a:schemeClr val="bg2"/>
          </a:solidFill>
        </p:spPr>
        <p:txBody>
          <a:bodyPr wrap="square">
            <a:spAutoFit/>
          </a:bodyPr>
          <a:lstStyle/>
          <a:p>
            <a:r>
              <a:rPr lang="en-US" b="1" smtClean="0"/>
              <a:t>Munro S. </a:t>
            </a:r>
            <a:r>
              <a:rPr lang="en-US" b="1"/>
              <a:t>2010. </a:t>
            </a:r>
            <a:r>
              <a:rPr lang="en-AU" b="1"/>
              <a:t>Molluscs as ecological indicators in palaeoanthropological contexts. </a:t>
            </a:r>
            <a:r>
              <a:rPr lang="en-AU" b="1" smtClean="0"/>
              <a:t> </a:t>
            </a:r>
          </a:p>
          <a:p>
            <a:r>
              <a:rPr lang="en-AU" b="1"/>
              <a:t> </a:t>
            </a:r>
            <a:r>
              <a:rPr lang="en-AU" b="1" smtClean="0"/>
              <a:t>                            PhD </a:t>
            </a:r>
            <a:r>
              <a:rPr lang="en-AU" b="1"/>
              <a:t>Thesis: Australian National University. Canberra, Australia</a:t>
            </a:r>
            <a:r>
              <a:rPr lang="en-AU" b="1" smtClean="0"/>
              <a:t>.</a:t>
            </a:r>
          </a:p>
          <a:p>
            <a:r>
              <a:rPr lang="en-US" b="1" smtClean="0"/>
              <a:t>Munro S. 2013. The palaeoecology </a:t>
            </a:r>
            <a:r>
              <a:rPr lang="en-US" b="1"/>
              <a:t>of </a:t>
            </a:r>
            <a:r>
              <a:rPr lang="en-US" b="1" smtClean="0"/>
              <a:t>human evolution. This conference.</a:t>
            </a:r>
          </a:p>
        </p:txBody>
      </p:sp>
      <p:sp>
        <p:nvSpPr>
          <p:cNvPr id="19" name="TextBox 18"/>
          <p:cNvSpPr txBox="1"/>
          <p:nvPr/>
        </p:nvSpPr>
        <p:spPr>
          <a:xfrm>
            <a:off x="228600" y="152400"/>
            <a:ext cx="8763000" cy="769441"/>
          </a:xfrm>
          <a:prstGeom prst="rect">
            <a:avLst/>
          </a:prstGeom>
          <a:solidFill>
            <a:schemeClr val="accent1"/>
          </a:solidFill>
        </p:spPr>
        <p:txBody>
          <a:bodyPr wrap="square" rtlCol="0">
            <a:spAutoFit/>
          </a:bodyPr>
          <a:lstStyle/>
          <a:p>
            <a:r>
              <a:rPr lang="nl-BE" sz="2400" b="1" smtClean="0"/>
              <a:t>9. Large brains</a:t>
            </a:r>
          </a:p>
          <a:p>
            <a:r>
              <a:rPr lang="nl-NL" sz="2000" b="1" smtClean="0"/>
              <a:t>Fossil evidence for large scale consumption of shell fish</a:t>
            </a:r>
            <a:endParaRPr lang="nl-BE" sz="2000" b="1" smtClean="0"/>
          </a:p>
        </p:txBody>
      </p:sp>
      <p:grpSp>
        <p:nvGrpSpPr>
          <p:cNvPr id="3" name="Group 2"/>
          <p:cNvGrpSpPr/>
          <p:nvPr/>
        </p:nvGrpSpPr>
        <p:grpSpPr>
          <a:xfrm>
            <a:off x="381000" y="2971800"/>
            <a:ext cx="8425576" cy="1447800"/>
            <a:chOff x="381000" y="2971800"/>
            <a:chExt cx="8425576" cy="1447800"/>
          </a:xfrm>
        </p:grpSpPr>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8362"/>
            <a:stretch/>
          </p:blipFill>
          <p:spPr bwMode="auto">
            <a:xfrm>
              <a:off x="381000" y="2971800"/>
              <a:ext cx="8425576" cy="143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33400" y="3924300"/>
              <a:ext cx="101789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tangle 21"/>
            <p:cNvSpPr/>
            <p:nvPr/>
          </p:nvSpPr>
          <p:spPr>
            <a:xfrm>
              <a:off x="4675497" y="4152900"/>
              <a:ext cx="4098488"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1" name="Rectangle 10"/>
          <p:cNvSpPr/>
          <p:nvPr/>
        </p:nvSpPr>
        <p:spPr>
          <a:xfrm>
            <a:off x="546100" y="3898900"/>
            <a:ext cx="8240585" cy="495300"/>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275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nodeType="withEffect">
                                  <p:stCondLst>
                                    <p:cond delay="0"/>
                                  </p:stCondLst>
                                  <p:childTnLst>
                                    <p:set>
                                      <p:cBhvr>
                                        <p:cTn id="17" dur="1" fill="hold">
                                          <p:stCondLst>
                                            <p:cond delay="0"/>
                                          </p:stCondLst>
                                        </p:cTn>
                                        <p:tgtEl>
                                          <p:spTgt spid="1031"/>
                                        </p:tgtEl>
                                        <p:attrNameLst>
                                          <p:attrName>style.visibility</p:attrName>
                                        </p:attrNameLst>
                                      </p:cBhvr>
                                      <p:to>
                                        <p:strVal val="visible"/>
                                      </p:to>
                                    </p:set>
                                    <p:animEffect transition="in" filter="fade">
                                      <p:cBhvr>
                                        <p:cTn id="18"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srcRect l="3656" t="5756" r="4069" b="8458"/>
          <a:stretch/>
        </p:blipFill>
        <p:spPr bwMode="auto">
          <a:xfrm>
            <a:off x="381000" y="2286000"/>
            <a:ext cx="6911788" cy="3685939"/>
          </a:xfrm>
          <a:prstGeom prst="rect">
            <a:avLst/>
          </a:prstGeom>
          <a:noFill/>
          <a:ln w="9525">
            <a:noFill/>
            <a:miter lim="800000"/>
            <a:headEnd/>
            <a:tailEnd/>
          </a:ln>
          <a:effectLst/>
        </p:spPr>
      </p:pic>
      <p:sp>
        <p:nvSpPr>
          <p:cNvPr id="3" name="TextBox 2"/>
          <p:cNvSpPr txBox="1"/>
          <p:nvPr/>
        </p:nvSpPr>
        <p:spPr>
          <a:xfrm>
            <a:off x="152400" y="609600"/>
            <a:ext cx="7870040" cy="1631216"/>
          </a:xfrm>
          <a:prstGeom prst="rect">
            <a:avLst/>
          </a:prstGeom>
          <a:solidFill>
            <a:schemeClr val="tx2">
              <a:lumMod val="40000"/>
              <a:lumOff val="60000"/>
              <a:alpha val="52000"/>
            </a:schemeClr>
          </a:solidFill>
        </p:spPr>
        <p:txBody>
          <a:bodyPr wrap="none" rtlCol="0">
            <a:spAutoFit/>
          </a:bodyPr>
          <a:lstStyle/>
          <a:p>
            <a:r>
              <a:rPr lang="nl-BE" sz="2000" b="1" smtClean="0"/>
              <a:t>1. Diving reflex</a:t>
            </a:r>
          </a:p>
          <a:p>
            <a:r>
              <a:rPr lang="nl-BE" sz="2000" smtClean="0"/>
              <a:t>When our forehead touches water</a:t>
            </a:r>
          </a:p>
          <a:p>
            <a:r>
              <a:rPr lang="nl-BE" sz="2000" smtClean="0"/>
              <a:t>	+ sufficient temperature difference (= not necessarily cold water)</a:t>
            </a:r>
          </a:p>
          <a:p>
            <a:pPr marL="342900" indent="-342900">
              <a:buFont typeface="Wingdings"/>
              <a:buChar char="à"/>
            </a:pPr>
            <a:r>
              <a:rPr lang="nl-BE" sz="2000" smtClean="0"/>
              <a:t>Heart rate reduction.</a:t>
            </a:r>
          </a:p>
          <a:p>
            <a:r>
              <a:rPr lang="nl-BE" sz="2000" smtClean="0"/>
              <a:t>            Of course, when we swim or dive as well.</a:t>
            </a:r>
            <a:endParaRPr lang="nl-BE" sz="2000"/>
          </a:p>
        </p:txBody>
      </p:sp>
      <p:sp>
        <p:nvSpPr>
          <p:cNvPr id="5" name="Slide Number Placeholder 4"/>
          <p:cNvSpPr>
            <a:spLocks noGrp="1"/>
          </p:cNvSpPr>
          <p:nvPr>
            <p:ph type="sldNum" sz="quarter" idx="12"/>
          </p:nvPr>
        </p:nvSpPr>
        <p:spPr/>
        <p:txBody>
          <a:bodyPr/>
          <a:lstStyle/>
          <a:p>
            <a:fld id="{7B24C97D-8DA9-4D3C-9629-CF9FF4D008EC}" type="slidenum">
              <a:rPr lang="nl-BE" smtClean="0"/>
              <a:pPr/>
              <a:t>31</a:t>
            </a:fld>
            <a:endParaRPr lang="nl-BE"/>
          </a:p>
        </p:txBody>
      </p:sp>
      <p:sp>
        <p:nvSpPr>
          <p:cNvPr id="7" name="TextBox 6"/>
          <p:cNvSpPr txBox="1"/>
          <p:nvPr/>
        </p:nvSpPr>
        <p:spPr>
          <a:xfrm>
            <a:off x="6324600" y="5562600"/>
            <a:ext cx="1050288" cy="369332"/>
          </a:xfrm>
          <a:prstGeom prst="rect">
            <a:avLst/>
          </a:prstGeom>
          <a:noFill/>
        </p:spPr>
        <p:txBody>
          <a:bodyPr wrap="none" rtlCol="0">
            <a:spAutoFit/>
          </a:bodyPr>
          <a:lstStyle/>
          <a:p>
            <a:r>
              <a:rPr lang="nl-BE" smtClean="0"/>
              <a:t>(min:sec)</a:t>
            </a:r>
            <a:endParaRPr lang="nl-BE"/>
          </a:p>
        </p:txBody>
      </p:sp>
      <p:sp>
        <p:nvSpPr>
          <p:cNvPr id="8" name="TextBox 7"/>
          <p:cNvSpPr txBox="1"/>
          <p:nvPr/>
        </p:nvSpPr>
        <p:spPr>
          <a:xfrm>
            <a:off x="1329764" y="2764716"/>
            <a:ext cx="274434" cy="369332"/>
          </a:xfrm>
          <a:prstGeom prst="rect">
            <a:avLst/>
          </a:prstGeom>
          <a:noFill/>
        </p:spPr>
        <p:txBody>
          <a:bodyPr wrap="none" rtlCol="0">
            <a:spAutoFit/>
          </a:bodyPr>
          <a:lstStyle/>
          <a:p>
            <a:r>
              <a:rPr lang="nl-BE" smtClean="0"/>
              <a:t>/</a:t>
            </a:r>
            <a:endParaRPr lang="nl-BE"/>
          </a:p>
        </p:txBody>
      </p:sp>
      <p:sp>
        <p:nvSpPr>
          <p:cNvPr id="10" name="Rectangle 9"/>
          <p:cNvSpPr/>
          <p:nvPr/>
        </p:nvSpPr>
        <p:spPr>
          <a:xfrm>
            <a:off x="152400" y="76200"/>
            <a:ext cx="8915401" cy="461665"/>
          </a:xfrm>
          <a:prstGeom prst="rect">
            <a:avLst/>
          </a:prstGeom>
          <a:solidFill>
            <a:schemeClr val="accent1"/>
          </a:solidFill>
        </p:spPr>
        <p:txBody>
          <a:bodyPr wrap="square">
            <a:spAutoFit/>
          </a:bodyPr>
          <a:lstStyle/>
          <a:p>
            <a:r>
              <a:rPr lang="nl-BE" sz="2400" b="1"/>
              <a:t>10. </a:t>
            </a:r>
            <a:r>
              <a:rPr lang="nl-BE" sz="2400" b="1" smtClean="0"/>
              <a:t>Cardiopulmonary system: Voluntary </a:t>
            </a:r>
            <a:r>
              <a:rPr lang="nl-BE" sz="2400" b="1"/>
              <a:t>breath control/Diving </a:t>
            </a:r>
            <a:r>
              <a:rPr lang="nl-BE" sz="2400" b="1" smtClean="0"/>
              <a:t>reflex</a:t>
            </a:r>
          </a:p>
        </p:txBody>
      </p:sp>
      <p:sp>
        <p:nvSpPr>
          <p:cNvPr id="9" name="TextBox 8"/>
          <p:cNvSpPr txBox="1"/>
          <p:nvPr/>
        </p:nvSpPr>
        <p:spPr>
          <a:xfrm>
            <a:off x="76200" y="5980837"/>
            <a:ext cx="8350299" cy="877163"/>
          </a:xfrm>
          <a:prstGeom prst="rect">
            <a:avLst/>
          </a:prstGeom>
          <a:solidFill>
            <a:schemeClr val="bg2"/>
          </a:solidFill>
        </p:spPr>
        <p:txBody>
          <a:bodyPr wrap="none" rtlCol="0">
            <a:spAutoFit/>
          </a:bodyPr>
          <a:lstStyle/>
          <a:p>
            <a:r>
              <a:rPr lang="nl-BE" sz="1700" b="1" smtClean="0"/>
              <a:t>Schagatay E. 2011. </a:t>
            </a:r>
            <a:r>
              <a:rPr lang="en-US" sz="1700" b="1"/>
              <a:t>Human breath-hold diving ability suggests a selective pressure for diving</a:t>
            </a:r>
          </a:p>
          <a:p>
            <a:r>
              <a:rPr lang="nl-BE" sz="1700" b="1"/>
              <a:t>during human evolution </a:t>
            </a:r>
            <a:r>
              <a:rPr lang="nl-BE" sz="1700" b="1" smtClean="0"/>
              <a:t>Chapter 7 in eBook.</a:t>
            </a:r>
          </a:p>
          <a:p>
            <a:r>
              <a:rPr lang="nl-NL" sz="1700" b="1" smtClean="0"/>
              <a:t>Schagatay E. 2013. </a:t>
            </a:r>
            <a:r>
              <a:rPr lang="nl-BE" sz="1700" b="1" smtClean="0"/>
              <a:t>Human breath-hold diving ability. </a:t>
            </a:r>
            <a:r>
              <a:rPr lang="nl-NL" sz="1700" b="1" smtClean="0"/>
              <a:t>This conference.</a:t>
            </a:r>
            <a:endParaRPr lang="nl-BE" sz="1700" b="1"/>
          </a:p>
        </p:txBody>
      </p:sp>
      <p:pic>
        <p:nvPicPr>
          <p:cNvPr id="11" name="Picture 2"/>
          <p:cNvPicPr>
            <a:picLocks noChangeAspect="1" noChangeArrowheads="1"/>
          </p:cNvPicPr>
          <p:nvPr/>
        </p:nvPicPr>
        <p:blipFill>
          <a:blip r:embed="rId3"/>
          <a:srcRect/>
          <a:stretch>
            <a:fillRect/>
          </a:stretch>
        </p:blipFill>
        <p:spPr bwMode="auto">
          <a:xfrm>
            <a:off x="381000" y="2276474"/>
            <a:ext cx="6934200" cy="3667125"/>
          </a:xfrm>
          <a:prstGeom prst="rect">
            <a:avLst/>
          </a:prstGeom>
          <a:noFill/>
          <a:ln w="9525">
            <a:noFill/>
            <a:miter lim="800000"/>
            <a:headEnd/>
            <a:tailEnd/>
          </a:ln>
          <a:effectLst/>
        </p:spPr>
      </p:pic>
      <p:sp>
        <p:nvSpPr>
          <p:cNvPr id="12" name="Rectangle 11"/>
          <p:cNvSpPr/>
          <p:nvPr/>
        </p:nvSpPr>
        <p:spPr>
          <a:xfrm>
            <a:off x="3657600" y="2526591"/>
            <a:ext cx="1509180" cy="341700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3319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85800"/>
            <a:ext cx="8595173" cy="5016758"/>
          </a:xfrm>
          <a:prstGeom prst="rect">
            <a:avLst/>
          </a:prstGeom>
          <a:solidFill>
            <a:schemeClr val="tx2">
              <a:lumMod val="40000"/>
              <a:lumOff val="60000"/>
              <a:alpha val="49000"/>
            </a:schemeClr>
          </a:solidFill>
        </p:spPr>
        <p:txBody>
          <a:bodyPr wrap="none" rtlCol="0">
            <a:spAutoFit/>
          </a:bodyPr>
          <a:lstStyle/>
          <a:p>
            <a:r>
              <a:rPr lang="nl-NL" sz="2000" b="1" smtClean="0"/>
              <a:t>2. Autonomous (nose) &amp; voluntary (mouth) breathing</a:t>
            </a:r>
            <a:endParaRPr lang="nl-BE" sz="2000" b="1" smtClean="0"/>
          </a:p>
          <a:p>
            <a:endParaRPr lang="nl-BE" sz="2000" b="1" smtClean="0"/>
          </a:p>
          <a:p>
            <a:r>
              <a:rPr lang="nl-BE" sz="2000" b="1" smtClean="0"/>
              <a:t>Hominids (chimp, gorilla), terrestrial: </a:t>
            </a:r>
            <a:r>
              <a:rPr lang="nl-BE" sz="2000" smtClean="0"/>
              <a:t>autonomous breathing</a:t>
            </a:r>
          </a:p>
          <a:p>
            <a:endParaRPr lang="nl-BE" sz="2000" smtClean="0"/>
          </a:p>
          <a:p>
            <a:r>
              <a:rPr lang="nl-BE" sz="2000" b="1" smtClean="0"/>
              <a:t>Seals, semi-aquatics:                               </a:t>
            </a:r>
            <a:r>
              <a:rPr lang="nl-BE" sz="2000" smtClean="0"/>
              <a:t>both autonomous and voluntary breathing</a:t>
            </a:r>
          </a:p>
          <a:p>
            <a:r>
              <a:rPr lang="nl-BE" sz="2000" b="1" smtClean="0"/>
              <a:t>Humans:</a:t>
            </a:r>
            <a:r>
              <a:rPr lang="nl-BE" sz="2000" smtClean="0"/>
              <a:t> 			     both autonomous and voluntary breathing</a:t>
            </a:r>
          </a:p>
          <a:p>
            <a:endParaRPr lang="nl-BE" sz="2000" b="1" smtClean="0"/>
          </a:p>
          <a:p>
            <a:r>
              <a:rPr lang="nl-BE" sz="2000" b="1" smtClean="0"/>
              <a:t>Dolphins</a:t>
            </a:r>
            <a:r>
              <a:rPr lang="nl-BE" sz="2000" b="1"/>
              <a:t>, whales, aquatic:</a:t>
            </a:r>
            <a:r>
              <a:rPr lang="nl-BE" sz="2000"/>
              <a:t>                     only voluntary breathing</a:t>
            </a:r>
          </a:p>
          <a:p>
            <a:endParaRPr lang="nl-BE" sz="2000" b="1" smtClean="0"/>
          </a:p>
          <a:p>
            <a:r>
              <a:rPr lang="nl-BE" sz="2000" b="1" smtClean="0"/>
              <a:t>Aquatic explanation for voluntary breathing?</a:t>
            </a:r>
          </a:p>
          <a:p>
            <a:r>
              <a:rPr lang="nl-BE" sz="2000" smtClean="0"/>
              <a:t>	holding breath under water </a:t>
            </a:r>
          </a:p>
          <a:p>
            <a:r>
              <a:rPr lang="nl-BE" sz="2000"/>
              <a:t>	</a:t>
            </a:r>
            <a:r>
              <a:rPr lang="nl-BE" sz="2000" smtClean="0"/>
              <a:t>breathing extra deep before diving</a:t>
            </a:r>
          </a:p>
          <a:p>
            <a:r>
              <a:rPr lang="nl-BE" sz="2000" smtClean="0"/>
              <a:t>	breathing faster after dive</a:t>
            </a:r>
          </a:p>
          <a:p>
            <a:endParaRPr lang="nl-NL" sz="2000"/>
          </a:p>
          <a:p>
            <a:r>
              <a:rPr lang="nl-NL" sz="2000" b="1">
                <a:sym typeface="Wingdings" pitchFamily="2" charset="2"/>
              </a:rPr>
              <a:t>Not incompatible  with </a:t>
            </a:r>
            <a:r>
              <a:rPr lang="nl-NL" sz="2000" b="1" smtClean="0">
                <a:sym typeface="Wingdings" pitchFamily="2" charset="2"/>
              </a:rPr>
              <a:t>a more aquatic past</a:t>
            </a:r>
            <a:endParaRPr lang="nl-BE" sz="2000" b="1"/>
          </a:p>
          <a:p>
            <a:r>
              <a:rPr lang="nl-NL" sz="2000" b="1" smtClean="0"/>
              <a:t>Not explained by an open plain running past</a:t>
            </a:r>
            <a:endParaRPr lang="nl-BE" sz="2000" b="1" smtClean="0"/>
          </a:p>
        </p:txBody>
      </p:sp>
      <p:sp>
        <p:nvSpPr>
          <p:cNvPr id="3" name="Slide Number Placeholder 2"/>
          <p:cNvSpPr>
            <a:spLocks noGrp="1"/>
          </p:cNvSpPr>
          <p:nvPr>
            <p:ph type="sldNum" sz="quarter" idx="12"/>
          </p:nvPr>
        </p:nvSpPr>
        <p:spPr/>
        <p:txBody>
          <a:bodyPr/>
          <a:lstStyle/>
          <a:p>
            <a:fld id="{7B24C97D-8DA9-4D3C-9629-CF9FF4D008EC}" type="slidenum">
              <a:rPr lang="nl-BE" smtClean="0"/>
              <a:pPr/>
              <a:t>32</a:t>
            </a:fld>
            <a:endParaRPr lang="nl-BE"/>
          </a:p>
        </p:txBody>
      </p:sp>
      <p:sp>
        <p:nvSpPr>
          <p:cNvPr id="4" name="Rectangle 3"/>
          <p:cNvSpPr/>
          <p:nvPr/>
        </p:nvSpPr>
        <p:spPr>
          <a:xfrm>
            <a:off x="152400" y="76200"/>
            <a:ext cx="8915401" cy="461665"/>
          </a:xfrm>
          <a:prstGeom prst="rect">
            <a:avLst/>
          </a:prstGeom>
          <a:solidFill>
            <a:schemeClr val="accent1"/>
          </a:solidFill>
        </p:spPr>
        <p:txBody>
          <a:bodyPr wrap="square">
            <a:spAutoFit/>
          </a:bodyPr>
          <a:lstStyle/>
          <a:p>
            <a:r>
              <a:rPr lang="nl-BE" sz="2400" b="1"/>
              <a:t>10. </a:t>
            </a:r>
            <a:r>
              <a:rPr lang="nl-BE" sz="2400" b="1" smtClean="0"/>
              <a:t>Cardiopulmonary system: Voluntary </a:t>
            </a:r>
            <a:r>
              <a:rPr lang="nl-BE" sz="2400" b="1"/>
              <a:t>breath control/Diving </a:t>
            </a:r>
            <a:r>
              <a:rPr lang="nl-BE" sz="2400" b="1" smtClean="0"/>
              <a:t>reflex</a:t>
            </a:r>
          </a:p>
        </p:txBody>
      </p:sp>
      <p:sp>
        <p:nvSpPr>
          <p:cNvPr id="5" name="Rectangle 4"/>
          <p:cNvSpPr/>
          <p:nvPr/>
        </p:nvSpPr>
        <p:spPr>
          <a:xfrm>
            <a:off x="77093" y="5904637"/>
            <a:ext cx="8990707" cy="877163"/>
          </a:xfrm>
          <a:prstGeom prst="rect">
            <a:avLst/>
          </a:prstGeom>
          <a:solidFill>
            <a:schemeClr val="bg2"/>
          </a:solidFill>
        </p:spPr>
        <p:txBody>
          <a:bodyPr wrap="square">
            <a:spAutoFit/>
          </a:bodyPr>
          <a:lstStyle/>
          <a:p>
            <a:r>
              <a:rPr lang="nl-BE" sz="1700" b="1" smtClean="0"/>
              <a:t>Verhaegen M. </a:t>
            </a:r>
            <a:r>
              <a:rPr lang="nl-BE" sz="1700" b="1"/>
              <a:t>1997. In den beginne was het water.</a:t>
            </a:r>
          </a:p>
          <a:p>
            <a:r>
              <a:rPr lang="nl-BE" sz="1700" b="1" smtClean="0"/>
              <a:t>Schagatay E. </a:t>
            </a:r>
            <a:r>
              <a:rPr lang="nl-BE" sz="1700" b="1"/>
              <a:t>2011. </a:t>
            </a:r>
            <a:r>
              <a:rPr lang="en-US" sz="1700" b="1"/>
              <a:t>Human breath-hold diving ability suggests a selective pressure for diving</a:t>
            </a:r>
          </a:p>
          <a:p>
            <a:r>
              <a:rPr lang="nl-BE" sz="1700" b="1"/>
              <a:t>during human evolution Chapter 7 in eBook.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500"/>
                                        <p:tgtEl>
                                          <p:spTgt spid="2">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0" end="10"/>
                                            </p:txEl>
                                          </p:spTgt>
                                        </p:tgtEl>
                                        <p:attrNameLst>
                                          <p:attrName>style.visibility</p:attrName>
                                        </p:attrNameLst>
                                      </p:cBhvr>
                                      <p:to>
                                        <p:strVal val="visible"/>
                                      </p:to>
                                    </p:set>
                                    <p:animEffect transition="in" filter="fade">
                                      <p:cBhvr>
                                        <p:cTn id="10" dur="500"/>
                                        <p:tgtEl>
                                          <p:spTgt spid="2">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animEffect transition="in" filter="fade">
                                      <p:cBhvr>
                                        <p:cTn id="13" dur="500"/>
                                        <p:tgtEl>
                                          <p:spTgt spid="2">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2" end="12"/>
                                            </p:txEl>
                                          </p:spTgt>
                                        </p:tgtEl>
                                        <p:attrNameLst>
                                          <p:attrName>style.visibility</p:attrName>
                                        </p:attrNameLst>
                                      </p:cBhvr>
                                      <p:to>
                                        <p:strVal val="visible"/>
                                      </p:to>
                                    </p:set>
                                    <p:animEffect transition="in" filter="fade">
                                      <p:cBhvr>
                                        <p:cTn id="16" dur="500"/>
                                        <p:tgtEl>
                                          <p:spTgt spid="2">
                                            <p:txEl>
                                              <p:pRg st="12" end="1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14" end="14"/>
                                            </p:txEl>
                                          </p:spTgt>
                                        </p:tgtEl>
                                        <p:attrNameLst>
                                          <p:attrName>style.visibility</p:attrName>
                                        </p:attrNameLst>
                                      </p:cBhvr>
                                      <p:to>
                                        <p:strVal val="visible"/>
                                      </p:to>
                                    </p:set>
                                    <p:animEffect transition="in" filter="fade">
                                      <p:cBhvr>
                                        <p:cTn id="21" dur="500"/>
                                        <p:tgtEl>
                                          <p:spTgt spid="2">
                                            <p:txEl>
                                              <p:pRg st="14" end="1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5" end="15"/>
                                            </p:txEl>
                                          </p:spTgt>
                                        </p:tgtEl>
                                        <p:attrNameLst>
                                          <p:attrName>style.visibility</p:attrName>
                                        </p:attrNameLst>
                                      </p:cBhvr>
                                      <p:to>
                                        <p:strVal val="visible"/>
                                      </p:to>
                                    </p:set>
                                    <p:animEffect transition="in" filter="fade">
                                      <p:cBhvr>
                                        <p:cTn id="24"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33</a:t>
            </a:fld>
            <a:endParaRPr lang="nl-BE"/>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4274" t="62928" r="13498" b="16511"/>
          <a:stretch/>
        </p:blipFill>
        <p:spPr>
          <a:xfrm>
            <a:off x="2895600" y="3797730"/>
            <a:ext cx="3505200" cy="2450670"/>
          </a:xfrm>
          <a:prstGeom prst="rect">
            <a:avLst/>
          </a:prstGeom>
        </p:spPr>
      </p:pic>
      <p:sp>
        <p:nvSpPr>
          <p:cNvPr id="5" name="Rectangle 4"/>
          <p:cNvSpPr/>
          <p:nvPr/>
        </p:nvSpPr>
        <p:spPr>
          <a:xfrm>
            <a:off x="152400" y="76200"/>
            <a:ext cx="8915401" cy="461665"/>
          </a:xfrm>
          <a:prstGeom prst="rect">
            <a:avLst/>
          </a:prstGeom>
          <a:solidFill>
            <a:schemeClr val="accent1"/>
          </a:solidFill>
        </p:spPr>
        <p:txBody>
          <a:bodyPr wrap="square">
            <a:spAutoFit/>
          </a:bodyPr>
          <a:lstStyle/>
          <a:p>
            <a:r>
              <a:rPr lang="nl-BE" sz="2400" b="1"/>
              <a:t>10. </a:t>
            </a:r>
            <a:r>
              <a:rPr lang="nl-BE" sz="2400" b="1" smtClean="0"/>
              <a:t>Cardiopulmonary system: Voluntary </a:t>
            </a:r>
            <a:r>
              <a:rPr lang="nl-BE" sz="2400" b="1"/>
              <a:t>breath control/Diving </a:t>
            </a:r>
            <a:r>
              <a:rPr lang="nl-BE" sz="2400" b="1" smtClean="0"/>
              <a:t>reflex</a:t>
            </a:r>
          </a:p>
        </p:txBody>
      </p:sp>
      <p:sp>
        <p:nvSpPr>
          <p:cNvPr id="4" name="TextBox 3"/>
          <p:cNvSpPr txBox="1"/>
          <p:nvPr/>
        </p:nvSpPr>
        <p:spPr>
          <a:xfrm>
            <a:off x="228600" y="762000"/>
            <a:ext cx="8229497" cy="2862322"/>
          </a:xfrm>
          <a:prstGeom prst="rect">
            <a:avLst/>
          </a:prstGeom>
          <a:solidFill>
            <a:schemeClr val="accent1">
              <a:lumMod val="60000"/>
              <a:lumOff val="40000"/>
            </a:schemeClr>
          </a:solidFill>
        </p:spPr>
        <p:txBody>
          <a:bodyPr wrap="none" rtlCol="0">
            <a:spAutoFit/>
          </a:bodyPr>
          <a:lstStyle/>
          <a:p>
            <a:r>
              <a:rPr lang="nl-NL" sz="2000" smtClean="0"/>
              <a:t>3. Only humans among primates have external countercurrent venes</a:t>
            </a:r>
          </a:p>
          <a:p>
            <a:r>
              <a:rPr lang="nl-NL" sz="2000" smtClean="0">
                <a:sym typeface="Wingdings" pitchFamily="2" charset="2"/>
              </a:rPr>
              <a:t>        Heating </a:t>
            </a:r>
            <a:r>
              <a:rPr lang="nl-NL" sz="2000">
                <a:sym typeface="Wingdings" pitchFamily="2" charset="2"/>
              </a:rPr>
              <a:t>of the blood flowing back to the heart: heat exchange </a:t>
            </a:r>
            <a:r>
              <a:rPr lang="nl-NL" sz="2000" smtClean="0">
                <a:sym typeface="Wingdings" pitchFamily="2" charset="2"/>
              </a:rPr>
              <a:t>systems</a:t>
            </a:r>
          </a:p>
          <a:p>
            <a:r>
              <a:rPr lang="nl-NL" sz="2000" smtClean="0"/>
              <a:t>       </a:t>
            </a:r>
            <a:r>
              <a:rPr lang="nl-NL" sz="2000">
                <a:sym typeface="Wingdings" pitchFamily="2" charset="2"/>
              </a:rPr>
              <a:t> </a:t>
            </a:r>
            <a:r>
              <a:rPr lang="nl-NL" sz="2000" smtClean="0">
                <a:sym typeface="Wingdings" pitchFamily="2" charset="2"/>
              </a:rPr>
              <a:t>[Cause </a:t>
            </a:r>
            <a:r>
              <a:rPr lang="nl-NL" sz="2000">
                <a:sym typeface="Wingdings" pitchFamily="2" charset="2"/>
              </a:rPr>
              <a:t>of </a:t>
            </a:r>
            <a:r>
              <a:rPr lang="nl-NL" sz="2000" smtClean="0">
                <a:sym typeface="Wingdings" pitchFamily="2" charset="2"/>
              </a:rPr>
              <a:t>varices]</a:t>
            </a:r>
            <a:endParaRPr lang="nl-NL" sz="2000">
              <a:sym typeface="Wingdings" pitchFamily="2" charset="2"/>
            </a:endParaRPr>
          </a:p>
          <a:p>
            <a:endParaRPr lang="nl-NL" sz="2000">
              <a:sym typeface="Wingdings" pitchFamily="2" charset="2"/>
            </a:endParaRPr>
          </a:p>
          <a:p>
            <a:r>
              <a:rPr lang="nl-NL" sz="2000" smtClean="0">
                <a:sym typeface="Wingdings" pitchFamily="2" charset="2"/>
              </a:rPr>
              <a:t>Also in water birds (gulls) and in flippers of some seals:</a:t>
            </a:r>
          </a:p>
          <a:p>
            <a:endParaRPr lang="nl-NL" sz="2000" smtClean="0">
              <a:sym typeface="Wingdings" pitchFamily="2" charset="2"/>
            </a:endParaRPr>
          </a:p>
          <a:p>
            <a:r>
              <a:rPr lang="nl-NL" sz="2000" b="1" smtClean="0">
                <a:sym typeface="Wingdings" pitchFamily="2" charset="2"/>
              </a:rPr>
              <a:t>Odd!</a:t>
            </a:r>
            <a:endParaRPr lang="nl-NL" sz="2000" b="1">
              <a:sym typeface="Wingdings" pitchFamily="2" charset="2"/>
            </a:endParaRPr>
          </a:p>
          <a:p>
            <a:r>
              <a:rPr lang="nl-NL" sz="2000" b="1" smtClean="0">
                <a:sym typeface="Wingdings" pitchFamily="2" charset="2"/>
              </a:rPr>
              <a:t>Not incompatible  with a more aquatic past</a:t>
            </a:r>
          </a:p>
          <a:p>
            <a:r>
              <a:rPr lang="nl-NL" sz="2000" b="1" smtClean="0">
                <a:sym typeface="Wingdings" pitchFamily="2" charset="2"/>
              </a:rPr>
              <a:t>Not explained by a running over open plains past</a:t>
            </a:r>
            <a:endParaRPr lang="nl-BE" sz="2000" b="1"/>
          </a:p>
        </p:txBody>
      </p:sp>
      <p:sp>
        <p:nvSpPr>
          <p:cNvPr id="7" name="Rectangle 6"/>
          <p:cNvSpPr/>
          <p:nvPr/>
        </p:nvSpPr>
        <p:spPr>
          <a:xfrm>
            <a:off x="152400" y="6427857"/>
            <a:ext cx="6629400" cy="353943"/>
          </a:xfrm>
          <a:prstGeom prst="rect">
            <a:avLst/>
          </a:prstGeom>
          <a:solidFill>
            <a:schemeClr val="bg2"/>
          </a:solidFill>
        </p:spPr>
        <p:txBody>
          <a:bodyPr wrap="square">
            <a:spAutoFit/>
          </a:bodyPr>
          <a:lstStyle/>
          <a:p>
            <a:pPr lvl="0"/>
            <a:r>
              <a:rPr lang="nl-BE" sz="1700" b="1" smtClean="0">
                <a:solidFill>
                  <a:prstClr val="black"/>
                </a:solidFill>
              </a:rPr>
              <a:t>Verhaegen M. </a:t>
            </a:r>
            <a:r>
              <a:rPr lang="nl-BE" sz="1700" b="1">
                <a:solidFill>
                  <a:prstClr val="black"/>
                </a:solidFill>
              </a:rPr>
              <a:t>1997. In den beginne was het water.</a:t>
            </a:r>
          </a:p>
        </p:txBody>
      </p:sp>
    </p:spTree>
    <p:extLst>
      <p:ext uri="{BB962C8B-B14F-4D97-AF65-F5344CB8AC3E}">
        <p14:creationId xmlns:p14="http://schemas.microsoft.com/office/powerpoint/2010/main" val="31280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34</a:t>
            </a:fld>
            <a:endParaRPr lang="nl-BE"/>
          </a:p>
        </p:txBody>
      </p:sp>
      <p:sp>
        <p:nvSpPr>
          <p:cNvPr id="3" name="TextBox 2"/>
          <p:cNvSpPr txBox="1"/>
          <p:nvPr/>
        </p:nvSpPr>
        <p:spPr>
          <a:xfrm>
            <a:off x="76200" y="76200"/>
            <a:ext cx="9110571" cy="5755422"/>
          </a:xfrm>
          <a:prstGeom prst="rect">
            <a:avLst/>
          </a:prstGeom>
          <a:solidFill>
            <a:srgbClr val="0070C0">
              <a:alpha val="65000"/>
            </a:srgbClr>
          </a:solidFill>
        </p:spPr>
        <p:txBody>
          <a:bodyPr wrap="none" rtlCol="0">
            <a:spAutoFit/>
          </a:bodyPr>
          <a:lstStyle/>
          <a:p>
            <a:r>
              <a:rPr lang="nl-NL" sz="2800" b="1" smtClean="0"/>
              <a:t>Conclusion</a:t>
            </a:r>
          </a:p>
          <a:p>
            <a:r>
              <a:rPr lang="nl-NL" sz="2000" smtClean="0"/>
              <a:t>Our species is characterized by a long list of unique, </a:t>
            </a:r>
          </a:p>
          <a:p>
            <a:r>
              <a:rPr lang="nl-NL" sz="2000" smtClean="0"/>
              <a:t>and frequently very unusual characteristics among (terrestrial) mammals</a:t>
            </a:r>
          </a:p>
          <a:p>
            <a:r>
              <a:rPr lang="nl-NL" sz="2000" b="1" smtClean="0"/>
              <a:t>Most are not incompatible with a more aquatic past </a:t>
            </a:r>
          </a:p>
          <a:p>
            <a:r>
              <a:rPr lang="nl-NL" sz="2000" smtClean="0"/>
              <a:t>and many are also found in extant (semi-) aquatic animals/mammals</a:t>
            </a:r>
          </a:p>
          <a:p>
            <a:r>
              <a:rPr lang="nl-NL" sz="2000" b="1" smtClean="0"/>
              <a:t>Several are very incompatible with a past as a long distance runner over open plains</a:t>
            </a:r>
          </a:p>
          <a:p>
            <a:endParaRPr lang="nl-NL" sz="2000" b="1"/>
          </a:p>
          <a:p>
            <a:r>
              <a:rPr lang="nl-NL" sz="2000" b="1" smtClean="0"/>
              <a:t>There are many more odd features … </a:t>
            </a:r>
          </a:p>
          <a:p>
            <a:r>
              <a:rPr lang="nl-NL" sz="2000" b="1"/>
              <a:t> </a:t>
            </a:r>
            <a:r>
              <a:rPr lang="nl-NL" sz="2000" b="1" smtClean="0"/>
              <a:t>       that are not incompatible with a more aquatic past:</a:t>
            </a:r>
            <a:endParaRPr lang="nl-NL" sz="2000" b="1"/>
          </a:p>
          <a:p>
            <a:pPr lvl="1"/>
            <a:r>
              <a:rPr lang="nl-NL" sz="2000"/>
              <a:t>Closing of nostrils with philtrum in upper lip, fitting the </a:t>
            </a:r>
            <a:r>
              <a:rPr lang="nl-NL" sz="2000" smtClean="0"/>
              <a:t>nos</a:t>
            </a:r>
            <a:r>
              <a:rPr lang="nl-NL" sz="2000"/>
              <a:t>e septum</a:t>
            </a:r>
          </a:p>
          <a:p>
            <a:pPr lvl="1"/>
            <a:r>
              <a:rPr lang="nl-NL" sz="2000"/>
              <a:t>Spleen contraction: extra RBCs during dive</a:t>
            </a:r>
          </a:p>
          <a:p>
            <a:pPr lvl="1"/>
            <a:r>
              <a:rPr lang="nl-NL" sz="2000" smtClean="0"/>
              <a:t>Sinuses</a:t>
            </a:r>
          </a:p>
          <a:p>
            <a:pPr lvl="1"/>
            <a:r>
              <a:rPr lang="nl-NL" sz="2000" smtClean="0"/>
              <a:t>Ear exostoses</a:t>
            </a:r>
          </a:p>
          <a:p>
            <a:pPr lvl="1"/>
            <a:r>
              <a:rPr lang="nl-NL" sz="2000" smtClean="0"/>
              <a:t>Paddle like feet</a:t>
            </a:r>
          </a:p>
          <a:p>
            <a:pPr lvl="1"/>
            <a:r>
              <a:rPr lang="nl-NL" sz="2000" smtClean="0"/>
              <a:t>Webbed digits</a:t>
            </a:r>
          </a:p>
          <a:p>
            <a:pPr lvl="1"/>
            <a:r>
              <a:rPr lang="nl-BE" sz="2000" smtClean="0"/>
              <a:t>Pachyosteosclerosis </a:t>
            </a:r>
            <a:r>
              <a:rPr lang="nl-BE" sz="2000"/>
              <a:t>in </a:t>
            </a:r>
            <a:r>
              <a:rPr lang="nl-BE" sz="2000" smtClean="0"/>
              <a:t>archaic </a:t>
            </a:r>
            <a:r>
              <a:rPr lang="nl-BE" sz="2000" i="1" smtClean="0"/>
              <a:t>Homo</a:t>
            </a:r>
          </a:p>
          <a:p>
            <a:pPr lvl="1"/>
            <a:endParaRPr lang="nl-NL" sz="2000" i="1"/>
          </a:p>
          <a:p>
            <a:pPr lvl="1"/>
            <a:r>
              <a:rPr lang="nl-NL" sz="2000" b="1" i="1" smtClean="0"/>
              <a:t>See Poster of Bert Chan Wang Chak</a:t>
            </a:r>
            <a:endParaRPr lang="nl-NL" sz="2000" b="1"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1" y="3657602"/>
            <a:ext cx="4266628" cy="3199970"/>
          </a:xfrm>
          <a:prstGeom prst="rect">
            <a:avLst/>
          </a:prstGeom>
        </p:spPr>
      </p:pic>
    </p:spTree>
    <p:extLst>
      <p:ext uri="{BB962C8B-B14F-4D97-AF65-F5344CB8AC3E}">
        <p14:creationId xmlns:p14="http://schemas.microsoft.com/office/powerpoint/2010/main" val="324074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fade">
                                      <p:cBhvr>
                                        <p:cTn id="33" dur="500"/>
                                        <p:tgtEl>
                                          <p:spTgt spid="3">
                                            <p:txEl>
                                              <p:pRg st="12" end="1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3" end="13"/>
                                            </p:txEl>
                                          </p:spTgt>
                                        </p:tgtEl>
                                        <p:attrNameLst>
                                          <p:attrName>style.visibility</p:attrName>
                                        </p:attrNameLst>
                                      </p:cBhvr>
                                      <p:to>
                                        <p:strVal val="visible"/>
                                      </p:to>
                                    </p:set>
                                    <p:animEffect transition="in" filter="fade">
                                      <p:cBhvr>
                                        <p:cTn id="36" dur="500"/>
                                        <p:tgtEl>
                                          <p:spTgt spid="3">
                                            <p:txEl>
                                              <p:pRg st="13" end="1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animEffect transition="in" filter="fade">
                                      <p:cBhvr>
                                        <p:cTn id="39" dur="500"/>
                                        <p:tgtEl>
                                          <p:spTgt spid="3">
                                            <p:txEl>
                                              <p:pRg st="14" end="1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animEffect transition="in" filter="fade">
                                      <p:cBhvr>
                                        <p:cTn id="42" dur="500"/>
                                        <p:tgtEl>
                                          <p:spTgt spid="3">
                                            <p:txEl>
                                              <p:pRg st="15" end="1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7" end="17"/>
                                            </p:txEl>
                                          </p:spTgt>
                                        </p:tgtEl>
                                        <p:attrNameLst>
                                          <p:attrName>style.visibility</p:attrName>
                                        </p:attrNameLst>
                                      </p:cBhvr>
                                      <p:to>
                                        <p:strVal val="visible"/>
                                      </p:to>
                                    </p:set>
                                    <p:animEffect transition="in" filter="fade">
                                      <p:cBhvr>
                                        <p:cTn id="50"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35</a:t>
            </a:fld>
            <a:endParaRPr lang="nl-BE"/>
          </a:p>
        </p:txBody>
      </p:sp>
      <p:pic>
        <p:nvPicPr>
          <p:cNvPr id="3" name="Picture 2" descr="C:\Users\mvaneech\Documents\Mario Central\_Manuscripts in preparation\_Mario Vaneechoutte\_New AAT BOOK\Literature\Figures\Go 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9144000" cy="686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270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9053" y="152399"/>
            <a:ext cx="5352234" cy="2616101"/>
          </a:xfrm>
          <a:prstGeom prst="rect">
            <a:avLst/>
          </a:prstGeom>
          <a:solidFill>
            <a:schemeClr val="accent1">
              <a:lumMod val="40000"/>
              <a:lumOff val="60000"/>
            </a:schemeClr>
          </a:solidFill>
        </p:spPr>
        <p:txBody>
          <a:bodyPr wrap="none" rtlCol="0">
            <a:spAutoFit/>
          </a:bodyPr>
          <a:lstStyle/>
          <a:p>
            <a:pPr algn="ctr"/>
            <a:r>
              <a:rPr lang="nl-BE" sz="2800" smtClean="0"/>
              <a:t>Was Man more aquatic in the past?</a:t>
            </a:r>
          </a:p>
          <a:p>
            <a:pPr algn="ctr"/>
            <a:endParaRPr lang="nl-BE" sz="2800" smtClean="0"/>
          </a:p>
          <a:p>
            <a:pPr algn="ctr"/>
            <a:r>
              <a:rPr lang="nl-NL" sz="2800" smtClean="0"/>
              <a:t>Slides available at: </a:t>
            </a:r>
            <a:endParaRPr lang="nl-BE" sz="1600" smtClean="0"/>
          </a:p>
          <a:p>
            <a:pPr algn="ctr"/>
            <a:r>
              <a:rPr lang="nl-BE" sz="1600" b="1" smtClean="0">
                <a:hlinkClick r:id="rId2"/>
              </a:rPr>
              <a:t>http://users.ugent.be/~mvaneech/Index.html</a:t>
            </a:r>
            <a:endParaRPr lang="nl-BE" sz="1600" b="1" smtClean="0"/>
          </a:p>
          <a:p>
            <a:pPr algn="ctr"/>
            <a:endParaRPr lang="nl-BE" sz="1600" b="1" smtClean="0"/>
          </a:p>
          <a:p>
            <a:pPr algn="ctr"/>
            <a:r>
              <a:rPr lang="nl-BE" sz="2400" smtClean="0"/>
              <a:t>Mario Vaneechoutte</a:t>
            </a:r>
          </a:p>
          <a:p>
            <a:pPr algn="ctr"/>
            <a:r>
              <a:rPr lang="nl-BE" sz="2400" smtClean="0"/>
              <a:t>Marc Verhaegen</a:t>
            </a:r>
          </a:p>
        </p:txBody>
      </p:sp>
      <p:pic>
        <p:nvPicPr>
          <p:cNvPr id="3" name="Picture 2" descr="COVER. Was-Man-More-Aquatic2.jpg"/>
          <p:cNvPicPr>
            <a:picLocks noChangeAspect="1"/>
          </p:cNvPicPr>
          <p:nvPr/>
        </p:nvPicPr>
        <p:blipFill>
          <a:blip r:embed="rId3" cstate="print"/>
          <a:stretch>
            <a:fillRect/>
          </a:stretch>
        </p:blipFill>
        <p:spPr>
          <a:xfrm>
            <a:off x="127473" y="2788025"/>
            <a:ext cx="3149127" cy="3896575"/>
          </a:xfrm>
          <a:prstGeom prst="rect">
            <a:avLst/>
          </a:prstGeom>
        </p:spPr>
      </p:pic>
      <p:pic>
        <p:nvPicPr>
          <p:cNvPr id="4" name="Picture 3" descr="Mario 3.jpg"/>
          <p:cNvPicPr>
            <a:picLocks noChangeAspect="1"/>
          </p:cNvPicPr>
          <p:nvPr/>
        </p:nvPicPr>
        <p:blipFill>
          <a:blip r:embed="rId4"/>
          <a:srcRect r="28910" b="25477"/>
          <a:stretch>
            <a:fillRect/>
          </a:stretch>
        </p:blipFill>
        <p:spPr>
          <a:xfrm>
            <a:off x="5638800" y="2823281"/>
            <a:ext cx="3505200" cy="3926245"/>
          </a:xfrm>
          <a:prstGeom prst="rect">
            <a:avLst/>
          </a:prstGeom>
        </p:spPr>
      </p:pic>
      <p:sp>
        <p:nvSpPr>
          <p:cNvPr id="5" name="Slide Number Placeholder 4"/>
          <p:cNvSpPr>
            <a:spLocks noGrp="1"/>
          </p:cNvSpPr>
          <p:nvPr>
            <p:ph type="sldNum" sz="quarter" idx="12"/>
          </p:nvPr>
        </p:nvSpPr>
        <p:spPr/>
        <p:txBody>
          <a:bodyPr/>
          <a:lstStyle/>
          <a:p>
            <a:fld id="{7B24C97D-8DA9-4D3C-9629-CF9FF4D008EC}" type="slidenum">
              <a:rPr lang="nl-BE" smtClean="0"/>
              <a:pPr/>
              <a:t>36</a:t>
            </a:fld>
            <a:endParaRPr lang="nl-BE"/>
          </a:p>
        </p:txBody>
      </p:sp>
      <p:sp>
        <p:nvSpPr>
          <p:cNvPr id="8" name="Text Box 4"/>
          <p:cNvSpPr txBox="1"/>
          <p:nvPr/>
        </p:nvSpPr>
        <p:spPr>
          <a:xfrm>
            <a:off x="2743200" y="4572000"/>
            <a:ext cx="3335338" cy="2000250"/>
          </a:xfrm>
          <a:prstGeom prst="rect">
            <a:avLst/>
          </a:prstGeom>
          <a:solidFill>
            <a:schemeClr val="bg2">
              <a:lumMod val="75000"/>
            </a:schemeClr>
          </a:solidFill>
          <a:ln w="25400">
            <a:solidFill>
              <a:schemeClr val="accent1">
                <a:shade val="50000"/>
              </a:schemeClr>
            </a:solidFill>
          </a:ln>
        </p:spPr>
        <p:txBody>
          <a:bodyPr wrap="none">
            <a:spAutoFit/>
          </a:bodyPr>
          <a:lstStyle/>
          <a:p>
            <a:pPr algn="ctr">
              <a:defRPr/>
            </a:pPr>
            <a:r>
              <a:rPr lang="nl-BE" i="1"/>
              <a:t>The people along the sand</a:t>
            </a:r>
          </a:p>
          <a:p>
            <a:pPr algn="ctr">
              <a:defRPr/>
            </a:pPr>
            <a:r>
              <a:rPr lang="nl-BE" i="1"/>
              <a:t>All turn and look one way</a:t>
            </a:r>
          </a:p>
          <a:p>
            <a:pPr algn="ctr">
              <a:defRPr/>
            </a:pPr>
            <a:r>
              <a:rPr lang="nl-BE" i="1"/>
              <a:t>They turn their back to the land</a:t>
            </a:r>
          </a:p>
          <a:p>
            <a:pPr algn="ctr">
              <a:defRPr/>
            </a:pPr>
            <a:r>
              <a:rPr lang="nl-BE" i="1"/>
              <a:t>They look at the sea all day</a:t>
            </a:r>
          </a:p>
          <a:p>
            <a:pPr algn="ctr">
              <a:defRPr/>
            </a:pPr>
            <a:r>
              <a:rPr lang="nl-BE" b="1"/>
              <a:t>Robert Frost</a:t>
            </a:r>
          </a:p>
          <a:p>
            <a:pPr algn="ctr">
              <a:defRPr/>
            </a:pPr>
            <a:endParaRPr lang="nl-BE"/>
          </a:p>
          <a:p>
            <a:pPr algn="ctr">
              <a:defRPr/>
            </a:pPr>
            <a:r>
              <a:rPr lang="nl-BE" sz="1600"/>
              <a:t>Quoted by Elaine Morgan. 1997. AAH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2" y="557722"/>
            <a:ext cx="2779978" cy="226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573791"/>
            <a:ext cx="3071716" cy="230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675" y="2572906"/>
            <a:ext cx="3143341" cy="238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4968" y="2962926"/>
            <a:ext cx="1739032" cy="130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8872" y="4919662"/>
            <a:ext cx="19050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3240"/>
          <a:stretch/>
        </p:blipFill>
        <p:spPr bwMode="auto">
          <a:xfrm>
            <a:off x="0" y="2895600"/>
            <a:ext cx="1605556" cy="152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14876"/>
          <a:stretch/>
        </p:blipFill>
        <p:spPr bwMode="auto">
          <a:xfrm>
            <a:off x="-7911" y="4928182"/>
            <a:ext cx="2065311" cy="192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2200" y="3615701"/>
            <a:ext cx="1224136" cy="124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5661" y="590951"/>
            <a:ext cx="2216939" cy="184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0200" y="3640451"/>
            <a:ext cx="1219937" cy="123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57200" y="39898"/>
            <a:ext cx="8531759" cy="523220"/>
          </a:xfrm>
          <a:prstGeom prst="rect">
            <a:avLst/>
          </a:prstGeom>
          <a:solidFill>
            <a:schemeClr val="accent1"/>
          </a:solidFill>
        </p:spPr>
        <p:txBody>
          <a:bodyPr wrap="none">
            <a:spAutoFit/>
          </a:bodyPr>
          <a:lstStyle/>
          <a:p>
            <a:r>
              <a:rPr lang="nl-BE" sz="2800" b="1" i="1" smtClean="0"/>
              <a:t>Homo sapiens</a:t>
            </a:r>
            <a:r>
              <a:rPr lang="nl-BE" sz="2800" b="1" smtClean="0"/>
              <a:t> is an extremely special primate/mammal</a:t>
            </a:r>
            <a:endParaRPr lang="nl-BE" sz="2400" b="1" smtClean="0"/>
          </a:p>
        </p:txBody>
      </p:sp>
      <p:pic>
        <p:nvPicPr>
          <p:cNvPr id="14" name="Picture 4" descr="http://cdn2.arkive.org/media/C2/C2D8D873-A40C-4065-85AA-842BE72CD4D2/Presentation.Large/Male-proboscis-monkey-swimming.jpg"/>
          <p:cNvPicPr>
            <a:picLocks noChangeAspect="1" noChangeArrowheads="1"/>
          </p:cNvPicPr>
          <p:nvPr/>
        </p:nvPicPr>
        <p:blipFill rotWithShape="1">
          <a:blip r:embed="rId12"/>
          <a:srcRect l="27911" t="19929" b="8153"/>
          <a:stretch/>
        </p:blipFill>
        <p:spPr bwMode="auto">
          <a:xfrm>
            <a:off x="2093972" y="5121027"/>
            <a:ext cx="2325628" cy="1660773"/>
          </a:xfrm>
          <a:prstGeom prst="rect">
            <a:avLst/>
          </a:prstGeom>
          <a:noFill/>
        </p:spPr>
      </p:pic>
      <p:pic>
        <p:nvPicPr>
          <p:cNvPr id="5" name="Picture 2" descr="http://www.toptenz.net/wp-content/uploads/2012/10/lots-of-monkeys.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9502"/>
          <a:stretch/>
        </p:blipFill>
        <p:spPr bwMode="auto">
          <a:xfrm>
            <a:off x="4724400" y="5250313"/>
            <a:ext cx="2256388" cy="153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01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992"/>
            <a:ext cx="8763000" cy="523220"/>
          </a:xfrm>
          <a:prstGeom prst="rect">
            <a:avLst/>
          </a:prstGeom>
          <a:solidFill>
            <a:schemeClr val="accent1"/>
          </a:solidFill>
        </p:spPr>
        <p:txBody>
          <a:bodyPr wrap="square">
            <a:spAutoFit/>
          </a:bodyPr>
          <a:lstStyle/>
          <a:p>
            <a:r>
              <a:rPr lang="nl-BE" sz="2800" b="1" i="1" smtClean="0"/>
              <a:t>Homo sapiens</a:t>
            </a:r>
            <a:r>
              <a:rPr lang="nl-BE" sz="2800" b="1" smtClean="0"/>
              <a:t> is an extremely special primate/mammal</a:t>
            </a:r>
            <a:endParaRPr lang="nl-BE" sz="2400" b="1" smtClean="0"/>
          </a:p>
        </p:txBody>
      </p:sp>
      <p:sp>
        <p:nvSpPr>
          <p:cNvPr id="3" name="TextBox 2"/>
          <p:cNvSpPr txBox="1"/>
          <p:nvPr/>
        </p:nvSpPr>
        <p:spPr>
          <a:xfrm>
            <a:off x="210157" y="638016"/>
            <a:ext cx="8799075" cy="5991384"/>
          </a:xfrm>
          <a:prstGeom prst="rect">
            <a:avLst/>
          </a:prstGeom>
          <a:solidFill>
            <a:schemeClr val="accent1">
              <a:alpha val="53000"/>
            </a:schemeClr>
          </a:solidFill>
        </p:spPr>
        <p:txBody>
          <a:bodyPr wrap="none" rtlCol="0">
            <a:spAutoFit/>
          </a:bodyPr>
          <a:lstStyle/>
          <a:p>
            <a:pPr>
              <a:lnSpc>
                <a:spcPts val="2000"/>
              </a:lnSpc>
            </a:pPr>
            <a:r>
              <a:rPr lang="nl-NL" sz="2000" smtClean="0"/>
              <a:t>1. </a:t>
            </a:r>
            <a:r>
              <a:rPr lang="nl-NL" sz="2000" b="1"/>
              <a:t>Behaviour:</a:t>
            </a:r>
            <a:r>
              <a:rPr lang="nl-NL" sz="2000"/>
              <a:t> humans are fond of water and </a:t>
            </a:r>
            <a:r>
              <a:rPr lang="nl-NL" sz="2000" smtClean="0"/>
              <a:t>are good swimmers and divers</a:t>
            </a:r>
            <a:endParaRPr lang="nl-BE" sz="2000"/>
          </a:p>
          <a:p>
            <a:pPr>
              <a:lnSpc>
                <a:spcPts val="2000"/>
              </a:lnSpc>
            </a:pPr>
            <a:endParaRPr lang="nl-BE" sz="2000" smtClean="0"/>
          </a:p>
          <a:p>
            <a:pPr>
              <a:lnSpc>
                <a:spcPts val="2000"/>
              </a:lnSpc>
            </a:pPr>
            <a:r>
              <a:rPr lang="nl-BE" sz="2000" smtClean="0"/>
              <a:t>2. </a:t>
            </a:r>
            <a:r>
              <a:rPr lang="nl-BE" sz="2000"/>
              <a:t>Upright (orthograde) </a:t>
            </a:r>
            <a:r>
              <a:rPr lang="nl-BE" sz="2000" b="1"/>
              <a:t>bipedality</a:t>
            </a:r>
            <a:r>
              <a:rPr lang="nl-BE" sz="2000"/>
              <a:t> – </a:t>
            </a:r>
            <a:r>
              <a:rPr lang="nl-BE" sz="2000" smtClean="0"/>
              <a:t>‘</a:t>
            </a:r>
            <a:r>
              <a:rPr lang="nl-BE" sz="2000" b="1" smtClean="0"/>
              <a:t>streamlining</a:t>
            </a:r>
            <a:r>
              <a:rPr lang="nl-BE" sz="2000" smtClean="0"/>
              <a:t>’: head-spine-legs in one line</a:t>
            </a:r>
            <a:endParaRPr lang="nl-BE" sz="2000"/>
          </a:p>
          <a:p>
            <a:pPr>
              <a:lnSpc>
                <a:spcPts val="2000"/>
              </a:lnSpc>
            </a:pPr>
            <a:endParaRPr lang="nl-BE" sz="2000" smtClean="0"/>
          </a:p>
          <a:p>
            <a:pPr>
              <a:lnSpc>
                <a:spcPts val="2000"/>
              </a:lnSpc>
            </a:pPr>
            <a:r>
              <a:rPr lang="nl-BE" sz="2000" smtClean="0"/>
              <a:t>3. </a:t>
            </a:r>
            <a:r>
              <a:rPr lang="nl-BE" sz="2000" b="1" smtClean="0"/>
              <a:t>Skin:</a:t>
            </a:r>
            <a:r>
              <a:rPr lang="nl-BE" sz="2000" smtClean="0"/>
              <a:t> Hairless (naked) – subcutaneous fat deposits/layers – eccrine glands/sweat</a:t>
            </a:r>
          </a:p>
          <a:p>
            <a:pPr>
              <a:lnSpc>
                <a:spcPts val="2000"/>
              </a:lnSpc>
            </a:pPr>
            <a:endParaRPr lang="nl-BE" sz="2000" smtClean="0"/>
          </a:p>
          <a:p>
            <a:pPr>
              <a:lnSpc>
                <a:spcPts val="2000"/>
              </a:lnSpc>
            </a:pPr>
            <a:r>
              <a:rPr lang="nl-BE" sz="2000" smtClean="0"/>
              <a:t>4. </a:t>
            </a:r>
            <a:r>
              <a:rPr lang="nl-BE" sz="2000" b="1" smtClean="0"/>
              <a:t>Vision:</a:t>
            </a:r>
            <a:r>
              <a:rPr lang="nl-BE" sz="2000" smtClean="0"/>
              <a:t> reduced colour vision – [underwater vision: constricted pupils]</a:t>
            </a:r>
          </a:p>
          <a:p>
            <a:pPr>
              <a:lnSpc>
                <a:spcPts val="2000"/>
              </a:lnSpc>
            </a:pPr>
            <a:endParaRPr lang="nl-BE" sz="2000" smtClean="0"/>
          </a:p>
          <a:p>
            <a:pPr>
              <a:lnSpc>
                <a:spcPts val="2000"/>
              </a:lnSpc>
            </a:pPr>
            <a:r>
              <a:rPr lang="nl-BE" sz="2000" smtClean="0"/>
              <a:t>5. </a:t>
            </a:r>
            <a:r>
              <a:rPr lang="nl-BE" sz="2000" b="1" smtClean="0"/>
              <a:t>Olfaction:</a:t>
            </a:r>
            <a:r>
              <a:rPr lang="nl-BE" sz="2000" smtClean="0"/>
              <a:t> strongly reduced – photic sneeze – external nose</a:t>
            </a:r>
          </a:p>
          <a:p>
            <a:pPr>
              <a:lnSpc>
                <a:spcPts val="2000"/>
              </a:lnSpc>
            </a:pPr>
            <a:endParaRPr lang="nl-BE" sz="2000" smtClean="0"/>
          </a:p>
          <a:p>
            <a:pPr>
              <a:lnSpc>
                <a:spcPts val="2000"/>
              </a:lnSpc>
            </a:pPr>
            <a:r>
              <a:rPr lang="nl-BE" sz="2000" smtClean="0"/>
              <a:t>6. </a:t>
            </a:r>
            <a:r>
              <a:rPr lang="nl-BE" sz="2000" b="1"/>
              <a:t>Manual </a:t>
            </a:r>
            <a:r>
              <a:rPr lang="nl-BE" sz="2000" b="1" smtClean="0"/>
              <a:t>dexterity </a:t>
            </a:r>
            <a:r>
              <a:rPr lang="nl-BE" sz="2000" b="1"/>
              <a:t>and tactility</a:t>
            </a:r>
          </a:p>
          <a:p>
            <a:pPr>
              <a:lnSpc>
                <a:spcPts val="2000"/>
              </a:lnSpc>
            </a:pPr>
            <a:endParaRPr lang="nl-BE" sz="2000" smtClean="0"/>
          </a:p>
          <a:p>
            <a:pPr>
              <a:lnSpc>
                <a:spcPts val="2000"/>
              </a:lnSpc>
            </a:pPr>
            <a:r>
              <a:rPr lang="nl-BE" sz="2000" smtClean="0"/>
              <a:t>7. </a:t>
            </a:r>
            <a:r>
              <a:rPr lang="nl-BE" sz="2000" b="1"/>
              <a:t>Water </a:t>
            </a:r>
            <a:r>
              <a:rPr lang="nl-BE" sz="2000" b="1" smtClean="0"/>
              <a:t>and salt household</a:t>
            </a:r>
            <a:r>
              <a:rPr lang="nl-BE" sz="2000" b="1"/>
              <a:t>: </a:t>
            </a:r>
            <a:r>
              <a:rPr lang="nl-BE" sz="2000" b="1" smtClean="0"/>
              <a:t>wasting </a:t>
            </a:r>
            <a:r>
              <a:rPr lang="nl-BE" sz="2000" b="1"/>
              <a:t>water and salt</a:t>
            </a:r>
          </a:p>
          <a:p>
            <a:pPr>
              <a:lnSpc>
                <a:spcPts val="2000"/>
              </a:lnSpc>
            </a:pPr>
            <a:r>
              <a:rPr lang="nl-BE" sz="2000"/>
              <a:t>	Eccrine sweat glands all over the body</a:t>
            </a:r>
          </a:p>
          <a:p>
            <a:pPr>
              <a:lnSpc>
                <a:spcPts val="2000"/>
              </a:lnSpc>
            </a:pPr>
            <a:r>
              <a:rPr lang="nl-BE" sz="2000"/>
              <a:t>	Multipyramidal kidneys: Unconcentrated urine</a:t>
            </a:r>
          </a:p>
          <a:p>
            <a:pPr>
              <a:lnSpc>
                <a:spcPts val="2000"/>
              </a:lnSpc>
            </a:pPr>
            <a:r>
              <a:rPr lang="nl-NL" sz="2000"/>
              <a:t>	Crying – </a:t>
            </a:r>
            <a:r>
              <a:rPr lang="nl-NL" sz="2000" smtClean="0"/>
              <a:t>Spitting </a:t>
            </a:r>
            <a:r>
              <a:rPr lang="nl-NL" sz="2000"/>
              <a:t>– </a:t>
            </a:r>
            <a:r>
              <a:rPr lang="nl-NL" sz="2000" smtClean="0"/>
              <a:t>Drinking only small quantities</a:t>
            </a:r>
          </a:p>
          <a:p>
            <a:pPr>
              <a:lnSpc>
                <a:spcPts val="2000"/>
              </a:lnSpc>
            </a:pPr>
            <a:r>
              <a:rPr lang="nl-NL" sz="2000"/>
              <a:t>	</a:t>
            </a:r>
            <a:r>
              <a:rPr lang="nl-NL" sz="2000" smtClean="0"/>
              <a:t>[No sodium hunger]</a:t>
            </a:r>
          </a:p>
          <a:p>
            <a:pPr>
              <a:lnSpc>
                <a:spcPts val="2000"/>
              </a:lnSpc>
            </a:pPr>
            <a:endParaRPr lang="nl-BE" sz="2000"/>
          </a:p>
          <a:p>
            <a:pPr>
              <a:lnSpc>
                <a:spcPts val="2000"/>
              </a:lnSpc>
            </a:pPr>
            <a:r>
              <a:rPr lang="nl-BE" sz="2000" smtClean="0"/>
              <a:t>8. </a:t>
            </a:r>
            <a:r>
              <a:rPr lang="nl-BE" sz="2000" b="1"/>
              <a:t>Sexuality &amp; Reproduction:</a:t>
            </a:r>
            <a:r>
              <a:rPr lang="nl-BE" sz="2000"/>
              <a:t> </a:t>
            </a:r>
          </a:p>
          <a:p>
            <a:pPr>
              <a:lnSpc>
                <a:spcPts val="2000"/>
              </a:lnSpc>
            </a:pPr>
            <a:r>
              <a:rPr lang="nl-BE" sz="2000"/>
              <a:t>	Low vaginal pH – Hymen – Permanent labiae majores</a:t>
            </a:r>
          </a:p>
          <a:p>
            <a:pPr>
              <a:lnSpc>
                <a:spcPts val="2000"/>
              </a:lnSpc>
            </a:pPr>
            <a:r>
              <a:rPr lang="nl-BE" sz="2000"/>
              <a:t>	Permanent breasts – Concealed ovulation</a:t>
            </a:r>
          </a:p>
          <a:p>
            <a:pPr>
              <a:lnSpc>
                <a:spcPts val="2000"/>
              </a:lnSpc>
            </a:pPr>
            <a:r>
              <a:rPr lang="nl-NL" sz="2000"/>
              <a:t>	Waterbirth – Long umbilical cord - Absence of placentophagy</a:t>
            </a:r>
            <a:endParaRPr lang="nl-BE" sz="2000"/>
          </a:p>
          <a:p>
            <a:pPr>
              <a:lnSpc>
                <a:spcPts val="2000"/>
              </a:lnSpc>
            </a:pPr>
            <a:r>
              <a:rPr lang="nl-BE" sz="2000"/>
              <a:t>	Face-to-face mating	</a:t>
            </a:r>
          </a:p>
        </p:txBody>
      </p:sp>
      <p:sp>
        <p:nvSpPr>
          <p:cNvPr id="4" name="Slide Number Placeholder 3"/>
          <p:cNvSpPr>
            <a:spLocks noGrp="1"/>
          </p:cNvSpPr>
          <p:nvPr>
            <p:ph type="sldNum" sz="quarter" idx="12"/>
          </p:nvPr>
        </p:nvSpPr>
        <p:spPr/>
        <p:txBody>
          <a:bodyPr/>
          <a:lstStyle/>
          <a:p>
            <a:fld id="{7B24C97D-8DA9-4D3C-9629-CF9FF4D008EC}" type="slidenum">
              <a:rPr lang="nl-BE" smtClean="0"/>
              <a:pPr/>
              <a:t>5</a:t>
            </a:fld>
            <a:endParaRPr lang="nl-BE"/>
          </a:p>
        </p:txBody>
      </p:sp>
    </p:spTree>
    <p:extLst>
      <p:ext uri="{BB962C8B-B14F-4D97-AF65-F5344CB8AC3E}">
        <p14:creationId xmlns:p14="http://schemas.microsoft.com/office/powerpoint/2010/main" val="506696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6</a:t>
            </a:fld>
            <a:endParaRPr lang="nl-BE"/>
          </a:p>
        </p:txBody>
      </p:sp>
      <p:sp>
        <p:nvSpPr>
          <p:cNvPr id="3" name="Rectangle 2"/>
          <p:cNvSpPr/>
          <p:nvPr/>
        </p:nvSpPr>
        <p:spPr>
          <a:xfrm>
            <a:off x="76200" y="609600"/>
            <a:ext cx="8915400" cy="6247864"/>
          </a:xfrm>
          <a:prstGeom prst="rect">
            <a:avLst/>
          </a:prstGeom>
          <a:solidFill>
            <a:schemeClr val="accent1">
              <a:alpha val="44000"/>
            </a:schemeClr>
          </a:solidFill>
        </p:spPr>
        <p:txBody>
          <a:bodyPr wrap="square">
            <a:spAutoFit/>
          </a:bodyPr>
          <a:lstStyle/>
          <a:p>
            <a:pPr>
              <a:lnSpc>
                <a:spcPts val="2000"/>
              </a:lnSpc>
            </a:pPr>
            <a:r>
              <a:rPr lang="nl-BE" sz="2000" b="1"/>
              <a:t>9. </a:t>
            </a:r>
            <a:r>
              <a:rPr lang="nl-BE" sz="2000" b="1" smtClean="0"/>
              <a:t>Large brains: 3 x larger than </a:t>
            </a:r>
            <a:r>
              <a:rPr lang="nl-BE" sz="2000" b="1" i="1" smtClean="0"/>
              <a:t>Pan</a:t>
            </a:r>
            <a:r>
              <a:rPr lang="nl-BE" sz="2000" b="1" smtClean="0"/>
              <a:t> &amp; </a:t>
            </a:r>
            <a:r>
              <a:rPr lang="nl-BE" sz="2000" b="1" i="1" smtClean="0"/>
              <a:t>Gorilla</a:t>
            </a:r>
            <a:r>
              <a:rPr lang="nl-BE" sz="2000" b="1" smtClean="0"/>
              <a:t>: </a:t>
            </a:r>
            <a:endParaRPr lang="nl-BE" sz="2000" b="1"/>
          </a:p>
          <a:p>
            <a:pPr>
              <a:lnSpc>
                <a:spcPts val="2000"/>
              </a:lnSpc>
            </a:pPr>
            <a:r>
              <a:rPr lang="nl-BE" sz="2000"/>
              <a:t>	</a:t>
            </a:r>
            <a:r>
              <a:rPr lang="nl-BE" sz="2000" smtClean="0"/>
              <a:t>Fat </a:t>
            </a:r>
            <a:r>
              <a:rPr lang="nl-BE" sz="2000"/>
              <a:t>neonates - </a:t>
            </a:r>
            <a:r>
              <a:rPr lang="nl-BE" sz="2000" smtClean="0"/>
              <a:t>Need </a:t>
            </a:r>
            <a:r>
              <a:rPr lang="nl-BE" sz="2000"/>
              <a:t>for </a:t>
            </a:r>
            <a:r>
              <a:rPr lang="el-GR" sz="2000"/>
              <a:t>ω</a:t>
            </a:r>
            <a:r>
              <a:rPr lang="nl-BE" sz="2000"/>
              <a:t>3 fatty acids and iodine - Large brains </a:t>
            </a:r>
            <a:endParaRPr lang="nl-BE" sz="2000" smtClean="0"/>
          </a:p>
          <a:p>
            <a:pPr>
              <a:lnSpc>
                <a:spcPts val="2000"/>
              </a:lnSpc>
            </a:pPr>
            <a:r>
              <a:rPr lang="nl-NL" sz="2000"/>
              <a:t>	SRGAP2 multiplications: more dendrites: brain growth + complexity</a:t>
            </a:r>
          </a:p>
          <a:p>
            <a:pPr>
              <a:lnSpc>
                <a:spcPts val="2000"/>
              </a:lnSpc>
            </a:pPr>
            <a:r>
              <a:rPr lang="nl-BE" sz="2000" smtClean="0"/>
              <a:t> </a:t>
            </a:r>
            <a:endParaRPr lang="nl-BE" sz="2000"/>
          </a:p>
          <a:p>
            <a:pPr>
              <a:lnSpc>
                <a:spcPts val="2000"/>
              </a:lnSpc>
            </a:pPr>
            <a:r>
              <a:rPr lang="nl-BE" sz="2000" b="1"/>
              <a:t>10. </a:t>
            </a:r>
            <a:r>
              <a:rPr lang="nl-BE" sz="2000" b="1" smtClean="0"/>
              <a:t>Cardiopulmonary system: </a:t>
            </a:r>
          </a:p>
          <a:p>
            <a:pPr>
              <a:lnSpc>
                <a:spcPts val="2000"/>
              </a:lnSpc>
            </a:pPr>
            <a:r>
              <a:rPr lang="nl-BE" sz="2000"/>
              <a:t>	</a:t>
            </a:r>
            <a:r>
              <a:rPr lang="nl-BE" sz="2000" smtClean="0"/>
              <a:t>Voluntary </a:t>
            </a:r>
            <a:r>
              <a:rPr lang="nl-BE" sz="2000"/>
              <a:t>breath </a:t>
            </a:r>
            <a:r>
              <a:rPr lang="nl-BE" sz="2000" smtClean="0"/>
              <a:t>control (mouth) + automated control (nose)</a:t>
            </a:r>
          </a:p>
          <a:p>
            <a:pPr>
              <a:lnSpc>
                <a:spcPts val="2000"/>
              </a:lnSpc>
            </a:pPr>
            <a:r>
              <a:rPr lang="nl-BE" sz="2000" smtClean="0"/>
              <a:t>	Strong </a:t>
            </a:r>
            <a:r>
              <a:rPr lang="nl-BE" sz="2000"/>
              <a:t>diving </a:t>
            </a:r>
            <a:r>
              <a:rPr lang="nl-BE" sz="2000" smtClean="0"/>
              <a:t>reflex</a:t>
            </a:r>
          </a:p>
          <a:p>
            <a:pPr>
              <a:lnSpc>
                <a:spcPts val="2000"/>
              </a:lnSpc>
            </a:pPr>
            <a:r>
              <a:rPr lang="nl-NL" sz="2000" smtClean="0"/>
              <a:t>	Countercurrent venes</a:t>
            </a:r>
          </a:p>
          <a:p>
            <a:pPr>
              <a:lnSpc>
                <a:spcPts val="2000"/>
              </a:lnSpc>
            </a:pPr>
            <a:endParaRPr lang="nl-BE" sz="2000"/>
          </a:p>
          <a:p>
            <a:pPr>
              <a:lnSpc>
                <a:spcPts val="2000"/>
              </a:lnSpc>
            </a:pPr>
            <a:r>
              <a:rPr lang="nl-BE" sz="2000" b="1" smtClean="0"/>
              <a:t>[11</a:t>
            </a:r>
            <a:r>
              <a:rPr lang="nl-BE" sz="2000" b="1"/>
              <a:t>. Oropharyngeal morphology/Facial flexibility</a:t>
            </a:r>
            <a:r>
              <a:rPr lang="nl-BE" sz="2000" b="1" smtClean="0"/>
              <a:t>:] </a:t>
            </a:r>
            <a:endParaRPr lang="nl-BE" sz="2000" b="1"/>
          </a:p>
          <a:p>
            <a:pPr>
              <a:lnSpc>
                <a:spcPts val="2000"/>
              </a:lnSpc>
            </a:pPr>
            <a:r>
              <a:rPr lang="nl-BE" sz="2000"/>
              <a:t>	External nose - everted lips - philtrum - mouth breathing</a:t>
            </a:r>
          </a:p>
          <a:p>
            <a:pPr>
              <a:lnSpc>
                <a:spcPts val="2000"/>
              </a:lnSpc>
            </a:pPr>
            <a:r>
              <a:rPr lang="nl-NL" sz="2000"/>
              <a:t>	Parabolic  - Soft palate – Incisorlike canines</a:t>
            </a:r>
          </a:p>
          <a:p>
            <a:pPr>
              <a:lnSpc>
                <a:spcPts val="2000"/>
              </a:lnSpc>
            </a:pPr>
            <a:r>
              <a:rPr lang="nl-NL" sz="2000"/>
              <a:t>	Descended larynx – Flexible </a:t>
            </a:r>
            <a:r>
              <a:rPr lang="nl-NL" sz="2000" smtClean="0"/>
              <a:t>tongue</a:t>
            </a:r>
          </a:p>
          <a:p>
            <a:pPr>
              <a:lnSpc>
                <a:spcPts val="2000"/>
              </a:lnSpc>
            </a:pPr>
            <a:endParaRPr lang="nl-BE" sz="2000"/>
          </a:p>
          <a:p>
            <a:pPr>
              <a:lnSpc>
                <a:spcPts val="2000"/>
              </a:lnSpc>
            </a:pPr>
            <a:r>
              <a:rPr lang="nl-BE" sz="2000" b="1" smtClean="0"/>
              <a:t>[12</a:t>
            </a:r>
            <a:r>
              <a:rPr lang="nl-BE" sz="2000" b="1"/>
              <a:t>. </a:t>
            </a:r>
            <a:r>
              <a:rPr lang="nl-BE" sz="2000" b="1" smtClean="0"/>
              <a:t>Song:</a:t>
            </a:r>
            <a:r>
              <a:rPr lang="nl-BE" sz="2000" smtClean="0"/>
              <a:t>] </a:t>
            </a:r>
          </a:p>
          <a:p>
            <a:pPr>
              <a:lnSpc>
                <a:spcPts val="2000"/>
              </a:lnSpc>
            </a:pPr>
            <a:r>
              <a:rPr lang="nl-BE" sz="2000"/>
              <a:t>	</a:t>
            </a:r>
            <a:r>
              <a:rPr lang="nl-BE" sz="2000" smtClean="0"/>
              <a:t>  Vocal learning / Breath control / Melody </a:t>
            </a:r>
            <a:r>
              <a:rPr lang="nl-BE" sz="2000"/>
              <a:t>–</a:t>
            </a:r>
            <a:r>
              <a:rPr lang="nl-BE" sz="2000" smtClean="0"/>
              <a:t> Rhyyhm </a:t>
            </a:r>
            <a:r>
              <a:rPr lang="nl-BE" sz="2000"/>
              <a:t>–</a:t>
            </a:r>
            <a:r>
              <a:rPr lang="nl-BE" sz="2000" smtClean="0"/>
              <a:t> Syntax</a:t>
            </a:r>
            <a:endParaRPr lang="nl-BE" sz="2000"/>
          </a:p>
          <a:p>
            <a:pPr>
              <a:lnSpc>
                <a:spcPts val="2000"/>
              </a:lnSpc>
            </a:pPr>
            <a:endParaRPr lang="nl-BE" sz="2000" smtClean="0"/>
          </a:p>
          <a:p>
            <a:pPr>
              <a:lnSpc>
                <a:spcPts val="2000"/>
              </a:lnSpc>
            </a:pPr>
            <a:r>
              <a:rPr lang="nl-BE" sz="2000" b="1" smtClean="0"/>
              <a:t>[13</a:t>
            </a:r>
            <a:r>
              <a:rPr lang="nl-BE" sz="2000" b="1"/>
              <a:t>. </a:t>
            </a:r>
            <a:r>
              <a:rPr lang="nl-BE" sz="2000" b="1" smtClean="0"/>
              <a:t>Speech:</a:t>
            </a:r>
            <a:r>
              <a:rPr lang="nl-BE" sz="2000" smtClean="0"/>
              <a:t>]</a:t>
            </a:r>
          </a:p>
          <a:p>
            <a:pPr>
              <a:lnSpc>
                <a:spcPts val="2000"/>
              </a:lnSpc>
            </a:pPr>
            <a:r>
              <a:rPr lang="nl-NL" sz="2000"/>
              <a:t>	</a:t>
            </a:r>
            <a:r>
              <a:rPr lang="nl-NL" sz="2000" smtClean="0"/>
              <a:t>      Vocal learning / Breath control / Prosody – Rhythm </a:t>
            </a:r>
            <a:r>
              <a:rPr lang="nl-NL" sz="2000"/>
              <a:t>–</a:t>
            </a:r>
            <a:r>
              <a:rPr lang="nl-NL" sz="2000" smtClean="0"/>
              <a:t> Syntax/Word order</a:t>
            </a:r>
            <a:endParaRPr lang="nl-BE" sz="2000" smtClean="0"/>
          </a:p>
          <a:p>
            <a:pPr>
              <a:lnSpc>
                <a:spcPts val="2000"/>
              </a:lnSpc>
            </a:pPr>
            <a:endParaRPr lang="nl-BE" sz="2000"/>
          </a:p>
          <a:p>
            <a:pPr>
              <a:lnSpc>
                <a:spcPts val="2000"/>
              </a:lnSpc>
            </a:pPr>
            <a:r>
              <a:rPr lang="nl-NL" sz="2000" b="1" smtClean="0"/>
              <a:t>[14</a:t>
            </a:r>
            <a:r>
              <a:rPr lang="nl-NL" sz="2000" b="1"/>
              <a:t>. Genetics:</a:t>
            </a:r>
            <a:r>
              <a:rPr lang="nl-NL" sz="2000"/>
              <a:t> fast evolution of human genome with strong </a:t>
            </a:r>
            <a:r>
              <a:rPr lang="nl-NL" sz="2000" smtClean="0"/>
              <a:t>selection since 3 Mya]</a:t>
            </a:r>
            <a:endParaRPr lang="nl-BE" sz="2000"/>
          </a:p>
          <a:p>
            <a:pPr>
              <a:lnSpc>
                <a:spcPts val="2000"/>
              </a:lnSpc>
            </a:pPr>
            <a:r>
              <a:rPr lang="nl-NL" sz="2000" smtClean="0"/>
              <a:t>	</a:t>
            </a:r>
            <a:r>
              <a:rPr lang="el-GR" sz="2000" smtClean="0"/>
              <a:t>Δ</a:t>
            </a:r>
            <a:r>
              <a:rPr lang="nl-NL" sz="2000"/>
              <a:t>CMAH: no </a:t>
            </a:r>
            <a:r>
              <a:rPr lang="nl-NL" sz="2000" smtClean="0"/>
              <a:t>Neu5Gc </a:t>
            </a:r>
            <a:r>
              <a:rPr lang="nl-NL" sz="2000"/>
              <a:t>sialic </a:t>
            </a:r>
            <a:r>
              <a:rPr lang="nl-NL" sz="2000" smtClean="0"/>
              <a:t>acids, present in all other (terrestrial?) mammals</a:t>
            </a:r>
            <a:endParaRPr lang="nl-NL" sz="2000"/>
          </a:p>
          <a:p>
            <a:pPr>
              <a:lnSpc>
                <a:spcPts val="2000"/>
              </a:lnSpc>
            </a:pPr>
            <a:r>
              <a:rPr lang="nl-NL" sz="2000" smtClean="0"/>
              <a:t>	</a:t>
            </a:r>
            <a:r>
              <a:rPr lang="el-GR" sz="2000" smtClean="0"/>
              <a:t>Δ</a:t>
            </a:r>
            <a:r>
              <a:rPr lang="nl-NL" sz="2000"/>
              <a:t>PTERVs: ancestor not in Africa between 4 and 2 Ma</a:t>
            </a:r>
            <a:r>
              <a:rPr lang="nl-NL" sz="2000" smtClean="0"/>
              <a:t>?</a:t>
            </a:r>
            <a:endParaRPr lang="nl-NL" sz="2000"/>
          </a:p>
          <a:p>
            <a:pPr>
              <a:lnSpc>
                <a:spcPts val="2000"/>
              </a:lnSpc>
            </a:pPr>
            <a:r>
              <a:rPr lang="nl-NL" sz="2000"/>
              <a:t>	</a:t>
            </a:r>
            <a:r>
              <a:rPr lang="nl-NL" sz="2000" smtClean="0"/>
              <a:t>many other</a:t>
            </a:r>
          </a:p>
        </p:txBody>
      </p:sp>
      <p:sp>
        <p:nvSpPr>
          <p:cNvPr id="6" name="Rectangle 5"/>
          <p:cNvSpPr/>
          <p:nvPr/>
        </p:nvSpPr>
        <p:spPr>
          <a:xfrm>
            <a:off x="76200" y="39898"/>
            <a:ext cx="8915400" cy="523220"/>
          </a:xfrm>
          <a:prstGeom prst="rect">
            <a:avLst/>
          </a:prstGeom>
          <a:solidFill>
            <a:schemeClr val="accent1"/>
          </a:solidFill>
        </p:spPr>
        <p:txBody>
          <a:bodyPr wrap="square">
            <a:spAutoFit/>
          </a:bodyPr>
          <a:lstStyle/>
          <a:p>
            <a:r>
              <a:rPr lang="nl-BE" sz="2800" b="1" i="1" smtClean="0"/>
              <a:t>Homo sapiens</a:t>
            </a:r>
            <a:r>
              <a:rPr lang="nl-BE" sz="2800" b="1" smtClean="0"/>
              <a:t> is an extremely special primate/mammal</a:t>
            </a:r>
            <a:endParaRPr lang="nl-BE" sz="2400" b="1" smtClean="0"/>
          </a:p>
        </p:txBody>
      </p:sp>
    </p:spTree>
    <p:extLst>
      <p:ext uri="{BB962C8B-B14F-4D97-AF65-F5344CB8AC3E}">
        <p14:creationId xmlns:p14="http://schemas.microsoft.com/office/powerpoint/2010/main" val="1173255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3.bp.blogspot.com/-UIuCBHw88cw/T4gPBi7-__I/AAAAAAAABP0/KhS_6eehhlc/s1600/Australopithecus-africanu-006%2B%25281%25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6880"/>
            <a:ext cx="2971800" cy="17817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B24C97D-8DA9-4D3C-9629-CF9FF4D008EC}" type="slidenum">
              <a:rPr lang="nl-BE" smtClean="0"/>
              <a:pPr/>
              <a:t>7</a:t>
            </a:fld>
            <a:endParaRPr lang="nl-BE"/>
          </a:p>
        </p:txBody>
      </p:sp>
      <p:grpSp>
        <p:nvGrpSpPr>
          <p:cNvPr id="7" name="Group 6"/>
          <p:cNvGrpSpPr/>
          <p:nvPr/>
        </p:nvGrpSpPr>
        <p:grpSpPr>
          <a:xfrm>
            <a:off x="987425" y="3098800"/>
            <a:ext cx="6937375" cy="2082800"/>
            <a:chOff x="987425" y="3098800"/>
            <a:chExt cx="6937375" cy="2082800"/>
          </a:xfrm>
        </p:grpSpPr>
        <p:pic>
          <p:nvPicPr>
            <p:cNvPr id="97283" name="Picture 3"/>
            <p:cNvPicPr>
              <a:picLocks noChangeAspect="1" noChangeArrowheads="1"/>
            </p:cNvPicPr>
            <p:nvPr/>
          </p:nvPicPr>
          <p:blipFill rotWithShape="1">
            <a:blip r:embed="rId3"/>
            <a:srcRect b="14584"/>
            <a:stretch/>
          </p:blipFill>
          <p:spPr bwMode="auto">
            <a:xfrm>
              <a:off x="987425" y="3098800"/>
              <a:ext cx="6937375" cy="2082800"/>
            </a:xfrm>
            <a:prstGeom prst="rect">
              <a:avLst/>
            </a:prstGeom>
            <a:noFill/>
            <a:ln w="9525">
              <a:noFill/>
              <a:miter lim="800000"/>
              <a:headEnd/>
              <a:tailEnd/>
            </a:ln>
          </p:spPr>
        </p:pic>
        <p:sp>
          <p:nvSpPr>
            <p:cNvPr id="5" name="Rectangle 4"/>
            <p:cNvSpPr/>
            <p:nvPr/>
          </p:nvSpPr>
          <p:spPr>
            <a:xfrm>
              <a:off x="1065212" y="4267201"/>
              <a:ext cx="6781800" cy="838200"/>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6" name="Group 5"/>
          <p:cNvGrpSpPr/>
          <p:nvPr/>
        </p:nvGrpSpPr>
        <p:grpSpPr>
          <a:xfrm>
            <a:off x="228600" y="1809929"/>
            <a:ext cx="8458200" cy="1238071"/>
            <a:chOff x="355600" y="1051950"/>
            <a:chExt cx="8458200" cy="1447800"/>
          </a:xfrm>
        </p:grpSpPr>
        <p:pic>
          <p:nvPicPr>
            <p:cNvPr id="97282" name="Picture 2"/>
            <p:cNvPicPr>
              <a:picLocks noChangeAspect="1" noChangeArrowheads="1"/>
            </p:cNvPicPr>
            <p:nvPr/>
          </p:nvPicPr>
          <p:blipFill>
            <a:blip r:embed="rId4"/>
            <a:srcRect l="1770" t="27497" b="7196"/>
            <a:stretch>
              <a:fillRect/>
            </a:stretch>
          </p:blipFill>
          <p:spPr bwMode="auto">
            <a:xfrm>
              <a:off x="355600" y="1051950"/>
              <a:ext cx="8458200" cy="1447800"/>
            </a:xfrm>
            <a:prstGeom prst="rect">
              <a:avLst/>
            </a:prstGeom>
            <a:noFill/>
            <a:ln w="9525">
              <a:noFill/>
              <a:miter lim="800000"/>
              <a:headEnd/>
              <a:tailEnd/>
            </a:ln>
          </p:spPr>
        </p:pic>
        <p:pic>
          <p:nvPicPr>
            <p:cNvPr id="97284" name="Picture 4"/>
            <p:cNvPicPr>
              <a:picLocks noChangeAspect="1" noChangeArrowheads="1"/>
            </p:cNvPicPr>
            <p:nvPr/>
          </p:nvPicPr>
          <p:blipFill>
            <a:blip r:embed="rId5"/>
            <a:srcRect/>
            <a:stretch>
              <a:fillRect/>
            </a:stretch>
          </p:blipFill>
          <p:spPr bwMode="auto">
            <a:xfrm>
              <a:off x="3498672" y="1623519"/>
              <a:ext cx="5288280" cy="457200"/>
            </a:xfrm>
            <a:prstGeom prst="rect">
              <a:avLst/>
            </a:prstGeom>
            <a:noFill/>
            <a:ln w="9525">
              <a:noFill/>
              <a:miter lim="800000"/>
              <a:headEnd/>
              <a:tailEnd/>
            </a:ln>
          </p:spPr>
        </p:pic>
      </p:grpSp>
      <p:pic>
        <p:nvPicPr>
          <p:cNvPr id="10" name="Picture 4" descr="http://ksj.mit.edu/sites/default/files/images/tracker/2011/robustus_scene.2006.11.10.jpg"/>
          <p:cNvPicPr>
            <a:picLocks noChangeAspect="1" noChangeArrowheads="1"/>
          </p:cNvPicPr>
          <p:nvPr/>
        </p:nvPicPr>
        <p:blipFill rotWithShape="1">
          <a:blip r:embed="rId6">
            <a:extLst>
              <a:ext uri="{28A0092B-C50C-407E-A947-70E740481C1C}">
                <a14:useLocalDpi xmlns:a14="http://schemas.microsoft.com/office/drawing/2010/main" val="0"/>
              </a:ext>
            </a:extLst>
          </a:blip>
          <a:srcRect t="35036"/>
          <a:stretch/>
        </p:blipFill>
        <p:spPr bwMode="auto">
          <a:xfrm>
            <a:off x="3009900" y="5137149"/>
            <a:ext cx="3810000" cy="1695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60737"/>
            <a:ext cx="7584833" cy="1015663"/>
          </a:xfrm>
          <a:prstGeom prst="rect">
            <a:avLst/>
          </a:prstGeom>
          <a:solidFill>
            <a:schemeClr val="accent1">
              <a:lumMod val="60000"/>
              <a:lumOff val="40000"/>
              <a:alpha val="63000"/>
            </a:schemeClr>
          </a:solidFill>
        </p:spPr>
        <p:txBody>
          <a:bodyPr wrap="none" rtlCol="0">
            <a:spAutoFit/>
          </a:bodyPr>
          <a:lstStyle/>
          <a:p>
            <a:r>
              <a:rPr lang="nl-NL" sz="2000" smtClean="0"/>
              <a:t>Human characteristics (bipedality, large brain, nakedness)</a:t>
            </a:r>
          </a:p>
          <a:p>
            <a:r>
              <a:rPr lang="nl-NL" sz="2000" smtClean="0"/>
              <a:t>are explainable as an adaptation to open plains and endurance running</a:t>
            </a:r>
          </a:p>
          <a:p>
            <a:r>
              <a:rPr lang="nl-NL" sz="2000" smtClean="0"/>
              <a:t>Morgan: Savannah hypothesis</a:t>
            </a:r>
            <a:endParaRPr lang="nl-BE" sz="2000"/>
          </a:p>
        </p:txBody>
      </p:sp>
      <p:pic>
        <p:nvPicPr>
          <p:cNvPr id="11" name="Picture 10">
            <a:hlinkClick r:id="rId7"/>
          </p:cNvPr>
          <p:cNvPicPr>
            <a:picLocks noChangeAspect="1" noChangeArrowheads="1"/>
          </p:cNvPicPr>
          <p:nvPr/>
        </p:nvPicPr>
        <p:blipFill>
          <a:blip r:embed="rId8"/>
          <a:srcRect/>
          <a:stretch>
            <a:fillRect/>
          </a:stretch>
        </p:blipFill>
        <p:spPr bwMode="auto">
          <a:xfrm>
            <a:off x="6888844" y="5084841"/>
            <a:ext cx="2242456" cy="1760460"/>
          </a:xfrm>
          <a:prstGeom prst="rect">
            <a:avLst/>
          </a:prstGeom>
          <a:noFill/>
          <a:ln w="9525">
            <a:noFill/>
            <a:miter lim="800000"/>
            <a:headEnd/>
            <a:tailEnd/>
          </a:ln>
        </p:spPr>
      </p:pic>
      <p:sp>
        <p:nvSpPr>
          <p:cNvPr id="3" name="TextBox 2"/>
          <p:cNvSpPr txBox="1"/>
          <p:nvPr/>
        </p:nvSpPr>
        <p:spPr>
          <a:xfrm>
            <a:off x="690880" y="5867400"/>
            <a:ext cx="7691120" cy="923330"/>
          </a:xfrm>
          <a:prstGeom prst="rect">
            <a:avLst/>
          </a:prstGeom>
          <a:solidFill>
            <a:schemeClr val="bg2">
              <a:alpha val="82000"/>
            </a:schemeClr>
          </a:solidFill>
          <a:ln w="25400">
            <a:solidFill>
              <a:srgbClr val="FF0000"/>
            </a:solidFill>
          </a:ln>
        </p:spPr>
        <p:txBody>
          <a:bodyPr wrap="square" rtlCol="0">
            <a:spAutoFit/>
          </a:bodyPr>
          <a:lstStyle/>
          <a:p>
            <a:r>
              <a:rPr lang="nl-NL" b="1" smtClean="0"/>
              <a:t>Bender R, Tobias PV, Bender N. 2012.</a:t>
            </a:r>
          </a:p>
          <a:p>
            <a:r>
              <a:rPr lang="nl-NL" b="1" smtClean="0"/>
              <a:t>The savannah hypotheses: Origin, reception and impact on paleoanthropology. </a:t>
            </a:r>
          </a:p>
          <a:p>
            <a:r>
              <a:rPr lang="nl-NL" b="1" smtClean="0"/>
              <a:t>Hist Phil Life Sci 34: 147-184.</a:t>
            </a:r>
            <a:endParaRPr lang="nl-BE" b="1"/>
          </a:p>
        </p:txBody>
      </p:sp>
      <p:sp>
        <p:nvSpPr>
          <p:cNvPr id="15" name="Rectangle 14"/>
          <p:cNvSpPr/>
          <p:nvPr/>
        </p:nvSpPr>
        <p:spPr>
          <a:xfrm>
            <a:off x="76200" y="39898"/>
            <a:ext cx="8915400" cy="523220"/>
          </a:xfrm>
          <a:prstGeom prst="rect">
            <a:avLst/>
          </a:prstGeom>
          <a:solidFill>
            <a:schemeClr val="accent1"/>
          </a:solidFill>
        </p:spPr>
        <p:txBody>
          <a:bodyPr wrap="square">
            <a:spAutoFit/>
          </a:bodyPr>
          <a:lstStyle/>
          <a:p>
            <a:r>
              <a:rPr lang="nl-BE" sz="2800" b="1" smtClean="0"/>
              <a:t>Established theory of human past: open plain, running past</a:t>
            </a:r>
          </a:p>
        </p:txBody>
      </p:sp>
    </p:spTree>
    <p:extLst>
      <p:ext uri="{BB962C8B-B14F-4D97-AF65-F5344CB8AC3E}">
        <p14:creationId xmlns:p14="http://schemas.microsoft.com/office/powerpoint/2010/main" val="813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8</a:t>
            </a:fld>
            <a:endParaRPr lang="nl-BE"/>
          </a:p>
        </p:txBody>
      </p:sp>
      <p:sp>
        <p:nvSpPr>
          <p:cNvPr id="3" name="Rectangle 2"/>
          <p:cNvSpPr/>
          <p:nvPr/>
        </p:nvSpPr>
        <p:spPr>
          <a:xfrm>
            <a:off x="228600" y="1996619"/>
            <a:ext cx="8712200" cy="4478149"/>
          </a:xfrm>
          <a:prstGeom prst="rect">
            <a:avLst/>
          </a:prstGeom>
          <a:solidFill>
            <a:schemeClr val="accent1">
              <a:alpha val="48000"/>
            </a:schemeClr>
          </a:solidFill>
        </p:spPr>
        <p:txBody>
          <a:bodyPr wrap="square">
            <a:spAutoFit/>
          </a:bodyPr>
          <a:lstStyle/>
          <a:p>
            <a:pPr>
              <a:lnSpc>
                <a:spcPts val="1900"/>
              </a:lnSpc>
            </a:pPr>
            <a:r>
              <a:rPr lang="nl-NL" b="1" smtClean="0"/>
              <a:t>Different views of proponents of the AAH</a:t>
            </a:r>
            <a:endParaRPr lang="nl-BE" b="1" smtClean="0"/>
          </a:p>
          <a:p>
            <a:pPr>
              <a:lnSpc>
                <a:spcPts val="1900"/>
              </a:lnSpc>
            </a:pPr>
            <a:endParaRPr lang="nl-BE" b="1" smtClean="0"/>
          </a:p>
          <a:p>
            <a:pPr>
              <a:lnSpc>
                <a:spcPts val="1900"/>
              </a:lnSpc>
            </a:pPr>
            <a:r>
              <a:rPr lang="nl-BE" b="1" smtClean="0"/>
              <a:t>1. Degree </a:t>
            </a:r>
            <a:r>
              <a:rPr lang="nl-BE" b="1"/>
              <a:t>of aquaticness:</a:t>
            </a:r>
            <a:endParaRPr lang="nl-BE"/>
          </a:p>
          <a:p>
            <a:pPr>
              <a:lnSpc>
                <a:spcPts val="1900"/>
              </a:lnSpc>
            </a:pPr>
            <a:r>
              <a:rPr lang="nl-BE"/>
              <a:t>1. </a:t>
            </a:r>
            <a:r>
              <a:rPr lang="nl-BE" smtClean="0"/>
              <a:t>Occasional wading was </a:t>
            </a:r>
            <a:r>
              <a:rPr lang="nl-BE"/>
              <a:t>sufficient to explain upright </a:t>
            </a:r>
            <a:r>
              <a:rPr lang="nl-BE" smtClean="0"/>
              <a:t>bipedality: </a:t>
            </a:r>
            <a:r>
              <a:rPr lang="nl-BE"/>
              <a:t>Kuliukas, </a:t>
            </a:r>
            <a:r>
              <a:rPr lang="nl-BE" smtClean="0"/>
              <a:t>Niemitz</a:t>
            </a:r>
            <a:endParaRPr lang="nl-BE"/>
          </a:p>
          <a:p>
            <a:pPr>
              <a:lnSpc>
                <a:spcPts val="1900"/>
              </a:lnSpc>
            </a:pPr>
            <a:r>
              <a:rPr lang="nl-BE"/>
              <a:t>2. </a:t>
            </a:r>
            <a:r>
              <a:rPr lang="nl-BE" smtClean="0"/>
              <a:t>Diving </a:t>
            </a:r>
            <a:r>
              <a:rPr lang="nl-BE"/>
              <a:t>(at least </a:t>
            </a:r>
            <a:r>
              <a:rPr lang="nl-BE" smtClean="0"/>
              <a:t>parttime – in shallow water)</a:t>
            </a:r>
            <a:r>
              <a:rPr lang="nl-BE"/>
              <a:t> </a:t>
            </a:r>
            <a:endParaRPr lang="nl-BE" smtClean="0"/>
          </a:p>
          <a:p>
            <a:pPr>
              <a:lnSpc>
                <a:spcPts val="1900"/>
              </a:lnSpc>
            </a:pPr>
            <a:r>
              <a:rPr lang="nl-BE" smtClean="0"/>
              <a:t>        is </a:t>
            </a:r>
            <a:r>
              <a:rPr lang="nl-BE"/>
              <a:t>essential to understand e.g. voluntary breath control</a:t>
            </a:r>
            <a:r>
              <a:rPr lang="nl-BE" smtClean="0"/>
              <a:t>: most proponents</a:t>
            </a:r>
            <a:r>
              <a:rPr lang="nl-BE"/>
              <a:t/>
            </a:r>
            <a:br>
              <a:rPr lang="nl-BE"/>
            </a:br>
            <a:endParaRPr lang="nl-BE"/>
          </a:p>
          <a:p>
            <a:pPr>
              <a:lnSpc>
                <a:spcPts val="1900"/>
              </a:lnSpc>
            </a:pPr>
            <a:r>
              <a:rPr lang="nl-BE" b="1" smtClean="0"/>
              <a:t>2. Timing </a:t>
            </a:r>
            <a:r>
              <a:rPr lang="nl-BE" b="1"/>
              <a:t>of most aquatic period</a:t>
            </a:r>
            <a:endParaRPr lang="nl-BE"/>
          </a:p>
          <a:p>
            <a:pPr>
              <a:lnSpc>
                <a:spcPts val="1900"/>
              </a:lnSpc>
            </a:pPr>
            <a:r>
              <a:rPr lang="nl-BE" smtClean="0"/>
              <a:t>[1</a:t>
            </a:r>
            <a:r>
              <a:rPr lang="nl-BE"/>
              <a:t>. At the time of the </a:t>
            </a:r>
            <a:r>
              <a:rPr lang="nl-BE" smtClean="0"/>
              <a:t>LCA: 6–4 Ma: </a:t>
            </a:r>
            <a:r>
              <a:rPr lang="nl-BE"/>
              <a:t>Hardy, </a:t>
            </a:r>
            <a:r>
              <a:rPr lang="nl-BE" smtClean="0"/>
              <a:t>Morgan]</a:t>
            </a:r>
            <a:endParaRPr lang="nl-BE"/>
          </a:p>
          <a:p>
            <a:pPr>
              <a:lnSpc>
                <a:spcPts val="1900"/>
              </a:lnSpc>
            </a:pPr>
            <a:endParaRPr lang="nl-BE" smtClean="0"/>
          </a:p>
          <a:p>
            <a:pPr>
              <a:lnSpc>
                <a:spcPts val="1900"/>
              </a:lnSpc>
            </a:pPr>
            <a:r>
              <a:rPr lang="nl-BE" smtClean="0"/>
              <a:t>2</a:t>
            </a:r>
            <a:r>
              <a:rPr lang="nl-BE"/>
              <a:t>. </a:t>
            </a:r>
            <a:r>
              <a:rPr lang="nl-BE" i="1"/>
              <a:t>H. </a:t>
            </a:r>
            <a:r>
              <a:rPr lang="nl-BE" i="1" smtClean="0"/>
              <a:t>erectus:</a:t>
            </a:r>
            <a:r>
              <a:rPr lang="nl-BE" smtClean="0"/>
              <a:t> 2 </a:t>
            </a:r>
            <a:r>
              <a:rPr lang="nl-BE"/>
              <a:t>Ma–50 </a:t>
            </a:r>
            <a:r>
              <a:rPr lang="nl-BE" smtClean="0"/>
              <a:t>ka: </a:t>
            </a:r>
            <a:r>
              <a:rPr lang="nl-BE"/>
              <a:t>Verhaegen, </a:t>
            </a:r>
            <a:r>
              <a:rPr lang="nl-BE" smtClean="0"/>
              <a:t>Munro</a:t>
            </a:r>
            <a:endParaRPr lang="nl-BE"/>
          </a:p>
          <a:p>
            <a:pPr>
              <a:lnSpc>
                <a:spcPts val="1900"/>
              </a:lnSpc>
            </a:pPr>
            <a:r>
              <a:rPr lang="nl-BE" smtClean="0"/>
              <a:t>                  A </a:t>
            </a:r>
            <a:r>
              <a:rPr lang="nl-BE"/>
              <a:t>swimming/diving lifestyle </a:t>
            </a:r>
            <a:r>
              <a:rPr lang="nl-BE" smtClean="0"/>
              <a:t>is most </a:t>
            </a:r>
            <a:r>
              <a:rPr lang="nl-BE"/>
              <a:t>explicit with </a:t>
            </a:r>
            <a:r>
              <a:rPr lang="nl-BE" i="1"/>
              <a:t>H. erectus</a:t>
            </a:r>
            <a:endParaRPr lang="nl-BE"/>
          </a:p>
          <a:p>
            <a:pPr>
              <a:lnSpc>
                <a:spcPts val="1900"/>
              </a:lnSpc>
            </a:pPr>
            <a:endParaRPr lang="nl-BE" smtClean="0"/>
          </a:p>
          <a:p>
            <a:pPr>
              <a:lnSpc>
                <a:spcPts val="1900"/>
              </a:lnSpc>
            </a:pPr>
            <a:r>
              <a:rPr lang="nl-BE" smtClean="0"/>
              <a:t>3</a:t>
            </a:r>
            <a:r>
              <a:rPr lang="nl-BE"/>
              <a:t>. Early </a:t>
            </a:r>
            <a:r>
              <a:rPr lang="nl-BE" i="1"/>
              <a:t>H. </a:t>
            </a:r>
            <a:r>
              <a:rPr lang="nl-BE" i="1" smtClean="0"/>
              <a:t>sapiens:</a:t>
            </a:r>
            <a:r>
              <a:rPr lang="nl-BE" smtClean="0"/>
              <a:t> &lt; </a:t>
            </a:r>
            <a:r>
              <a:rPr lang="nl-BE"/>
              <a:t>200 </a:t>
            </a:r>
            <a:r>
              <a:rPr lang="nl-BE" smtClean="0"/>
              <a:t>ka:</a:t>
            </a:r>
            <a:endParaRPr lang="nl-BE"/>
          </a:p>
          <a:p>
            <a:pPr>
              <a:lnSpc>
                <a:spcPts val="1900"/>
              </a:lnSpc>
            </a:pPr>
            <a:r>
              <a:rPr lang="nl-BE" smtClean="0"/>
              <a:t>Kuliukas:      wading to explain </a:t>
            </a:r>
            <a:r>
              <a:rPr lang="nl-BE"/>
              <a:t>transition from </a:t>
            </a:r>
            <a:r>
              <a:rPr lang="nl-BE" smtClean="0"/>
              <a:t>knuckle walking/quadrupedal? </a:t>
            </a:r>
            <a:r>
              <a:rPr lang="nl-BE"/>
              <a:t>to </a:t>
            </a:r>
            <a:r>
              <a:rPr lang="nl-BE" smtClean="0"/>
              <a:t>bipedal</a:t>
            </a:r>
          </a:p>
          <a:p>
            <a:pPr>
              <a:lnSpc>
                <a:spcPts val="1900"/>
              </a:lnSpc>
            </a:pPr>
            <a:r>
              <a:rPr lang="nl-BE"/>
              <a:t>Verhaegen: wading/standing fully upright </a:t>
            </a:r>
            <a:r>
              <a:rPr lang="nl-BE" smtClean="0"/>
              <a:t>(for fishing with spears and nets)</a:t>
            </a:r>
          </a:p>
          <a:p>
            <a:pPr>
              <a:lnSpc>
                <a:spcPts val="1900"/>
              </a:lnSpc>
            </a:pPr>
            <a:r>
              <a:rPr lang="nl-BE" smtClean="0"/>
              <a:t> 	          to </a:t>
            </a:r>
            <a:r>
              <a:rPr lang="nl-BE"/>
              <a:t>explain transition </a:t>
            </a:r>
            <a:r>
              <a:rPr lang="nl-BE" smtClean="0"/>
              <a:t> from </a:t>
            </a:r>
            <a:r>
              <a:rPr lang="nl-BE"/>
              <a:t>swimming/diving/back floating </a:t>
            </a:r>
            <a:endParaRPr lang="nl-BE" smtClean="0"/>
          </a:p>
          <a:p>
            <a:pPr>
              <a:lnSpc>
                <a:spcPts val="1900"/>
              </a:lnSpc>
            </a:pPr>
            <a:r>
              <a:rPr lang="nl-BE" smtClean="0"/>
              <a:t>	 	                              to </a:t>
            </a:r>
            <a:r>
              <a:rPr lang="nl-BE"/>
              <a:t>fully upright position with straight long </a:t>
            </a:r>
            <a:r>
              <a:rPr lang="nl-BE" smtClean="0"/>
              <a:t>legs/running</a:t>
            </a:r>
          </a:p>
        </p:txBody>
      </p:sp>
      <p:sp>
        <p:nvSpPr>
          <p:cNvPr id="4" name="TextBox 3"/>
          <p:cNvSpPr txBox="1"/>
          <p:nvPr/>
        </p:nvSpPr>
        <p:spPr>
          <a:xfrm>
            <a:off x="241300" y="571500"/>
            <a:ext cx="8134663" cy="1310615"/>
          </a:xfrm>
          <a:prstGeom prst="rect">
            <a:avLst/>
          </a:prstGeom>
          <a:solidFill>
            <a:schemeClr val="accent1">
              <a:lumMod val="60000"/>
              <a:lumOff val="40000"/>
            </a:schemeClr>
          </a:solidFill>
        </p:spPr>
        <p:txBody>
          <a:bodyPr wrap="none" rtlCol="0">
            <a:spAutoFit/>
          </a:bodyPr>
          <a:lstStyle/>
          <a:p>
            <a:pPr>
              <a:lnSpc>
                <a:spcPts val="1900"/>
              </a:lnSpc>
            </a:pPr>
            <a:r>
              <a:rPr lang="nl-BE" smtClean="0"/>
              <a:t>The Aquatic Ancestor Hypothesis (AAH) claims that </a:t>
            </a:r>
          </a:p>
          <a:p>
            <a:pPr>
              <a:lnSpc>
                <a:spcPts val="1900"/>
              </a:lnSpc>
            </a:pPr>
            <a:r>
              <a:rPr lang="nl-BE" smtClean="0"/>
              <a:t>many/most/all of these characteristics </a:t>
            </a:r>
          </a:p>
          <a:p>
            <a:pPr>
              <a:lnSpc>
                <a:spcPts val="1900"/>
              </a:lnSpc>
            </a:pPr>
            <a:r>
              <a:rPr lang="nl-BE" smtClean="0"/>
              <a:t>are most straightforwardly explained</a:t>
            </a:r>
          </a:p>
          <a:p>
            <a:pPr>
              <a:lnSpc>
                <a:spcPts val="1900"/>
              </a:lnSpc>
            </a:pPr>
            <a:r>
              <a:rPr lang="nl-BE" smtClean="0"/>
              <a:t>by assuming that they evolved as adaptations to a wading/swimming/diving lifestyle </a:t>
            </a:r>
          </a:p>
          <a:p>
            <a:pPr>
              <a:lnSpc>
                <a:spcPts val="1900"/>
              </a:lnSpc>
            </a:pPr>
            <a:r>
              <a:rPr lang="nl-BE" smtClean="0"/>
              <a:t>of our direct hominin ancestors, between 5 million and 200 000 years ago.</a:t>
            </a:r>
            <a:endParaRPr lang="nl-BE"/>
          </a:p>
        </p:txBody>
      </p:sp>
      <p:sp>
        <p:nvSpPr>
          <p:cNvPr id="5" name="Rectangle 4"/>
          <p:cNvSpPr/>
          <p:nvPr/>
        </p:nvSpPr>
        <p:spPr>
          <a:xfrm>
            <a:off x="228600" y="39898"/>
            <a:ext cx="9053569" cy="523220"/>
          </a:xfrm>
          <a:prstGeom prst="rect">
            <a:avLst/>
          </a:prstGeom>
          <a:solidFill>
            <a:schemeClr val="accent1"/>
          </a:solidFill>
        </p:spPr>
        <p:txBody>
          <a:bodyPr wrap="none">
            <a:spAutoFit/>
          </a:bodyPr>
          <a:lstStyle/>
          <a:p>
            <a:r>
              <a:rPr lang="nl-BE" sz="2800" b="1" smtClean="0"/>
              <a:t>More-aquatic-past hypotheses of human evolution              </a:t>
            </a:r>
          </a:p>
        </p:txBody>
      </p:sp>
    </p:spTree>
    <p:extLst>
      <p:ext uri="{BB962C8B-B14F-4D97-AF65-F5344CB8AC3E}">
        <p14:creationId xmlns:p14="http://schemas.microsoft.com/office/powerpoint/2010/main" val="321481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500"/>
                                        <p:tgtEl>
                                          <p:spTgt spid="3">
                                            <p:txEl>
                                              <p:pRg st="13" end="1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fade">
                                      <p:cBhvr>
                                        <p:cTn id="46" dur="500"/>
                                        <p:tgtEl>
                                          <p:spTgt spid="3">
                                            <p:txEl>
                                              <p:pRg st="14" end="1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Effect transition="in" filter="fade">
                                      <p:cBhvr>
                                        <p:cTn id="49" dur="500"/>
                                        <p:tgtEl>
                                          <p:spTgt spid="3">
                                            <p:txEl>
                                              <p:pRg st="15" end="15"/>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6" end="16"/>
                                            </p:txEl>
                                          </p:spTgt>
                                        </p:tgtEl>
                                        <p:attrNameLst>
                                          <p:attrName>style.visibility</p:attrName>
                                        </p:attrNameLst>
                                      </p:cBhvr>
                                      <p:to>
                                        <p:strVal val="visible"/>
                                      </p:to>
                                    </p:set>
                                    <p:animEffect transition="in" filter="fade">
                                      <p:cBhvr>
                                        <p:cTn id="52"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442290"/>
            <a:ext cx="2133600" cy="365125"/>
          </a:xfrm>
        </p:spPr>
        <p:txBody>
          <a:bodyPr/>
          <a:lstStyle/>
          <a:p>
            <a:pPr>
              <a:lnSpc>
                <a:spcPts val="2000"/>
              </a:lnSpc>
            </a:pPr>
            <a:fld id="{7B24C97D-8DA9-4D3C-9629-CF9FF4D008EC}" type="slidenum">
              <a:rPr lang="nl-BE" smtClean="0"/>
              <a:pPr>
                <a:lnSpc>
                  <a:spcPts val="2000"/>
                </a:lnSpc>
              </a:pPr>
              <a:t>9</a:t>
            </a:fld>
            <a:endParaRPr lang="nl-BE"/>
          </a:p>
        </p:txBody>
      </p:sp>
      <p:sp>
        <p:nvSpPr>
          <p:cNvPr id="3" name="TextBox 2"/>
          <p:cNvSpPr txBox="1"/>
          <p:nvPr/>
        </p:nvSpPr>
        <p:spPr>
          <a:xfrm>
            <a:off x="76200" y="990600"/>
            <a:ext cx="9067800" cy="3426579"/>
          </a:xfrm>
          <a:prstGeom prst="rect">
            <a:avLst/>
          </a:prstGeom>
          <a:solidFill>
            <a:schemeClr val="accent1">
              <a:alpha val="56000"/>
            </a:schemeClr>
          </a:solidFill>
        </p:spPr>
        <p:txBody>
          <a:bodyPr wrap="square" rtlCol="0">
            <a:spAutoFit/>
          </a:bodyPr>
          <a:lstStyle/>
          <a:p>
            <a:pPr>
              <a:lnSpc>
                <a:spcPts val="2000"/>
              </a:lnSpc>
            </a:pPr>
            <a:r>
              <a:rPr lang="nl-NL" b="1" smtClean="0"/>
              <a:t>1. Did we go from arboreal       quadrupedal   apes                  = on 4 feet in trees</a:t>
            </a:r>
          </a:p>
          <a:p>
            <a:pPr>
              <a:lnSpc>
                <a:spcPts val="2000"/>
              </a:lnSpc>
            </a:pPr>
            <a:r>
              <a:rPr lang="nl-NL" b="1" smtClean="0"/>
              <a:t>                   </a:t>
            </a:r>
          </a:p>
          <a:p>
            <a:pPr>
              <a:lnSpc>
                <a:spcPts val="2000"/>
              </a:lnSpc>
            </a:pPr>
            <a:r>
              <a:rPr lang="nl-NL" b="1"/>
              <a:t> </a:t>
            </a:r>
            <a:r>
              <a:rPr lang="nl-NL" b="1" smtClean="0"/>
              <a:t>                      to      terrestrial    bipedal             humans?          = on 2 feet on ground</a:t>
            </a:r>
          </a:p>
          <a:p>
            <a:pPr>
              <a:lnSpc>
                <a:spcPts val="2000"/>
              </a:lnSpc>
            </a:pPr>
            <a:endParaRPr lang="nl-NL" smtClean="0"/>
          </a:p>
          <a:p>
            <a:pPr>
              <a:lnSpc>
                <a:spcPts val="2000"/>
              </a:lnSpc>
            </a:pPr>
            <a:r>
              <a:rPr lang="nl-NL"/>
              <a:t>Are apes (and the LCA, 7-5 Ma) quadrupedal &amp; arboreal?</a:t>
            </a:r>
          </a:p>
          <a:p>
            <a:pPr>
              <a:lnSpc>
                <a:spcPts val="2000"/>
              </a:lnSpc>
            </a:pPr>
            <a:r>
              <a:rPr lang="nl-NL"/>
              <a:t>	NO: </a:t>
            </a:r>
            <a:r>
              <a:rPr lang="nl-NL" smtClean="0"/>
              <a:t>already</a:t>
            </a:r>
            <a:r>
              <a:rPr lang="nl-NL"/>
              <a:t>, partially bipedal: below branch hanging (cfr. gibbons)</a:t>
            </a:r>
          </a:p>
          <a:p>
            <a:pPr>
              <a:lnSpc>
                <a:spcPts val="2000"/>
              </a:lnSpc>
            </a:pPr>
            <a:endParaRPr lang="nl-NL"/>
          </a:p>
          <a:p>
            <a:pPr>
              <a:lnSpc>
                <a:spcPts val="2000"/>
              </a:lnSpc>
            </a:pPr>
            <a:r>
              <a:rPr lang="nl-NL" smtClean="0"/>
              <a:t>Baboons did go from tree to ground: </a:t>
            </a:r>
          </a:p>
          <a:p>
            <a:pPr>
              <a:lnSpc>
                <a:spcPts val="2000"/>
              </a:lnSpc>
            </a:pPr>
            <a:r>
              <a:rPr lang="nl-NL"/>
              <a:t>	</a:t>
            </a:r>
            <a:r>
              <a:rPr lang="nl-NL" smtClean="0"/>
              <a:t>Baboons: quadrupedal,         hairy,            strongly snouted  </a:t>
            </a:r>
          </a:p>
          <a:p>
            <a:pPr>
              <a:lnSpc>
                <a:spcPts val="2000"/>
              </a:lnSpc>
            </a:pPr>
            <a:r>
              <a:rPr lang="nl-NL"/>
              <a:t> </a:t>
            </a:r>
            <a:r>
              <a:rPr lang="nl-NL" smtClean="0"/>
              <a:t>              ↔ </a:t>
            </a:r>
            <a:r>
              <a:rPr lang="nl-NL" i="1" smtClean="0"/>
              <a:t>Homo</a:t>
            </a:r>
            <a:r>
              <a:rPr lang="nl-NL" smtClean="0"/>
              <a:t>:  bipedal,                  naked,          flat-faced</a:t>
            </a:r>
          </a:p>
          <a:p>
            <a:pPr>
              <a:lnSpc>
                <a:spcPts val="2000"/>
              </a:lnSpc>
            </a:pPr>
            <a:endParaRPr lang="nl-NL" smtClean="0"/>
          </a:p>
          <a:p>
            <a:pPr>
              <a:lnSpc>
                <a:spcPts val="2000"/>
              </a:lnSpc>
            </a:pPr>
            <a:r>
              <a:rPr lang="nl-NL" smtClean="0"/>
              <a:t>Chimp &amp; Gorilla: knuckle walkers: retrogression to more quadrupedal locomotion?</a:t>
            </a:r>
          </a:p>
          <a:p>
            <a:pPr>
              <a:lnSpc>
                <a:spcPts val="2000"/>
              </a:lnSpc>
            </a:pPr>
            <a:r>
              <a:rPr lang="nl-NL" i="1" smtClean="0"/>
              <a:t>Homo</a:t>
            </a:r>
            <a:r>
              <a:rPr lang="nl-NL" smtClean="0"/>
              <a:t>: fully (orthograde) upright: basically an adaptation to streamlining for swimming/diving?</a:t>
            </a:r>
          </a:p>
        </p:txBody>
      </p:sp>
      <p:sp>
        <p:nvSpPr>
          <p:cNvPr id="4" name="Rectangle 3"/>
          <p:cNvSpPr/>
          <p:nvPr/>
        </p:nvSpPr>
        <p:spPr>
          <a:xfrm>
            <a:off x="152400" y="156706"/>
            <a:ext cx="8775159" cy="748154"/>
          </a:xfrm>
          <a:prstGeom prst="rect">
            <a:avLst/>
          </a:prstGeom>
          <a:solidFill>
            <a:schemeClr val="accent1"/>
          </a:solidFill>
        </p:spPr>
        <p:txBody>
          <a:bodyPr wrap="none">
            <a:spAutoFit/>
          </a:bodyPr>
          <a:lstStyle/>
          <a:p>
            <a:pPr>
              <a:lnSpc>
                <a:spcPts val="2500"/>
              </a:lnSpc>
            </a:pPr>
            <a:r>
              <a:rPr lang="nl-BE" sz="2800" b="1" smtClean="0"/>
              <a:t>Some misconceptions about the Latest Common Ancestor</a:t>
            </a:r>
          </a:p>
          <a:p>
            <a:pPr>
              <a:lnSpc>
                <a:spcPts val="2500"/>
              </a:lnSpc>
            </a:pPr>
            <a:r>
              <a:rPr lang="nl-NL" sz="2800" b="1"/>
              <a:t> </a:t>
            </a:r>
            <a:r>
              <a:rPr lang="nl-NL" sz="2800" b="1" smtClean="0"/>
              <a:t>                                                           claims of the AAH</a:t>
            </a:r>
            <a:endParaRPr lang="nl-BE" sz="2400" b="1" smtClean="0"/>
          </a:p>
        </p:txBody>
      </p:sp>
      <p:pic>
        <p:nvPicPr>
          <p:cNvPr id="3074" name="Picture 2" descr="https://encrypted-tbn1.gstatic.com/images?q=tbn:ANd9GcTuRGINyjAUpAwfD9LiqvY4Kudq1n9kwg58tt5-KluBWAXiku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412961"/>
            <a:ext cx="2819400" cy="244503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data:image/jpeg;base64,/9j/4AAQSkZJRgABAQAAAQABAAD/2wCEAAkGBxQTEhUUExQWFhUXGRgbGBcXFxcVGhofHBUXFhoWFxcYHSggGBslHBUUITEhJSkrLi4uFx8zODMsNygtLiwBCgoKDg0OGhAQGywkICQsLCwsLCwsLCwsLCwsLCwsLCwsLCwsLCwsLCwsLCwsLCwsLCwsLCwsLCwsLCwsLC8sLP/AABEIAMgA7AMBIgACEQEDEQH/xAAcAAABBQEBAQAAAAAAAAAAAAAFAgMEBgcAAQj/xABCEAACAQMCAwYEBAMHAwMFAQABAhEAAyEEEgUxQQYTIlFhcQcygaFCkbHBFCPRUmJygpLh8DNDU6Ky8RUkY3PSCP/EABkBAAMBAQEAAAAAAAAAAAAAAAABAgMEBf/EACQRAAICAwACAgMAAwAAAAAAAAABAhESITEDQSJREzJhQnGB/9oADAMBAAIRAxEAPwDHr+ox4eZpm3aMx50m6oUDMmpOjsM5DCIHnUsjhPsWtiiMsOtJtozEs5ANN6q6Q0li09Kj6DRtdczyGTNBJMFsSDM+1MKtrrg+f71YW2rCoJI6D+tB+PMvOIj70UJSBWoMCAev50wrUoW5rjZj1pmiGk55pVxulcwzypINMZJ02rdMqY+/2NF17TXAwKqAQOn9KDWSwzAiIzSUYDrPt/U0qGWpO2OBvXPIwB+cjrVg0HxBuoBteFjCsJA/1mT9IrO1vTyAFeXG2jnk0rDJmsntut2C8b1EStwjHlI2n9aLcF+Knc2djIHKghPEQWIIALNBiZYznkKwdVk4yT06n6VatX2ce33dh5W6BuZQZIa5tIWP7W0LjzNWrY7Lt2kv8P4g63r9m+l3aAz2ntgtHVpQhj67RUXSdmuHKpuDV3yx6Natgj67o+9CO2GgfhlnS2twN66Hu3N3jKrhUt5xHzE+o6VWbHFrryWugSeUCfYAdPSopg3F+i6v2B0rBrg4i7GRH/2oEZ9buY9IouOy+mvqi3OIbCv/AOACfebuKzq7qtoB6+wH6UrTcVuMPEcf860smL4M0ROwmkcm0NahufhY2gFOeRYXCQfWkdiey93Qaxr/AHtm7YUEG6nzAH/xhhgmImeRqgHiBmFIP3NF9LxC5cEG60+rFh/pNUrW6E3BGncf+IVzvbdvSWbV1PxG6zJmRATyjzNVXt72UOr1RuWbiWg4BuqQ3/U6lYGZGfeq29q4WVd3MgkjH6VJ7QcQv6RLTPe70XZAXbtI2xknd4udH5E3ReOhKfDJY8WsAMEn+SxAj135+lKt/C8sCU1akDo1plP1UMSB70Ht9urw5Fh7QKk6PtpeuXOm6MFgG+lUmvolon6P4cX7dxGa7ZwQYBafeIzRbtL2ftXwEOqVYMyiB/8A3XFA+9VfUdrGuttYgknb8oAPsBy9zPtRG/fvWx4lny/mYHuAPtipeFjXDy58OkAlNdab/JDA+oDmPKc1A1Xw6uoxU37X5XP2U0odrb1udr3EPI7YCe20LkU7d7Y3zE3nOBk86bYfEpt2zuMjEkz5CnRq+7XanXmaTevSIXl+tO6Wyn4xUWQ2RrlwgDNTNNrC8ySqgZAxNE72iVbBcAbFgE4maiHh+1CRljtYKATII8/SnaQqtcClnVAKpjasyIyeXWhnHn7xwBtjoeuasGk0DLZQwdxzBxFAuIPDk3ACw6DA/wB6SM41ZFs6ecTAH3p19ERAXAqLa15yCIEYjH3peh10c8zzppF0xt0kwfmH0qDv8sU9qgd0zk59qjE00WhRp4aQwpPJuVME053uPY0xk67aCAGmdJobl59ttS7McAZPOOVWPsb2Vv8AErgS3K2xhru3cqY6iRn0r6H7Fdg9Nw5ItjfcOTdcDcfQRyFShJFJ+E/w+GmtfxeoT+cR4Qw+Qex61abmoQ3chZ5loGAJOTz8zVs4q0Wm9qwD4odoRbH8PbY94+XYGCo8sdT+lVk+IeK6yj9teOnXa27fJ8JO1B5IuFH7/WhGmIVpjlTKtBp3vZmk7ExbXix3HkOlPvqdywikeZpwWZXyFPDbbTceVFEWDkLWwcc+tPcLD3LttLch3YCR6nn+VG+4V7RKxyoz8JeC95fuXSMWwoHu0zn0A+9DKi8iyafhU3CY5QB+lVz4raeP4cDAAcR/prVV0gBrOPi9oXe5Zg4VGIx1kY+1TGNFykZgLBPLNeMNvnP5UsWSBJx5DkaTceTJyfOrJO0xh1PqP1rQe01w92CvXr9KoFl/EMhRPOtB47eK2QyAEgCJrOepIr/Flb4fqV+QmWH3pjVp4jHKp+q4daNk3QviiTBjNAV1C/2W/wBU1plaMVvh3cwIHOlhGU8wPvTuoV43SAvOP0p3hFoNLNH1rNWW9Ibu2WJGCQTMEwPyqbpeKdy8hgCPKI9q81KBmGT79KRqdCCAAQD51VE5aphC52lvEMXYENyB6eoqs6q7LFpknrT9rRRcVbh8E5I6D2pjVIA5VcgHB86NJ0OMUuDQPOko0RHSudCCRXk0yhTkmSa8ivDXA0xjgt1pfw1+Gza0i7fUrZBAOGUn1RuRyM1W/ht2b/j9WtokgDLFSAQOuDzr6u0WlFu2qLyUACeeKQHmg0SWUW3bUKqiAAAPqY61Jrq8Y0wKp8S+Pro9E9w/MfCg5S3QV8oa3VvddrlxizMck1o/xh7XjXanurRU2bG5VIM72MbmnyxA9qz/AEenkyeQyaQPRK4dwrerBgJIG09R9PKkXdCtow7T5QKK8Hv7txxzpjWkNc9BR6M8nYlyCJIhRQu7qcnEg8h5U/eVmP8AZA88fbnUZVTqSx/If1oGkSdLqNg655AdfSvoTshwZNNpEVcEgM0jMsJIPtWN9guFHU6lQRFtPEY+2a2y/reY9hQikvZLsWpz1rPPidcVbyjkdhPP1rSLFuAI51inxovbtWsSIWCMxnP7cquWmJq1RnrncT6miY0B27c01wG2Ddz0E0S4lr1kIpzOWHSpFJu6QPThhUFmEx0GKt3ELk6QECPCKC6bigja+D+tEkthrBBmY86zn6ZUG3aZWtLrmVDbIlW60pNCY61IuOtsqh5GiPdHpyrRKzNsr91QUZiwEEbV8690aEmDkmBFSdLeVbIUlTMyDzXyI86i6i5tMr6ZqP4aMNau2oAGSR0XlTt+wjEiCvqK90hXuZmZEY5/SmtQ4VQCSd/KeYq2Yr6BPEEdGAmR0NQze50kNmHJMetO3ba4qXRqNtczPMmm2WlsuMUvSLuZVPL/AJNCGR2rlFSdfZAcxgdKZR4qhmyf/wCddAO91F4nkFSIzJkzPt5VvCtXzH8G9ebeqe3KjvFEEmMqTj1519L6UeEew5VPsfofqr/EXV37eiufw6lrj+AAKWPixIg496tFeGm0I+MUsFWKEGc/0PvSN5CRhZ5yfsBzr6b7fdhbertM9tdt9R4dsCeuzyAPnFfMXGeGXNNee1dXa6nIz+YnpRQ2O2OIi3G0Exz6A/vXXNaz/L4ZOY/rQwUT4NpWuXFtoCWJEChk0e3NGYAUEk9FEk/TrV57FfCnUagC7e/lqCP5boZYfnita7DdhbelUO4Bu9GjkI5VcL7wKtKiVZU+H9mrGkTbaWAenP70wdMDk/SivE9Qf/ioK3JFNadlDthhGawLt/cF3XXPQgfNI+laz2r13c6dztJJEAqeRPWelYvgMzEyepOSfXNZt2xSdAS9Y2nyqSmmAQtTXEdSGPh5dKSNWSm3yoFuh3RzccT0FWrgbFkZY6wPryqlWr5Ukg5q2dj9RuDk88AHzxk/QEf6hWfl/U0gvkV3i1wG4RzC4J/tEcz7T+lO2b1wABbmPWmONW9t5x61BrSL0S0PahYaPKBUjTWy4UKuS/PofQ1GcktJxmrHwuyBpXvd5m1dA2D8QKjI+/5UpOkUiINWbTZIIAIAHT6VF1etDRDHGcio2qUliRmTP9BTmm0O8NEkjlFNEtJOzy/fBMg+/hri26I5+1eabRtcuBOTHGfOOVOHTNvKLG4Gj+DI7qQYkYp64hAHt0ry/pCD4mE9cTTdvBOOXn/SgBDEnHOOUV5t8yB9/wBK9N6eYx6YpLJ5GaYE7gvEO4v27izKsDP1zj/evr7s/r1vWEdTIIFfGFfQnwY7TbrRsMQDbiCTkg+lJjNdNeBqbVtw6/pTJG0iOvSZpiJlZ/8AFL4fjiNsPbIS/bBjE7wfwn8qv4qDq+JqhjrSbGlZ8eXeD3kvGw9thdB27I8RPkBX0p8Ofh/Z0Vm29xA2oIBLEZWeg8qsFjidm44JRSwOGIBIPmDGKL3l3DBoUk+A1XTrt4Cg+v1flUfU6k5E0KfVNO2PrIz7UZBRMGga7lyyjyBH386GcZ166UTc+SY3DH5jpRezrwMHcD6if0rOvjBxa21goCNxOIPUeY/4RVNpondlN7cdre/vKEabS+UifWKpeocsd3KmUbNOXFMCDUCojsIpNKYV73Z9vfFUUSeHafvLlq3Mb3VZ8tzBZ+k1YeFOi6x7Vsk203qhMEsAx8RIxJ50N4DbAuC4ci2pY+5O1fuZ+lJ4W4TUoBymPfp1qZK0yl1EntPpx3xnEiQ37GhfEOGXLLlLq7WHTn+RGPMe4NWnjVoLeW8eVpWb3YEBB/qI/Kq3ouPai0u1LrASTHPJ5nNEP1Qn0H5PrUnS3ik+RGRTFsgHmfpT2sCqYXPrVUIbF1ulSNBrO6bcfFIIifvUS7dLRPTFOWNQFVxtB3AZPT2proHLdIIYc+hJk1MscS2K6sgZmIO48x7UMpaZwBJPLz/Kl/QY7c1M9Pv96Z3mTBrzliuI8qAFAjrz86kafTeB33AFYgH8U+VRAKM8H4jbslG27mB8W75faKcUJgy6g5j6+n+1GuzXHm0eqF0ExjcB1/3qJxviAu32uqoVW/CMih+o5z0PKk1saPrLsv2hW/a3gyOpmiN3VDvEnH3/ADr56+G/bB7TLYY4kBT5fTkPP1rVrutMq8yAcZ/MnzJpXQ0WDj/aZLKtudVjpNZfx3tPdYhhcsr1FtnAYj9jSviFa3uG/tDnVLHDLTHvbggHG0ZJIhSwHl/vTjHN0ym8VaLpwXjd4nfNsgZYK4Yr6kCtH4Z2lTaJcfmDWBXOEJaYXkymQIMEEg4I6Yz9KKdkrB71SxPh5TUSgvG9DUs1s2/ijgkOOonFV/U6pWbAPuDRTV6kG0POIrPO0/GhZU52vmCMkEenX15dKU/4QS+1nadLFogNLkeGDz+o5VkvFtfd1Db7hliPLP2priGu764XYeI5J5CfPaOVRrmrPIH9qaVEvYuxo+ZMR6n9qauEKRifsKSpKx5HnXl5pYeVUHsTcY88CZ5U1TzWoPmK8WwTMcvOmgsKFdlj/EZ+ijYo+rPc/wBIobpLsXFb+8P1qXxg+NbefCiAj1I3cv8ANSuHcK726lsHLGJ+/L2BpDbLF23xZtx1bc35Qg/9x/zCqSTV47UN3lgsOWCPYYH2Aqq2OGFlDF7STyDuFJHnHlz/ACqPF+pUukbTRuyJA50hmkzShhff9BTYNaEnoWvKXbaJr02jzjFACUXMU9otS1m4txfmQyCRIkeY60vugEDE8yRS7l1SoAIhfT9aQDvaLjT6y8b1wKHIAO0QMUNVozS7qcyOXpS7NgsCQMUwGZPOvCakXrBQwev1qPQAq23nypYE+H6imqctHp16f0oAQjEEEGCOtbL2A4m2q03i5odv2mayC7YMycA5zitV+Cln+XqMz4l+nhz+35UmrAsfF9B3tvaeY5GqJxK3tQowGCdpBgiefuK1rV2ABWadqdEdxPTJqZJrhSa9gk3wbYTETPMsTzGSegk49asnZnSSR9Kq2g0C7Q5mIn6CtE7J6NSiupwwBFTjKXR5JLQY1t3wR5fSsV7X8VW/fYg4MY9QIn0PQ+1bD2yfutNcYCYXl5jka+fLyycn69TV1sgaCmk2xJqStnIg0s6dQc4p2KxJTBEcjio+RiiWgcMxWPCcf0qJctGSp6YoCxi1dj1qXo3LsqDBdgv+ogfvUS5ZK8xRLsxZLalIyVlo89qlgPeQKB0j25qg2ovOeRZiPbcY+0VJ4YQLepvmcIEX/FdYrg/4VegFEDrh/CiyAd3es7HER3aooHr8/wCdMVBttWH0sZ+WKBXtBeJ3MjEnM/NPTBHtRvs74rDDyJ/Sk8D4rYt2tl7vtys0d2xURM5HnJP2rOGrRpL0Vy+cx5Ypqva4VoQcK9LE14Kd1Wma25R1KsOYPqJH5gg/WgBCk8vtS0tN0BpMRS5dvFk+vT86AEBeuald8SsBRtGfL60zdvE826RAqTZdCAp/MifpSYmN3dTv24MjypNzTicsFnof9qd1FsZWYYfQe1QKECHriBehPr0+1IF4jlj2x96e2sihujzj2j+optbYblz8vP2pjJd8SskEYkSD+YnmMc6134J6YDSXH6vcz7KAAP1P1rOtJoTc4ezFvEj3O7WPwBVa5mcjcyECMENnNaX8HHP/ANPOP+4wH7n9qSAs+svZz1qt8atAyYmpPG9VD/pQm5qy4is5eSh4g62wkLtERy6VeuFOqosQBEYxyqn6OxLsTyGPtRvT6ofKPOo/PXSsLF/Ey6P4C44OREfn/wDNYSXnn0wf61sHxX1ezTWLZ/7hYn6DH6/asdZ/MVtDasloc05DSOgyKmW/FPLA51C4fpyzY6c4zUu9ZYYwCfMgfahrZm+ntu6u6BzEcuVEdVwvve8ZSZAkALO4yQQDOGmIHWT15p0WlQlVDCTkkDA6kn0Ak/SrBw8brT3Ajd0rsBJwFkBrjRA+ZpPP5YHnQugilcd0Rs3NhfeIUgxHMA8vrVi7L6FFa7c8auipsz4WDrtaDHzBihGeRNedt7Li6l12UG6i7iLf4lAUjrnrXXFNgXz4nueAROI70BIiZnaW+oEU74XQM7ScM232M20DmYLAQTk/SaHpw8f+RT/hDMPzAirH2p0j27a3VAgnaZUErI5GeVCtdw0LcVPG2+2jhue0sskRyK/etJ0mSnoI9mAi94u+eRwv7lqC8RSwtxhF055yo5+kGiHA9I1q8FcQGBE9CRnFI41wtnukqCRA5KT+lc6ks2adiV2up2APM/auF09Me1akni2j7e+KK8W1aXUsOSS4t9249bcBW3HnKsOnSu7LWkuagWrgBF5WQFvwsQdjD13BR9af7H2Ve/sdQRtuNDeaWbhiPrP0pgBRejkAPU5P3pSh7hiSxgmCfISY+gpeq0ZRLbEj+YpaPIBion3ifrXcJvbL1tjyDLPsTBH5E0gJXEdL3bwF5KgHWfArMx/1CmOF6I3L1u3O3dcRN3OCzBZicxRjtHfPdpAIBG0n1SUdfTKoY9qm9jOArd1GmdNVaJ7y21y2d6uNrhtviENkcwaQyv8AEeGG2gZnBYs0rjCzCucz4iGxHIc80NAolxFnd3LkDxtz5/MZAHOByqHqLBR2R8FSQfcUwH9Q02bZ/v3B/wCm0f3NQxRLu50gIzF8j1zbH/8ANP6DQqyqjIQzup3HBVFDlznnM/8Ao9aQkEdVxHuH06gw1q0pPlNyXdXHVSGUe1a18O+Grb0JKHwXHZ1HVQeSk9YyJrCtQGv3S0y7nCqCx8gogZgQPpX0zwnhi6bQ2bQBG22JnnJEmfLNPH2Jsp/aJlkAc/60P0mn6+dRe0+vCOYBnpU3Q3/As88Ax6jnXOlbtmj4Ktr4D0yf1o52W4R3jg0A1mrUBlXJggRWifDVZsSwhhAP9azn4pOSrhrGSUX9mf8Axe4UH1thTIAtkRMZlQoHqzsRJwApPSsq1thld1RQQpIDbYBzEjdOP9q3n4qcH1R72/aVTbW0YjLBiYckeW2eVYxw+7d/iNPceYLqrYBEE7SpA5SGI/KupfHpg2D9BYuMwVmO3cm8r4tilwpYgYAzSeOJ3Gov2TLG1duW5ws7HKdPOJq26TsRqglm0iqoNwm9dYqqTJQDOWi2WgDlvbzxZO0HYq3cv3dQ16yXuN3iWjvA3Mo3b2JG9dwYkADkJ50OasnRUuz3DFNtbjqAXs6h9qmHYLtCgYML4HyR+Mc6P8E0eodWD7Ju27m0E+C3bV0G0/2VBkseZ+mTF3TBWS5bfccoW2gFot7NiwJCncVj2MDFELFjaLVuQZUZgYUP3m49BMqf8tQ57Icinazhr3k0aOg8H/Uf8Ksi2nInpuQEH2FP8O7N3bii8GW4DdUqWU2t4ts7sFUySqErBMSDVktaRXsuqja29mMichbayT1/DnpFTtLdKJaVUXuoUDy2jxsVjzYr58gKyzsvIqdnhy3tN/DXFbkVARtzAg4gn5oNEm7NbXG24jbREGJI8Qjbny+1S9HClAZLpcMiCYHzKCTyMqf+Cou19riZIjlg+LcZBqnKTqzGyJf7Oi1kKzGUB3NsEEHIncCQ3mOoyOdGtJrv4ZdlpyoMsRt35JjnmMKBE9KhaJSpXcT3ZIhUiSq5bxYgwPz9qncR0FwXGAIIxBABBAUAEYPlTUXdlKetGLXNQmq/6hFvUf8Ak5Jd/wD2f2H/ALwweo61MThgOnclNl/Sk96MHelwTbeQYlTI9Qy+VQ24Xc07Jva2rmTsbxjGPERKnr5xFF7OkJ/iWEQ6WVhB4TuKyozjCmtnI0tFZbQuu/vFZCgEhgVMthRBz61fuzNk6jXafUKAxuqyOo5z3Hdl/wAzBPSQac4zwBr1u3aVXY2Uh79z+WjgBSjliMJbD3BzOCOuKRwbjVrS2jb0bORZuW7l3UFJN1d3823aU5t2sW+stmfKhvWhr7Knx7SFWtpduWx3aC34Zf5SYnb1zz9ahWksgTsu3YmZItL+Q3E/mKt/HOFFXYG07C2boIXaCQjCDuClpNshh96rjWs40zMskB2N0g+R6AdKLGFtdwkh9RbuMq2rt1zaZnA2uCSpI6BlbaT6jyqf8O+GhNZa73DLdClBJO6CfFHIKFJPqQOtSu0gI0aXlW3O+2IeCAWsicN7/ep3Zh725Lx2QFJG3aASqNuE85hU+lOa1r6FEqPF9FeuNJtm7ZJJV7Czbz1lAWkCMMQcUriPC7jMp2Iu62pNxxgso2RJ6QAZonouzGod7bLq3UHobp3KVALDvAwXaB+LEAjFWHX8LtPb0y3h/EO3i7x8NtY7wBHMZ6zIVqiUsRNop9vgd7+GHevbsq9zctwtCsq22DFdk7uYwPWit7gdi2bhAuXCNtnMWLfyr3hVjuZ8/wCH5oqw2eCq1wKrsYKLd3J821FEI27chAaN0mCvKDRDiHZ23dG+4S5DO6KIJ+fvHwTJzELIH8v1ipyFktkL4UdjbbXk1avlDlFDbVMfLvZj3mCMgCtg4mw2GarXYM27dgqg2qOQ/fAjPpyqfxjXAiBXRBpohO9mf8e4b3u5vLl71UNdcuacecwPryBrVP4fwe+agXeBrcmdojq3L0x9vrU+aoqzSLK1wDhhJXqT51sfBNKLdqEOTn61TeGaXaeXLH7VZuE6rw7ZwOtC2tDsP2n3Dl7j9qxi92BGm1z7AotF91tZIO05YQMBRO3P7VsOj1IbHpP/AD70E7VbFZWYA7lI2kkTDBhJGduWn0qJukTPgH1GgHjvum8lSiW9wBIABfazGLayMkeXOmP4KLhD2QqBEsjwhtpd1BackHJ6nAzT2u4sLbW8QSYclY3LBi2BkIu7b5yKfTWpetuNkEOjNvMrJJ2MCR4sg4x08xXNnvQiJe4KLKOq3Ayf9sKoZ5g8yOUD6YoPp0HiLQD3fhCArEgdZiQvdgRUriOtdgls3baG5cAZkUBm3BBAjmTJNOG4zADTqVHeONxIwqsoiMeJzI64TzirTJu3Q4lpE029mK7jczBJMsDCgHA8IJz0pvRbLunWGZVBY7jG5kQMC6xyIEj1+leJqFukWldQi2mZSZYyRc3SMbxBDDlkCedSNJeS22lUDZ/KK27IuBhCghwSFiIYeLkx5cqnGlZqVrVcL23rqE7BKABeoALbSOnl/mbzoHY1L3S621Ylj4QW2hQNuWJwoEzHpWh8c0SX7jJzubibe3DFCUJkk+Eg7huIxj2qHqOzOhW5/LvNZtsNzBXO12LEgrcYwGkAkEdR61SlGjFwdlf1nC2tC5vurcN1FChCSAAsH7kcuhOasnALTmyP5iqRg7ZG4gAboHLECM4AzXnH+zYBBtsWQHYRB/lYUHftncsAZgRmhg1fd+FrBbOD8sjlOVM5BzSycesqqY7xrh3fWj/DtbtsNzuzqtwu5KKouyIOFALcxA9Zk3OAJZ3XLN3bcuCzbaAADsVkLc8fM5g5wJrzW2yuwo6qYyxXaCWwVAJ3McDMAY5mo7a4XHRSIRDubaB8s5HqCdo+tSrSE5EzX6O53VxW23Zc7kG0LsUwq4ElVloBIyOYoNwvg6Lduq2wXChXdblUGd25UdmIjw/lI5US0zbjqICgE5nwwRJk8xE7vtTKJucFFXwNtYqTlcxuKk4+YHdVuSBTfoD67hLi4t3baFwMrjbnOxUfcWILyVA5jlnNR7XCFU6nvrTujKAg3IhZg25UOwSAnmZJ6ASaujcEUl7F4FgTIYKfBvUq0EcwSsmOv1oZxPT21ZBZO1l2bnBIy0yVWQQVAEZnPPrTzZU21sj8e7OO2jC2XNskyCRsYMUUKrIcq3gA5DnQX4f8PvWlvHWFmJR2Ubi5gA2mDH+9uDKv9wnFWy9rNM02nXvklSpZIEr5qTmM+KQZ6Gm+O9oLTsXQ72XaB4WSQc/NBKgAcv61n+RuNBlRA4XwZLVpVVCirdO9lY7ri8twbmH8O2PaTT3HeJ2xc8UM6FS22GALcgoHMAjbznE+lNavtNbRCBbKh/mZ8c1GR8ynMwJ5A8prtBauXpc3NyoMD5mIAC7iT+GcSap21RA53wsN3xZSmW2ZBxEqs8yd64Mcq90XEkvXwjQ0yBcUGSSpUhgMERug9IiovE9AWyI2K2d8YzMFpABJ8/KY6U7e0hJDLBDsoJBgbjcAIRZ8Elsn29qyjaHZYOD2ykWtpURCgzOMHxEeL3orq9KoAxmofZzT22vO4CqyeEgBh15iT9gKkcUveKPKTXf4nqxrlEO4RHOgnEtWVYZAUDcCTBBE8o5RBz0ipmoubUE8z+p5VXLepG0DJc7mIXn03Q7YjcFEx0PlWPkebFJ0qLDwvXo+ATI5g4I9IonacrMdayrT6wW3F3u9rMN3ivO+B+LHzDp0rRuAcRW6oPtI5x6T1o8csXQ1K0HOE68if7pqT2o0xu20vDPcln2+ZjGekEA+sVCVlG4gZP8AyKsXBzNsCPcftWvkp6NKtGWaxmZFdQAyLlcwJbb4ZEgGPpRq1wpzavw3zi1tmTtCsZ6yAdo+vtU7X8MWwzbSttAQP+nvJ3M0DcxhRn9alcN1JY+MqCd0bYYQqkQxmPxcvKvNnNp4tJEKOysvwhG1FtXdh3d+81sLMjYLYJbptXcpk9WHmaOaB2u7QysgBECAFYt4iV684z6VP/h7feo5BZpcjBgzzDRM8onNNniD7yHA3CB6g849YkjryprzfBaLiqI5sQrpZtItsqylV2h2xhWZxA3gLGDgdajiwO9uKFMIvd9Cztu2g94ZIjxYM/OSc4or3o3B25AeDeBgiOvU8jjP5ZW7KwPdqkkcj8vtPNRk8/Om/JlHpQI1iAnZajvAAruDmACSpJXAEEx1jnUHVavuwLg7tkjeNoKpcG2YBEmNzKN0YJGDmLHbS8ty4UYBS9sgMsnaAdyqyn1UTGM9aebU5jbhuoUs3MYxyjPOolLB6Jq2DNLqQ3fh9lxSCsAQAhPgRo+Yk78z0ry5ZBJ7trrqCRIulOvKNpmPMGpb8MVmMMQNq4BKKYcNz6/JHs0VTuK2NKt64b+oe3cdixUPdK56p4R4cfY1TeUUDQTdLNy7sAbeJRWwApO6fEZI5II9RFQNfw7ubezTlXJeSGaSxQeG2B0YsVIn+z6VXNDxLY29nLrIO4ySYgLzHXqekCi+l4kpneQQxiCoZYwesz+0VqsjCx7TcPhHUkKTtndu3/LEAnmc+xonw9EtMLjA7iAssTGCDMj/ACmOsUD0umyzKuyfONg2ggAL0Hin6RSn1RuLh/EYhwIkryJ+4kkc4q8WJMOvrC4ZpICDcSxmOcxH+E846YqDp7e496RO5zDNHIxC+YxGKhcN1guGCZD71JjapwMyeszj1qHZ1l20qjmWAG0TEjqT6Y8uvOKcYbtjm9aJN1+/3qGhR4UTPQiSxPITiPfnSb/hIa3tyTCgOCNo6vneQcQfOm7Vs29oRhCiXuEZJAkDauWI8WJ60zpLsOLR8G8Etkb1JHzNiNxUGQvLAzzqsfslEkau4B3dwqx2KATyUsANjecgSIz+0Lh+ma1KIrKW8DJvC79zAjcpEQY5gj3FDjq3uPlPC+UAhnCZA5+EkARP/CQLWmGwsZUCSG3sCT8rYhZHOfypONjDfBtcqtc763cDAqUQFGtWwRI2KIEFlJJjlzkionEuObXdU22kMEocgsGU/hGOSgQJMfmPGtZmYIq212kyDuGCNpYwMbZP+4p7gXCVu6oC453mdwCk9ZKzI2jl/Sk48Q7bNB7Or3en7wsXa54tzSDH4RHQR06UwurD3MjBoxr08IC9BA/2ofptFuYZ5/7f710P4qkbwSK/2x0R3LtEqpDf6cgH1yT5eGqtdsTbd1ySVTxKVUgD5JAPMsCY57iBWlaxLW5jcgCdstkeRABMZiKgcR1aoG2rbUzAXuhcKjJPix4mEc8CK4n5+39kygjOLfDyFe5ctgsObAS7u3hFtcnaABnoB0mrL2e4cbEl8FVXvBzC7pgbVJMyMlo5irBwzUs7qgCFQQx2DIgk8toBnb8wqVo9HaW45tfPLSRAJ3MSVBGefP6ZoXkbVtCjFHhslo8z0qzcEQhBNAyxVp6g4/WrJoHBUV160aLgF7WXGt7Li7NpYKwcTmZWPI5b7e9AbBCqBbO1GkxtjO3w7fYhseoqz9rB/IYDnI6TPPBH0qjlmUhd4a5b2h1TluI8O4N8xkxAIPnXJ54JvYidoH3KhaATt/mDkx/CFnO2ciT1IptNbN+e83F9pKyPAC0Ny5ySQPr5Gh2v4wguETu7t1BYw8ncBuiZPID9CYivNNw28neSCdpcjM7iZWD5MPtJrNquCehzirqtvvVeTHiJAYiZKQDAVRDeVWLQwSF3YfbEEYlgdyE84aRBoAnDO8a4jyNzIyAmQVURIn1gfT1qx6e3bD2re1gqEbMRt7tbRKsc8ivXnBHSa0UItWCQCPH7r3ksXItElWuJMgKWAlWjI5ifMTPSrA+g/wCoZYXIBiSAk5IDDGTPlEcqa0/DBfXu2UuquyObgKkCGnZMlgQyDnmDNE72mQq7HldI6TIAbw+ZGWJ96r8UVF2hpAPiNm5s7y4d8EhXH4VKksQQYkQ0mORXypyxqbwkoCwY7pyeceR9BUrV2nt6dlPjhhAWMg7jgYgyeXkBg5qd2cuhrAIPh/DHlAiduJ6GOoNJQjJ1IKMvvWNOIVpM5hZVT67REnPM0qxdVzlCPLxT08jgQB7e1e11ap2zk9jbakS4SNowzScT0HITz/5zHanizEnu2JJyWHLE7v8AP8ucTNdXVb0kMkJ41ggt3iC55bSAQQB0yT5chT99dysXkjcpBUeIgJtZARksSpOPT69XVLdItDWk1D7y9/wRJS2MQTzY9PDgD1k86eaBlLUNzY5ZwJByTy5HOedeV1U3bozsjvpYksrAEeNi6oYB+UjZmOg/MUPt3EtI6iWIVssoUlSyydiwGIB54511dQ9FR2O/xG427isSqwyJ+EmZBJwAohZn2qx9ibVt7wvKQTB8zGZMExPIjlXV1KuMqPS76y4SY8qldn0kk/8AP+TNdXVU3s6IlT4jaN/WvbKlQLihMCDtncx6hTIlhHKMyal8Sslrj3duWhUQQ7FQx8QI+WQq59etdXVzSSWvtksb7N6YptAUg3yHKgMdtpG2KssZaWYsTPJaJanhrrLvcRSWyAAYE7gpAgux8v1rq6q8lKLl9Ia4MX70bYn5RzIkYHOOvOj3Z7UyIrq6jJ2jVL4iO1clQoJjBMA52sGgnoCAR9arOs0lpL5uAgPLbFL4O6QHB84zHt717XVM5O3/ALM3wCLesrbLn03QQuFPMGDB5mc/KcczSOzHEX1Cag27WzZeFve53ASSGIJH9lZM9WHvXV1NQVNkxLNZ0oiJBYIohVBKjmoHWMEgelFrBSWJyMOAoIAPiMg9ZbcDjnXV1R4nxFLg1rNUthHCNbDv4iW5KGYeHB8TZMecUO4jf3bbpYh/DDBmU4BJlSPCJxnnnzFdXVU3ba/4IIXb24gSRIdbix+LYTMn8Mkn0n1oiusRQMMJAPh5ZE/nmurqhaWgbP/Z"/>
          <p:cNvSpPr>
            <a:spLocks noChangeAspect="1" noChangeArrowheads="1"/>
          </p:cNvSpPr>
          <p:nvPr/>
        </p:nvSpPr>
        <p:spPr bwMode="auto">
          <a:xfrm>
            <a:off x="155575" y="-585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2000"/>
              </a:lnSpc>
            </a:pPr>
            <a:endParaRPr lang="nl-BE"/>
          </a:p>
        </p:txBody>
      </p:sp>
      <p:pic>
        <p:nvPicPr>
          <p:cNvPr id="1028" name="Picture 4" descr="http://tolweb.org/tree/ToLimages/708px-gibbon_1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87"/>
          <a:stretch/>
        </p:blipFill>
        <p:spPr bwMode="auto">
          <a:xfrm>
            <a:off x="5791200" y="4381500"/>
            <a:ext cx="2267712"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5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6367</TotalTime>
  <Words>2431</Words>
  <Application>Microsoft Office PowerPoint</Application>
  <PresentationFormat>On-screen Show (4:3)</PresentationFormat>
  <Paragraphs>596</Paragraphs>
  <Slides>36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UGent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mvaneech</dc:creator>
  <cp:lastModifiedBy>Mario Vaneechoutte</cp:lastModifiedBy>
  <cp:revision>285</cp:revision>
  <cp:lastPrinted>2013-03-29T11:40:03Z</cp:lastPrinted>
  <dcterms:created xsi:type="dcterms:W3CDTF">2011-04-16T18:39:52Z</dcterms:created>
  <dcterms:modified xsi:type="dcterms:W3CDTF">2013-05-08T06:06:54Z</dcterms:modified>
</cp:coreProperties>
</file>